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
  </p:notesMasterIdLst>
  <p:sldIdLst>
    <p:sldId id="258" r:id="rId2"/>
  </p:sldIdLst>
  <p:sldSz cx="9144000" cy="6858000" type="screen4x3"/>
  <p:notesSz cx="9144000" cy="6858000"/>
  <p:defaultTextStyle>
    <a:defPPr>
      <a:defRPr kern="0"/>
    </a:def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212" autoAdjust="0"/>
    <p:restoredTop sz="93447" autoAdjust="0"/>
  </p:normalViewPr>
  <p:slideViewPr>
    <p:cSldViewPr>
      <p:cViewPr varScale="1">
        <p:scale>
          <a:sx n="59" d="100"/>
          <a:sy n="59" d="100"/>
        </p:scale>
        <p:origin x="1284" y="76"/>
      </p:cViewPr>
      <p:guideLst>
        <p:guide orient="horz" pos="2880"/>
        <p:guide pos="2160"/>
      </p:guideLst>
    </p:cSldViewPr>
  </p:slideViewPr>
  <p:notesTextViewPr>
    <p:cViewPr>
      <p:scale>
        <a:sx n="100" d="100"/>
        <a:sy n="10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962400" cy="344488"/>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5180013" y="0"/>
            <a:ext cx="3962400" cy="344488"/>
          </a:xfrm>
          <a:prstGeom prst="rect">
            <a:avLst/>
          </a:prstGeom>
        </p:spPr>
        <p:txBody>
          <a:bodyPr vert="horz" lIns="91440" tIns="45720" rIns="91440" bIns="45720" rtlCol="0"/>
          <a:lstStyle>
            <a:lvl1pPr algn="r">
              <a:defRPr sz="1200"/>
            </a:lvl1pPr>
          </a:lstStyle>
          <a:p>
            <a:fld id="{1481C5A0-6DF5-4742-B2AD-E8AE22143754}" type="datetimeFigureOut">
              <a:rPr lang="de-DE" smtClean="0"/>
              <a:t>26.06.2025</a:t>
            </a:fld>
            <a:endParaRPr lang="de-DE"/>
          </a:p>
        </p:txBody>
      </p:sp>
      <p:sp>
        <p:nvSpPr>
          <p:cNvPr id="4" name="Folienbildplatzhalter 3"/>
          <p:cNvSpPr>
            <a:spLocks noGrp="1" noRot="1" noChangeAspect="1"/>
          </p:cNvSpPr>
          <p:nvPr>
            <p:ph type="sldImg" idx="2"/>
          </p:nvPr>
        </p:nvSpPr>
        <p:spPr>
          <a:xfrm>
            <a:off x="3028950" y="857250"/>
            <a:ext cx="3086100" cy="2314575"/>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914400" y="3300413"/>
            <a:ext cx="7315200" cy="2700337"/>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6513513"/>
            <a:ext cx="3962400" cy="344487"/>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5180013" y="6513513"/>
            <a:ext cx="3962400" cy="344487"/>
          </a:xfrm>
          <a:prstGeom prst="rect">
            <a:avLst/>
          </a:prstGeom>
        </p:spPr>
        <p:txBody>
          <a:bodyPr vert="horz" lIns="91440" tIns="45720" rIns="91440" bIns="45720" rtlCol="0" anchor="b"/>
          <a:lstStyle>
            <a:lvl1pPr algn="r">
              <a:defRPr sz="1200"/>
            </a:lvl1pPr>
          </a:lstStyle>
          <a:p>
            <a:fld id="{69C52D17-D8D7-4CC1-B268-B9328712895D}" type="slidenum">
              <a:rPr lang="de-DE" smtClean="0"/>
              <a:t>‹Nr.›</a:t>
            </a:fld>
            <a:endParaRPr lang="de-DE"/>
          </a:p>
        </p:txBody>
      </p:sp>
    </p:spTree>
    <p:extLst>
      <p:ext uri="{BB962C8B-B14F-4D97-AF65-F5344CB8AC3E}">
        <p14:creationId xmlns:p14="http://schemas.microsoft.com/office/powerpoint/2010/main" val="77731388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 </a:t>
            </a:r>
            <a:r>
              <a:rPr lang="de-DE" dirty="0" err="1"/>
              <a:t>WebApp</a:t>
            </a:r>
            <a:r>
              <a:rPr lang="de-DE" dirty="0"/>
              <a:t> zur Darstellung und Aufbereitung von Verkehrsunfällen</a:t>
            </a:r>
          </a:p>
          <a:p>
            <a:pPr marL="171450" indent="-171450">
              <a:buFontTx/>
              <a:buChar char="-"/>
            </a:pPr>
            <a:r>
              <a:rPr lang="de-DE" dirty="0"/>
              <a:t>„Gefahr erkannt, Gefahr gebannt!“</a:t>
            </a:r>
          </a:p>
          <a:p>
            <a:r>
              <a:rPr lang="de-DE" dirty="0"/>
              <a:t>1. Features: Interaktive Karte mit </a:t>
            </a:r>
            <a:r>
              <a:rPr lang="de-DE" dirty="0" err="1"/>
              <a:t>Mapbox</a:t>
            </a:r>
            <a:endParaRPr lang="de-DE" dirty="0"/>
          </a:p>
          <a:p>
            <a:r>
              <a:rPr lang="de-DE" dirty="0"/>
              <a:t>2. Einzelmarker &amp; </a:t>
            </a:r>
            <a:r>
              <a:rPr lang="de-DE" dirty="0" err="1"/>
              <a:t>Heatmap</a:t>
            </a:r>
            <a:r>
              <a:rPr lang="de-DE" dirty="0"/>
              <a:t>-Darstellung</a:t>
            </a:r>
          </a:p>
          <a:p>
            <a:r>
              <a:rPr lang="de-DE" dirty="0"/>
              <a:t>3. Klickbare Marker mit Unfalldetails</a:t>
            </a:r>
          </a:p>
          <a:p>
            <a:pPr marL="171450" indent="-171450">
              <a:buFontTx/>
              <a:buChar char="-"/>
            </a:pPr>
            <a:endParaRPr lang="de-DE" dirty="0"/>
          </a:p>
          <a:p>
            <a:endParaRPr lang="de-DE" dirty="0"/>
          </a:p>
        </p:txBody>
      </p:sp>
      <p:sp>
        <p:nvSpPr>
          <p:cNvPr id="4" name="Foliennummernplatzhalter 3"/>
          <p:cNvSpPr>
            <a:spLocks noGrp="1"/>
          </p:cNvSpPr>
          <p:nvPr>
            <p:ph type="sldNum" sz="quarter" idx="5"/>
          </p:nvPr>
        </p:nvSpPr>
        <p:spPr/>
        <p:txBody>
          <a:bodyPr/>
          <a:lstStyle/>
          <a:p>
            <a:fld id="{69C52D17-D8D7-4CC1-B268-B9328712895D}" type="slidenum">
              <a:rPr lang="de-DE" smtClean="0"/>
              <a:t>1</a:t>
            </a:fld>
            <a:endParaRPr lang="de-DE"/>
          </a:p>
        </p:txBody>
      </p:sp>
    </p:spTree>
    <p:extLst>
      <p:ext uri="{BB962C8B-B14F-4D97-AF65-F5344CB8AC3E}">
        <p14:creationId xmlns:p14="http://schemas.microsoft.com/office/powerpoint/2010/main" val="20439371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685800" y="2125980"/>
            <a:ext cx="7772400" cy="1440180"/>
          </a:xfrm>
          <a:prstGeom prst="rect">
            <a:avLst/>
          </a:prstGeom>
        </p:spPr>
        <p:txBody>
          <a:bodyPr wrap="square" lIns="0" tIns="0" rIns="0" bIns="0">
            <a:spAutoFit/>
          </a:bodyPr>
          <a:lstStyle>
            <a:lvl1pPr>
              <a:defRPr sz="1800" b="0" i="0">
                <a:solidFill>
                  <a:srgbClr val="002F62"/>
                </a:solidFill>
                <a:latin typeface="Arial"/>
                <a:cs typeface="Aria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sz="1800" b="0" i="0" u="sng">
                <a:solidFill>
                  <a:schemeClr val="hlink"/>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2F62"/>
                </a:solidFill>
                <a:latin typeface="Arial"/>
                <a:cs typeface="Arial"/>
              </a:defRPr>
            </a:lvl1pPr>
          </a:lstStyle>
          <a:p>
            <a:endParaRPr/>
          </a:p>
        </p:txBody>
      </p:sp>
      <p:sp>
        <p:nvSpPr>
          <p:cNvPr id="3" name="Holder 3"/>
          <p:cNvSpPr>
            <a:spLocks noGrp="1"/>
          </p:cNvSpPr>
          <p:nvPr>
            <p:ph type="body" idx="1"/>
          </p:nvPr>
        </p:nvSpPr>
        <p:spPr/>
        <p:txBody>
          <a:bodyPr lIns="0" tIns="0" rIns="0" bIns="0"/>
          <a:lstStyle>
            <a:lvl1pPr>
              <a:defRPr sz="1800" b="0" i="0" u="sng">
                <a:solidFill>
                  <a:schemeClr val="hlink"/>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6" name="Holder 6"/>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2F62"/>
                </a:solidFill>
                <a:latin typeface="Arial"/>
                <a:cs typeface="Arial"/>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7" name="Holder 7"/>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1800" b="0" i="0">
                <a:solidFill>
                  <a:srgbClr val="002F62"/>
                </a:solidFill>
                <a:latin typeface="Arial"/>
                <a:cs typeface="Arial"/>
              </a:defRPr>
            </a:lvl1pPr>
          </a:lstStyle>
          <a:p>
            <a:endParaRPr/>
          </a:p>
        </p:txBody>
      </p:sp>
      <p:sp>
        <p:nvSpPr>
          <p:cNvPr id="3" name="Holder 3"/>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5" name="Holder 5"/>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defRPr sz="1100" b="1" i="0">
                <a:solidFill>
                  <a:srgbClr val="002F62"/>
                </a:solidFill>
                <a:latin typeface="Arial"/>
                <a:cs typeface="Arial"/>
              </a:defRPr>
            </a:lvl1pPr>
          </a:lstStyle>
          <a:p>
            <a:pPr marL="12700">
              <a:lnSpc>
                <a:spcPct val="100000"/>
              </a:lnSpc>
            </a:pPr>
            <a:r>
              <a:rPr spc="-10" dirty="0"/>
              <a:t>HACKATHON</a:t>
            </a: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4" name="Holder 4"/>
          <p:cNvSpPr>
            <a:spLocks noGrp="1"/>
          </p:cNvSpPr>
          <p:nvPr>
            <p:ph type="sldNum" sz="quarter" idx="7"/>
          </p:nvPr>
        </p:nvSpPr>
        <p:spPr/>
        <p:txBody>
          <a:bodyPr lIns="0" tIns="0" rIns="0" bIns="0"/>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8408796" y="390131"/>
            <a:ext cx="611479" cy="395998"/>
          </a:xfrm>
          <a:prstGeom prst="rect">
            <a:avLst/>
          </a:prstGeom>
        </p:spPr>
      </p:pic>
      <p:sp>
        <p:nvSpPr>
          <p:cNvPr id="17" name="bg object 17"/>
          <p:cNvSpPr/>
          <p:nvPr/>
        </p:nvSpPr>
        <p:spPr>
          <a:xfrm>
            <a:off x="0" y="6533995"/>
            <a:ext cx="9144000" cy="324485"/>
          </a:xfrm>
          <a:custGeom>
            <a:avLst/>
            <a:gdLst/>
            <a:ahLst/>
            <a:cxnLst/>
            <a:rect l="l" t="t" r="r" b="b"/>
            <a:pathLst>
              <a:path w="9144000" h="324484">
                <a:moveTo>
                  <a:pt x="9144000" y="0"/>
                </a:moveTo>
                <a:lnTo>
                  <a:pt x="0" y="0"/>
                </a:lnTo>
                <a:lnTo>
                  <a:pt x="0" y="324002"/>
                </a:lnTo>
                <a:lnTo>
                  <a:pt x="9144000" y="324002"/>
                </a:lnTo>
                <a:lnTo>
                  <a:pt x="9144000" y="0"/>
                </a:lnTo>
                <a:close/>
              </a:path>
            </a:pathLst>
          </a:custGeom>
          <a:solidFill>
            <a:srgbClr val="002F62"/>
          </a:solidFill>
        </p:spPr>
        <p:txBody>
          <a:bodyPr wrap="square" lIns="0" tIns="0" rIns="0" bIns="0" rtlCol="0"/>
          <a:lstStyle/>
          <a:p>
            <a:endParaRPr/>
          </a:p>
        </p:txBody>
      </p:sp>
      <p:sp>
        <p:nvSpPr>
          <p:cNvPr id="18" name="bg object 18"/>
          <p:cNvSpPr/>
          <p:nvPr/>
        </p:nvSpPr>
        <p:spPr>
          <a:xfrm>
            <a:off x="0" y="886205"/>
            <a:ext cx="9144000" cy="0"/>
          </a:xfrm>
          <a:custGeom>
            <a:avLst/>
            <a:gdLst/>
            <a:ahLst/>
            <a:cxnLst/>
            <a:rect l="l" t="t" r="r" b="b"/>
            <a:pathLst>
              <a:path w="9144000">
                <a:moveTo>
                  <a:pt x="0" y="0"/>
                </a:moveTo>
                <a:lnTo>
                  <a:pt x="9144000" y="0"/>
                </a:lnTo>
              </a:path>
            </a:pathLst>
          </a:custGeom>
          <a:ln w="12700">
            <a:solidFill>
              <a:srgbClr val="002F62"/>
            </a:solidFill>
          </a:ln>
        </p:spPr>
        <p:txBody>
          <a:bodyPr wrap="square" lIns="0" tIns="0" rIns="0" bIns="0" rtlCol="0"/>
          <a:lstStyle/>
          <a:p>
            <a:endParaRPr/>
          </a:p>
        </p:txBody>
      </p:sp>
      <p:pic>
        <p:nvPicPr>
          <p:cNvPr id="19" name="bg object 19"/>
          <p:cNvPicPr/>
          <p:nvPr/>
        </p:nvPicPr>
        <p:blipFill>
          <a:blip r:embed="rId8" cstate="print"/>
          <a:stretch>
            <a:fillRect/>
          </a:stretch>
        </p:blipFill>
        <p:spPr>
          <a:xfrm>
            <a:off x="0" y="6408000"/>
            <a:ext cx="899997" cy="251993"/>
          </a:xfrm>
          <a:prstGeom prst="rect">
            <a:avLst/>
          </a:prstGeom>
        </p:spPr>
      </p:pic>
      <p:sp>
        <p:nvSpPr>
          <p:cNvPr id="20" name="bg object 20"/>
          <p:cNvSpPr/>
          <p:nvPr/>
        </p:nvSpPr>
        <p:spPr>
          <a:xfrm>
            <a:off x="1045260" y="6437071"/>
            <a:ext cx="4244340" cy="192405"/>
          </a:xfrm>
          <a:custGeom>
            <a:avLst/>
            <a:gdLst/>
            <a:ahLst/>
            <a:cxnLst/>
            <a:rect l="l" t="t" r="r" b="b"/>
            <a:pathLst>
              <a:path w="4244340" h="192404">
                <a:moveTo>
                  <a:pt x="4244340" y="0"/>
                </a:moveTo>
                <a:lnTo>
                  <a:pt x="0" y="0"/>
                </a:lnTo>
                <a:lnTo>
                  <a:pt x="0" y="192328"/>
                </a:lnTo>
                <a:lnTo>
                  <a:pt x="4244340" y="192328"/>
                </a:lnTo>
                <a:lnTo>
                  <a:pt x="4244340" y="0"/>
                </a:lnTo>
                <a:close/>
              </a:path>
            </a:pathLst>
          </a:custGeom>
          <a:solidFill>
            <a:srgbClr val="E2E2E2"/>
          </a:solidFill>
        </p:spPr>
        <p:txBody>
          <a:bodyPr wrap="square" lIns="0" tIns="0" rIns="0" bIns="0" rtlCol="0"/>
          <a:lstStyle/>
          <a:p>
            <a:endParaRPr/>
          </a:p>
        </p:txBody>
      </p:sp>
      <p:sp>
        <p:nvSpPr>
          <p:cNvPr id="2" name="Holder 2"/>
          <p:cNvSpPr>
            <a:spLocks noGrp="1"/>
          </p:cNvSpPr>
          <p:nvPr>
            <p:ph type="title"/>
          </p:nvPr>
        </p:nvSpPr>
        <p:spPr>
          <a:xfrm>
            <a:off x="309473" y="344551"/>
            <a:ext cx="8525052" cy="415162"/>
          </a:xfrm>
          <a:prstGeom prst="rect">
            <a:avLst/>
          </a:prstGeom>
        </p:spPr>
        <p:txBody>
          <a:bodyPr wrap="square" lIns="0" tIns="0" rIns="0" bIns="0">
            <a:spAutoFit/>
          </a:bodyPr>
          <a:lstStyle>
            <a:lvl1pPr>
              <a:defRPr sz="1800" b="0" i="0">
                <a:solidFill>
                  <a:srgbClr val="002F62"/>
                </a:solidFill>
                <a:latin typeface="Arial"/>
                <a:cs typeface="Arial"/>
              </a:defRPr>
            </a:lvl1pPr>
          </a:lstStyle>
          <a:p>
            <a:endParaRPr/>
          </a:p>
        </p:txBody>
      </p:sp>
      <p:sp>
        <p:nvSpPr>
          <p:cNvPr id="3" name="Holder 3"/>
          <p:cNvSpPr>
            <a:spLocks noGrp="1"/>
          </p:cNvSpPr>
          <p:nvPr>
            <p:ph type="body" idx="1"/>
          </p:nvPr>
        </p:nvSpPr>
        <p:spPr>
          <a:xfrm>
            <a:off x="437489" y="1633550"/>
            <a:ext cx="7760334" cy="3794125"/>
          </a:xfrm>
          <a:prstGeom prst="rect">
            <a:avLst/>
          </a:prstGeom>
        </p:spPr>
        <p:txBody>
          <a:bodyPr wrap="square" lIns="0" tIns="0" rIns="0" bIns="0">
            <a:spAutoFit/>
          </a:bodyPr>
          <a:lstStyle>
            <a:lvl1pPr>
              <a:defRPr sz="1800" b="0" i="0" u="sng">
                <a:solidFill>
                  <a:schemeClr val="hlink"/>
                </a:solidFill>
                <a:latin typeface="Calibri"/>
                <a:cs typeface="Calibri"/>
              </a:defRPr>
            </a:lvl1pPr>
          </a:lstStyle>
          <a:p>
            <a:endParaRPr/>
          </a:p>
        </p:txBody>
      </p:sp>
      <p:sp>
        <p:nvSpPr>
          <p:cNvPr id="4" name="Holder 4"/>
          <p:cNvSpPr>
            <a:spLocks noGrp="1"/>
          </p:cNvSpPr>
          <p:nvPr>
            <p:ph type="ftr" sz="quarter" idx="5"/>
          </p:nvPr>
        </p:nvSpPr>
        <p:spPr>
          <a:xfrm>
            <a:off x="1086103" y="6441919"/>
            <a:ext cx="923289" cy="182245"/>
          </a:xfrm>
          <a:prstGeom prst="rect">
            <a:avLst/>
          </a:prstGeom>
        </p:spPr>
        <p:txBody>
          <a:bodyPr wrap="square" lIns="0" tIns="0" rIns="0" bIns="0">
            <a:spAutoFit/>
          </a:bodyPr>
          <a:lstStyle>
            <a:lvl1pPr>
              <a:defRPr sz="1100" b="1" i="0">
                <a:solidFill>
                  <a:srgbClr val="002F62"/>
                </a:solidFill>
                <a:latin typeface="Arial"/>
                <a:cs typeface="Arial"/>
              </a:defRPr>
            </a:lvl1pPr>
          </a:lstStyle>
          <a:p>
            <a:pPr marL="12700">
              <a:lnSpc>
                <a:spcPct val="100000"/>
              </a:lnSpc>
            </a:pPr>
            <a:r>
              <a:rPr spc="-10" dirty="0"/>
              <a:t>HACKATHON</a:t>
            </a:r>
          </a:p>
        </p:txBody>
      </p:sp>
      <p:sp>
        <p:nvSpPr>
          <p:cNvPr id="5" name="Holder 5"/>
          <p:cNvSpPr>
            <a:spLocks noGrp="1"/>
          </p:cNvSpPr>
          <p:nvPr>
            <p:ph type="dt" sz="half" idx="6"/>
          </p:nvPr>
        </p:nvSpPr>
        <p:spPr>
          <a:xfrm>
            <a:off x="457200" y="6377940"/>
            <a:ext cx="210312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6/26/2025</a:t>
            </a:fld>
            <a:endParaRPr lang="en-US"/>
          </a:p>
        </p:txBody>
      </p:sp>
      <p:sp>
        <p:nvSpPr>
          <p:cNvPr id="6" name="Holder 6"/>
          <p:cNvSpPr>
            <a:spLocks noGrp="1"/>
          </p:cNvSpPr>
          <p:nvPr>
            <p:ph type="sldNum" sz="quarter" idx="7"/>
          </p:nvPr>
        </p:nvSpPr>
        <p:spPr>
          <a:xfrm>
            <a:off x="8754491" y="6630030"/>
            <a:ext cx="201929" cy="139700"/>
          </a:xfrm>
          <a:prstGeom prst="rect">
            <a:avLst/>
          </a:prstGeom>
        </p:spPr>
        <p:txBody>
          <a:bodyPr wrap="square" lIns="0" tIns="0" rIns="0" bIns="0">
            <a:spAutoFit/>
          </a:bodyPr>
          <a:lstStyle>
            <a:lvl1pPr>
              <a:defRPr sz="800" b="0" i="0">
                <a:solidFill>
                  <a:schemeClr val="bg1"/>
                </a:solidFill>
                <a:latin typeface="Arial"/>
                <a:cs typeface="Arial"/>
              </a:defRPr>
            </a:lvl1pPr>
          </a:lstStyle>
          <a:p>
            <a:pPr marL="38100">
              <a:lnSpc>
                <a:spcPct val="100000"/>
              </a:lnSpc>
              <a:spcBef>
                <a:spcPts val="25"/>
              </a:spcBef>
            </a:pPr>
            <a:fld id="{81D60167-4931-47E6-BA6A-407CBD079E47}" type="slidenum">
              <a:rPr spc="-25" dirty="0"/>
              <a:t>‹Nr.›</a:t>
            </a:fld>
            <a:endParaRPr spc="-25"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 name="object 43"/>
          <p:cNvSpPr txBox="1">
            <a:spLocks noGrp="1"/>
          </p:cNvSpPr>
          <p:nvPr>
            <p:ph type="ftr" sz="quarter" idx="5"/>
          </p:nvPr>
        </p:nvSpPr>
        <p:spPr>
          <a:prstGeom prst="rect">
            <a:avLst/>
          </a:prstGeom>
        </p:spPr>
        <p:txBody>
          <a:bodyPr vert="horz" wrap="square" lIns="0" tIns="0" rIns="0" bIns="0" rtlCol="0">
            <a:spAutoFit/>
          </a:bodyPr>
          <a:lstStyle/>
          <a:p>
            <a:pPr marL="12700">
              <a:lnSpc>
                <a:spcPct val="100000"/>
              </a:lnSpc>
            </a:pPr>
            <a:r>
              <a:rPr spc="-10" dirty="0"/>
              <a:t>HACKATHON</a:t>
            </a:r>
          </a:p>
        </p:txBody>
      </p:sp>
      <p:sp>
        <p:nvSpPr>
          <p:cNvPr id="44" name="object 44"/>
          <p:cNvSpPr txBox="1">
            <a:spLocks noGrp="1"/>
          </p:cNvSpPr>
          <p:nvPr>
            <p:ph type="sldNum" sz="quarter" idx="7"/>
          </p:nvPr>
        </p:nvSpPr>
        <p:spPr>
          <a:prstGeom prst="rect">
            <a:avLst/>
          </a:prstGeom>
        </p:spPr>
        <p:txBody>
          <a:bodyPr vert="horz" wrap="square" lIns="0" tIns="3175" rIns="0" bIns="0" rtlCol="0">
            <a:spAutoFit/>
          </a:bodyPr>
          <a:lstStyle/>
          <a:p>
            <a:pPr marL="38100">
              <a:lnSpc>
                <a:spcPct val="100000"/>
              </a:lnSpc>
              <a:spcBef>
                <a:spcPts val="25"/>
              </a:spcBef>
            </a:pPr>
            <a:fld id="{81D60167-4931-47E6-BA6A-407CBD079E47}" type="slidenum">
              <a:rPr spc="-25" dirty="0"/>
              <a:t>1</a:t>
            </a:fld>
            <a:endParaRPr spc="-25" dirty="0"/>
          </a:p>
        </p:txBody>
      </p:sp>
      <p:pic>
        <p:nvPicPr>
          <p:cNvPr id="51" name="Grafik 50" descr="Ein Bild, das Logo, Grafiken, Clipart, Kreis enthält.">
            <a:extLst>
              <a:ext uri="{FF2B5EF4-FFF2-40B4-BE49-F238E27FC236}">
                <a16:creationId xmlns:a16="http://schemas.microsoft.com/office/drawing/2014/main" id="{795E425F-5E07-56FF-FFEA-CFF822B3940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398576" y="133547"/>
            <a:ext cx="711830" cy="711830"/>
          </a:xfrm>
          <a:prstGeom prst="rect">
            <a:avLst/>
          </a:prstGeom>
        </p:spPr>
      </p:pic>
      <p:sp>
        <p:nvSpPr>
          <p:cNvPr id="53" name="Textfeld 52">
            <a:extLst>
              <a:ext uri="{FF2B5EF4-FFF2-40B4-BE49-F238E27FC236}">
                <a16:creationId xmlns:a16="http://schemas.microsoft.com/office/drawing/2014/main" id="{543A303A-5B72-3D2E-3241-5FC6D05BBC3F}"/>
              </a:ext>
            </a:extLst>
          </p:cNvPr>
          <p:cNvSpPr txBox="1"/>
          <p:nvPr/>
        </p:nvSpPr>
        <p:spPr>
          <a:xfrm>
            <a:off x="228601" y="1143000"/>
            <a:ext cx="5105399" cy="4770537"/>
          </a:xfrm>
          <a:prstGeom prst="rect">
            <a:avLst/>
          </a:prstGeom>
          <a:noFill/>
        </p:spPr>
        <p:txBody>
          <a:bodyPr wrap="square">
            <a:spAutoFit/>
          </a:bodyPr>
          <a:lstStyle/>
          <a:p>
            <a:r>
              <a:rPr lang="de-DE" sz="2400" b="1" i="0" dirty="0">
                <a:effectLst/>
                <a:latin typeface="gg sans"/>
              </a:rPr>
              <a:t>Abstract</a:t>
            </a:r>
            <a:r>
              <a:rPr lang="de-DE" sz="2400" b="0" i="0" dirty="0">
                <a:effectLst/>
                <a:latin typeface="gg sans"/>
              </a:rPr>
              <a:t>:</a:t>
            </a:r>
          </a:p>
          <a:p>
            <a:r>
              <a:rPr lang="de-DE" sz="1400" b="0" i="0" dirty="0">
                <a:effectLst/>
                <a:latin typeface="gg sans"/>
              </a:rPr>
              <a:t>Das Projekt Unfallnetz bietet Bürger*innen eine interaktive Webanwendung zur Echtzeit-Visualisierung allgemeiner Verkehrsereignisse in Hamburg. Ziel ist es, durch automatisiertes Abrufen offener städtischer Datensätze (Live-API für Verkehrsinformatione</a:t>
            </a:r>
            <a:r>
              <a:rPr lang="de-DE" sz="1400" dirty="0">
                <a:latin typeface="gg sans"/>
              </a:rPr>
              <a:t>n der Polizei Hamburg</a:t>
            </a:r>
            <a:r>
              <a:rPr lang="de-DE" sz="1400" b="0" i="0" dirty="0">
                <a:effectLst/>
                <a:latin typeface="gg sans"/>
              </a:rPr>
              <a:t>) Bürger*innen eine schnelle Einschätzung der Sicherheit von Streckenabschnitten zu ermöglichen. Ein Python-</a:t>
            </a:r>
            <a:r>
              <a:rPr lang="de-DE" sz="1400" b="0" i="0" dirty="0" err="1">
                <a:effectLst/>
                <a:latin typeface="gg sans"/>
              </a:rPr>
              <a:t>Flask</a:t>
            </a:r>
            <a:r>
              <a:rPr lang="de-DE" sz="1400" b="0" i="0" dirty="0">
                <a:effectLst/>
                <a:latin typeface="gg sans"/>
              </a:rPr>
              <a:t>-Backend verarbeitet die JSON-Daten und verteilt sie über </a:t>
            </a:r>
            <a:r>
              <a:rPr lang="de-DE" sz="1400" b="0" i="0" dirty="0" err="1">
                <a:effectLst/>
                <a:latin typeface="gg sans"/>
              </a:rPr>
              <a:t>WebSockets</a:t>
            </a:r>
            <a:r>
              <a:rPr lang="de-DE" sz="1400" b="0" i="0" dirty="0">
                <a:effectLst/>
                <a:latin typeface="gg sans"/>
              </a:rPr>
              <a:t> an das Frontend, wo </a:t>
            </a:r>
            <a:r>
              <a:rPr lang="de-DE" sz="1400" b="0" i="0" dirty="0" err="1">
                <a:effectLst/>
                <a:latin typeface="gg sans"/>
              </a:rPr>
              <a:t>Mapbox</a:t>
            </a:r>
            <a:r>
              <a:rPr lang="de-DE" sz="1400" b="0" i="0" dirty="0">
                <a:effectLst/>
                <a:latin typeface="gg sans"/>
              </a:rPr>
              <a:t> für die Darstellung genutzt wird. Dort zeigen </a:t>
            </a:r>
            <a:r>
              <a:rPr lang="de-DE" sz="1400" b="0" i="0" dirty="0" err="1">
                <a:effectLst/>
                <a:latin typeface="gg sans"/>
              </a:rPr>
              <a:t>Heatmaps</a:t>
            </a:r>
            <a:r>
              <a:rPr lang="de-DE" sz="1400" b="0" i="0" dirty="0">
                <a:effectLst/>
                <a:latin typeface="gg sans"/>
              </a:rPr>
              <a:t> Unfallschwerpunkte und Marker aktuelle Ereignisse an. So können </a:t>
            </a:r>
            <a:r>
              <a:rPr lang="de-DE" sz="1400" b="0" i="0" dirty="0" err="1">
                <a:effectLst/>
                <a:latin typeface="gg sans"/>
              </a:rPr>
              <a:t>Nutzer:innen</a:t>
            </a:r>
            <a:r>
              <a:rPr lang="de-DE" sz="1400" b="0" i="0" dirty="0">
                <a:effectLst/>
                <a:latin typeface="gg sans"/>
              </a:rPr>
              <a:t> vorab prüfen, wie sicher eine Route erwartungsgemäß ist. </a:t>
            </a:r>
          </a:p>
          <a:p>
            <a:r>
              <a:rPr lang="de-DE" sz="1400" b="0" i="0" dirty="0">
                <a:effectLst/>
                <a:latin typeface="gg sans"/>
              </a:rPr>
              <a:t>Während des Hackathons wurde die Grundfunktionalität für Datenabruf und Kartendarstellung umgesetzt; in der Folge wurden </a:t>
            </a:r>
            <a:r>
              <a:rPr lang="de-DE" sz="1400" b="0" i="0" dirty="0" err="1">
                <a:effectLst/>
                <a:latin typeface="gg sans"/>
              </a:rPr>
              <a:t>Heatmap</a:t>
            </a:r>
            <a:r>
              <a:rPr lang="de-DE" sz="1400" b="0" i="0" dirty="0">
                <a:effectLst/>
                <a:latin typeface="gg sans"/>
              </a:rPr>
              <a:t>-Integration, </a:t>
            </a:r>
            <a:r>
              <a:rPr lang="de-DE" sz="1400" b="0" i="0" dirty="0" err="1">
                <a:effectLst/>
                <a:latin typeface="gg sans"/>
              </a:rPr>
              <a:t>WebSocket</a:t>
            </a:r>
            <a:r>
              <a:rPr lang="de-DE" sz="1400" b="0" i="0" dirty="0">
                <a:effectLst/>
                <a:latin typeface="gg sans"/>
              </a:rPr>
              <a:t>-Stabilisierung und ein Steckbriefmodul zur Dokumentation der Anwendung ergänzt. Das Ergebnis ist eine zuverlässige, leicht bedienbare Plattform, die eine datenbasierte Entscheidungsgrundlage für sichere Radwege schafft und sich zukünftig um Filteroptionen und mobile Anbindungen erweitern lässt.</a:t>
            </a:r>
            <a:endParaRPr lang="de-DE" sz="1400" dirty="0"/>
          </a:p>
        </p:txBody>
      </p:sp>
      <p:sp>
        <p:nvSpPr>
          <p:cNvPr id="54" name="Rechteck 53">
            <a:extLst>
              <a:ext uri="{FF2B5EF4-FFF2-40B4-BE49-F238E27FC236}">
                <a16:creationId xmlns:a16="http://schemas.microsoft.com/office/drawing/2014/main" id="{C74FE4B6-506A-1B0B-1A7E-2E9D81C57EE7}"/>
              </a:ext>
            </a:extLst>
          </p:cNvPr>
          <p:cNvSpPr/>
          <p:nvPr/>
        </p:nvSpPr>
        <p:spPr>
          <a:xfrm>
            <a:off x="2628370" y="0"/>
            <a:ext cx="3887259" cy="923330"/>
          </a:xfrm>
          <a:prstGeom prst="rect">
            <a:avLst/>
          </a:prstGeom>
          <a:noFill/>
        </p:spPr>
        <p:txBody>
          <a:bodyPr wrap="square" lIns="91440" tIns="45720" rIns="91440" bIns="45720">
            <a:spAutoFit/>
          </a:bodyPr>
          <a:lstStyle>
            <a:defPPr>
              <a:defRPr lang="de-D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de-DE" sz="5400" b="0" cap="none" spc="0" dirty="0">
                <a:ln w="0"/>
                <a:solidFill>
                  <a:srgbClr val="003063"/>
                </a:solidFill>
                <a:effectLst>
                  <a:outerShdw blurRad="38100" dist="25400" dir="5400000" algn="ctr" rotWithShape="0">
                    <a:srgbClr val="6E747A">
                      <a:alpha val="43000"/>
                    </a:srgbClr>
                  </a:outerShdw>
                </a:effectLst>
              </a:rPr>
              <a:t>UNFALLNETZ</a:t>
            </a:r>
          </a:p>
        </p:txBody>
      </p:sp>
      <p:pic>
        <p:nvPicPr>
          <p:cNvPr id="61" name="Grafik 60" descr="Ein Bild, das Text, Screenshot, Karte, Diagramm enthält.">
            <a:extLst>
              <a:ext uri="{FF2B5EF4-FFF2-40B4-BE49-F238E27FC236}">
                <a16:creationId xmlns:a16="http://schemas.microsoft.com/office/drawing/2014/main" id="{2014BDF8-C43E-C023-6EC7-4B525D8572EE}"/>
              </a:ext>
            </a:extLst>
          </p:cNvPr>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5334000" y="1194923"/>
            <a:ext cx="3243646" cy="1624094"/>
          </a:xfrm>
          <a:prstGeom prst="rect">
            <a:avLst/>
          </a:prstGeom>
        </p:spPr>
      </p:pic>
      <p:pic>
        <p:nvPicPr>
          <p:cNvPr id="67" name="Grafik 66" descr="Ein Bild, das Text, Schrift, Dokument, Screenshot enthält.&#10;&#10;KI-generierte Inhalte können fehlerhaft sein.">
            <a:extLst>
              <a:ext uri="{FF2B5EF4-FFF2-40B4-BE49-F238E27FC236}">
                <a16:creationId xmlns:a16="http://schemas.microsoft.com/office/drawing/2014/main" id="{F546194D-B745-7619-A829-1AEA479A9C5B}"/>
              </a:ext>
            </a:extLst>
          </p:cNvPr>
          <p:cNvPicPr>
            <a:picLocks noChangeAspect="1"/>
          </p:cNvPicPr>
          <p:nvPr/>
        </p:nvPicPr>
        <p:blipFill>
          <a:blip r:embed="rId5" cstate="print">
            <a:extLst>
              <a:ext uri="{28A0092B-C50C-407E-A947-70E740481C1C}">
                <a14:useLocalDpi xmlns:a14="http://schemas.microsoft.com/office/drawing/2010/main" val="0"/>
              </a:ext>
            </a:extLst>
          </a:blip>
          <a:srcRect r="1564"/>
          <a:stretch/>
        </p:blipFill>
        <p:spPr>
          <a:xfrm>
            <a:off x="7355261" y="2916263"/>
            <a:ext cx="1043315" cy="3263349"/>
          </a:xfrm>
          <a:prstGeom prst="rect">
            <a:avLst/>
          </a:prstGeom>
        </p:spPr>
      </p:pic>
      <p:pic>
        <p:nvPicPr>
          <p:cNvPr id="69" name="Grafik 68" descr="Ein Bild, das Text, Screenshot, Schrift, Design enthält.&#10;&#10;KI-generierte Inhalte können fehlerhaft sein.">
            <a:extLst>
              <a:ext uri="{FF2B5EF4-FFF2-40B4-BE49-F238E27FC236}">
                <a16:creationId xmlns:a16="http://schemas.microsoft.com/office/drawing/2014/main" id="{16DDB7D3-CF67-4287-B40E-3F41C1F9503F}"/>
              </a:ext>
            </a:extLst>
          </p:cNvPr>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5546851" y="2971800"/>
            <a:ext cx="1248579" cy="3152276"/>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0</TotalTime>
  <Words>192</Words>
  <Application>Microsoft Office PowerPoint</Application>
  <PresentationFormat>Bildschirmpräsentation (4:3)</PresentationFormat>
  <Paragraphs>12</Paragraphs>
  <Slides>1</Slides>
  <Notes>1</Notes>
  <HiddenSlides>0</HiddenSlides>
  <MMClips>0</MMClips>
  <ScaleCrop>false</ScaleCrop>
  <HeadingPairs>
    <vt:vector size="6" baseType="variant">
      <vt:variant>
        <vt:lpstr>Verwendete Schriftarten</vt:lpstr>
      </vt:variant>
      <vt:variant>
        <vt:i4>4</vt:i4>
      </vt:variant>
      <vt:variant>
        <vt:lpstr>Design</vt:lpstr>
      </vt:variant>
      <vt:variant>
        <vt:i4>1</vt:i4>
      </vt:variant>
      <vt:variant>
        <vt:lpstr>Folientitel</vt:lpstr>
      </vt:variant>
      <vt:variant>
        <vt:i4>1</vt:i4>
      </vt:variant>
    </vt:vector>
  </HeadingPairs>
  <TitlesOfParts>
    <vt:vector size="6" baseType="lpstr">
      <vt:lpstr>Aptos</vt:lpstr>
      <vt:lpstr>Arial</vt:lpstr>
      <vt:lpstr>Calibri</vt:lpstr>
      <vt:lpstr>gg sans</vt:lpstr>
      <vt:lpstr>Office Theme</vt:lpstr>
      <vt:lpstr>PowerPoint-Präsentation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Katharina Kühl</dc:creator>
  <cp:lastModifiedBy>Jai Kamboj</cp:lastModifiedBy>
  <cp:revision>7</cp:revision>
  <dcterms:created xsi:type="dcterms:W3CDTF">2025-06-22T13:31:55Z</dcterms:created>
  <dcterms:modified xsi:type="dcterms:W3CDTF">2025-06-26T14:51:17Z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2025-04-25T00:00:00Z</vt:filetime>
  </property>
  <property fmtid="{D5CDD505-2E9C-101B-9397-08002B2CF9AE}" pid="3" name="Creator">
    <vt:lpwstr>Microsoft® PowerPoint® für Microsoft 365</vt:lpwstr>
  </property>
  <property fmtid="{D5CDD505-2E9C-101B-9397-08002B2CF9AE}" pid="4" name="LastSaved">
    <vt:filetime>2025-06-22T00:00:00Z</vt:filetime>
  </property>
  <property fmtid="{D5CDD505-2E9C-101B-9397-08002B2CF9AE}" pid="5" name="Producer">
    <vt:lpwstr>Microsoft® PowerPoint® für Microsoft 365</vt:lpwstr>
  </property>
</Properties>
</file>