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71"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68824"/>
            <a:ext cx="12190815" cy="6694098"/>
          </a:xfrm>
          <a:prstGeom prst="rect">
            <a:avLst/>
          </a:prstGeom>
          <a:noFill/>
          <a:ln>
            <a:noFill/>
          </a:ln>
        </p:spPr>
      </p:pic>
      <p:sp>
        <p:nvSpPr>
          <p:cNvPr id="99" name="Google Shape;99;p1"/>
          <p:cNvSpPr txBox="1"/>
          <p:nvPr/>
        </p:nvSpPr>
        <p:spPr>
          <a:xfrm>
            <a:off x="2472904" y="3717986"/>
            <a:ext cx="7246189"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25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br>
            <a:r>
              <a:rPr lang="en-US" sz="2500" b="1" i="0" dirty="0">
                <a:solidFill>
                  <a:srgbClr val="202124"/>
                </a:solidFill>
                <a:effectLst/>
                <a:latin typeface="Times New Roman" panose="02020603050405020304" pitchFamily="18" charset="0"/>
                <a:cs typeface="Times New Roman" panose="02020603050405020304" pitchFamily="18" charset="0"/>
              </a:rPr>
              <a:t>AMCAT Exploratory Data Analysis Project</a:t>
            </a:r>
            <a:endParaRPr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2A0793-DBC9-6C9D-1BBF-66DA49182C5F}"/>
              </a:ext>
            </a:extLst>
          </p:cNvPr>
          <p:cNvSpPr>
            <a:spLocks noGrp="1"/>
          </p:cNvSpPr>
          <p:nvPr>
            <p:ph type="body" idx="1"/>
          </p:nvPr>
        </p:nvSpPr>
        <p:spPr>
          <a:xfrm>
            <a:off x="720213" y="1285109"/>
            <a:ext cx="11039168" cy="1762892"/>
          </a:xfrm>
        </p:spPr>
        <p:txBody>
          <a:bodyPr>
            <a:normAutofit/>
          </a:bodyPr>
          <a:lstStyle/>
          <a:p>
            <a:pPr algn="just">
              <a:buFont typeface="Wingdings" panose="05000000000000000000" pitchFamily="2" charset="2"/>
              <a:buChar char="v"/>
            </a:pPr>
            <a:r>
              <a:rPr lang="en-US" sz="1800" b="1" i="1" dirty="0">
                <a:latin typeface="Times New Roman" panose="02020603050405020304" pitchFamily="18" charset="0"/>
                <a:cs typeface="Times New Roman" panose="02020603050405020304" pitchFamily="18" charset="0"/>
              </a:rPr>
              <a:t>Categorical and Categorical Features:</a:t>
            </a:r>
          </a:p>
          <a:p>
            <a:pPr algn="just"/>
            <a:r>
              <a:rPr lang="en-US" sz="1600" dirty="0">
                <a:latin typeface="Times New Roman" panose="02020603050405020304" pitchFamily="18" charset="0"/>
                <a:cs typeface="Times New Roman" panose="02020603050405020304" pitchFamily="18" charset="0"/>
              </a:rPr>
              <a:t>Investigated the relationship between two categorical features through:</a:t>
            </a:r>
          </a:p>
          <a:p>
            <a:pPr marL="628650" indent="-514350" algn="just">
              <a:buFont typeface="+mj-lt"/>
              <a:buAutoNum type="arabicPeriod"/>
            </a:pPr>
            <a:r>
              <a:rPr lang="en-US" sz="1600" dirty="0">
                <a:latin typeface="Times New Roman" panose="02020603050405020304" pitchFamily="18" charset="0"/>
                <a:cs typeface="Times New Roman" panose="02020603050405020304" pitchFamily="18" charset="0"/>
              </a:rPr>
              <a:t>Crosstabulation: Generated contingency tables to display the frequency distribution of one categorical variable against another.</a:t>
            </a:r>
          </a:p>
          <a:p>
            <a:pPr marL="628650" indent="-514350" algn="just">
              <a:buFont typeface="+mj-lt"/>
              <a:buAutoNum type="arabicPeriod"/>
            </a:pPr>
            <a:r>
              <a:rPr lang="en-US" sz="1600" dirty="0">
                <a:latin typeface="Times New Roman" panose="02020603050405020304" pitchFamily="18" charset="0"/>
                <a:cs typeface="Times New Roman" panose="02020603050405020304" pitchFamily="18" charset="0"/>
              </a:rPr>
              <a:t>Chi-square test: Conducted a statistical test to assess the association between two categorical variables.</a:t>
            </a:r>
          </a:p>
          <a:p>
            <a:pPr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lgn="just"/>
            <a:endParaRPr lang="en-US" dirty="0"/>
          </a:p>
        </p:txBody>
      </p:sp>
      <p:sp>
        <p:nvSpPr>
          <p:cNvPr id="7" name="Title 1">
            <a:extLst>
              <a:ext uri="{FF2B5EF4-FFF2-40B4-BE49-F238E27FC236}">
                <a16:creationId xmlns:a16="http://schemas.microsoft.com/office/drawing/2014/main" id="{64B66860-6121-1818-D253-F16F81FD18BE}"/>
              </a:ext>
            </a:extLst>
          </p:cNvPr>
          <p:cNvSpPr>
            <a:spLocks noGrp="1"/>
          </p:cNvSpPr>
          <p:nvPr>
            <p:ph type="title"/>
          </p:nvPr>
        </p:nvSpPr>
        <p:spPr>
          <a:xfrm>
            <a:off x="838200" y="365126"/>
            <a:ext cx="6241026" cy="1060552"/>
          </a:xfrm>
        </p:spPr>
        <p:txBody>
          <a:bodyPr/>
          <a:lstStyle/>
          <a:p>
            <a:r>
              <a:rPr lang="en-US" dirty="0"/>
              <a:t>Bivariate Analysis</a:t>
            </a:r>
          </a:p>
        </p:txBody>
      </p:sp>
      <p:pic>
        <p:nvPicPr>
          <p:cNvPr id="9" name="Picture 8">
            <a:extLst>
              <a:ext uri="{FF2B5EF4-FFF2-40B4-BE49-F238E27FC236}">
                <a16:creationId xmlns:a16="http://schemas.microsoft.com/office/drawing/2014/main" id="{FF097513-7B18-C77A-549E-239C4ABCCC06}"/>
              </a:ext>
            </a:extLst>
          </p:cNvPr>
          <p:cNvPicPr>
            <a:picLocks noChangeAspect="1"/>
          </p:cNvPicPr>
          <p:nvPr/>
        </p:nvPicPr>
        <p:blipFill>
          <a:blip r:embed="rId2"/>
          <a:stretch>
            <a:fillRect/>
          </a:stretch>
        </p:blipFill>
        <p:spPr>
          <a:xfrm>
            <a:off x="720213" y="3048001"/>
            <a:ext cx="9416845" cy="1789471"/>
          </a:xfrm>
          <a:prstGeom prst="rect">
            <a:avLst/>
          </a:prstGeom>
        </p:spPr>
      </p:pic>
      <p:pic>
        <p:nvPicPr>
          <p:cNvPr id="11" name="Picture 10">
            <a:extLst>
              <a:ext uri="{FF2B5EF4-FFF2-40B4-BE49-F238E27FC236}">
                <a16:creationId xmlns:a16="http://schemas.microsoft.com/office/drawing/2014/main" id="{9FF2FF9C-02D4-1642-AFAB-DF435319BCBB}"/>
              </a:ext>
            </a:extLst>
          </p:cNvPr>
          <p:cNvPicPr>
            <a:picLocks noChangeAspect="1"/>
          </p:cNvPicPr>
          <p:nvPr/>
        </p:nvPicPr>
        <p:blipFill>
          <a:blip r:embed="rId3"/>
          <a:stretch>
            <a:fillRect/>
          </a:stretch>
        </p:blipFill>
        <p:spPr>
          <a:xfrm>
            <a:off x="720213" y="4837470"/>
            <a:ext cx="8158318" cy="1789471"/>
          </a:xfrm>
          <a:prstGeom prst="rect">
            <a:avLst/>
          </a:prstGeom>
        </p:spPr>
      </p:pic>
    </p:spTree>
    <p:extLst>
      <p:ext uri="{BB962C8B-B14F-4D97-AF65-F5344CB8AC3E}">
        <p14:creationId xmlns:p14="http://schemas.microsoft.com/office/powerpoint/2010/main" val="210333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9D13-C1A2-F3D2-FA64-30A5B5760DA0}"/>
              </a:ext>
            </a:extLst>
          </p:cNvPr>
          <p:cNvSpPr>
            <a:spLocks noGrp="1"/>
          </p:cNvSpPr>
          <p:nvPr>
            <p:ph type="title"/>
          </p:nvPr>
        </p:nvSpPr>
        <p:spPr/>
        <p:txBody>
          <a:bodyPr/>
          <a:lstStyle/>
          <a:p>
            <a:r>
              <a:rPr lang="en-US" dirty="0"/>
              <a:t>Bivariate Analysis</a:t>
            </a:r>
          </a:p>
        </p:txBody>
      </p:sp>
      <p:sp>
        <p:nvSpPr>
          <p:cNvPr id="3" name="Text Placeholder 2">
            <a:extLst>
              <a:ext uri="{FF2B5EF4-FFF2-40B4-BE49-F238E27FC236}">
                <a16:creationId xmlns:a16="http://schemas.microsoft.com/office/drawing/2014/main" id="{5C1FE875-5C87-69E4-D521-53210549233C}"/>
              </a:ext>
            </a:extLst>
          </p:cNvPr>
          <p:cNvSpPr>
            <a:spLocks noGrp="1"/>
          </p:cNvSpPr>
          <p:nvPr>
            <p:ph type="body" idx="1"/>
          </p:nvPr>
        </p:nvSpPr>
        <p:spPr>
          <a:xfrm>
            <a:off x="838201" y="1825625"/>
            <a:ext cx="5849532" cy="2746375"/>
          </a:xfrm>
        </p:spPr>
        <p:txBody>
          <a:bodyPr>
            <a:normAutofit/>
          </a:bodyPr>
          <a:lstStyle/>
          <a:p>
            <a:pPr algn="just">
              <a:buFont typeface="Wingdings" panose="05000000000000000000" pitchFamily="2" charset="2"/>
              <a:buChar char="v"/>
            </a:pPr>
            <a:r>
              <a:rPr lang="en-US" sz="1800" b="1" i="1" dirty="0">
                <a:latin typeface="Times New Roman" panose="02020603050405020304" pitchFamily="18" charset="0"/>
                <a:cs typeface="Times New Roman" panose="02020603050405020304" pitchFamily="18" charset="0"/>
              </a:rPr>
              <a:t>Numerical and Numerical Features:</a:t>
            </a:r>
            <a:endParaRPr 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Examined the relationship between two numerical features using:</a:t>
            </a:r>
          </a:p>
          <a:p>
            <a:pPr marL="628650" indent="-514350" algn="just">
              <a:buFont typeface="+mj-lt"/>
              <a:buAutoNum type="arabicPeriod"/>
            </a:pPr>
            <a:r>
              <a:rPr lang="en-US" sz="1600" dirty="0">
                <a:latin typeface="Times New Roman" panose="02020603050405020304" pitchFamily="18" charset="0"/>
                <a:cs typeface="Times New Roman" panose="02020603050405020304" pitchFamily="18" charset="0"/>
              </a:rPr>
              <a:t>Scatter plots: Visualized the relationship between two numerical variables to identify patterns or correlations.</a:t>
            </a:r>
          </a:p>
          <a:p>
            <a:pPr marL="628650" indent="-514350" algn="just">
              <a:buFont typeface="+mj-lt"/>
              <a:buAutoNum type="arabicPeriod"/>
            </a:pPr>
            <a:r>
              <a:rPr lang="en-US" sz="1600" dirty="0">
                <a:latin typeface="Times New Roman" panose="02020603050405020304" pitchFamily="18" charset="0"/>
                <a:cs typeface="Times New Roman" panose="02020603050405020304" pitchFamily="18" charset="0"/>
              </a:rPr>
              <a:t>Correlation analysis: Calculated correlation coefficients (e.g., Pearson correlation) to quantify the strength and direction of the linear relationship between numerical variables.</a:t>
            </a:r>
          </a:p>
          <a:p>
            <a:pPr algn="just"/>
            <a:endParaRPr lang="en-US" sz="1600" dirty="0"/>
          </a:p>
        </p:txBody>
      </p:sp>
      <p:pic>
        <p:nvPicPr>
          <p:cNvPr id="5" name="Picture 4">
            <a:extLst>
              <a:ext uri="{FF2B5EF4-FFF2-40B4-BE49-F238E27FC236}">
                <a16:creationId xmlns:a16="http://schemas.microsoft.com/office/drawing/2014/main" id="{25CEB54A-8CBD-28ED-8589-27878408EEFF}"/>
              </a:ext>
            </a:extLst>
          </p:cNvPr>
          <p:cNvPicPr>
            <a:picLocks noChangeAspect="1"/>
          </p:cNvPicPr>
          <p:nvPr/>
        </p:nvPicPr>
        <p:blipFill>
          <a:blip r:embed="rId2"/>
          <a:stretch>
            <a:fillRect/>
          </a:stretch>
        </p:blipFill>
        <p:spPr>
          <a:xfrm>
            <a:off x="6687732" y="509996"/>
            <a:ext cx="5293769" cy="4062004"/>
          </a:xfrm>
          <a:prstGeom prst="rect">
            <a:avLst/>
          </a:prstGeom>
        </p:spPr>
      </p:pic>
      <p:pic>
        <p:nvPicPr>
          <p:cNvPr id="7" name="Picture 6">
            <a:extLst>
              <a:ext uri="{FF2B5EF4-FFF2-40B4-BE49-F238E27FC236}">
                <a16:creationId xmlns:a16="http://schemas.microsoft.com/office/drawing/2014/main" id="{1844C16D-7F36-B577-5F9F-50A4A02EC8C6}"/>
              </a:ext>
            </a:extLst>
          </p:cNvPr>
          <p:cNvPicPr>
            <a:picLocks noChangeAspect="1"/>
          </p:cNvPicPr>
          <p:nvPr/>
        </p:nvPicPr>
        <p:blipFill>
          <a:blip r:embed="rId3"/>
          <a:stretch>
            <a:fillRect/>
          </a:stretch>
        </p:blipFill>
        <p:spPr>
          <a:xfrm>
            <a:off x="224564" y="4759739"/>
            <a:ext cx="9182896" cy="1310754"/>
          </a:xfrm>
          <a:prstGeom prst="rect">
            <a:avLst/>
          </a:prstGeom>
        </p:spPr>
      </p:pic>
    </p:spTree>
    <p:extLst>
      <p:ext uri="{BB962C8B-B14F-4D97-AF65-F5344CB8AC3E}">
        <p14:creationId xmlns:p14="http://schemas.microsoft.com/office/powerpoint/2010/main" val="401010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8D6A-3F63-C607-E74C-18FDD94E8CCA}"/>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80138E57-C06A-064C-814E-D49F20A59983}"/>
              </a:ext>
            </a:extLst>
          </p:cNvPr>
          <p:cNvSpPr>
            <a:spLocks noGrp="1"/>
          </p:cNvSpPr>
          <p:nvPr>
            <p:ph type="body" idx="1"/>
          </p:nvPr>
        </p:nvSpPr>
        <p:spPr/>
        <p:txBody>
          <a:bodyPr>
            <a:noAutofit/>
          </a:bodyPr>
          <a:lstStyle/>
          <a:p>
            <a:pPr algn="just"/>
            <a:r>
              <a:rPr lang="en-US" sz="1800" b="1" i="1" dirty="0">
                <a:latin typeface="Times New Roman" panose="02020603050405020304" pitchFamily="18" charset="0"/>
                <a:cs typeface="Times New Roman" panose="02020603050405020304" pitchFamily="18" charset="0"/>
              </a:rPr>
              <a:t>Job Designation and Salary:</a:t>
            </a:r>
            <a:r>
              <a:rPr lang="en-US" sz="1600" dirty="0">
                <a:latin typeface="Times New Roman" panose="02020603050405020304" pitchFamily="18" charset="0"/>
                <a:cs typeface="Times New Roman" panose="02020603050405020304" pitchFamily="18" charset="0"/>
              </a:rPr>
              <a:t>  There is a clear correlation between job designation and salary levels, indicating that certain roles command higher compensation packages than others.</a:t>
            </a:r>
          </a:p>
          <a:p>
            <a:pPr algn="just"/>
            <a:r>
              <a:rPr lang="en-US" sz="1800" b="1" i="1" dirty="0">
                <a:latin typeface="Times New Roman" panose="02020603050405020304" pitchFamily="18" charset="0"/>
                <a:cs typeface="Times New Roman" panose="02020603050405020304" pitchFamily="18" charset="0"/>
              </a:rPr>
              <a:t>Geographical Location and Salary Disparities: </a:t>
            </a:r>
            <a:r>
              <a:rPr lang="en-US" sz="1600" dirty="0">
                <a:latin typeface="Times New Roman" panose="02020603050405020304" pitchFamily="18" charset="0"/>
                <a:cs typeface="Times New Roman" panose="02020603050405020304" pitchFamily="18" charset="0"/>
              </a:rPr>
              <a:t> The geographical location of employment significantly influences salary differentials, with certain cities offering higher compensation compared to others.</a:t>
            </a:r>
          </a:p>
          <a:p>
            <a:pPr algn="just"/>
            <a:r>
              <a:rPr lang="en-US" sz="1800" b="1" i="1" dirty="0">
                <a:latin typeface="Times New Roman" panose="02020603050405020304" pitchFamily="18" charset="0"/>
                <a:cs typeface="Times New Roman" panose="02020603050405020304" pitchFamily="18" charset="0"/>
              </a:rPr>
              <a:t>Gender and Earning Potential:</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Gender does not seem to play a significant role in determining earning potential, suggesting a relatively equitable distribution of salaries across genders.</a:t>
            </a:r>
          </a:p>
          <a:p>
            <a:pPr algn="just"/>
            <a:r>
              <a:rPr lang="en-US" sz="1800" b="1" i="1" dirty="0">
                <a:latin typeface="Times New Roman" panose="02020603050405020304" pitchFamily="18" charset="0"/>
                <a:cs typeface="Times New Roman" panose="02020603050405020304" pitchFamily="18" charset="0"/>
              </a:rPr>
              <a:t>Educational Qualifications and Salary Impact</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Educational qualifications, particularly the type of degree obtained, have a substantial impact on salary levels. For instance, MCA graduates tend to earn less than those with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/B.E. or </a:t>
            </a:r>
            <a:r>
              <a:rPr lang="en-US" sz="1600" dirty="0" err="1">
                <a:latin typeface="Times New Roman" panose="02020603050405020304" pitchFamily="18" charset="0"/>
                <a:cs typeface="Times New Roman" panose="02020603050405020304" pitchFamily="18" charset="0"/>
              </a:rPr>
              <a:t>M.Tech</a:t>
            </a:r>
            <a:r>
              <a:rPr lang="en-US" sz="1600" dirty="0">
                <a:latin typeface="Times New Roman" panose="02020603050405020304" pitchFamily="18" charset="0"/>
                <a:cs typeface="Times New Roman" panose="02020603050405020304" pitchFamily="18" charset="0"/>
              </a:rPr>
              <a:t>/M.E. degrees.</a:t>
            </a:r>
          </a:p>
          <a:p>
            <a:pPr algn="just"/>
            <a:r>
              <a:rPr lang="en-US" sz="1800" b="1" i="1" dirty="0">
                <a:latin typeface="Times New Roman" panose="02020603050405020304" pitchFamily="18" charset="0"/>
                <a:cs typeface="Times New Roman" panose="02020603050405020304" pitchFamily="18" charset="0"/>
              </a:rPr>
              <a:t>Specializations and Salary Trends:</a:t>
            </a:r>
            <a:r>
              <a:rPr lang="en-US" sz="1600" dirty="0">
                <a:latin typeface="Times New Roman" panose="02020603050405020304" pitchFamily="18" charset="0"/>
                <a:cs typeface="Times New Roman" panose="02020603050405020304" pitchFamily="18" charset="0"/>
              </a:rPr>
              <a:t> Salary trends vary among different specializations, with candidates in computer science &amp; engineering, information technology, and electronics engineering generally commanding higher salaries compared to those in civil engineering or computer application fields. </a:t>
            </a:r>
          </a:p>
        </p:txBody>
      </p:sp>
    </p:spTree>
    <p:extLst>
      <p:ext uri="{BB962C8B-B14F-4D97-AF65-F5344CB8AC3E}">
        <p14:creationId xmlns:p14="http://schemas.microsoft.com/office/powerpoint/2010/main" val="95875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F191-6621-6B4E-3174-EF23F63ABC05}"/>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F2B4156-2A1D-8EF1-E0EC-E81C6D6CE843}"/>
              </a:ext>
            </a:extLst>
          </p:cNvPr>
          <p:cNvSpPr>
            <a:spLocks noGrp="1"/>
          </p:cNvSpPr>
          <p:nvPr>
            <p:ph type="body" idx="1"/>
          </p:nvPr>
        </p:nvSpPr>
        <p:spPr/>
        <p:txBody>
          <a:bodyPr>
            <a:no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b="1" i="1" dirty="0">
                <a:latin typeface="Times New Roman" panose="02020603050405020304" pitchFamily="18" charset="0"/>
                <a:cs typeface="Times New Roman" panose="02020603050405020304" pitchFamily="18" charset="0"/>
              </a:rPr>
              <a:t>College GPA and Its Marginal Impact: </a:t>
            </a:r>
            <a:r>
              <a:rPr lang="en-US" sz="1600" dirty="0">
                <a:latin typeface="Times New Roman" panose="02020603050405020304" pitchFamily="18" charset="0"/>
                <a:cs typeface="Times New Roman" panose="02020603050405020304" pitchFamily="18" charset="0"/>
              </a:rPr>
              <a:t>While College GPA may have some correlation with salary levels, its impact appears to be marginal compared to other factors such as educational qualifications and job designation.</a:t>
            </a:r>
            <a:endParaRPr lang="en-US" sz="1600" b="1" i="1" dirty="0">
              <a:latin typeface="Times New Roman" panose="02020603050405020304" pitchFamily="18" charset="0"/>
              <a:cs typeface="Times New Roman" panose="02020603050405020304" pitchFamily="18" charset="0"/>
            </a:endParaRPr>
          </a:p>
          <a:p>
            <a:pPr algn="just"/>
            <a:r>
              <a:rPr lang="en-US" sz="1800" b="1" i="1" dirty="0">
                <a:latin typeface="Times New Roman" panose="02020603050405020304" pitchFamily="18" charset="0"/>
                <a:cs typeface="Times New Roman" panose="02020603050405020304" pitchFamily="18" charset="0"/>
              </a:rPr>
              <a:t>Job Designations and City Distribution:</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Various job designations are spread across different cities, each with its unique salary structures, highlighting the importance of geographical location in salary negotiations.</a:t>
            </a:r>
          </a:p>
          <a:p>
            <a:pPr algn="just"/>
            <a:r>
              <a:rPr lang="en-US" sz="1800" b="1" i="1" dirty="0">
                <a:latin typeface="Times New Roman" panose="02020603050405020304" pitchFamily="18" charset="0"/>
                <a:cs typeface="Times New Roman" panose="02020603050405020304" pitchFamily="18" charset="0"/>
              </a:rPr>
              <a:t>Gender-specific Characteristics of Job Designations and Specializations:</a:t>
            </a:r>
            <a:r>
              <a:rPr lang="en-US" sz="1600" b="1"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Certain job designations and specializations exhibit gender-specific characteristics, indicating potential disparities in occupational distribution across genders.</a:t>
            </a:r>
          </a:p>
          <a:p>
            <a:pPr marL="114300" indent="0" algn="just">
              <a:buNone/>
            </a:pPr>
            <a:r>
              <a:rPr lang="en-US" sz="1600" dirty="0">
                <a:latin typeface="Times New Roman" panose="02020603050405020304" pitchFamily="18" charset="0"/>
                <a:cs typeface="Times New Roman" panose="02020603050405020304" pitchFamily="18" charset="0"/>
              </a:rPr>
              <a:t>Overall, these observations suggest that while factors such as job designation, geographical location, and educational qualifications significantly influence salary levels, gender does not seem to be a determining factor in earning potential. Additionally, disparities in salary levels exist across different specializations, highlighting the importance of considering multiple factors in understanding salary trends and making informed career decisions.</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44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96805" y="1132024"/>
            <a:ext cx="9900691" cy="507827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 </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 hold a Bachelor's degree in Mechanical Engineering (</a:t>
            </a:r>
            <a:r>
              <a:rPr lang="en-US" sz="180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B.Tech</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However, my passion lies in the rapidly growing field of Data Science, which I find immensely promising in terms of its potential applications across various industries.</a:t>
            </a:r>
          </a:p>
          <a:p>
            <a:pPr marL="285750" marR="0" lvl="0" indent="-285750" algn="just" rtl="0">
              <a:spcBef>
                <a:spcPts val="0"/>
              </a:spcBef>
              <a:spcAft>
                <a:spcPts val="0"/>
              </a:spcAft>
              <a:buClr>
                <a:schemeClr val="dk1"/>
              </a:buClr>
              <a:buSzPts val="1800"/>
              <a:buFont typeface="Arial"/>
              <a:buChar char="•"/>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Motivation for Learning Data Science: </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My interest in Data Science stems from my fascination with technology and data-driven decision-making. I believe that Data Science offers boundless opportunities for innovation and problem-solving, making it an ideal field for me to pursue my career ambitions.</a:t>
            </a:r>
          </a:p>
          <a:p>
            <a:pPr marL="285750" marR="0" lvl="0" indent="-285750" algn="just" rtl="0">
              <a:spcBef>
                <a:spcPts val="0"/>
              </a:spcBef>
              <a:spcAft>
                <a:spcPts val="0"/>
              </a:spcAft>
              <a:buClr>
                <a:schemeClr val="dk1"/>
              </a:buClr>
              <a:buSzPts val="1800"/>
              <a:buFont typeface="Arial"/>
              <a:buChar char="•"/>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Work Experience: </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 have gained practical experience in the field of Data Science through my role as a Business Development Associate at Byju's, where I had the opportunity to work closely with data-driven strategies and analytics. Additionally, I have completed two internships focused on Data Science, where I worked on real-world projects, further honing my skills and understanding of the field.</a:t>
            </a:r>
          </a:p>
          <a:p>
            <a:pPr marL="285750" marR="0" lvl="0" indent="-285750" algn="just" rtl="0">
              <a:spcBef>
                <a:spcPts val="0"/>
              </a:spcBef>
              <a:spcAft>
                <a:spcPts val="0"/>
              </a:spcAft>
              <a:buClr>
                <a:schemeClr val="dk1"/>
              </a:buClr>
              <a:buSzPts val="1800"/>
              <a:buFont typeface="Arial"/>
              <a:buChar char="•"/>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LinkedIn Profile: </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https://www.linkedin.com/in/sanchit-singla/</a:t>
            </a:r>
          </a:p>
          <a:p>
            <a:pPr marL="285750" marR="0" lvl="0" indent="-285750" algn="just" rtl="0">
              <a:spcBef>
                <a:spcPts val="0"/>
              </a:spcBef>
              <a:spcAft>
                <a:spcPts val="0"/>
              </a:spcAft>
              <a:buClr>
                <a:schemeClr val="dk1"/>
              </a:buClr>
              <a:buSzPts val="1800"/>
              <a:buFont typeface="Arial"/>
              <a:buChar char="•"/>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0"/>
              </a:spcBef>
              <a:spcAft>
                <a:spcPts val="0"/>
              </a:spcAft>
              <a:buClr>
                <a:schemeClr val="dk1"/>
              </a:buClr>
              <a:buSzPts val="1800"/>
              <a:buFont typeface="Arial"/>
              <a:buChar char="•"/>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GitHub Profile: </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https://github.com/sa-1-2/</a:t>
            </a:r>
            <a:endParaRPr lang="en-IN"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804-F691-4DE0-EA8B-BAAA98BD9F1E}"/>
              </a:ext>
            </a:extLst>
          </p:cNvPr>
          <p:cNvSpPr>
            <a:spLocks noGrp="1"/>
          </p:cNvSpPr>
          <p:nvPr>
            <p:ph type="title"/>
          </p:nvPr>
        </p:nvSpPr>
        <p:spPr/>
        <p:txBody>
          <a:bodyPr/>
          <a:lstStyle/>
          <a:p>
            <a:r>
              <a:rPr lang="en-US" dirty="0"/>
              <a:t>Objective of the Project</a:t>
            </a:r>
          </a:p>
        </p:txBody>
      </p:sp>
      <p:sp>
        <p:nvSpPr>
          <p:cNvPr id="3" name="Text Placeholder 2">
            <a:extLst>
              <a:ext uri="{FF2B5EF4-FFF2-40B4-BE49-F238E27FC236}">
                <a16:creationId xmlns:a16="http://schemas.microsoft.com/office/drawing/2014/main" id="{7C53C015-D19E-71FB-BE5C-2FA3FF774EF9}"/>
              </a:ext>
            </a:extLst>
          </p:cNvPr>
          <p:cNvSpPr>
            <a:spLocks noGrp="1"/>
          </p:cNvSpPr>
          <p:nvPr>
            <p:ph type="body" idx="1"/>
          </p:nvPr>
        </p:nvSpPr>
        <p:spPr/>
        <p:txBody>
          <a:bodyPr>
            <a:normAutofit fontScale="625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The objective of this project is to conduct an in-depth Exploratory Data Analysis (EDA) on the Aspiring Mind Employment Outcome 2015 (AMEO) dataset, focusing specifically on engineering graduates. The dataset comprises employment outcomes of engineering graduates, including dependent variables such as Salary, Job Titles, and Job Locations, as well as standardized scores from three different areas: cognitive skills, technical skills, and personality skills. Additionally, the dataset contains demographic features. </a:t>
            </a:r>
          </a:p>
          <a:p>
            <a:pPr algn="just">
              <a:lnSpc>
                <a:spcPct val="120000"/>
              </a:lnSpc>
            </a:pPr>
            <a:r>
              <a:rPr lang="en-US" dirty="0">
                <a:latin typeface="Times New Roman" panose="02020603050405020304" pitchFamily="18" charset="0"/>
                <a:cs typeface="Times New Roman" panose="02020603050405020304" pitchFamily="18" charset="0"/>
              </a:rPr>
              <a:t>The primary goals of the project are as follows:</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Exploratory Data Analysis (EDA): Conduct comprehensive exploratory data analysis to gain insights into various aspects of the dataset.</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Insight Generation: Extract meaningful insights and patterns from the data to understand the employment outcomes of engineering graduates.</a:t>
            </a:r>
          </a:p>
          <a:p>
            <a:pPr marL="628650" indent="-514350" algn="just">
              <a:lnSpc>
                <a:spcPct val="120000"/>
              </a:lnSpc>
              <a:buFont typeface="+mj-lt"/>
              <a:buAutoNum type="arabicPeriod"/>
            </a:pPr>
            <a:r>
              <a:rPr lang="en-US" dirty="0">
                <a:latin typeface="Times New Roman" panose="02020603050405020304" pitchFamily="18" charset="0"/>
                <a:cs typeface="Times New Roman" panose="02020603050405020304" pitchFamily="18" charset="0"/>
              </a:rPr>
              <a:t>Insightful Reporting: Summarize the findings and insights derived from the EDA process in a clear and concise manner</a:t>
            </a:r>
          </a:p>
          <a:p>
            <a:pPr marL="628650" indent="-514350" algn="just">
              <a:lnSpc>
                <a:spcPct val="12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628650" indent="-514350" algn="just">
              <a:lnSpc>
                <a:spcPct val="120000"/>
              </a:lnSpc>
              <a:buFont typeface="+mj-lt"/>
              <a:buAutoNum type="arabicPeriod"/>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86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A3C2-AA47-4CCB-412A-9E963C40B168}"/>
              </a:ext>
            </a:extLst>
          </p:cNvPr>
          <p:cNvSpPr>
            <a:spLocks noGrp="1"/>
          </p:cNvSpPr>
          <p:nvPr>
            <p:ph type="title"/>
          </p:nvPr>
        </p:nvSpPr>
        <p:spPr/>
        <p:txBody>
          <a:bodyPr/>
          <a:lstStyle/>
          <a:p>
            <a:r>
              <a:rPr lang="en-US" dirty="0"/>
              <a:t>Summary of the data</a:t>
            </a:r>
          </a:p>
        </p:txBody>
      </p:sp>
      <p:sp>
        <p:nvSpPr>
          <p:cNvPr id="3" name="Text Placeholder 2">
            <a:extLst>
              <a:ext uri="{FF2B5EF4-FFF2-40B4-BE49-F238E27FC236}">
                <a16:creationId xmlns:a16="http://schemas.microsoft.com/office/drawing/2014/main" id="{16602284-85CD-E0B4-BEAB-30FC17DEF41B}"/>
              </a:ext>
            </a:extLst>
          </p:cNvPr>
          <p:cNvSpPr>
            <a:spLocks noGrp="1"/>
          </p:cNvSpPr>
          <p:nvPr>
            <p:ph type="body" idx="1"/>
          </p:nvPr>
        </p:nvSpPr>
        <p:spPr/>
        <p:txBody>
          <a:bodyPr>
            <a:normAutofit/>
          </a:bodyPr>
          <a:lstStyle/>
          <a:p>
            <a:pPr marL="114300" indent="0" algn="just">
              <a:buNone/>
            </a:pPr>
            <a:r>
              <a:rPr lang="en-US" sz="1800" dirty="0">
                <a:latin typeface="Times New Roman" panose="02020603050405020304" pitchFamily="18" charset="0"/>
                <a:cs typeface="Times New Roman" panose="02020603050405020304" pitchFamily="18" charset="0"/>
              </a:rPr>
              <a:t>The Aspiring Mind Employment Outcome 2015 (AMEO) dataset contains comprehensive information on the employment outcomes of engineering graduates, with a focus on various factors influencing their career trajectories. Below is a summary of the dataset:</a:t>
            </a:r>
          </a:p>
          <a:p>
            <a:pPr marL="11430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dataset is primarily limited to students with engineering disciplines.</a:t>
            </a:r>
          </a:p>
          <a:p>
            <a:pPr algn="just"/>
            <a:r>
              <a:rPr lang="en-US" sz="1800" dirty="0">
                <a:latin typeface="Times New Roman" panose="02020603050405020304" pitchFamily="18" charset="0"/>
                <a:cs typeface="Times New Roman" panose="02020603050405020304" pitchFamily="18" charset="0"/>
              </a:rPr>
              <a:t>It comprises 3998 data points, each representing an individual engineering graduate.</a:t>
            </a:r>
          </a:p>
          <a:p>
            <a:pPr algn="just"/>
            <a:r>
              <a:rPr lang="en-US" sz="1800" dirty="0">
                <a:latin typeface="Times New Roman" panose="02020603050405020304" pitchFamily="18" charset="0"/>
                <a:cs typeface="Times New Roman" panose="02020603050405020304" pitchFamily="18" charset="0"/>
              </a:rPr>
              <a:t>There are around 37 independent variables, and 1 dependent variable included in the dataset, encompassing both continuous and categorical features.</a:t>
            </a:r>
          </a:p>
          <a:p>
            <a:pPr algn="just"/>
            <a:r>
              <a:rPr lang="en-US" sz="1800" dirty="0">
                <a:latin typeface="Times New Roman" panose="02020603050405020304" pitchFamily="18" charset="0"/>
                <a:cs typeface="Times New Roman" panose="02020603050405020304" pitchFamily="18" charset="0"/>
              </a:rPr>
              <a:t>Each data point is associated with a unique identifier for candidate identification purposes.</a:t>
            </a:r>
          </a:p>
          <a:p>
            <a:pPr algn="just"/>
            <a:r>
              <a:rPr lang="en-US" sz="1800" dirty="0">
                <a:latin typeface="Times New Roman" panose="02020603050405020304" pitchFamily="18" charset="0"/>
                <a:cs typeface="Times New Roman" panose="02020603050405020304" pitchFamily="18" charset="0"/>
              </a:rPr>
              <a:t>There are 10 float, 17 int, and 12 object variables.</a:t>
            </a:r>
          </a:p>
          <a:p>
            <a:pPr algn="just"/>
            <a:r>
              <a:rPr lang="en-US" sz="1800" dirty="0">
                <a:latin typeface="Times New Roman" panose="02020603050405020304" pitchFamily="18" charset="0"/>
                <a:cs typeface="Times New Roman" panose="02020603050405020304" pitchFamily="18" charset="0"/>
              </a:rPr>
              <a:t>Salary variable is a dependent variable lies in range 35K to 4000K.</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5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E8CA-52FF-067C-FD76-93D2FD89E443}"/>
              </a:ext>
            </a:extLst>
          </p:cNvPr>
          <p:cNvSpPr>
            <a:spLocks noGrp="1"/>
          </p:cNvSpPr>
          <p:nvPr>
            <p:ph type="title"/>
          </p:nvPr>
        </p:nvSpPr>
        <p:spPr>
          <a:xfrm>
            <a:off x="769374" y="237766"/>
            <a:ext cx="10515600" cy="1325563"/>
          </a:xfrm>
        </p:spPr>
        <p:txBody>
          <a:bodyPr/>
          <a:lstStyle/>
          <a:p>
            <a:r>
              <a:rPr lang="en-US" dirty="0"/>
              <a:t>Exploratory Data Analysis</a:t>
            </a:r>
          </a:p>
        </p:txBody>
      </p:sp>
      <p:sp>
        <p:nvSpPr>
          <p:cNvPr id="3" name="Text Placeholder 2">
            <a:extLst>
              <a:ext uri="{FF2B5EF4-FFF2-40B4-BE49-F238E27FC236}">
                <a16:creationId xmlns:a16="http://schemas.microsoft.com/office/drawing/2014/main" id="{84BFCF60-1827-116F-C6A5-8FD593447D7E}"/>
              </a:ext>
            </a:extLst>
          </p:cNvPr>
          <p:cNvSpPr>
            <a:spLocks noGrp="1"/>
          </p:cNvSpPr>
          <p:nvPr>
            <p:ph type="body" idx="1"/>
          </p:nvPr>
        </p:nvSpPr>
        <p:spPr>
          <a:xfrm>
            <a:off x="570271" y="1563329"/>
            <a:ext cx="11295097" cy="4613634"/>
          </a:xfrm>
        </p:spPr>
        <p:txBody>
          <a:bodyPr/>
          <a:lstStyle/>
          <a:p>
            <a:pPr>
              <a:buFont typeface="Wingdings" panose="05000000000000000000" pitchFamily="2" charset="2"/>
              <a:buChar char="v"/>
            </a:pPr>
            <a:r>
              <a:rPr lang="en-US" sz="2000" b="1" i="1" dirty="0">
                <a:latin typeface="Times New Roman" panose="02020603050405020304" pitchFamily="18" charset="0"/>
                <a:cs typeface="Times New Roman" panose="02020603050405020304" pitchFamily="18" charset="0"/>
              </a:rPr>
              <a:t>Data Cleaning Steps</a:t>
            </a:r>
          </a:p>
          <a:p>
            <a:pPr marL="628650" indent="-514350">
              <a:buFont typeface="+mj-lt"/>
              <a:buAutoNum type="arabicPeriod"/>
            </a:pPr>
            <a:r>
              <a:rPr lang="en-US" sz="1600" dirty="0">
                <a:latin typeface="Times New Roman" panose="02020603050405020304" pitchFamily="18" charset="0"/>
                <a:cs typeface="Times New Roman" panose="02020603050405020304" pitchFamily="18" charset="0"/>
              </a:rPr>
              <a:t>Checked for null values and duplicated entries, and Unwanted columns like 'Unnamed: 0' were removed from the dataset.</a:t>
            </a:r>
          </a:p>
          <a:p>
            <a:pPr marL="628650" indent="-514350">
              <a:buFont typeface="+mj-lt"/>
              <a:buAutoNum type="arabicPeriod"/>
            </a:pPr>
            <a:r>
              <a:rPr lang="en-US" sz="1600" dirty="0">
                <a:latin typeface="Times New Roman" panose="02020603050405020304" pitchFamily="18" charset="0"/>
                <a:cs typeface="Times New Roman" panose="02020603050405020304" pitchFamily="18" charset="0"/>
              </a:rPr>
              <a:t>Converted datetime columns such as 'DOJ' (Date of Joining), 'DOB' (Date of Birth), and 'DOL' (Date of Leaving) to the appropriate datetime format..</a:t>
            </a:r>
          </a:p>
          <a:p>
            <a:pPr marL="628650" indent="-514350">
              <a:buFont typeface="+mj-lt"/>
              <a:buAutoNum type="arabicPeriod"/>
            </a:pPr>
            <a:r>
              <a:rPr lang="en-US" sz="1600" dirty="0">
                <a:latin typeface="Times New Roman" panose="02020603050405020304" pitchFamily="18" charset="0"/>
                <a:cs typeface="Times New Roman" panose="02020603050405020304" pitchFamily="18" charset="0"/>
              </a:rPr>
              <a:t>Rectified inconsistencies in columns like 'Designation', 'JobCity', '10board', '12board', and 'Specialization'..</a:t>
            </a:r>
          </a:p>
          <a:p>
            <a:pPr marL="628650" indent="-514350">
              <a:buFont typeface="+mj-lt"/>
              <a:buAutoNum type="arabicPeriod"/>
            </a:pPr>
            <a:r>
              <a:rPr lang="en-US" sz="1600" dirty="0">
                <a:latin typeface="Times New Roman" panose="02020603050405020304" pitchFamily="18" charset="0"/>
                <a:cs typeface="Times New Roman" panose="02020603050405020304" pitchFamily="18" charset="0"/>
              </a:rPr>
              <a:t>Transformed columns such as '</a:t>
            </a:r>
            <a:r>
              <a:rPr lang="en-US" sz="1600" dirty="0" err="1">
                <a:latin typeface="Times New Roman" panose="02020603050405020304" pitchFamily="18" charset="0"/>
                <a:cs typeface="Times New Roman" panose="02020603050405020304" pitchFamily="18" charset="0"/>
              </a:rPr>
              <a:t>collegeGPA</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DOL'to</a:t>
            </a:r>
            <a:r>
              <a:rPr lang="en-US" sz="1600" dirty="0">
                <a:latin typeface="Times New Roman" panose="02020603050405020304" pitchFamily="18" charset="0"/>
                <a:cs typeface="Times New Roman" panose="02020603050405020304" pitchFamily="18" charset="0"/>
              </a:rPr>
              <a:t> improve data consistency and accuracy..</a:t>
            </a:r>
          </a:p>
          <a:p>
            <a:pPr marL="628650" indent="-514350">
              <a:buFont typeface="+mj-lt"/>
              <a:buAutoNum type="arabicPeriod"/>
            </a:pPr>
            <a:r>
              <a:rPr lang="en-US" sz="1600" dirty="0">
                <a:latin typeface="Times New Roman" panose="02020603050405020304" pitchFamily="18" charset="0"/>
                <a:cs typeface="Times New Roman" panose="02020603050405020304" pitchFamily="18" charset="0"/>
              </a:rPr>
              <a:t>Filled missing values for categorical features with the label "Missing".</a:t>
            </a:r>
          </a:p>
          <a:p>
            <a:pPr marL="628650" indent="-514350">
              <a:buFont typeface="+mj-lt"/>
              <a:buAutoNum type="arabicPeriod"/>
            </a:pPr>
            <a:r>
              <a:rPr lang="en-US" sz="1600" dirty="0">
                <a:latin typeface="Times New Roman" panose="02020603050405020304" pitchFamily="18" charset="0"/>
                <a:cs typeface="Times New Roman" panose="02020603050405020304" pitchFamily="18" charset="0"/>
              </a:rPr>
              <a:t>After completing the data cleaning process, the dataset now appears as follows:</a:t>
            </a:r>
          </a:p>
          <a:p>
            <a:pPr marL="628650" indent="-514350">
              <a:buFont typeface="+mj-lt"/>
              <a:buAutoNum type="arabicPeriod"/>
            </a:pPr>
            <a:endParaRPr lang="en-US" sz="1600"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28D77E-781A-5D0F-908C-A0312D8955C7}"/>
              </a:ext>
            </a:extLst>
          </p:cNvPr>
          <p:cNvPicPr>
            <a:picLocks noChangeAspect="1"/>
          </p:cNvPicPr>
          <p:nvPr/>
        </p:nvPicPr>
        <p:blipFill>
          <a:blip r:embed="rId2"/>
          <a:stretch>
            <a:fillRect/>
          </a:stretch>
        </p:blipFill>
        <p:spPr>
          <a:xfrm>
            <a:off x="704235" y="4388134"/>
            <a:ext cx="11027168" cy="1813073"/>
          </a:xfrm>
          <a:prstGeom prst="rect">
            <a:avLst/>
          </a:prstGeom>
        </p:spPr>
      </p:pic>
    </p:spTree>
    <p:extLst>
      <p:ext uri="{BB962C8B-B14F-4D97-AF65-F5344CB8AC3E}">
        <p14:creationId xmlns:p14="http://schemas.microsoft.com/office/powerpoint/2010/main" val="138245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4D58-1357-A92F-7264-2BE4261BE851}"/>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AB80E9C4-C0CB-3AB1-723B-8C0F0B7A44DB}"/>
              </a:ext>
            </a:extLst>
          </p:cNvPr>
          <p:cNvSpPr>
            <a:spLocks noGrp="1"/>
          </p:cNvSpPr>
          <p:nvPr>
            <p:ph type="body" idx="1"/>
          </p:nvPr>
        </p:nvSpPr>
        <p:spPr>
          <a:xfrm>
            <a:off x="838200" y="1455174"/>
            <a:ext cx="10515600" cy="4721789"/>
          </a:xfrm>
        </p:spPr>
        <p:txBody>
          <a:bodyPr/>
          <a:lstStyle/>
          <a:p>
            <a:pPr algn="just">
              <a:buFont typeface="Wingdings" panose="05000000000000000000" pitchFamily="2" charset="2"/>
              <a:buChar char="v"/>
            </a:pPr>
            <a:r>
              <a:rPr lang="en-IN" sz="2000" b="1" i="1" dirty="0">
                <a:latin typeface="Times New Roman" panose="02020603050405020304" pitchFamily="18" charset="0"/>
                <a:cs typeface="Times New Roman" panose="02020603050405020304" pitchFamily="18" charset="0"/>
              </a:rPr>
              <a:t>Univariate Analysis</a:t>
            </a:r>
          </a:p>
          <a:p>
            <a:pPr marL="114300" indent="0" algn="just">
              <a:buNone/>
            </a:pPr>
            <a:r>
              <a:rPr lang="en-US" sz="1600" dirty="0">
                <a:latin typeface="Times New Roman" panose="02020603050405020304" pitchFamily="18" charset="0"/>
                <a:cs typeface="Times New Roman" panose="02020603050405020304" pitchFamily="18" charset="0"/>
              </a:rPr>
              <a:t>Performed Univariate Analysis to check the outliers, skewness in data, Range of values, different types and distribution of categorical values.</a:t>
            </a:r>
          </a:p>
          <a:p>
            <a:pPr marL="114300" indent="0" algn="just">
              <a:buNone/>
            </a:pPr>
            <a:r>
              <a:rPr lang="en-US" sz="1600" dirty="0">
                <a:latin typeface="Times New Roman" panose="02020603050405020304" pitchFamily="18" charset="0"/>
                <a:cs typeface="Times New Roman" panose="02020603050405020304" pitchFamily="18" charset="0"/>
              </a:rPr>
              <a:t>Some of the univariate Analysis Graphs are shown below:</a:t>
            </a:r>
          </a:p>
        </p:txBody>
      </p:sp>
      <p:pic>
        <p:nvPicPr>
          <p:cNvPr id="5" name="Picture 4">
            <a:extLst>
              <a:ext uri="{FF2B5EF4-FFF2-40B4-BE49-F238E27FC236}">
                <a16:creationId xmlns:a16="http://schemas.microsoft.com/office/drawing/2014/main" id="{1673582F-7C33-5660-1B39-2955EA5E5D65}"/>
              </a:ext>
            </a:extLst>
          </p:cNvPr>
          <p:cNvPicPr>
            <a:picLocks noChangeAspect="1"/>
          </p:cNvPicPr>
          <p:nvPr/>
        </p:nvPicPr>
        <p:blipFill>
          <a:blip r:embed="rId2"/>
          <a:stretch>
            <a:fillRect/>
          </a:stretch>
        </p:blipFill>
        <p:spPr>
          <a:xfrm>
            <a:off x="838200" y="2939844"/>
            <a:ext cx="3963434" cy="3465871"/>
          </a:xfrm>
          <a:prstGeom prst="rect">
            <a:avLst/>
          </a:prstGeom>
        </p:spPr>
      </p:pic>
      <p:pic>
        <p:nvPicPr>
          <p:cNvPr id="7" name="Picture 6">
            <a:extLst>
              <a:ext uri="{FF2B5EF4-FFF2-40B4-BE49-F238E27FC236}">
                <a16:creationId xmlns:a16="http://schemas.microsoft.com/office/drawing/2014/main" id="{A2D196B7-A91E-9302-DBD2-60A243F0175F}"/>
              </a:ext>
            </a:extLst>
          </p:cNvPr>
          <p:cNvPicPr>
            <a:picLocks noChangeAspect="1"/>
          </p:cNvPicPr>
          <p:nvPr/>
        </p:nvPicPr>
        <p:blipFill>
          <a:blip r:embed="rId3"/>
          <a:stretch>
            <a:fillRect/>
          </a:stretch>
        </p:blipFill>
        <p:spPr>
          <a:xfrm>
            <a:off x="7133233" y="3048653"/>
            <a:ext cx="4220567" cy="3128310"/>
          </a:xfrm>
          <a:prstGeom prst="rect">
            <a:avLst/>
          </a:prstGeom>
        </p:spPr>
      </p:pic>
    </p:spTree>
    <p:extLst>
      <p:ext uri="{BB962C8B-B14F-4D97-AF65-F5344CB8AC3E}">
        <p14:creationId xmlns:p14="http://schemas.microsoft.com/office/powerpoint/2010/main" val="197656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C031-01CB-280B-17DB-8FE40EAF423B}"/>
              </a:ext>
            </a:extLst>
          </p:cNvPr>
          <p:cNvSpPr>
            <a:spLocks noGrp="1"/>
          </p:cNvSpPr>
          <p:nvPr>
            <p:ph type="title"/>
          </p:nvPr>
        </p:nvSpPr>
        <p:spPr>
          <a:xfrm>
            <a:off x="730045" y="152400"/>
            <a:ext cx="10515600" cy="1325563"/>
          </a:xfrm>
        </p:spPr>
        <p:txBody>
          <a:bodyPr/>
          <a:lstStyle/>
          <a:p>
            <a:r>
              <a:rPr lang="en-US" dirty="0"/>
              <a:t>Insights from Univariate Analysis</a:t>
            </a:r>
          </a:p>
        </p:txBody>
      </p:sp>
      <p:sp>
        <p:nvSpPr>
          <p:cNvPr id="3" name="Text Placeholder 2">
            <a:extLst>
              <a:ext uri="{FF2B5EF4-FFF2-40B4-BE49-F238E27FC236}">
                <a16:creationId xmlns:a16="http://schemas.microsoft.com/office/drawing/2014/main" id="{FBF111EB-7F0C-8108-1426-627EC979D7AF}"/>
              </a:ext>
            </a:extLst>
          </p:cNvPr>
          <p:cNvSpPr>
            <a:spLocks noGrp="1"/>
          </p:cNvSpPr>
          <p:nvPr>
            <p:ph type="body" idx="1"/>
          </p:nvPr>
        </p:nvSpPr>
        <p:spPr>
          <a:xfrm>
            <a:off x="838200" y="1455174"/>
            <a:ext cx="10515600" cy="5034116"/>
          </a:xfrm>
        </p:spPr>
        <p:txBody>
          <a:bodyPr>
            <a:noAutofit/>
          </a:bodyPr>
          <a:lstStyle/>
          <a:p>
            <a:pPr algn="just">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Personal Information</a:t>
            </a:r>
          </a:p>
          <a:p>
            <a:pPr algn="just"/>
            <a:r>
              <a:rPr lang="en-US" sz="1600" dirty="0">
                <a:latin typeface="Times New Roman" panose="02020603050405020304" pitchFamily="18" charset="0"/>
                <a:cs typeface="Times New Roman" panose="02020603050405020304" pitchFamily="18" charset="0"/>
              </a:rPr>
              <a:t>23.9% of candidates are female, while 76.1% are male.</a:t>
            </a:r>
          </a:p>
          <a:p>
            <a:pPr algn="just"/>
            <a:r>
              <a:rPr lang="en-US" sz="1600" dirty="0">
                <a:latin typeface="Times New Roman" panose="02020603050405020304" pitchFamily="18" charset="0"/>
                <a:cs typeface="Times New Roman" panose="02020603050405020304" pitchFamily="18" charset="0"/>
              </a:rPr>
              <a:t>Approximately 60% of candidates were born between the years 1990 and 1992.</a:t>
            </a:r>
          </a:p>
          <a:p>
            <a:pPr marL="114300" indent="0" algn="just">
              <a:buNone/>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X/XII Information</a:t>
            </a:r>
          </a:p>
          <a:p>
            <a:pPr algn="just"/>
            <a:r>
              <a:rPr lang="en-US" sz="1600" dirty="0">
                <a:latin typeface="Times New Roman" panose="02020603050405020304" pitchFamily="18" charset="0"/>
                <a:cs typeface="Times New Roman" panose="02020603050405020304" pitchFamily="18" charset="0"/>
              </a:rPr>
              <a:t>The 10th percentile distribution is left-skewed, indicating that nearly 50% of students scored greater than or equal to 80.</a:t>
            </a:r>
          </a:p>
          <a:p>
            <a:pPr algn="just"/>
            <a:r>
              <a:rPr lang="en-US" sz="1600" dirty="0">
                <a:latin typeface="Times New Roman" panose="02020603050405020304" pitchFamily="18" charset="0"/>
                <a:cs typeface="Times New Roman" panose="02020603050405020304" pitchFamily="18" charset="0"/>
              </a:rPr>
              <a:t>Similarly, the distribution of 12th percentile scores is also left-skewed, suggesting that only approximately 33.3% of students achieved scores of 80 or higher.</a:t>
            </a:r>
          </a:p>
          <a:p>
            <a:pPr algn="just">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College Information</a:t>
            </a:r>
          </a:p>
          <a:p>
            <a:pPr algn="just"/>
            <a:r>
              <a:rPr lang="en-US" sz="1600" dirty="0">
                <a:latin typeface="Times New Roman" panose="02020603050405020304" pitchFamily="18" charset="0"/>
                <a:cs typeface="Times New Roman" panose="02020603050405020304" pitchFamily="18" charset="0"/>
              </a:rPr>
              <a:t>92.5% of candidates attended tier 2 colleges.</a:t>
            </a:r>
          </a:p>
          <a:p>
            <a:pPr algn="just"/>
            <a:r>
              <a:rPr lang="en-US" sz="1600" dirty="0">
                <a:latin typeface="Times New Roman" panose="02020603050405020304" pitchFamily="18" charset="0"/>
                <a:cs typeface="Times New Roman" panose="02020603050405020304" pitchFamily="18" charset="0"/>
              </a:rPr>
              <a:t>70% of candidates attended colleges located in tier 2 cities.</a:t>
            </a:r>
          </a:p>
          <a:p>
            <a:pPr algn="just"/>
            <a:r>
              <a:rPr lang="en-US" sz="1600" dirty="0">
                <a:latin typeface="Times New Roman" panose="02020603050405020304" pitchFamily="18" charset="0"/>
                <a:cs typeface="Times New Roman" panose="02020603050405020304" pitchFamily="18" charset="0"/>
              </a:rPr>
              <a:t>Approximately 22% of candidates graduated from colleges in Uttar Pradesh.</a:t>
            </a:r>
          </a:p>
          <a:p>
            <a:pPr algn="just"/>
            <a:r>
              <a:rPr lang="en-US" sz="1600" dirty="0">
                <a:latin typeface="Times New Roman" panose="02020603050405020304" pitchFamily="18" charset="0"/>
                <a:cs typeface="Times New Roman" panose="02020603050405020304" pitchFamily="18" charset="0"/>
              </a:rPr>
              <a:t>50% of candidates achieved a GPA greater than 2.8.</a:t>
            </a:r>
          </a:p>
          <a:p>
            <a:pPr algn="just"/>
            <a:r>
              <a:rPr lang="en-US" sz="1600" dirty="0">
                <a:latin typeface="Times New Roman" panose="02020603050405020304" pitchFamily="18" charset="0"/>
                <a:cs typeface="Times New Roman" panose="02020603050405020304" pitchFamily="18" charset="0"/>
              </a:rPr>
              <a:t>92.5% of candidates hold a </a:t>
            </a:r>
            <a:r>
              <a:rPr lang="en-US" sz="1600" dirty="0" err="1">
                <a:latin typeface="Times New Roman" panose="02020603050405020304" pitchFamily="18" charset="0"/>
                <a:cs typeface="Times New Roman" panose="02020603050405020304" pitchFamily="18" charset="0"/>
              </a:rPr>
              <a:t>B.Tech</a:t>
            </a:r>
            <a:r>
              <a:rPr lang="en-US" sz="1600" dirty="0">
                <a:latin typeface="Times New Roman" panose="02020603050405020304" pitchFamily="18" charset="0"/>
                <a:cs typeface="Times New Roman" panose="02020603050405020304" pitchFamily="18" charset="0"/>
              </a:rPr>
              <a:t>/B.E degree.</a:t>
            </a:r>
          </a:p>
        </p:txBody>
      </p:sp>
    </p:spTree>
    <p:extLst>
      <p:ext uri="{BB962C8B-B14F-4D97-AF65-F5344CB8AC3E}">
        <p14:creationId xmlns:p14="http://schemas.microsoft.com/office/powerpoint/2010/main" val="80522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39DB-D19E-9AC1-5C00-BE43DAF94167}"/>
              </a:ext>
            </a:extLst>
          </p:cNvPr>
          <p:cNvSpPr>
            <a:spLocks noGrp="1"/>
          </p:cNvSpPr>
          <p:nvPr>
            <p:ph type="title"/>
          </p:nvPr>
        </p:nvSpPr>
        <p:spPr/>
        <p:txBody>
          <a:bodyPr/>
          <a:lstStyle/>
          <a:p>
            <a:r>
              <a:rPr lang="en-US" dirty="0"/>
              <a:t>Insights from Univariate Analysis</a:t>
            </a:r>
          </a:p>
        </p:txBody>
      </p:sp>
      <p:sp>
        <p:nvSpPr>
          <p:cNvPr id="3" name="Text Placeholder 2">
            <a:extLst>
              <a:ext uri="{FF2B5EF4-FFF2-40B4-BE49-F238E27FC236}">
                <a16:creationId xmlns:a16="http://schemas.microsoft.com/office/drawing/2014/main" id="{B7493CEC-291F-6947-3CCD-929E85BA0A5E}"/>
              </a:ext>
            </a:extLst>
          </p:cNvPr>
          <p:cNvSpPr>
            <a:spLocks noGrp="1"/>
          </p:cNvSpPr>
          <p:nvPr>
            <p:ph type="body" idx="1"/>
          </p:nvPr>
        </p:nvSpPr>
        <p:spPr/>
        <p:txBody>
          <a:bodyPr>
            <a:normAutofit/>
          </a:bodyPr>
          <a:lstStyle/>
          <a:p>
            <a:pPr algn="just">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Job Information</a:t>
            </a:r>
            <a:endParaRPr lang="en-US" sz="18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majority of candidates are based in Bengaluru, Noida, Hyderabad, Pune, Chennai, and Delhi/NCR.</a:t>
            </a:r>
          </a:p>
          <a:p>
            <a:pPr algn="just"/>
            <a:r>
              <a:rPr lang="en-US" sz="1700" dirty="0">
                <a:latin typeface="Times New Roman" panose="02020603050405020304" pitchFamily="18" charset="0"/>
                <a:cs typeface="Times New Roman" panose="02020603050405020304" pitchFamily="18" charset="0"/>
              </a:rPr>
              <a:t>Approximately 50% of candidates hold positions as Software Engineers, Developers, or in various other engineering fields.</a:t>
            </a:r>
          </a:p>
          <a:p>
            <a:pPr algn="just"/>
            <a:r>
              <a:rPr lang="en-US" sz="1700" dirty="0">
                <a:latin typeface="Times New Roman" panose="02020603050405020304" pitchFamily="18" charset="0"/>
                <a:cs typeface="Times New Roman" panose="02020603050405020304" pitchFamily="18" charset="0"/>
              </a:rPr>
              <a:t>The median salary for candidates is 3 LPA, with a right-skewed distribution indicating a higher number of outliers.</a:t>
            </a:r>
          </a:p>
          <a:p>
            <a:pPr algn="just"/>
            <a:r>
              <a:rPr lang="en-US" sz="1700" dirty="0">
                <a:latin typeface="Times New Roman" panose="02020603050405020304" pitchFamily="18" charset="0"/>
                <a:cs typeface="Times New Roman" panose="02020603050405020304" pitchFamily="18" charset="0"/>
              </a:rPr>
              <a:t>Nearly 23% of candidates commenced their jobs in the months of July and August.</a:t>
            </a:r>
          </a:p>
          <a:p>
            <a:pPr algn="just"/>
            <a:r>
              <a:rPr lang="en-US" sz="1700" dirty="0">
                <a:latin typeface="Times New Roman" panose="02020603050405020304" pitchFamily="18" charset="0"/>
                <a:cs typeface="Times New Roman" panose="02020603050405020304" pitchFamily="18" charset="0"/>
              </a:rPr>
              <a:t>About 32% of candidates departed from their positions in the month of April.</a:t>
            </a:r>
          </a:p>
        </p:txBody>
      </p:sp>
    </p:spTree>
    <p:extLst>
      <p:ext uri="{BB962C8B-B14F-4D97-AF65-F5344CB8AC3E}">
        <p14:creationId xmlns:p14="http://schemas.microsoft.com/office/powerpoint/2010/main" val="89161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F3EC-4F3E-1179-6ED6-181B616A484D}"/>
              </a:ext>
            </a:extLst>
          </p:cNvPr>
          <p:cNvSpPr>
            <a:spLocks noGrp="1"/>
          </p:cNvSpPr>
          <p:nvPr>
            <p:ph type="title"/>
          </p:nvPr>
        </p:nvSpPr>
        <p:spPr>
          <a:xfrm>
            <a:off x="838200" y="365126"/>
            <a:ext cx="6241026" cy="1178540"/>
          </a:xfrm>
        </p:spPr>
        <p:txBody>
          <a:bodyPr/>
          <a:lstStyle/>
          <a:p>
            <a:r>
              <a:rPr lang="en-US" dirty="0"/>
              <a:t>Bivariate Analysis</a:t>
            </a:r>
          </a:p>
        </p:txBody>
      </p:sp>
      <p:sp>
        <p:nvSpPr>
          <p:cNvPr id="3" name="Text Placeholder 2">
            <a:extLst>
              <a:ext uri="{FF2B5EF4-FFF2-40B4-BE49-F238E27FC236}">
                <a16:creationId xmlns:a16="http://schemas.microsoft.com/office/drawing/2014/main" id="{FC414032-DABA-92AF-0B5C-0A635470440F}"/>
              </a:ext>
            </a:extLst>
          </p:cNvPr>
          <p:cNvSpPr>
            <a:spLocks noGrp="1"/>
          </p:cNvSpPr>
          <p:nvPr>
            <p:ph type="body" idx="1"/>
          </p:nvPr>
        </p:nvSpPr>
        <p:spPr>
          <a:xfrm>
            <a:off x="838200" y="1465006"/>
            <a:ext cx="6241026" cy="3411621"/>
          </a:xfrm>
        </p:spPr>
        <p:txBody>
          <a:bodyPr>
            <a:normAutofit/>
          </a:bodyPr>
          <a:lstStyle/>
          <a:p>
            <a:pPr algn="just"/>
            <a:r>
              <a:rPr lang="en-US" sz="1600" dirty="0">
                <a:latin typeface="Times New Roman" panose="02020603050405020304" pitchFamily="18" charset="0"/>
                <a:cs typeface="Times New Roman" panose="02020603050405020304" pitchFamily="18" charset="0"/>
              </a:rPr>
              <a:t>Performed Bivariate Analysis to Examine Relationships Between Different Feature Types:</a:t>
            </a:r>
          </a:p>
          <a:p>
            <a:pPr algn="just">
              <a:buFont typeface="Wingdings" panose="05000000000000000000" pitchFamily="2" charset="2"/>
              <a:buChar char="v"/>
            </a:pPr>
            <a:r>
              <a:rPr lang="en-US" sz="1800" b="1" i="1" dirty="0">
                <a:latin typeface="Times New Roman" panose="02020603050405020304" pitchFamily="18" charset="0"/>
                <a:cs typeface="Times New Roman" panose="02020603050405020304" pitchFamily="18" charset="0"/>
              </a:rPr>
              <a:t>Numeric Feature with Categorical Features:</a:t>
            </a:r>
          </a:p>
          <a:p>
            <a:pPr algn="just"/>
            <a:r>
              <a:rPr lang="en-US" sz="1600" dirty="0">
                <a:latin typeface="Times New Roman" panose="02020603050405020304" pitchFamily="18" charset="0"/>
                <a:cs typeface="Times New Roman" panose="02020603050405020304" pitchFamily="18" charset="0"/>
              </a:rPr>
              <a:t>Explored the relationship between numeric and categorical features using techniques such as:</a:t>
            </a:r>
          </a:p>
          <a:p>
            <a:pPr algn="just">
              <a:buFont typeface="+mj-lt"/>
              <a:buAutoNum type="arabicPeriod"/>
            </a:pPr>
            <a:r>
              <a:rPr lang="en-US" sz="1600" dirty="0">
                <a:latin typeface="Times New Roman" panose="02020603050405020304" pitchFamily="18" charset="0"/>
                <a:cs typeface="Times New Roman" panose="02020603050405020304" pitchFamily="18" charset="0"/>
              </a:rPr>
              <a:t>Box plots: Examined the distribution of numeric values across different categories of categorical variables</a:t>
            </a:r>
          </a:p>
          <a:p>
            <a:pPr algn="just">
              <a:buFont typeface="+mj-lt"/>
              <a:buAutoNum type="arabicPeriod"/>
            </a:pPr>
            <a:r>
              <a:rPr lang="en-US" sz="1600" dirty="0">
                <a:latin typeface="Times New Roman" panose="02020603050405020304" pitchFamily="18" charset="0"/>
                <a:cs typeface="Times New Roman" panose="02020603050405020304" pitchFamily="18" charset="0"/>
              </a:rPr>
              <a:t>ANOVA test or independent </a:t>
            </a:r>
            <a:r>
              <a:rPr lang="en-US" sz="1600" dirty="0" err="1">
                <a:latin typeface="Times New Roman" panose="02020603050405020304" pitchFamily="18" charset="0"/>
                <a:cs typeface="Times New Roman" panose="02020603050405020304" pitchFamily="18" charset="0"/>
              </a:rPr>
              <a:t>ttest</a:t>
            </a:r>
            <a:r>
              <a:rPr lang="en-US" sz="1600" dirty="0">
                <a:latin typeface="Times New Roman" panose="02020603050405020304" pitchFamily="18" charset="0"/>
                <a:cs typeface="Times New Roman" panose="02020603050405020304" pitchFamily="18" charset="0"/>
              </a:rPr>
              <a:t>: Conducted analysis of variance to determine significant differences in numeric values across different categories of the categorical variable.</a:t>
            </a:r>
          </a:p>
          <a:p>
            <a:pPr marL="114300" indent="0" algn="just">
              <a:buNone/>
            </a:pPr>
            <a:endParaRPr lang="en-US" sz="1600" dirty="0"/>
          </a:p>
        </p:txBody>
      </p:sp>
      <p:pic>
        <p:nvPicPr>
          <p:cNvPr id="5" name="Picture 4">
            <a:extLst>
              <a:ext uri="{FF2B5EF4-FFF2-40B4-BE49-F238E27FC236}">
                <a16:creationId xmlns:a16="http://schemas.microsoft.com/office/drawing/2014/main" id="{17A6E4CC-B5F2-5911-DEF5-68023F2CF026}"/>
              </a:ext>
            </a:extLst>
          </p:cNvPr>
          <p:cNvPicPr>
            <a:picLocks noChangeAspect="1"/>
          </p:cNvPicPr>
          <p:nvPr/>
        </p:nvPicPr>
        <p:blipFill>
          <a:blip r:embed="rId2"/>
          <a:stretch>
            <a:fillRect/>
          </a:stretch>
        </p:blipFill>
        <p:spPr>
          <a:xfrm>
            <a:off x="7079226" y="365125"/>
            <a:ext cx="4935793" cy="5811839"/>
          </a:xfrm>
          <a:prstGeom prst="rect">
            <a:avLst/>
          </a:prstGeom>
        </p:spPr>
      </p:pic>
      <p:pic>
        <p:nvPicPr>
          <p:cNvPr id="7" name="Picture 6">
            <a:extLst>
              <a:ext uri="{FF2B5EF4-FFF2-40B4-BE49-F238E27FC236}">
                <a16:creationId xmlns:a16="http://schemas.microsoft.com/office/drawing/2014/main" id="{92581E25-C4DE-5D6B-F184-2EFDF30FA59A}"/>
              </a:ext>
            </a:extLst>
          </p:cNvPr>
          <p:cNvPicPr>
            <a:picLocks noChangeAspect="1"/>
          </p:cNvPicPr>
          <p:nvPr/>
        </p:nvPicPr>
        <p:blipFill>
          <a:blip r:embed="rId3"/>
          <a:stretch>
            <a:fillRect/>
          </a:stretch>
        </p:blipFill>
        <p:spPr>
          <a:xfrm>
            <a:off x="838200" y="4876628"/>
            <a:ext cx="6388510" cy="1769978"/>
          </a:xfrm>
          <a:prstGeom prst="rect">
            <a:avLst/>
          </a:prstGeom>
        </p:spPr>
      </p:pic>
    </p:spTree>
    <p:extLst>
      <p:ext uri="{BB962C8B-B14F-4D97-AF65-F5344CB8AC3E}">
        <p14:creationId xmlns:p14="http://schemas.microsoft.com/office/powerpoint/2010/main" val="42503404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1408</Words>
  <Application>Microsoft Office PowerPoint</Application>
  <PresentationFormat>Widescreen</PresentationFormat>
  <Paragraphs>89</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Lato Black</vt:lpstr>
      <vt:lpstr>Libre Baskerville</vt:lpstr>
      <vt:lpstr>Times New Roman</vt:lpstr>
      <vt:lpstr>Calibri</vt:lpstr>
      <vt:lpstr>Wingdings</vt:lpstr>
      <vt:lpstr>Arial</vt:lpstr>
      <vt:lpstr>Office Theme</vt:lpstr>
      <vt:lpstr>PowerPoint Presentation</vt:lpstr>
      <vt:lpstr>PowerPoint Presentation</vt:lpstr>
      <vt:lpstr>Objective of the Project</vt:lpstr>
      <vt:lpstr>Summary of the data</vt:lpstr>
      <vt:lpstr>Exploratory Data Analysis</vt:lpstr>
      <vt:lpstr>Exploratory Data Analysis</vt:lpstr>
      <vt:lpstr>Insights from Univariate Analysis</vt:lpstr>
      <vt:lpstr>Insights from Univariate Analysis</vt:lpstr>
      <vt:lpstr>Bivariate Analysis</vt:lpstr>
      <vt:lpstr>Bivariate Analysis</vt:lpstr>
      <vt:lpstr>Bivariate Analysis</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Sanchit Singla</cp:lastModifiedBy>
  <cp:revision>3</cp:revision>
  <dcterms:created xsi:type="dcterms:W3CDTF">2021-02-16T05:19:01Z</dcterms:created>
  <dcterms:modified xsi:type="dcterms:W3CDTF">2024-02-23T08:53:17Z</dcterms:modified>
</cp:coreProperties>
</file>