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sldIdLst>
    <p:sldId id="261" r:id="rId3"/>
    <p:sldId id="275" r:id="rId4"/>
    <p:sldId id="276" r:id="rId5"/>
    <p:sldId id="257" r:id="rId6"/>
    <p:sldId id="262" r:id="rId7"/>
    <p:sldId id="263" r:id="rId8"/>
    <p:sldId id="264" r:id="rId9"/>
    <p:sldId id="258" r:id="rId10"/>
    <p:sldId id="272" r:id="rId11"/>
    <p:sldId id="273" r:id="rId12"/>
    <p:sldId id="274" r:id="rId13"/>
    <p:sldId id="268" r:id="rId14"/>
    <p:sldId id="269" r:id="rId15"/>
    <p:sldId id="270" r:id="rId16"/>
    <p:sldId id="277" r:id="rId17"/>
    <p:sldId id="271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E62"/>
    <a:srgbClr val="566131"/>
    <a:srgbClr val="606D37"/>
    <a:srgbClr val="3F3242"/>
    <a:srgbClr val="3B0A39"/>
    <a:srgbClr val="D7BCED"/>
    <a:srgbClr val="7F7F7F"/>
    <a:srgbClr val="DBEFF9"/>
    <a:srgbClr val="262626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AFB0-4EDB-95C2-ED74-EA89FD4F8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FCE62-4DDC-4696-3409-626BFE53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1"/>
            </a:lvl2pPr>
            <a:lvl3pPr marL="914375" indent="0" algn="ctr">
              <a:buNone/>
              <a:defRPr sz="1800"/>
            </a:lvl3pPr>
            <a:lvl4pPr marL="1371562" indent="0" algn="ctr">
              <a:buNone/>
              <a:defRPr sz="1600"/>
            </a:lvl4pPr>
            <a:lvl5pPr marL="1828749" indent="0" algn="ctr">
              <a:buNone/>
              <a:defRPr sz="1600"/>
            </a:lvl5pPr>
            <a:lvl6pPr marL="2285938" indent="0" algn="ctr">
              <a:buNone/>
              <a:defRPr sz="1600"/>
            </a:lvl6pPr>
            <a:lvl7pPr marL="2743123" indent="0" algn="ctr">
              <a:buNone/>
              <a:defRPr sz="1600"/>
            </a:lvl7pPr>
            <a:lvl8pPr marL="3200310" indent="0" algn="ctr">
              <a:buNone/>
              <a:defRPr sz="1600"/>
            </a:lvl8pPr>
            <a:lvl9pPr marL="365749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C95C-A6D9-1C3B-24A0-E5910DE9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A1C7-47B4-8256-A330-44523667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3E21-E132-D526-84B6-4EF6E1CB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5050-4AAF-2E7F-E51E-FA332C49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9D8AA-F239-5733-FD3E-510311284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4EDA-61B1-1D33-E794-EB45F4BE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3396-B5F8-FC2D-0D90-3FA02657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C8A1-F233-A6C2-C73D-3E0E7B5B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B5AF-FB0A-C8B2-98DE-E70A3972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91CFB-3457-6DE2-9F51-41573287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9FA5-9DF8-54D1-ECC0-FD7CCC8F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ADBE-B953-895F-E406-A3BB4D92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25D6-9B9E-DB6B-83FE-1B4F37E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3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2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D890-C6F9-46F1-0127-489C5355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DC3C-5F11-FA57-E0E9-8999C547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A1FB-CA15-0680-760B-81A41F32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9C58-3842-A673-9525-E855991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99C0-712B-101C-5A45-EB8F505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3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DF79-17AB-436A-D33E-9B86558F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8"/>
            <a:ext cx="1051560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2A86-37EB-075D-D036-84753D4F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73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DD64-8435-04F0-DCD2-29E4EDF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4101-2AB6-BD17-DC51-1574D91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2D3C-6338-44AF-5234-70AB05B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7F9F-D376-F781-5D70-5BF4A38E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5B0A-E7D8-052B-194A-701374E21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06EB-D626-7C93-ECEB-C36580A8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ACE40-0716-22E8-ACCF-D4453B42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58D5-949C-507B-2EC7-589ECC2C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2BDE-9AD0-3466-17DB-474AA793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9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0C28-0997-C80C-D764-E57E3B47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93F8-7805-A926-3232-A6BEBA66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1" b="1"/>
            </a:lvl2pPr>
            <a:lvl3pPr marL="914375" indent="0">
              <a:buNone/>
              <a:defRPr sz="1800" b="1"/>
            </a:lvl3pPr>
            <a:lvl4pPr marL="1371562" indent="0">
              <a:buNone/>
              <a:defRPr sz="1600" b="1"/>
            </a:lvl4pPr>
            <a:lvl5pPr marL="1828749" indent="0">
              <a:buNone/>
              <a:defRPr sz="1600" b="1"/>
            </a:lvl5pPr>
            <a:lvl6pPr marL="2285938" indent="0">
              <a:buNone/>
              <a:defRPr sz="1600" b="1"/>
            </a:lvl6pPr>
            <a:lvl7pPr marL="2743123" indent="0">
              <a:buNone/>
              <a:defRPr sz="1600" b="1"/>
            </a:lvl7pPr>
            <a:lvl8pPr marL="3200310" indent="0">
              <a:buNone/>
              <a:defRPr sz="1600" b="1"/>
            </a:lvl8pPr>
            <a:lvl9pPr marL="36574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C349C-3F0A-FA09-9251-B3AD4AEFC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6EB0F-235A-AEC8-2730-093A00EFA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1" b="1"/>
            </a:lvl2pPr>
            <a:lvl3pPr marL="914375" indent="0">
              <a:buNone/>
              <a:defRPr sz="1800" b="1"/>
            </a:lvl3pPr>
            <a:lvl4pPr marL="1371562" indent="0">
              <a:buNone/>
              <a:defRPr sz="1600" b="1"/>
            </a:lvl4pPr>
            <a:lvl5pPr marL="1828749" indent="0">
              <a:buNone/>
              <a:defRPr sz="1600" b="1"/>
            </a:lvl5pPr>
            <a:lvl6pPr marL="2285938" indent="0">
              <a:buNone/>
              <a:defRPr sz="1600" b="1"/>
            </a:lvl6pPr>
            <a:lvl7pPr marL="2743123" indent="0">
              <a:buNone/>
              <a:defRPr sz="1600" b="1"/>
            </a:lvl7pPr>
            <a:lvl8pPr marL="3200310" indent="0">
              <a:buNone/>
              <a:defRPr sz="1600" b="1"/>
            </a:lvl8pPr>
            <a:lvl9pPr marL="36574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390D8-1AD7-DAAE-A9EF-3C01D772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965FF-149B-292A-10FE-F1CC19CB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8FB76-4081-744B-2D6F-04B63AA1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A03F8-58E8-3494-A03B-5950F7A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93F3-F988-0016-5562-6F1FBEE8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E8EF5-E184-CCEC-CF94-520DAB4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0809-C548-D81B-A352-57BF1C04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39D2F-059F-BA69-49D3-5C25DB17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BF8E4-FE15-D60B-3225-5060327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D49A5-609E-7F63-F72D-F52EB4AD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FD6A-149D-8234-0E2D-03BF7A8B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50A4-C24F-BE27-1707-4FA6417A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DB6A-072D-D246-3062-FA3F6103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FABE8-CB58-D1E9-21AB-B1C50A4C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5" indent="0">
              <a:buNone/>
              <a:defRPr sz="1201"/>
            </a:lvl3pPr>
            <a:lvl4pPr marL="1371562" indent="0">
              <a:buNone/>
              <a:defRPr sz="1000"/>
            </a:lvl4pPr>
            <a:lvl5pPr marL="1828749" indent="0">
              <a:buNone/>
              <a:defRPr sz="1000"/>
            </a:lvl5pPr>
            <a:lvl6pPr marL="2285938" indent="0">
              <a:buNone/>
              <a:defRPr sz="1000"/>
            </a:lvl6pPr>
            <a:lvl7pPr marL="2743123" indent="0">
              <a:buNone/>
              <a:defRPr sz="1000"/>
            </a:lvl7pPr>
            <a:lvl8pPr marL="3200310" indent="0">
              <a:buNone/>
              <a:defRPr sz="1000"/>
            </a:lvl8pPr>
            <a:lvl9pPr marL="36574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CAF1-74C1-DECD-BBA2-7C9703B5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72993-1433-EB1A-27ED-7FCB7358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CD509-EDFF-0000-E935-8987F387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5D70-F699-E444-208F-83F7700A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9C980-4519-E988-BDD4-E2480F27C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1"/>
            </a:lvl2pPr>
            <a:lvl3pPr marL="914375" indent="0">
              <a:buNone/>
              <a:defRPr sz="2400"/>
            </a:lvl3pPr>
            <a:lvl4pPr marL="1371562" indent="0">
              <a:buNone/>
              <a:defRPr sz="2001"/>
            </a:lvl4pPr>
            <a:lvl5pPr marL="1828749" indent="0">
              <a:buNone/>
              <a:defRPr sz="2001"/>
            </a:lvl5pPr>
            <a:lvl6pPr marL="2285938" indent="0">
              <a:buNone/>
              <a:defRPr sz="2001"/>
            </a:lvl6pPr>
            <a:lvl7pPr marL="2743123" indent="0">
              <a:buNone/>
              <a:defRPr sz="2001"/>
            </a:lvl7pPr>
            <a:lvl8pPr marL="3200310" indent="0">
              <a:buNone/>
              <a:defRPr sz="2001"/>
            </a:lvl8pPr>
            <a:lvl9pPr marL="3657498" indent="0">
              <a:buNone/>
              <a:defRPr sz="2001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233F8-9C6C-7189-8999-522096EE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5" indent="0">
              <a:buNone/>
              <a:defRPr sz="1201"/>
            </a:lvl3pPr>
            <a:lvl4pPr marL="1371562" indent="0">
              <a:buNone/>
              <a:defRPr sz="1000"/>
            </a:lvl4pPr>
            <a:lvl5pPr marL="1828749" indent="0">
              <a:buNone/>
              <a:defRPr sz="1000"/>
            </a:lvl5pPr>
            <a:lvl6pPr marL="2285938" indent="0">
              <a:buNone/>
              <a:defRPr sz="1000"/>
            </a:lvl6pPr>
            <a:lvl7pPr marL="2743123" indent="0">
              <a:buNone/>
              <a:defRPr sz="1000"/>
            </a:lvl7pPr>
            <a:lvl8pPr marL="3200310" indent="0">
              <a:buNone/>
              <a:defRPr sz="1000"/>
            </a:lvl8pPr>
            <a:lvl9pPr marL="36574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19FF-8EED-D2DB-D0D3-422628D8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1E5A-4FCB-8FA1-5C34-8988BB92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7D5B-D40B-79BF-9534-A39BB0D4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7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74DF9-43EB-E0A3-9720-7CE498A0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1416-04B1-244B-3142-D5FB267E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E17C-76D0-F88A-35EB-F45EB607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E062-E1A1-3344-6EC0-42932682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60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D65C-A0D0-E9D6-FD40-E4FCE9885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5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8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5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2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0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7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4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3" indent="-228594" algn="l" defTabSz="91437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5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2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9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8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3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0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8" algn="l" defTabSz="914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A8E1-0301-4C08-BC50-6D47797DFA84}" type="datetimeFigureOut">
              <a:rPr lang="en-US" smtClean="0"/>
              <a:t>07-Aug-23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E6-2366-41E1-B1A9-8ACD2E89C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29F1F-9A96-1FCA-2AF5-E1ADFD292C7C}"/>
              </a:ext>
            </a:extLst>
          </p:cNvPr>
          <p:cNvSpPr/>
          <p:nvPr/>
        </p:nvSpPr>
        <p:spPr>
          <a:xfrm>
            <a:off x="1" y="1381345"/>
            <a:ext cx="7985774" cy="4476753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8CF82-6360-704D-2963-5757BFF8B1BC}"/>
              </a:ext>
            </a:extLst>
          </p:cNvPr>
          <p:cNvSpPr/>
          <p:nvPr/>
        </p:nvSpPr>
        <p:spPr>
          <a:xfrm>
            <a:off x="8290560" y="1381345"/>
            <a:ext cx="3901440" cy="4476753"/>
          </a:xfrm>
          <a:prstGeom prst="rect">
            <a:avLst/>
          </a:prstGeom>
          <a:solidFill>
            <a:srgbClr val="D7BC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2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A7980-9785-8AAF-B6E5-686101A9743E}"/>
              </a:ext>
            </a:extLst>
          </p:cNvPr>
          <p:cNvSpPr/>
          <p:nvPr/>
        </p:nvSpPr>
        <p:spPr>
          <a:xfrm>
            <a:off x="2387600" y="881464"/>
            <a:ext cx="7416799" cy="999761"/>
          </a:xfrm>
          <a:prstGeom prst="rect">
            <a:avLst/>
          </a:prstGeom>
          <a:solidFill>
            <a:srgbClr val="632E62"/>
          </a:solidFill>
          <a:ln w="76200">
            <a:solidFill>
              <a:srgbClr val="3B0A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5" dirty="0">
                <a:latin typeface="Berlin Sans FB" panose="020E0602020502020306" pitchFamily="34" charset="0"/>
              </a:rPr>
              <a:t>PC BUILDER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9F162-8F5D-702D-C144-F6A5879D0129}"/>
              </a:ext>
            </a:extLst>
          </p:cNvPr>
          <p:cNvSpPr txBox="1"/>
          <p:nvPr/>
        </p:nvSpPr>
        <p:spPr>
          <a:xfrm>
            <a:off x="902797" y="2608161"/>
            <a:ext cx="6797058" cy="251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rgbClr val="002060"/>
                </a:solidFill>
                <a:latin typeface="Consolas" panose="020B0609020204030204" pitchFamily="49" charset="0"/>
              </a:rPr>
              <a:t>Presented to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5" b="1" dirty="0">
                <a:solidFill>
                  <a:srgbClr val="002060"/>
                </a:solidFill>
                <a:latin typeface="Consolas" panose="020B0609020204030204" pitchFamily="49" charset="0"/>
              </a:rPr>
              <a:t>Safin Ahmmed Dipto</a:t>
            </a:r>
          </a:p>
          <a:p>
            <a:pPr>
              <a:spcAft>
                <a:spcPts val="600"/>
              </a:spcAft>
            </a:pPr>
            <a:r>
              <a:rPr lang="en-US" sz="2001" dirty="0">
                <a:solidFill>
                  <a:srgbClr val="632E62"/>
                </a:solidFill>
                <a:latin typeface="Consolas" panose="020B0609020204030204" pitchFamily="49" charset="0"/>
              </a:rPr>
              <a:t>Lecturer</a:t>
            </a:r>
          </a:p>
          <a:p>
            <a:pPr>
              <a:spcAft>
                <a:spcPts val="600"/>
              </a:spcAft>
            </a:pPr>
            <a:r>
              <a:rPr lang="en-US" sz="2001" dirty="0">
                <a:solidFill>
                  <a:srgbClr val="632E62"/>
                </a:solidFill>
                <a:latin typeface="Consolas" panose="020B0609020204030204" pitchFamily="49" charset="0"/>
              </a:rPr>
              <a:t>Department of Computer Science and Engineering</a:t>
            </a:r>
          </a:p>
          <a:p>
            <a:r>
              <a:rPr lang="en-US" sz="2001" dirty="0">
                <a:solidFill>
                  <a:srgbClr val="632E62"/>
                </a:solidFill>
                <a:latin typeface="Consolas" panose="020B0609020204030204" pitchFamily="49" charset="0"/>
              </a:rPr>
              <a:t>Khulna University of Engineering &amp; Technology (KUET)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5D8C8-9F8E-62C1-5624-03972337D095}"/>
              </a:ext>
            </a:extLst>
          </p:cNvPr>
          <p:cNvGrpSpPr/>
          <p:nvPr/>
        </p:nvGrpSpPr>
        <p:grpSpPr>
          <a:xfrm>
            <a:off x="8637059" y="2804106"/>
            <a:ext cx="2539975" cy="1700209"/>
            <a:chOff x="8310485" y="2804106"/>
            <a:chExt cx="2539975" cy="17002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226841-04EC-73B7-2572-5D01F3453860}"/>
                </a:ext>
              </a:extLst>
            </p:cNvPr>
            <p:cNvSpPr txBox="1"/>
            <p:nvPr/>
          </p:nvSpPr>
          <p:spPr>
            <a:xfrm>
              <a:off x="8310485" y="2804106"/>
              <a:ext cx="225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632E62"/>
                  </a:solidFill>
                  <a:latin typeface="Berlin Sans FB" panose="020E0602020502020306" pitchFamily="34" charset="0"/>
                </a:rPr>
                <a:t>Course No : 1205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031D4A-D85E-3629-6D7C-9C52CD9412FB}"/>
                </a:ext>
              </a:extLst>
            </p:cNvPr>
            <p:cNvSpPr txBox="1"/>
            <p:nvPr/>
          </p:nvSpPr>
          <p:spPr>
            <a:xfrm>
              <a:off x="8310485" y="3303986"/>
              <a:ext cx="2539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632E62"/>
                  </a:solidFill>
                  <a:latin typeface="Berlin Sans FB" panose="020E0602020502020306" pitchFamily="34" charset="0"/>
                </a:rPr>
                <a:t>Course Title :</a:t>
              </a:r>
            </a:p>
            <a:p>
              <a:r>
                <a:rPr lang="en-US" sz="2400" dirty="0">
                  <a:solidFill>
                    <a:srgbClr val="632E62"/>
                  </a:solidFill>
                  <a:latin typeface="Berlin Sans FB" panose="020E0602020502020306" pitchFamily="34" charset="0"/>
                </a:rPr>
                <a:t>Object Oriented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6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004DA-6A27-5CFA-2FEF-0C5C2290FA20}"/>
              </a:ext>
            </a:extLst>
          </p:cNvPr>
          <p:cNvSpPr txBox="1"/>
          <p:nvPr/>
        </p:nvSpPr>
        <p:spPr>
          <a:xfrm>
            <a:off x="454306" y="400580"/>
            <a:ext cx="546035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public: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char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 selected successfully."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....................................................................................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quantity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quantity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friend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private: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5B2EC-A5FA-977B-AC02-BD45BDAE0A52}"/>
              </a:ext>
            </a:extLst>
          </p:cNvPr>
          <p:cNvSpPr txBox="1"/>
          <p:nvPr/>
        </p:nvSpPr>
        <p:spPr>
          <a:xfrm>
            <a:off x="6277339" y="419195"/>
            <a:ext cx="54603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display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"Motherboard: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"RAM: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"SSD: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663D2-663B-254D-FF30-E9A9D7082F46}"/>
              </a:ext>
            </a:extLst>
          </p:cNvPr>
          <p:cNvSpPr txBox="1"/>
          <p:nvPr/>
        </p:nvSpPr>
        <p:spPr>
          <a:xfrm>
            <a:off x="6409799" y="5128176"/>
            <a:ext cx="491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This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display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</a:t>
            </a:r>
            <a:r>
              <a:rPr lang="en-US" sz="1600" dirty="0">
                <a:solidFill>
                  <a:srgbClr val="92D050"/>
                </a:solidFill>
              </a:rPr>
              <a:t> member function is used to display the components user selected when checking out</a:t>
            </a:r>
          </a:p>
        </p:txBody>
      </p:sp>
    </p:spTree>
    <p:extLst>
      <p:ext uri="{BB962C8B-B14F-4D97-AF65-F5344CB8AC3E}">
        <p14:creationId xmlns:p14="http://schemas.microsoft.com/office/powerpoint/2010/main" val="211510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05DD7-1224-931F-996D-2AD55D151114}"/>
              </a:ext>
            </a:extLst>
          </p:cNvPr>
          <p:cNvSpPr txBox="1"/>
          <p:nvPr/>
        </p:nvSpPr>
        <p:spPr>
          <a:xfrm>
            <a:off x="447675" y="114002"/>
            <a:ext cx="558165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homePage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option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errorCheck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title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"Home Page"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"1. Select Components"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"2. Checkout"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"Press only Enter to exit."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"Input: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fflush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stdin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UserInputHome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empty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exit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length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response! Input again: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UserInputHome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option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]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switch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option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'1'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componentPage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break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'2'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break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default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response! Input again: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UserInputHome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40865-3FD9-3A6C-468E-AC262377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7" y="237268"/>
            <a:ext cx="2922286" cy="17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58FAC-A789-0F70-79B1-173F7C21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7" y="2109649"/>
            <a:ext cx="3564818" cy="2109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49BBA-A56C-39FE-4998-B2A9BFA0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2" y="4328963"/>
            <a:ext cx="5660316" cy="21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AE2B0-A777-0389-27E0-E32B82FEA13B}"/>
              </a:ext>
            </a:extLst>
          </p:cNvPr>
          <p:cNvSpPr txBox="1"/>
          <p:nvPr/>
        </p:nvSpPr>
        <p:spPr>
          <a:xfrm>
            <a:off x="755249" y="793723"/>
            <a:ext cx="60940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addCPUFromFile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fileName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ifstream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fileName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!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cerr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"Error opening file: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fileName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while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stringstream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char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delimiter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','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delimiter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delimiter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&gt;&gt;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B4975-8AE9-3B4D-5258-4984880D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88" y="983640"/>
            <a:ext cx="3231160" cy="257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D9029-A524-A194-8C16-8A8FCC771F96}"/>
              </a:ext>
            </a:extLst>
          </p:cNvPr>
          <p:cNvSpPr txBox="1"/>
          <p:nvPr/>
        </p:nvSpPr>
        <p:spPr>
          <a:xfrm>
            <a:off x="7466688" y="3681340"/>
            <a:ext cx="210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cpu_repository.txt</a:t>
            </a:r>
          </a:p>
        </p:txBody>
      </p:sp>
    </p:spTree>
    <p:extLst>
      <p:ext uri="{BB962C8B-B14F-4D97-AF65-F5344CB8AC3E}">
        <p14:creationId xmlns:p14="http://schemas.microsoft.com/office/powerpoint/2010/main" val="222775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73396-D6FF-D8A0-5BC7-645C6E48BCC8}"/>
              </a:ext>
            </a:extLst>
          </p:cNvPr>
          <p:cNvSpPr txBox="1"/>
          <p:nvPr/>
        </p:nvSpPr>
        <p:spPr>
          <a:xfrm>
            <a:off x="280684" y="428178"/>
            <a:ext cx="609407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generateLog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time_t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now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time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char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ctime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&amp;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now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ofstream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"Private/purchase_log.txt"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ios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app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!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cerr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"Error creating the log file.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"Time: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-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"Motherboard: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-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"RAM:"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"-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"-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"SSD:"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"-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"-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"Total price: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"Discounted price: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logFile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close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9B0B1-44B0-E264-3F05-35C63F964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3"/>
          <a:stretch/>
        </p:blipFill>
        <p:spPr>
          <a:xfrm>
            <a:off x="6653514" y="820227"/>
            <a:ext cx="5257802" cy="2972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A7C18-F17C-95EA-8D99-6030520E00F0}"/>
              </a:ext>
            </a:extLst>
          </p:cNvPr>
          <p:cNvSpPr txBox="1"/>
          <p:nvPr/>
        </p:nvSpPr>
        <p:spPr>
          <a:xfrm>
            <a:off x="6653514" y="3889684"/>
            <a:ext cx="210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purchase_log.txt</a:t>
            </a:r>
          </a:p>
        </p:txBody>
      </p:sp>
    </p:spTree>
    <p:extLst>
      <p:ext uri="{BB962C8B-B14F-4D97-AF65-F5344CB8AC3E}">
        <p14:creationId xmlns:p14="http://schemas.microsoft.com/office/powerpoint/2010/main" val="271776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50369B-DA7D-C7BC-0B3D-BD0C4312E116}"/>
              </a:ext>
            </a:extLst>
          </p:cNvPr>
          <p:cNvSpPr txBox="1"/>
          <p:nvPr/>
        </p:nvSpPr>
        <p:spPr>
          <a:xfrm>
            <a:off x="755250" y="571634"/>
            <a:ext cx="31454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&lt;iostream&gt;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iomanip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&lt;string&gt;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fstream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sstream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b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D057D-41EC-00F5-CF4E-B7B4BABA6C11}"/>
              </a:ext>
            </a:extLst>
          </p:cNvPr>
          <p:cNvSpPr txBox="1"/>
          <p:nvPr/>
        </p:nvSpPr>
        <p:spPr>
          <a:xfrm>
            <a:off x="755250" y="3057206"/>
            <a:ext cx="56339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public: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: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"Model: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"Price: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friend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AddCPUFromDummyFile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private: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AC4FE-D292-94A2-8F09-7050E33131DE}"/>
              </a:ext>
            </a:extLst>
          </p:cNvPr>
          <p:cNvSpPr txBox="1"/>
          <p:nvPr/>
        </p:nvSpPr>
        <p:spPr>
          <a:xfrm>
            <a:off x="4155311" y="463299"/>
            <a:ext cx="49539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AddCPUFromDummyFile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"cpu_1"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12000.00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"cpu_2"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13000.00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CF456-02B2-6E4C-8BAA-B71685FD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72" y="2408296"/>
            <a:ext cx="3933691" cy="3986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ADF775-0D22-285D-E33F-E54D572D50C0}"/>
              </a:ext>
            </a:extLst>
          </p:cNvPr>
          <p:cNvSpPr txBox="1"/>
          <p:nvPr/>
        </p:nvSpPr>
        <p:spPr>
          <a:xfrm>
            <a:off x="583526" y="117428"/>
            <a:ext cx="298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by Tanha Sayed </a:t>
            </a:r>
            <a:r>
              <a:rPr lang="en-US" dirty="0" err="1"/>
              <a:t>Ahona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45547-CDB1-8D61-979E-F91464B53149}"/>
              </a:ext>
            </a:extLst>
          </p:cNvPr>
          <p:cNvSpPr txBox="1"/>
          <p:nvPr/>
        </p:nvSpPr>
        <p:spPr>
          <a:xfrm>
            <a:off x="287695" y="302359"/>
            <a:ext cx="609755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ShowHomePage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"------------------------------------------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"|    PC Builder - Build your Computer    |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"------------------------------------------"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"Current PC config you have selected"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customerConfig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"Select your components (Chronologically recommended)"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"Core components:"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"1. CPU"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"2. Motherboard"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"3. Ram"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"4. SSD"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"Enter 5 to checkout!!"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while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"Input: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&gt;&gt;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switch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ShowCpuPage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2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ShowMotherboardPage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85E42-B112-C7D1-81AD-66825542E5DC}"/>
              </a:ext>
            </a:extLst>
          </p:cNvPr>
          <p:cNvSpPr txBox="1"/>
          <p:nvPr/>
        </p:nvSpPr>
        <p:spPr>
          <a:xfrm>
            <a:off x="5825412" y="496698"/>
            <a:ext cx="6645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ShowRamPage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4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ShowSsdPage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default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response! Input again: 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 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   }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3E83D-A03E-39AF-4D52-68FAD3D37C62}"/>
              </a:ext>
            </a:extLst>
          </p:cNvPr>
          <p:cNvSpPr txBox="1"/>
          <p:nvPr/>
        </p:nvSpPr>
        <p:spPr>
          <a:xfrm>
            <a:off x="5750767" y="3862015"/>
            <a:ext cx="6153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"Congrats!!!!"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"Current PC config you have selected"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customerConfig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"Total price::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customerConfig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"BYE BYE!!"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5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3C8FB-8C99-3AE6-0784-5A65D8AD4345}"/>
              </a:ext>
            </a:extLst>
          </p:cNvPr>
          <p:cNvSpPr txBox="1"/>
          <p:nvPr/>
        </p:nvSpPr>
        <p:spPr>
          <a:xfrm>
            <a:off x="373285" y="117693"/>
            <a:ext cx="491634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public: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&amp;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&amp;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quantity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quantity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  <a:endParaRPr lang="en-US" sz="1200" b="1" dirty="0">
              <a:solidFill>
                <a:srgbClr val="CCCCCC"/>
              </a:solidFill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"CPU: 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"Motherboard: 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"RAM: 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"SSD: 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friend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&amp;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85224-927F-6B0B-9F8E-6B951461E559}"/>
              </a:ext>
            </a:extLst>
          </p:cNvPr>
          <p:cNvSpPr txBox="1"/>
          <p:nvPr/>
        </p:nvSpPr>
        <p:spPr>
          <a:xfrm>
            <a:off x="5724645" y="348726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&amp;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0.0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C9EA-C63E-4FD5-406D-F2BE9DFB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25" y="2523672"/>
            <a:ext cx="4498461" cy="43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4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3611-8410-AE6E-299A-894AC8F03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A019F-4BDA-609A-EB47-BF6B828A73D8}"/>
              </a:ext>
            </a:extLst>
          </p:cNvPr>
          <p:cNvSpPr/>
          <p:nvPr/>
        </p:nvSpPr>
        <p:spPr>
          <a:xfrm>
            <a:off x="0" y="0"/>
            <a:ext cx="12192000" cy="3913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53A9-1BBF-BC04-FBC6-9469EB7E08CD}"/>
              </a:ext>
            </a:extLst>
          </p:cNvPr>
          <p:cNvSpPr txBox="1"/>
          <p:nvPr/>
        </p:nvSpPr>
        <p:spPr>
          <a:xfrm>
            <a:off x="1519519" y="4676418"/>
            <a:ext cx="8814257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Lato Light" panose="020F0302020204030203" pitchFamily="34" charset="0"/>
                <a:cs typeface="Clear Sans Light" panose="020B0303030202020304" pitchFamily="34" charset="0"/>
              </a:rPr>
              <a:t>			Sumaiya Akter - 2107080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ato Light" panose="020F0302020204030203" pitchFamily="34" charset="0"/>
                <a:cs typeface="Clear Sans Light" panose="020B0303030202020304" pitchFamily="34" charset="0"/>
              </a:rPr>
              <a:t>    Presented By :      Md. Enam E Elahi -2107012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Lato Light" panose="020F0302020204030203" pitchFamily="34" charset="0"/>
                <a:cs typeface="Clear Sans Light" panose="020B0303030202020304" pitchFamily="34" charset="0"/>
              </a:rPr>
              <a:t>    Tanha Sayed Ahona - 2107095</a:t>
            </a:r>
            <a:endParaRPr lang="id-ID" sz="2400" b="1" dirty="0"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DADAD9-54D3-F702-4895-864C753982D6}"/>
              </a:ext>
            </a:extLst>
          </p:cNvPr>
          <p:cNvGrpSpPr/>
          <p:nvPr/>
        </p:nvGrpSpPr>
        <p:grpSpPr>
          <a:xfrm>
            <a:off x="2460045" y="961591"/>
            <a:ext cx="6744281" cy="3536225"/>
            <a:chOff x="2602920" y="1666441"/>
            <a:chExt cx="6744281" cy="35362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157F8-5929-DC06-F1E7-2798C55A7E6E}"/>
                </a:ext>
              </a:extLst>
            </p:cNvPr>
            <p:cNvGrpSpPr/>
            <p:nvPr/>
          </p:nvGrpSpPr>
          <p:grpSpPr>
            <a:xfrm>
              <a:off x="2602920" y="1666441"/>
              <a:ext cx="6744281" cy="3536225"/>
              <a:chOff x="4374837" y="3321837"/>
              <a:chExt cx="2929290" cy="1535913"/>
            </a:xfrm>
          </p:grpSpPr>
          <p:sp>
            <p:nvSpPr>
              <p:cNvPr id="11" name="Freeform 67">
                <a:extLst>
                  <a:ext uri="{FF2B5EF4-FFF2-40B4-BE49-F238E27FC236}">
                    <a16:creationId xmlns:a16="http://schemas.microsoft.com/office/drawing/2014/main" id="{C75A5461-53EF-43D4-2924-8FC3C98F6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726" y="3321837"/>
                <a:ext cx="2161333" cy="1454464"/>
              </a:xfrm>
              <a:custGeom>
                <a:avLst/>
                <a:gdLst>
                  <a:gd name="T0" fmla="*/ 966 w 966"/>
                  <a:gd name="T1" fmla="*/ 621 h 650"/>
                  <a:gd name="T2" fmla="*/ 944 w 966"/>
                  <a:gd name="T3" fmla="*/ 650 h 650"/>
                  <a:gd name="T4" fmla="*/ 23 w 966"/>
                  <a:gd name="T5" fmla="*/ 650 h 650"/>
                  <a:gd name="T6" fmla="*/ 0 w 966"/>
                  <a:gd name="T7" fmla="*/ 621 h 650"/>
                  <a:gd name="T8" fmla="*/ 0 w 966"/>
                  <a:gd name="T9" fmla="*/ 29 h 650"/>
                  <a:gd name="T10" fmla="*/ 23 w 966"/>
                  <a:gd name="T11" fmla="*/ 0 h 650"/>
                  <a:gd name="T12" fmla="*/ 944 w 966"/>
                  <a:gd name="T13" fmla="*/ 0 h 650"/>
                  <a:gd name="T14" fmla="*/ 966 w 966"/>
                  <a:gd name="T15" fmla="*/ 29 h 650"/>
                  <a:gd name="T16" fmla="*/ 966 w 966"/>
                  <a:gd name="T17" fmla="*/ 62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6" h="650">
                    <a:moveTo>
                      <a:pt x="966" y="621"/>
                    </a:moveTo>
                    <a:cubicBezTo>
                      <a:pt x="966" y="637"/>
                      <a:pt x="956" y="650"/>
                      <a:pt x="944" y="650"/>
                    </a:cubicBezTo>
                    <a:cubicBezTo>
                      <a:pt x="23" y="650"/>
                      <a:pt x="23" y="650"/>
                      <a:pt x="23" y="650"/>
                    </a:cubicBezTo>
                    <a:cubicBezTo>
                      <a:pt x="10" y="650"/>
                      <a:pt x="0" y="637"/>
                      <a:pt x="0" y="6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0" y="0"/>
                      <a:pt x="23" y="0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56" y="0"/>
                      <a:pt x="966" y="13"/>
                      <a:pt x="966" y="29"/>
                    </a:cubicBezTo>
                    <a:lnTo>
                      <a:pt x="966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" name="Rectangle 68">
                <a:extLst>
                  <a:ext uri="{FF2B5EF4-FFF2-40B4-BE49-F238E27FC236}">
                    <a16:creationId xmlns:a16="http://schemas.microsoft.com/office/drawing/2014/main" id="{764AF2D4-E5EE-73D1-0982-459BB650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92" y="3397469"/>
                <a:ext cx="1992615" cy="12333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46143B1C-756E-E303-3E55-274666ECF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837" y="4787935"/>
                <a:ext cx="2914745" cy="69815"/>
              </a:xfrm>
              <a:custGeom>
                <a:avLst/>
                <a:gdLst>
                  <a:gd name="T0" fmla="*/ 8 w 1302"/>
                  <a:gd name="T1" fmla="*/ 4 h 32"/>
                  <a:gd name="T2" fmla="*/ 57 w 1302"/>
                  <a:gd name="T3" fmla="*/ 32 h 32"/>
                  <a:gd name="T4" fmla="*/ 1252 w 1302"/>
                  <a:gd name="T5" fmla="*/ 32 h 32"/>
                  <a:gd name="T6" fmla="*/ 1302 w 1302"/>
                  <a:gd name="T7" fmla="*/ 10 h 32"/>
                  <a:gd name="T8" fmla="*/ 1302 w 1302"/>
                  <a:gd name="T9" fmla="*/ 0 h 32"/>
                  <a:gd name="T10" fmla="*/ 8 w 130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2" h="32">
                    <a:moveTo>
                      <a:pt x="8" y="4"/>
                    </a:moveTo>
                    <a:cubicBezTo>
                      <a:pt x="8" y="4"/>
                      <a:pt x="0" y="19"/>
                      <a:pt x="57" y="32"/>
                    </a:cubicBezTo>
                    <a:cubicBezTo>
                      <a:pt x="1252" y="32"/>
                      <a:pt x="1252" y="32"/>
                      <a:pt x="1252" y="32"/>
                    </a:cubicBezTo>
                    <a:cubicBezTo>
                      <a:pt x="1252" y="32"/>
                      <a:pt x="1292" y="29"/>
                      <a:pt x="1302" y="10"/>
                    </a:cubicBezTo>
                    <a:cubicBezTo>
                      <a:pt x="1302" y="0"/>
                      <a:pt x="1302" y="0"/>
                      <a:pt x="1302" y="0"/>
                    </a:cubicBez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14" name="Picture 70">
                <a:extLst>
                  <a:ext uri="{FF2B5EF4-FFF2-40B4-BE49-F238E27FC236}">
                    <a16:creationId xmlns:a16="http://schemas.microsoft.com/office/drawing/2014/main" id="{57A8A451-14F2-00DC-0D0A-80840AB03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565" y="4721030"/>
                <a:ext cx="2920562" cy="10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71">
                <a:extLst>
                  <a:ext uri="{FF2B5EF4-FFF2-40B4-BE49-F238E27FC236}">
                    <a16:creationId xmlns:a16="http://schemas.microsoft.com/office/drawing/2014/main" id="{608DF0EB-DE0F-57AC-1333-4A42E4181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049" y="4767572"/>
                <a:ext cx="107631" cy="11636"/>
              </a:xfrm>
              <a:custGeom>
                <a:avLst/>
                <a:gdLst>
                  <a:gd name="T0" fmla="*/ 48 w 48"/>
                  <a:gd name="T1" fmla="*/ 2 h 5"/>
                  <a:gd name="T2" fmla="*/ 46 w 48"/>
                  <a:gd name="T3" fmla="*/ 5 h 5"/>
                  <a:gd name="T4" fmla="*/ 2 w 48"/>
                  <a:gd name="T5" fmla="*/ 5 h 5"/>
                  <a:gd name="T6" fmla="*/ 0 w 48"/>
                  <a:gd name="T7" fmla="*/ 2 h 5"/>
                  <a:gd name="T8" fmla="*/ 2 w 48"/>
                  <a:gd name="T9" fmla="*/ 0 h 5"/>
                  <a:gd name="T10" fmla="*/ 46 w 48"/>
                  <a:gd name="T11" fmla="*/ 0 h 5"/>
                  <a:gd name="T12" fmla="*/ 48 w 4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">
                    <a:moveTo>
                      <a:pt x="48" y="2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16" name="Picture 72">
                <a:extLst>
                  <a:ext uri="{FF2B5EF4-FFF2-40B4-BE49-F238E27FC236}">
                    <a16:creationId xmlns:a16="http://schemas.microsoft.com/office/drawing/2014/main" id="{49178CE8-3BF4-8EDA-B3E2-9964A4F537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3939"/>
                <a:ext cx="430521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73">
                <a:extLst>
                  <a:ext uri="{FF2B5EF4-FFF2-40B4-BE49-F238E27FC236}">
                    <a16:creationId xmlns:a16="http://schemas.microsoft.com/office/drawing/2014/main" id="{4B642E2F-AC46-BE02-77CA-C682EA000E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1030"/>
                <a:ext cx="46543" cy="55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74">
                <a:extLst>
                  <a:ext uri="{FF2B5EF4-FFF2-40B4-BE49-F238E27FC236}">
                    <a16:creationId xmlns:a16="http://schemas.microsoft.com/office/drawing/2014/main" id="{8D4144E1-EFE7-9BA2-D91D-D9A291A39E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675" y="4723939"/>
                <a:ext cx="395614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75">
                <a:extLst>
                  <a:ext uri="{FF2B5EF4-FFF2-40B4-BE49-F238E27FC236}">
                    <a16:creationId xmlns:a16="http://schemas.microsoft.com/office/drawing/2014/main" id="{C9F0F54E-FEFE-0582-049A-A911E3433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017" y="4721030"/>
                <a:ext cx="20363" cy="2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2896D74E-C079-84AF-6CD2-CCA3CADC7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97" y="1838289"/>
              <a:ext cx="4587718" cy="2841981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1FF679-9A8F-AE84-DEF8-4DE47D022364}"/>
              </a:ext>
            </a:extLst>
          </p:cNvPr>
          <p:cNvSpPr txBox="1"/>
          <p:nvPr/>
        </p:nvSpPr>
        <p:spPr>
          <a:xfrm>
            <a:off x="1304925" y="2159326"/>
            <a:ext cx="909637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“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THANKS FOR WATCHING</a:t>
            </a: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OUR PRESENTATION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uda" panose="02000000000000000000" pitchFamily="2" charset="0"/>
              <a:cs typeface="Clear Sans Light" panose="020B0303030202020304" pitchFamily="34" charset="0"/>
              <a:sym typeface="U.S. 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88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B41060-4804-36FD-4489-5E737E049847}"/>
              </a:ext>
            </a:extLst>
          </p:cNvPr>
          <p:cNvGrpSpPr>
            <a:grpSpLocks/>
          </p:cNvGrpSpPr>
          <p:nvPr/>
        </p:nvGrpSpPr>
        <p:grpSpPr bwMode="auto">
          <a:xfrm>
            <a:off x="2727369" y="2976575"/>
            <a:ext cx="6996113" cy="3168650"/>
            <a:chOff x="3070225" y="2241065"/>
            <a:chExt cx="6995388" cy="316913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7D400C0C-E798-771B-73B0-0E144ED2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225" y="2241065"/>
              <a:ext cx="5749329" cy="3169135"/>
            </a:xfrm>
            <a:custGeom>
              <a:avLst/>
              <a:gdLst/>
              <a:ahLst/>
              <a:cxnLst>
                <a:cxn ang="0">
                  <a:pos x="1466" y="24"/>
                </a:cxn>
                <a:cxn ang="0">
                  <a:pos x="1247" y="244"/>
                </a:cxn>
                <a:cxn ang="0">
                  <a:pos x="1265" y="331"/>
                </a:cxn>
                <a:cxn ang="0">
                  <a:pos x="1166" y="463"/>
                </a:cxn>
                <a:cxn ang="0">
                  <a:pos x="1166" y="463"/>
                </a:cxn>
                <a:cxn ang="0">
                  <a:pos x="1131" y="459"/>
                </a:cxn>
                <a:cxn ang="0">
                  <a:pos x="1110" y="460"/>
                </a:cxn>
                <a:cxn ang="0">
                  <a:pos x="1110" y="460"/>
                </a:cxn>
                <a:cxn ang="0">
                  <a:pos x="1022" y="318"/>
                </a:cxn>
                <a:cxn ang="0">
                  <a:pos x="1048" y="215"/>
                </a:cxn>
                <a:cxn ang="0">
                  <a:pos x="833" y="0"/>
                </a:cxn>
                <a:cxn ang="0">
                  <a:pos x="618" y="215"/>
                </a:cxn>
                <a:cxn ang="0">
                  <a:pos x="645" y="320"/>
                </a:cxn>
                <a:cxn ang="0">
                  <a:pos x="645" y="320"/>
                </a:cxn>
                <a:cxn ang="0">
                  <a:pos x="563" y="433"/>
                </a:cxn>
                <a:cxn ang="0">
                  <a:pos x="563" y="433"/>
                </a:cxn>
                <a:cxn ang="0">
                  <a:pos x="534" y="431"/>
                </a:cxn>
                <a:cxn ang="0">
                  <a:pos x="454" y="444"/>
                </a:cxn>
                <a:cxn ang="0">
                  <a:pos x="454" y="444"/>
                </a:cxn>
                <a:cxn ang="0">
                  <a:pos x="364" y="370"/>
                </a:cxn>
                <a:cxn ang="0">
                  <a:pos x="372" y="313"/>
                </a:cxn>
                <a:cxn ang="0">
                  <a:pos x="186" y="127"/>
                </a:cxn>
                <a:cxn ang="0">
                  <a:pos x="0" y="313"/>
                </a:cxn>
                <a:cxn ang="0">
                  <a:pos x="186" y="500"/>
                </a:cxn>
                <a:cxn ang="0">
                  <a:pos x="233" y="494"/>
                </a:cxn>
                <a:cxn ang="0">
                  <a:pos x="303" y="588"/>
                </a:cxn>
                <a:cxn ang="0">
                  <a:pos x="303" y="588"/>
                </a:cxn>
                <a:cxn ang="0">
                  <a:pos x="285" y="680"/>
                </a:cxn>
                <a:cxn ang="0">
                  <a:pos x="534" y="928"/>
                </a:cxn>
                <a:cxn ang="0">
                  <a:pos x="782" y="680"/>
                </a:cxn>
                <a:cxn ang="0">
                  <a:pos x="746" y="550"/>
                </a:cxn>
                <a:cxn ang="0">
                  <a:pos x="815" y="429"/>
                </a:cxn>
                <a:cxn ang="0">
                  <a:pos x="815" y="429"/>
                </a:cxn>
                <a:cxn ang="0">
                  <a:pos x="833" y="430"/>
                </a:cxn>
                <a:cxn ang="0">
                  <a:pos x="875" y="426"/>
                </a:cxn>
                <a:cxn ang="0">
                  <a:pos x="985" y="552"/>
                </a:cxn>
                <a:cxn ang="0">
                  <a:pos x="985" y="552"/>
                </a:cxn>
                <a:cxn ang="0">
                  <a:pos x="970" y="620"/>
                </a:cxn>
                <a:cxn ang="0">
                  <a:pos x="1131" y="782"/>
                </a:cxn>
                <a:cxn ang="0">
                  <a:pos x="1292" y="620"/>
                </a:cxn>
                <a:cxn ang="0">
                  <a:pos x="1283" y="567"/>
                </a:cxn>
                <a:cxn ang="0">
                  <a:pos x="1403" y="454"/>
                </a:cxn>
                <a:cxn ang="0">
                  <a:pos x="1466" y="463"/>
                </a:cxn>
                <a:cxn ang="0">
                  <a:pos x="1686" y="244"/>
                </a:cxn>
                <a:cxn ang="0">
                  <a:pos x="1466" y="24"/>
                </a:cxn>
              </a:cxnLst>
              <a:rect l="0" t="0" r="r" b="b"/>
              <a:pathLst>
                <a:path w="1686" h="928">
                  <a:moveTo>
                    <a:pt x="1466" y="24"/>
                  </a:moveTo>
                  <a:cubicBezTo>
                    <a:pt x="1345" y="24"/>
                    <a:pt x="1247" y="123"/>
                    <a:pt x="1247" y="244"/>
                  </a:cubicBezTo>
                  <a:cubicBezTo>
                    <a:pt x="1247" y="275"/>
                    <a:pt x="1253" y="304"/>
                    <a:pt x="1265" y="331"/>
                  </a:cubicBezTo>
                  <a:cubicBezTo>
                    <a:pt x="1302" y="418"/>
                    <a:pt x="1235" y="478"/>
                    <a:pt x="1166" y="463"/>
                  </a:cubicBezTo>
                  <a:cubicBezTo>
                    <a:pt x="1166" y="463"/>
                    <a:pt x="1166" y="463"/>
                    <a:pt x="1166" y="463"/>
                  </a:cubicBezTo>
                  <a:cubicBezTo>
                    <a:pt x="1155" y="460"/>
                    <a:pt x="1143" y="459"/>
                    <a:pt x="1131" y="459"/>
                  </a:cubicBezTo>
                  <a:cubicBezTo>
                    <a:pt x="1124" y="459"/>
                    <a:pt x="1117" y="459"/>
                    <a:pt x="1110" y="460"/>
                  </a:cubicBezTo>
                  <a:cubicBezTo>
                    <a:pt x="1110" y="460"/>
                    <a:pt x="1110" y="460"/>
                    <a:pt x="1110" y="460"/>
                  </a:cubicBezTo>
                  <a:cubicBezTo>
                    <a:pt x="1039" y="470"/>
                    <a:pt x="977" y="402"/>
                    <a:pt x="1022" y="318"/>
                  </a:cubicBezTo>
                  <a:cubicBezTo>
                    <a:pt x="1039" y="287"/>
                    <a:pt x="1048" y="252"/>
                    <a:pt x="1048" y="215"/>
                  </a:cubicBezTo>
                  <a:cubicBezTo>
                    <a:pt x="1048" y="96"/>
                    <a:pt x="952" y="0"/>
                    <a:pt x="833" y="0"/>
                  </a:cubicBezTo>
                  <a:cubicBezTo>
                    <a:pt x="714" y="0"/>
                    <a:pt x="618" y="96"/>
                    <a:pt x="618" y="215"/>
                  </a:cubicBezTo>
                  <a:cubicBezTo>
                    <a:pt x="618" y="253"/>
                    <a:pt x="628" y="289"/>
                    <a:pt x="645" y="320"/>
                  </a:cubicBezTo>
                  <a:cubicBezTo>
                    <a:pt x="645" y="320"/>
                    <a:pt x="645" y="320"/>
                    <a:pt x="645" y="320"/>
                  </a:cubicBezTo>
                  <a:cubicBezTo>
                    <a:pt x="677" y="376"/>
                    <a:pt x="638" y="442"/>
                    <a:pt x="563" y="433"/>
                  </a:cubicBezTo>
                  <a:cubicBezTo>
                    <a:pt x="563" y="433"/>
                    <a:pt x="563" y="433"/>
                    <a:pt x="563" y="433"/>
                  </a:cubicBezTo>
                  <a:cubicBezTo>
                    <a:pt x="554" y="432"/>
                    <a:pt x="544" y="431"/>
                    <a:pt x="534" y="431"/>
                  </a:cubicBezTo>
                  <a:cubicBezTo>
                    <a:pt x="506" y="431"/>
                    <a:pt x="479" y="436"/>
                    <a:pt x="454" y="444"/>
                  </a:cubicBezTo>
                  <a:cubicBezTo>
                    <a:pt x="454" y="444"/>
                    <a:pt x="454" y="444"/>
                    <a:pt x="454" y="444"/>
                  </a:cubicBezTo>
                  <a:cubicBezTo>
                    <a:pt x="391" y="466"/>
                    <a:pt x="349" y="418"/>
                    <a:pt x="364" y="370"/>
                  </a:cubicBezTo>
                  <a:cubicBezTo>
                    <a:pt x="369" y="352"/>
                    <a:pt x="372" y="333"/>
                    <a:pt x="372" y="313"/>
                  </a:cubicBezTo>
                  <a:cubicBezTo>
                    <a:pt x="372" y="211"/>
                    <a:pt x="289" y="127"/>
                    <a:pt x="186" y="127"/>
                  </a:cubicBezTo>
                  <a:cubicBezTo>
                    <a:pt x="83" y="127"/>
                    <a:pt x="0" y="211"/>
                    <a:pt x="0" y="313"/>
                  </a:cubicBezTo>
                  <a:cubicBezTo>
                    <a:pt x="0" y="416"/>
                    <a:pt x="83" y="500"/>
                    <a:pt x="186" y="500"/>
                  </a:cubicBezTo>
                  <a:cubicBezTo>
                    <a:pt x="202" y="500"/>
                    <a:pt x="218" y="498"/>
                    <a:pt x="233" y="494"/>
                  </a:cubicBezTo>
                  <a:cubicBezTo>
                    <a:pt x="282" y="482"/>
                    <a:pt x="328" y="526"/>
                    <a:pt x="303" y="588"/>
                  </a:cubicBezTo>
                  <a:cubicBezTo>
                    <a:pt x="303" y="588"/>
                    <a:pt x="303" y="588"/>
                    <a:pt x="303" y="588"/>
                  </a:cubicBezTo>
                  <a:cubicBezTo>
                    <a:pt x="292" y="616"/>
                    <a:pt x="285" y="647"/>
                    <a:pt x="285" y="680"/>
                  </a:cubicBezTo>
                  <a:cubicBezTo>
                    <a:pt x="285" y="817"/>
                    <a:pt x="397" y="928"/>
                    <a:pt x="534" y="928"/>
                  </a:cubicBezTo>
                  <a:cubicBezTo>
                    <a:pt x="671" y="928"/>
                    <a:pt x="782" y="817"/>
                    <a:pt x="782" y="680"/>
                  </a:cubicBezTo>
                  <a:cubicBezTo>
                    <a:pt x="782" y="632"/>
                    <a:pt x="769" y="588"/>
                    <a:pt x="746" y="550"/>
                  </a:cubicBezTo>
                  <a:cubicBezTo>
                    <a:pt x="707" y="486"/>
                    <a:pt x="751" y="424"/>
                    <a:pt x="815" y="429"/>
                  </a:cubicBezTo>
                  <a:cubicBezTo>
                    <a:pt x="815" y="429"/>
                    <a:pt x="815" y="429"/>
                    <a:pt x="815" y="429"/>
                  </a:cubicBezTo>
                  <a:cubicBezTo>
                    <a:pt x="821" y="430"/>
                    <a:pt x="827" y="430"/>
                    <a:pt x="833" y="430"/>
                  </a:cubicBezTo>
                  <a:cubicBezTo>
                    <a:pt x="847" y="430"/>
                    <a:pt x="861" y="428"/>
                    <a:pt x="875" y="426"/>
                  </a:cubicBezTo>
                  <a:cubicBezTo>
                    <a:pt x="969" y="407"/>
                    <a:pt x="1015" y="487"/>
                    <a:pt x="985" y="552"/>
                  </a:cubicBezTo>
                  <a:cubicBezTo>
                    <a:pt x="985" y="552"/>
                    <a:pt x="985" y="552"/>
                    <a:pt x="985" y="552"/>
                  </a:cubicBezTo>
                  <a:cubicBezTo>
                    <a:pt x="975" y="573"/>
                    <a:pt x="970" y="596"/>
                    <a:pt x="970" y="620"/>
                  </a:cubicBezTo>
                  <a:cubicBezTo>
                    <a:pt x="970" y="709"/>
                    <a:pt x="1042" y="782"/>
                    <a:pt x="1131" y="782"/>
                  </a:cubicBezTo>
                  <a:cubicBezTo>
                    <a:pt x="1220" y="782"/>
                    <a:pt x="1292" y="709"/>
                    <a:pt x="1292" y="620"/>
                  </a:cubicBezTo>
                  <a:cubicBezTo>
                    <a:pt x="1292" y="601"/>
                    <a:pt x="1289" y="583"/>
                    <a:pt x="1283" y="567"/>
                  </a:cubicBezTo>
                  <a:cubicBezTo>
                    <a:pt x="1260" y="501"/>
                    <a:pt x="1312" y="427"/>
                    <a:pt x="1403" y="454"/>
                  </a:cubicBezTo>
                  <a:cubicBezTo>
                    <a:pt x="1423" y="460"/>
                    <a:pt x="1444" y="463"/>
                    <a:pt x="1466" y="463"/>
                  </a:cubicBezTo>
                  <a:cubicBezTo>
                    <a:pt x="1587" y="463"/>
                    <a:pt x="1686" y="365"/>
                    <a:pt x="1686" y="244"/>
                  </a:cubicBezTo>
                  <a:cubicBezTo>
                    <a:pt x="1686" y="123"/>
                    <a:pt x="1587" y="24"/>
                    <a:pt x="1466" y="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4" name="Group 71">
              <a:extLst>
                <a:ext uri="{FF2B5EF4-FFF2-40B4-BE49-F238E27FC236}">
                  <a16:creationId xmlns:a16="http://schemas.microsoft.com/office/drawing/2014/main" id="{A5C6008D-220A-8A42-CB24-7675CF75E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2349" y="3337607"/>
              <a:ext cx="1543264" cy="1471310"/>
              <a:chOff x="8522349" y="3337607"/>
              <a:chExt cx="1543264" cy="1471310"/>
            </a:xfrm>
          </p:grpSpPr>
          <p:sp>
            <p:nvSpPr>
              <p:cNvPr id="5" name="Freeform 17">
                <a:extLst>
                  <a:ext uri="{FF2B5EF4-FFF2-40B4-BE49-F238E27FC236}">
                    <a16:creationId xmlns:a16="http://schemas.microsoft.com/office/drawing/2014/main" id="{95736FA7-652A-7EBF-E6AA-C8897FE2E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2723" y="3338196"/>
                <a:ext cx="615886" cy="568412"/>
              </a:xfrm>
              <a:custGeom>
                <a:avLst/>
                <a:gdLst>
                  <a:gd name="T0" fmla="*/ 0 w 89"/>
                  <a:gd name="T1" fmla="*/ 40 h 82"/>
                  <a:gd name="T2" fmla="*/ 32 w 89"/>
                  <a:gd name="T3" fmla="*/ 0 h 82"/>
                  <a:gd name="T4" fmla="*/ 32 w 89"/>
                  <a:gd name="T5" fmla="*/ 0 h 82"/>
                  <a:gd name="T6" fmla="*/ 79 w 89"/>
                  <a:gd name="T7" fmla="*/ 38 h 82"/>
                  <a:gd name="T8" fmla="*/ 89 w 89"/>
                  <a:gd name="T9" fmla="*/ 37 h 82"/>
                  <a:gd name="T10" fmla="*/ 89 w 89"/>
                  <a:gd name="T11" fmla="*/ 37 h 82"/>
                  <a:gd name="T12" fmla="*/ 48 w 89"/>
                  <a:gd name="T13" fmla="*/ 82 h 82"/>
                  <a:gd name="T14" fmla="*/ 47 w 89"/>
                  <a:gd name="T15" fmla="*/ 82 h 82"/>
                  <a:gd name="T16" fmla="*/ 0 w 89"/>
                  <a:gd name="T17" fmla="*/ 41 h 82"/>
                  <a:gd name="T18" fmla="*/ 0 w 89"/>
                  <a:gd name="T19" fmla="*/ 41 h 82"/>
                  <a:gd name="T20" fmla="*/ 0 w 89"/>
                  <a:gd name="T21" fmla="*/ 4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82">
                    <a:moveTo>
                      <a:pt x="0" y="4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7" y="22"/>
                      <a:pt x="56" y="38"/>
                      <a:pt x="79" y="38"/>
                    </a:cubicBezTo>
                    <a:cubicBezTo>
                      <a:pt x="82" y="38"/>
                      <a:pt x="86" y="38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7" y="82"/>
                      <a:pt x="47" y="82"/>
                      <a:pt x="47" y="82"/>
                    </a:cubicBezTo>
                    <a:cubicBezTo>
                      <a:pt x="45" y="59"/>
                      <a:pt x="25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6" name="Oval 9">
                <a:extLst>
                  <a:ext uri="{FF2B5EF4-FFF2-40B4-BE49-F238E27FC236}">
                    <a16:creationId xmlns:a16="http://schemas.microsoft.com/office/drawing/2014/main" id="{B5FD7F47-BC09-B539-BD3D-2F647840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221" y="3523961"/>
                <a:ext cx="1279392" cy="12844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552D73A-F66A-83C1-61AB-230A536E5B58}"/>
              </a:ext>
            </a:extLst>
          </p:cNvPr>
          <p:cNvGrpSpPr>
            <a:grpSpLocks/>
          </p:cNvGrpSpPr>
          <p:nvPr/>
        </p:nvGrpSpPr>
        <p:grpSpPr bwMode="auto">
          <a:xfrm>
            <a:off x="8705079" y="4271925"/>
            <a:ext cx="1223962" cy="1128712"/>
            <a:chOff x="8820020" y="3598864"/>
            <a:chExt cx="1223402" cy="1128657"/>
          </a:xfrm>
        </p:grpSpPr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9EB27D6-B84B-8905-8E3B-6D5EEBD8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100" y="3598864"/>
              <a:ext cx="1132893" cy="1128657"/>
            </a:xfrm>
            <a:prstGeom prst="ellipse">
              <a:avLst/>
            </a:prstGeom>
            <a:solidFill>
              <a:srgbClr val="895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Box 63">
              <a:extLst>
                <a:ext uri="{FF2B5EF4-FFF2-40B4-BE49-F238E27FC236}">
                  <a16:creationId xmlns:a16="http://schemas.microsoft.com/office/drawing/2014/main" id="{F5ADF368-70E0-9C45-AFD0-9DC3F852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0020" y="3949480"/>
              <a:ext cx="1223402" cy="46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bg1"/>
                  </a:solidFill>
                  <a:latin typeface="Fira Sans SemiBold Italic" pitchFamily="50" charset="0"/>
                  <a:ea typeface="Fira Sans SemiBold Italic" pitchFamily="50" charset="0"/>
                  <a:cs typeface="Fira Sans SemiBold Italic" pitchFamily="50" charset="0"/>
                </a:rPr>
                <a:t>HDD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FA6B53F-52B3-CAB6-5107-CC826D6B8CC5}"/>
              </a:ext>
            </a:extLst>
          </p:cNvPr>
          <p:cNvSpPr txBox="1">
            <a:spLocks/>
          </p:cNvSpPr>
          <p:nvPr/>
        </p:nvSpPr>
        <p:spPr>
          <a:xfrm>
            <a:off x="1519238" y="425450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What is a PC Builder System?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A3508AE-4E46-FA4E-039C-6C1811EDE091}"/>
              </a:ext>
            </a:extLst>
          </p:cNvPr>
          <p:cNvSpPr txBox="1">
            <a:spLocks/>
          </p:cNvSpPr>
          <p:nvPr/>
        </p:nvSpPr>
        <p:spPr>
          <a:xfrm>
            <a:off x="866775" y="1069975"/>
            <a:ext cx="10525125" cy="1046440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/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/>
              <a:t>A PC builder system, also known as a custom PC builder or a PC configurator, is an online tool or software that allows users to create and customize their own personal computer based on their specific needs and preferences</a:t>
            </a:r>
            <a:r>
              <a:rPr lang="en-US" sz="1400" dirty="0"/>
              <a:t>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DB75C6-3B31-24F6-0AC3-AD221F405D99}"/>
              </a:ext>
            </a:extLst>
          </p:cNvPr>
          <p:cNvGrpSpPr>
            <a:grpSpLocks/>
          </p:cNvGrpSpPr>
          <p:nvPr/>
        </p:nvGrpSpPr>
        <p:grpSpPr bwMode="auto">
          <a:xfrm>
            <a:off x="2965222" y="3420089"/>
            <a:ext cx="1223963" cy="1130300"/>
            <a:chOff x="3079997" y="2746759"/>
            <a:chExt cx="1223402" cy="1130163"/>
          </a:xfrm>
        </p:grpSpPr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6DA34276-3A29-C426-E179-DA19582EA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210" y="2746759"/>
              <a:ext cx="1128364" cy="1130163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F196C2D1-01EC-CF57-FF2F-40DA99197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656" y="3255295"/>
              <a:ext cx="184646" cy="27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2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85C81000-0536-BE99-94F3-614FE33F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997" y="3048178"/>
              <a:ext cx="1223402" cy="523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 dirty="0">
                  <a:solidFill>
                    <a:schemeClr val="bg1"/>
                  </a:solidFill>
                  <a:latin typeface="Fira Sans SemiBold Italic" pitchFamily="50" charset="0"/>
                  <a:ea typeface="Fira Sans SemiBold Italic" pitchFamily="50" charset="0"/>
                  <a:cs typeface="Fira Sans SemiBold Italic" pitchFamily="50" charset="0"/>
                </a:rPr>
                <a:t>CPU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A6648E-65FE-CE03-51F5-1AE279AD17B2}"/>
              </a:ext>
            </a:extLst>
          </p:cNvPr>
          <p:cNvGrpSpPr>
            <a:grpSpLocks/>
          </p:cNvGrpSpPr>
          <p:nvPr/>
        </p:nvGrpSpPr>
        <p:grpSpPr bwMode="auto">
          <a:xfrm>
            <a:off x="4005533" y="4463088"/>
            <a:ext cx="1550987" cy="1554163"/>
            <a:chOff x="4114006" y="3785141"/>
            <a:chExt cx="1551275" cy="1553074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F5446C69-78B3-753F-A01D-FC98A1DE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006" y="3785141"/>
              <a:ext cx="1551275" cy="15530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23422E00-447C-F3B6-9B85-197A58FFE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093" y="4279690"/>
              <a:ext cx="1223402" cy="522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 dirty="0">
                  <a:solidFill>
                    <a:schemeClr val="bg1"/>
                  </a:solidFill>
                  <a:latin typeface="Fira Sans SemiBold Italic" pitchFamily="50" charset="0"/>
                  <a:ea typeface="Fira Sans SemiBold Italic" pitchFamily="50" charset="0"/>
                  <a:cs typeface="Fira Sans SemiBold Italic" pitchFamily="50" charset="0"/>
                </a:rPr>
                <a:t>RAM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D284EA-46F5-7D99-89FE-86834DC73584}"/>
              </a:ext>
            </a:extLst>
          </p:cNvPr>
          <p:cNvGrpSpPr>
            <a:grpSpLocks/>
          </p:cNvGrpSpPr>
          <p:nvPr/>
        </p:nvGrpSpPr>
        <p:grpSpPr bwMode="auto">
          <a:xfrm>
            <a:off x="5133861" y="2976575"/>
            <a:ext cx="1325562" cy="1327150"/>
            <a:chOff x="5249569" y="2309451"/>
            <a:chExt cx="1326322" cy="1328122"/>
          </a:xfrm>
        </p:grpSpPr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1001BEBF-2CC9-B29F-4796-F5F46FFE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569" y="2309451"/>
              <a:ext cx="1326322" cy="1328122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id="{5DAC075B-E48F-BD68-0367-BDAF605CB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053" y="2924083"/>
              <a:ext cx="184837" cy="277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12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Box 45">
              <a:extLst>
                <a:ext uri="{FF2B5EF4-FFF2-40B4-BE49-F238E27FC236}">
                  <a16:creationId xmlns:a16="http://schemas.microsoft.com/office/drawing/2014/main" id="{1B50CF32-F64C-5AEB-F9DB-ECF7D4B69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028" y="2733236"/>
              <a:ext cx="1223402" cy="523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 dirty="0">
                  <a:solidFill>
                    <a:schemeClr val="bg1"/>
                  </a:solidFill>
                  <a:latin typeface="Fira Sans SemiBold Italic" pitchFamily="50" charset="0"/>
                  <a:ea typeface="Fira Sans SemiBold Italic" pitchFamily="50" charset="0"/>
                  <a:cs typeface="Fira Sans SemiBold Italic" pitchFamily="50" charset="0"/>
                </a:rPr>
                <a:t>SSD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BB7BBC-B045-9D41-C031-D8E4A17D24C2}"/>
              </a:ext>
            </a:extLst>
          </p:cNvPr>
          <p:cNvGrpSpPr>
            <a:grpSpLocks/>
          </p:cNvGrpSpPr>
          <p:nvPr/>
        </p:nvGrpSpPr>
        <p:grpSpPr bwMode="auto">
          <a:xfrm>
            <a:off x="7264226" y="3084392"/>
            <a:ext cx="1354138" cy="1357313"/>
            <a:chOff x="7394719" y="2394032"/>
            <a:chExt cx="1353316" cy="1356916"/>
          </a:xfrm>
        </p:grpSpPr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BA1868E3-3488-4C16-5B97-951B1B59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719" y="2394032"/>
              <a:ext cx="1353316" cy="1356916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" name="TextBox 47">
              <a:extLst>
                <a:ext uri="{FF2B5EF4-FFF2-40B4-BE49-F238E27FC236}">
                  <a16:creationId xmlns:a16="http://schemas.microsoft.com/office/drawing/2014/main" id="{054294ED-F56B-EA64-B0F8-C4C468196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888" y="2840788"/>
              <a:ext cx="1223402" cy="52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 dirty="0">
                  <a:solidFill>
                    <a:schemeClr val="bg1"/>
                  </a:solidFill>
                  <a:latin typeface="Fira Sans SemiBold Italic" pitchFamily="50" charset="0"/>
                  <a:ea typeface="Fira Sans SemiBold Italic" pitchFamily="50" charset="0"/>
                  <a:cs typeface="Fira Sans SemiBold Italic" pitchFamily="50" charset="0"/>
                </a:rPr>
                <a:t>GPU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9763E3-40E5-BA8C-6BF9-13BD22F343F0}"/>
              </a:ext>
            </a:extLst>
          </p:cNvPr>
          <p:cNvGrpSpPr>
            <a:grpSpLocks/>
          </p:cNvGrpSpPr>
          <p:nvPr/>
        </p:nvGrpSpPr>
        <p:grpSpPr bwMode="auto">
          <a:xfrm>
            <a:off x="6199303" y="4563343"/>
            <a:ext cx="1222375" cy="960438"/>
            <a:chOff x="6316014" y="3880521"/>
            <a:chExt cx="1223402" cy="959198"/>
          </a:xfrm>
        </p:grpSpPr>
        <p:grpSp>
          <p:nvGrpSpPr>
            <p:cNvPr id="27" name="Group 54">
              <a:extLst>
                <a:ext uri="{FF2B5EF4-FFF2-40B4-BE49-F238E27FC236}">
                  <a16:creationId xmlns:a16="http://schemas.microsoft.com/office/drawing/2014/main" id="{63DD776F-E2B6-71C6-F902-7B4A5C774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6317" y="3880521"/>
              <a:ext cx="962799" cy="959198"/>
              <a:chOff x="6446317" y="3880521"/>
              <a:chExt cx="962799" cy="959198"/>
            </a:xfrm>
          </p:grpSpPr>
          <p:sp>
            <p:nvSpPr>
              <p:cNvPr id="29" name="Oval 9">
                <a:extLst>
                  <a:ext uri="{FF2B5EF4-FFF2-40B4-BE49-F238E27FC236}">
                    <a16:creationId xmlns:a16="http://schemas.microsoft.com/office/drawing/2014/main" id="{7B99F36D-C585-9125-C4B9-27BB606C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317" y="3880521"/>
                <a:ext cx="962799" cy="959198"/>
              </a:xfrm>
              <a:prstGeom prst="ellipse">
                <a:avLst/>
              </a:prstGeom>
              <a:solidFill>
                <a:srgbClr val="B2D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" name="TextBox 48">
                <a:extLst>
                  <a:ext uri="{FF2B5EF4-FFF2-40B4-BE49-F238E27FC236}">
                    <a16:creationId xmlns:a16="http://schemas.microsoft.com/office/drawing/2014/main" id="{165C9BA1-619C-B988-7088-969E83BB8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6323" y="4335428"/>
                <a:ext cx="184886" cy="276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sz="1200" dirty="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46CD3FBF-06F2-E2C3-2435-808F5E96D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6014" y="4167299"/>
              <a:ext cx="1223402" cy="46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bg1"/>
                  </a:solidFill>
                  <a:latin typeface="Fira Sans SemiBold Italic" pitchFamily="50" charset="0"/>
                  <a:ea typeface="Fira Sans SemiBold Italic" pitchFamily="50" charset="0"/>
                  <a:cs typeface="Fira Sans SemiBold Italic" pitchFamily="50" charset="0"/>
                </a:rPr>
                <a:t>PSU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186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961E08-2B48-A675-1C8E-9841C8C11ED4}"/>
              </a:ext>
            </a:extLst>
          </p:cNvPr>
          <p:cNvGrpSpPr>
            <a:grpSpLocks/>
          </p:cNvGrpSpPr>
          <p:nvPr/>
        </p:nvGrpSpPr>
        <p:grpSpPr bwMode="auto">
          <a:xfrm>
            <a:off x="0" y="1866900"/>
            <a:ext cx="4995863" cy="1154113"/>
            <a:chOff x="0" y="1867492"/>
            <a:chExt cx="4996552" cy="1152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858E61-5D08-6438-1A43-08219B8E7B66}"/>
                </a:ext>
              </a:extLst>
            </p:cNvPr>
            <p:cNvSpPr/>
            <p:nvPr/>
          </p:nvSpPr>
          <p:spPr>
            <a:xfrm flipH="1">
              <a:off x="0" y="2034013"/>
              <a:ext cx="4191578" cy="8183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BDA194-BF63-B023-1B5D-CBEC91A7F5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91985" y="1867492"/>
              <a:ext cx="804567" cy="1152959"/>
              <a:chOff x="6488349" y="2176772"/>
              <a:chExt cx="827184" cy="118536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D64CC33-6201-B9E4-FF8D-D60913E42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349" y="2176772"/>
                <a:ext cx="827184" cy="1185369"/>
                <a:chOff x="6488349" y="2176772"/>
                <a:chExt cx="827184" cy="1185369"/>
              </a:xfrm>
            </p:grpSpPr>
            <p:sp>
              <p:nvSpPr>
                <p:cNvPr id="7" name="Freeform 11">
                  <a:extLst>
                    <a:ext uri="{FF2B5EF4-FFF2-40B4-BE49-F238E27FC236}">
                      <a16:creationId xmlns:a16="http://schemas.microsoft.com/office/drawing/2014/main" id="{DAAA462A-0DE4-1AC5-FB8B-3FCD1900B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1941" y="2348135"/>
                  <a:ext cx="413592" cy="1014006"/>
                </a:xfrm>
                <a:custGeom>
                  <a:avLst/>
                  <a:gdLst>
                    <a:gd name="T0" fmla="*/ 0 w 321"/>
                    <a:gd name="T1" fmla="*/ 1014006 h 787"/>
                    <a:gd name="T2" fmla="*/ 413592 w 321"/>
                    <a:gd name="T3" fmla="*/ 841354 h 787"/>
                    <a:gd name="T4" fmla="*/ 413592 w 321"/>
                    <a:gd name="T5" fmla="*/ 0 h 787"/>
                    <a:gd name="T6" fmla="*/ 0 w 321"/>
                    <a:gd name="T7" fmla="*/ 175228 h 787"/>
                    <a:gd name="T8" fmla="*/ 0 w 321"/>
                    <a:gd name="T9" fmla="*/ 1014006 h 7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87">
                      <a:moveTo>
                        <a:pt x="0" y="787"/>
                      </a:moveTo>
                      <a:lnTo>
                        <a:pt x="321" y="653"/>
                      </a:lnTo>
                      <a:lnTo>
                        <a:pt x="321" y="0"/>
                      </a:lnTo>
                      <a:lnTo>
                        <a:pt x="0" y="136"/>
                      </a:lnTo>
                      <a:lnTo>
                        <a:pt x="0" y="787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  <a:alpha val="9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Freeform 12">
                  <a:extLst>
                    <a:ext uri="{FF2B5EF4-FFF2-40B4-BE49-F238E27FC236}">
                      <a16:creationId xmlns:a16="http://schemas.microsoft.com/office/drawing/2014/main" id="{79A290AB-CB59-C4F4-6718-699026C5C2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8349" y="2348135"/>
                  <a:ext cx="413592" cy="1014006"/>
                </a:xfrm>
                <a:custGeom>
                  <a:avLst/>
                  <a:gdLst>
                    <a:gd name="T0" fmla="*/ 413592 w 321"/>
                    <a:gd name="T1" fmla="*/ 1014006 h 787"/>
                    <a:gd name="T2" fmla="*/ 0 w 321"/>
                    <a:gd name="T3" fmla="*/ 841354 h 787"/>
                    <a:gd name="T4" fmla="*/ 0 w 321"/>
                    <a:gd name="T5" fmla="*/ 0 h 787"/>
                    <a:gd name="T6" fmla="*/ 413592 w 321"/>
                    <a:gd name="T7" fmla="*/ 175228 h 787"/>
                    <a:gd name="T8" fmla="*/ 413592 w 321"/>
                    <a:gd name="T9" fmla="*/ 1014006 h 7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87">
                      <a:moveTo>
                        <a:pt x="321" y="787"/>
                      </a:moveTo>
                      <a:lnTo>
                        <a:pt x="0" y="653"/>
                      </a:lnTo>
                      <a:lnTo>
                        <a:pt x="0" y="0"/>
                      </a:lnTo>
                      <a:lnTo>
                        <a:pt x="321" y="136"/>
                      </a:lnTo>
                      <a:lnTo>
                        <a:pt x="321" y="787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  <a:alpha val="8117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Freeform 13">
                  <a:extLst>
                    <a:ext uri="{FF2B5EF4-FFF2-40B4-BE49-F238E27FC236}">
                      <a16:creationId xmlns:a16="http://schemas.microsoft.com/office/drawing/2014/main" id="{CE9AD96C-C54C-910E-2F83-C15A7214C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8349" y="2176772"/>
                  <a:ext cx="827602" cy="347296"/>
                </a:xfrm>
                <a:custGeom>
                  <a:avLst/>
                  <a:gdLst>
                    <a:gd name="T0" fmla="*/ 321 w 642"/>
                    <a:gd name="T1" fmla="*/ 269 h 269"/>
                    <a:gd name="T2" fmla="*/ 0 w 642"/>
                    <a:gd name="T3" fmla="*/ 133 h 269"/>
                    <a:gd name="T4" fmla="*/ 321 w 642"/>
                    <a:gd name="T5" fmla="*/ 0 h 269"/>
                    <a:gd name="T6" fmla="*/ 642 w 642"/>
                    <a:gd name="T7" fmla="*/ 133 h 269"/>
                    <a:gd name="T8" fmla="*/ 321 w 642"/>
                    <a:gd name="T9" fmla="*/ 269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2" h="269">
                      <a:moveTo>
                        <a:pt x="321" y="269"/>
                      </a:moveTo>
                      <a:lnTo>
                        <a:pt x="0" y="133"/>
                      </a:lnTo>
                      <a:lnTo>
                        <a:pt x="321" y="0"/>
                      </a:lnTo>
                      <a:lnTo>
                        <a:pt x="642" y="133"/>
                      </a:lnTo>
                      <a:lnTo>
                        <a:pt x="321" y="269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EC75CC-3F0A-DADB-14E1-9274E40FF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4635" y="2649337"/>
                <a:ext cx="300278" cy="37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id-ID" altLang="en-US" b="1">
                    <a:solidFill>
                      <a:schemeClr val="bg1"/>
                    </a:solidFill>
                    <a:latin typeface="Fira Sans Bold" pitchFamily="50" charset="0"/>
                    <a:ea typeface="Fira Sans Bold" pitchFamily="50" charset="0"/>
                    <a:cs typeface="Clear Sans" panose="020B0503030202020304" pitchFamily="34" charset="0"/>
                  </a:rPr>
                  <a:t>1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BB7595-403A-944B-19DC-192AC561E7BB}"/>
              </a:ext>
            </a:extLst>
          </p:cNvPr>
          <p:cNvGrpSpPr>
            <a:grpSpLocks/>
          </p:cNvGrpSpPr>
          <p:nvPr/>
        </p:nvGrpSpPr>
        <p:grpSpPr bwMode="auto">
          <a:xfrm>
            <a:off x="0" y="2847975"/>
            <a:ext cx="5735638" cy="1155700"/>
            <a:chOff x="-1" y="2847506"/>
            <a:chExt cx="5735356" cy="1155467"/>
          </a:xfrm>
          <a:solidFill>
            <a:schemeClr val="accent1">
              <a:lumMod val="5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78F7F-E711-50AA-36AD-C80384BA1C62}"/>
                </a:ext>
              </a:extLst>
            </p:cNvPr>
            <p:cNvSpPr/>
            <p:nvPr/>
          </p:nvSpPr>
          <p:spPr>
            <a:xfrm flipH="1">
              <a:off x="-1" y="3018921"/>
              <a:ext cx="4997204" cy="8189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983870-B6AA-13C6-9675-90DD0ABD8EF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930788" y="2847506"/>
              <a:ext cx="804567" cy="1155467"/>
              <a:chOff x="7315531" y="3184335"/>
              <a:chExt cx="827184" cy="1187948"/>
            </a:xfrm>
            <a:grpFill/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C21C5BE-6960-8D87-E60E-760B90B4B1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531" y="3184335"/>
                <a:ext cx="827184" cy="1187948"/>
                <a:chOff x="7315531" y="3184335"/>
                <a:chExt cx="827184" cy="1187948"/>
              </a:xfrm>
              <a:grpFill/>
            </p:grpSpPr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49CD87C7-E676-A399-C1FC-44EA75EB9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123" y="3358277"/>
                  <a:ext cx="413592" cy="1014006"/>
                </a:xfrm>
                <a:custGeom>
                  <a:avLst/>
                  <a:gdLst>
                    <a:gd name="T0" fmla="*/ 0 w 321"/>
                    <a:gd name="T1" fmla="*/ 1014006 h 787"/>
                    <a:gd name="T2" fmla="*/ 413592 w 321"/>
                    <a:gd name="T3" fmla="*/ 841354 h 787"/>
                    <a:gd name="T4" fmla="*/ 413592 w 321"/>
                    <a:gd name="T5" fmla="*/ 0 h 787"/>
                    <a:gd name="T6" fmla="*/ 0 w 321"/>
                    <a:gd name="T7" fmla="*/ 172652 h 787"/>
                    <a:gd name="T8" fmla="*/ 0 w 321"/>
                    <a:gd name="T9" fmla="*/ 1014006 h 7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87">
                      <a:moveTo>
                        <a:pt x="0" y="787"/>
                      </a:moveTo>
                      <a:lnTo>
                        <a:pt x="321" y="653"/>
                      </a:lnTo>
                      <a:lnTo>
                        <a:pt x="321" y="0"/>
                      </a:lnTo>
                      <a:lnTo>
                        <a:pt x="0" y="134"/>
                      </a:lnTo>
                      <a:lnTo>
                        <a:pt x="0" y="7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2053F3FA-30E5-2D0E-092B-09AC07F95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5531" y="3358277"/>
                  <a:ext cx="413592" cy="1014006"/>
                </a:xfrm>
                <a:custGeom>
                  <a:avLst/>
                  <a:gdLst>
                    <a:gd name="T0" fmla="*/ 413592 w 321"/>
                    <a:gd name="T1" fmla="*/ 1014006 h 787"/>
                    <a:gd name="T2" fmla="*/ 0 w 321"/>
                    <a:gd name="T3" fmla="*/ 841354 h 787"/>
                    <a:gd name="T4" fmla="*/ 0 w 321"/>
                    <a:gd name="T5" fmla="*/ 0 h 787"/>
                    <a:gd name="T6" fmla="*/ 413592 w 321"/>
                    <a:gd name="T7" fmla="*/ 172652 h 787"/>
                    <a:gd name="T8" fmla="*/ 413592 w 321"/>
                    <a:gd name="T9" fmla="*/ 1014006 h 7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87">
                      <a:moveTo>
                        <a:pt x="321" y="787"/>
                      </a:moveTo>
                      <a:lnTo>
                        <a:pt x="0" y="653"/>
                      </a:lnTo>
                      <a:lnTo>
                        <a:pt x="0" y="0"/>
                      </a:lnTo>
                      <a:lnTo>
                        <a:pt x="321" y="134"/>
                      </a:lnTo>
                      <a:lnTo>
                        <a:pt x="321" y="7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26348891-5F21-939A-D1BE-B05E94E32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5531" y="3184335"/>
                  <a:ext cx="827182" cy="346592"/>
                </a:xfrm>
                <a:custGeom>
                  <a:avLst/>
                  <a:gdLst>
                    <a:gd name="T0" fmla="*/ 413591 w 642"/>
                    <a:gd name="T1" fmla="*/ 346592 h 269"/>
                    <a:gd name="T2" fmla="*/ 0 w 642"/>
                    <a:gd name="T3" fmla="*/ 171363 h 269"/>
                    <a:gd name="T4" fmla="*/ 413591 w 642"/>
                    <a:gd name="T5" fmla="*/ 0 h 269"/>
                    <a:gd name="T6" fmla="*/ 827182 w 642"/>
                    <a:gd name="T7" fmla="*/ 171363 h 269"/>
                    <a:gd name="T8" fmla="*/ 413591 w 642"/>
                    <a:gd name="T9" fmla="*/ 346592 h 2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2" h="269">
                      <a:moveTo>
                        <a:pt x="321" y="269"/>
                      </a:moveTo>
                      <a:lnTo>
                        <a:pt x="0" y="133"/>
                      </a:lnTo>
                      <a:lnTo>
                        <a:pt x="321" y="0"/>
                      </a:lnTo>
                      <a:lnTo>
                        <a:pt x="642" y="133"/>
                      </a:lnTo>
                      <a:lnTo>
                        <a:pt x="321" y="2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4B71C0-7FD5-4900-D524-E03B585E3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9248" y="3671593"/>
                <a:ext cx="311814" cy="379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id-ID" altLang="en-US" b="1">
                    <a:solidFill>
                      <a:schemeClr val="bg1"/>
                    </a:solidFill>
                    <a:latin typeface="Fira Sans Bold" pitchFamily="50" charset="0"/>
                    <a:ea typeface="Fira Sans Bold" pitchFamily="50" charset="0"/>
                    <a:cs typeface="Clear Sans" panose="020B0503030202020304" pitchFamily="34" charset="0"/>
                  </a:rPr>
                  <a:t>2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9ABC44-EF6C-F22F-8BE1-E4111AC17C07}"/>
              </a:ext>
            </a:extLst>
          </p:cNvPr>
          <p:cNvGrpSpPr>
            <a:grpSpLocks/>
          </p:cNvGrpSpPr>
          <p:nvPr/>
        </p:nvGrpSpPr>
        <p:grpSpPr bwMode="auto">
          <a:xfrm>
            <a:off x="0" y="3833813"/>
            <a:ext cx="6383338" cy="1139825"/>
            <a:chOff x="-2" y="3833640"/>
            <a:chExt cx="6382964" cy="114057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A8553B-AD70-CF3B-4063-B51784CFE2D0}"/>
                </a:ext>
              </a:extLst>
            </p:cNvPr>
            <p:cNvSpPr/>
            <p:nvPr/>
          </p:nvSpPr>
          <p:spPr>
            <a:xfrm flipH="1">
              <a:off x="-2" y="4003614"/>
              <a:ext cx="5605135" cy="8006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254C80-1D49-053E-690C-60448A29FC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78395" y="3833640"/>
              <a:ext cx="804567" cy="1140579"/>
              <a:chOff x="6488349" y="4198189"/>
              <a:chExt cx="827184" cy="117264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2AB3525-E224-FCD0-4540-79B1C940F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349" y="4198189"/>
                <a:ext cx="827184" cy="1172641"/>
                <a:chOff x="6488349" y="4198189"/>
                <a:chExt cx="827184" cy="1172641"/>
              </a:xfrm>
            </p:grpSpPr>
            <p:sp>
              <p:nvSpPr>
                <p:cNvPr id="23" name="Freeform 7">
                  <a:extLst>
                    <a:ext uri="{FF2B5EF4-FFF2-40B4-BE49-F238E27FC236}">
                      <a16:creationId xmlns:a16="http://schemas.microsoft.com/office/drawing/2014/main" id="{65CAE93D-20AF-3487-AA9F-3A93BF240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1941" y="4370995"/>
                  <a:ext cx="413592" cy="999835"/>
                </a:xfrm>
                <a:custGeom>
                  <a:avLst/>
                  <a:gdLst>
                    <a:gd name="T0" fmla="*/ 0 w 321"/>
                    <a:gd name="T1" fmla="*/ 999835 h 776"/>
                    <a:gd name="T2" fmla="*/ 413592 w 321"/>
                    <a:gd name="T3" fmla="*/ 827183 h 776"/>
                    <a:gd name="T4" fmla="*/ 413592 w 321"/>
                    <a:gd name="T5" fmla="*/ 0 h 776"/>
                    <a:gd name="T6" fmla="*/ 0 w 321"/>
                    <a:gd name="T7" fmla="*/ 175229 h 776"/>
                    <a:gd name="T8" fmla="*/ 0 w 321"/>
                    <a:gd name="T9" fmla="*/ 999835 h 7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76">
                      <a:moveTo>
                        <a:pt x="0" y="776"/>
                      </a:moveTo>
                      <a:lnTo>
                        <a:pt x="321" y="642"/>
                      </a:lnTo>
                      <a:lnTo>
                        <a:pt x="321" y="0"/>
                      </a:lnTo>
                      <a:lnTo>
                        <a:pt x="0" y="13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9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8">
                  <a:extLst>
                    <a:ext uri="{FF2B5EF4-FFF2-40B4-BE49-F238E27FC236}">
                      <a16:creationId xmlns:a16="http://schemas.microsoft.com/office/drawing/2014/main" id="{0B8FD627-3CA4-F1F3-6DC6-97EAF9F00E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8349" y="4370995"/>
                  <a:ext cx="413592" cy="999835"/>
                </a:xfrm>
                <a:custGeom>
                  <a:avLst/>
                  <a:gdLst>
                    <a:gd name="T0" fmla="*/ 413592 w 321"/>
                    <a:gd name="T1" fmla="*/ 999835 h 776"/>
                    <a:gd name="T2" fmla="*/ 0 w 321"/>
                    <a:gd name="T3" fmla="*/ 827183 h 776"/>
                    <a:gd name="T4" fmla="*/ 0 w 321"/>
                    <a:gd name="T5" fmla="*/ 0 h 776"/>
                    <a:gd name="T6" fmla="*/ 413592 w 321"/>
                    <a:gd name="T7" fmla="*/ 175229 h 776"/>
                    <a:gd name="T8" fmla="*/ 413592 w 321"/>
                    <a:gd name="T9" fmla="*/ 999835 h 7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76">
                      <a:moveTo>
                        <a:pt x="321" y="776"/>
                      </a:moveTo>
                      <a:lnTo>
                        <a:pt x="0" y="642"/>
                      </a:lnTo>
                      <a:lnTo>
                        <a:pt x="0" y="0"/>
                      </a:lnTo>
                      <a:lnTo>
                        <a:pt x="321" y="136"/>
                      </a:lnTo>
                      <a:lnTo>
                        <a:pt x="321" y="776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8117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id="{FB6A2CE0-218C-3116-29AC-7669F8201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8349" y="4198189"/>
                  <a:ext cx="827182" cy="346592"/>
                </a:xfrm>
                <a:custGeom>
                  <a:avLst/>
                  <a:gdLst>
                    <a:gd name="T0" fmla="*/ 413591 w 642"/>
                    <a:gd name="T1" fmla="*/ 346592 h 269"/>
                    <a:gd name="T2" fmla="*/ 0 w 642"/>
                    <a:gd name="T3" fmla="*/ 171363 h 269"/>
                    <a:gd name="T4" fmla="*/ 413591 w 642"/>
                    <a:gd name="T5" fmla="*/ 0 h 269"/>
                    <a:gd name="T6" fmla="*/ 827182 w 642"/>
                    <a:gd name="T7" fmla="*/ 171363 h 269"/>
                    <a:gd name="T8" fmla="*/ 413591 w 642"/>
                    <a:gd name="T9" fmla="*/ 346592 h 2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2" h="269">
                      <a:moveTo>
                        <a:pt x="321" y="269"/>
                      </a:moveTo>
                      <a:lnTo>
                        <a:pt x="0" y="133"/>
                      </a:lnTo>
                      <a:lnTo>
                        <a:pt x="321" y="0"/>
                      </a:lnTo>
                      <a:lnTo>
                        <a:pt x="642" y="133"/>
                      </a:lnTo>
                      <a:lnTo>
                        <a:pt x="321" y="269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E97922-5083-D81B-5CC2-BDD8BBB98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448" y="4682969"/>
                <a:ext cx="313463" cy="37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id-ID" altLang="en-US" b="1">
                    <a:solidFill>
                      <a:schemeClr val="bg1"/>
                    </a:solidFill>
                    <a:latin typeface="Fira Sans Bold" pitchFamily="50" charset="0"/>
                    <a:ea typeface="Fira Sans Bold" pitchFamily="50" charset="0"/>
                    <a:cs typeface="Clear Sans" panose="020B0503030202020304" pitchFamily="34" charset="0"/>
                  </a:rPr>
                  <a:t>3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C9EFF6-C613-FC7D-208D-1A45875658E9}"/>
              </a:ext>
            </a:extLst>
          </p:cNvPr>
          <p:cNvGrpSpPr>
            <a:grpSpLocks/>
          </p:cNvGrpSpPr>
          <p:nvPr/>
        </p:nvGrpSpPr>
        <p:grpSpPr bwMode="auto">
          <a:xfrm>
            <a:off x="0" y="4837113"/>
            <a:ext cx="7016750" cy="1146175"/>
            <a:chOff x="-3" y="4837401"/>
            <a:chExt cx="7017143" cy="11465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436B3C-ACDA-8A33-35A4-6643D4170254}"/>
                </a:ext>
              </a:extLst>
            </p:cNvPr>
            <p:cNvSpPr/>
            <p:nvPr/>
          </p:nvSpPr>
          <p:spPr>
            <a:xfrm flipH="1">
              <a:off x="-3" y="5004142"/>
              <a:ext cx="6220173" cy="80512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D382CD-8927-9198-6554-6B539E4917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12573" y="4837401"/>
              <a:ext cx="804567" cy="1146543"/>
              <a:chOff x="7315533" y="5230166"/>
              <a:chExt cx="827184" cy="117877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05857-9AF1-B9C9-96AE-DBF0A733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533" y="5230166"/>
                <a:ext cx="827184" cy="1178773"/>
                <a:chOff x="7315533" y="5230166"/>
                <a:chExt cx="827184" cy="1178773"/>
              </a:xfrm>
            </p:grpSpPr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7578073D-1830-F6AB-61DC-44D7F80BA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125" y="5401374"/>
                  <a:ext cx="413592" cy="1007565"/>
                </a:xfrm>
                <a:custGeom>
                  <a:avLst/>
                  <a:gdLst>
                    <a:gd name="T0" fmla="*/ 0 w 321"/>
                    <a:gd name="T1" fmla="*/ 1007565 h 782"/>
                    <a:gd name="T2" fmla="*/ 413592 w 321"/>
                    <a:gd name="T3" fmla="*/ 834913 h 782"/>
                    <a:gd name="T4" fmla="*/ 413592 w 321"/>
                    <a:gd name="T5" fmla="*/ 0 h 782"/>
                    <a:gd name="T6" fmla="*/ 0 w 321"/>
                    <a:gd name="T7" fmla="*/ 172652 h 782"/>
                    <a:gd name="T8" fmla="*/ 0 w 321"/>
                    <a:gd name="T9" fmla="*/ 1007565 h 7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82">
                      <a:moveTo>
                        <a:pt x="0" y="782"/>
                      </a:moveTo>
                      <a:lnTo>
                        <a:pt x="321" y="648"/>
                      </a:lnTo>
                      <a:lnTo>
                        <a:pt x="321" y="0"/>
                      </a:lnTo>
                      <a:lnTo>
                        <a:pt x="0" y="134"/>
                      </a:lnTo>
                      <a:lnTo>
                        <a:pt x="0" y="782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9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6">
                  <a:extLst>
                    <a:ext uri="{FF2B5EF4-FFF2-40B4-BE49-F238E27FC236}">
                      <a16:creationId xmlns:a16="http://schemas.microsoft.com/office/drawing/2014/main" id="{E8F1DF63-1E9F-0E5A-6B7B-BB0FBA5536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5533" y="5401374"/>
                  <a:ext cx="413592" cy="1007565"/>
                </a:xfrm>
                <a:custGeom>
                  <a:avLst/>
                  <a:gdLst>
                    <a:gd name="T0" fmla="*/ 413592 w 321"/>
                    <a:gd name="T1" fmla="*/ 1007565 h 782"/>
                    <a:gd name="T2" fmla="*/ 0 w 321"/>
                    <a:gd name="T3" fmla="*/ 834913 h 782"/>
                    <a:gd name="T4" fmla="*/ 0 w 321"/>
                    <a:gd name="T5" fmla="*/ 0 h 782"/>
                    <a:gd name="T6" fmla="*/ 413592 w 321"/>
                    <a:gd name="T7" fmla="*/ 172652 h 782"/>
                    <a:gd name="T8" fmla="*/ 413592 w 321"/>
                    <a:gd name="T9" fmla="*/ 1007565 h 7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1" h="782">
                      <a:moveTo>
                        <a:pt x="321" y="782"/>
                      </a:moveTo>
                      <a:lnTo>
                        <a:pt x="0" y="648"/>
                      </a:lnTo>
                      <a:lnTo>
                        <a:pt x="0" y="0"/>
                      </a:lnTo>
                      <a:lnTo>
                        <a:pt x="321" y="134"/>
                      </a:lnTo>
                      <a:lnTo>
                        <a:pt x="321" y="782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8117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3">
                  <a:extLst>
                    <a:ext uri="{FF2B5EF4-FFF2-40B4-BE49-F238E27FC236}">
                      <a16:creationId xmlns:a16="http://schemas.microsoft.com/office/drawing/2014/main" id="{E224D9EF-DDFD-7071-3257-F6C38D157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5533" y="5230166"/>
                  <a:ext cx="827182" cy="346592"/>
                </a:xfrm>
                <a:custGeom>
                  <a:avLst/>
                  <a:gdLst>
                    <a:gd name="T0" fmla="*/ 413591 w 642"/>
                    <a:gd name="T1" fmla="*/ 346592 h 269"/>
                    <a:gd name="T2" fmla="*/ 0 w 642"/>
                    <a:gd name="T3" fmla="*/ 171363 h 269"/>
                    <a:gd name="T4" fmla="*/ 413591 w 642"/>
                    <a:gd name="T5" fmla="*/ 0 h 269"/>
                    <a:gd name="T6" fmla="*/ 827182 w 642"/>
                    <a:gd name="T7" fmla="*/ 171363 h 269"/>
                    <a:gd name="T8" fmla="*/ 413591 w 642"/>
                    <a:gd name="T9" fmla="*/ 346592 h 2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2" h="269">
                      <a:moveTo>
                        <a:pt x="321" y="269"/>
                      </a:moveTo>
                      <a:lnTo>
                        <a:pt x="0" y="133"/>
                      </a:lnTo>
                      <a:lnTo>
                        <a:pt x="321" y="0"/>
                      </a:lnTo>
                      <a:lnTo>
                        <a:pt x="642" y="133"/>
                      </a:lnTo>
                      <a:lnTo>
                        <a:pt x="321" y="269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F75762-CFA0-3DAD-91C2-75AD3B807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7710" y="5705225"/>
                <a:ext cx="323351" cy="379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id-ID" altLang="en-US" b="1">
                    <a:solidFill>
                      <a:schemeClr val="bg1"/>
                    </a:solidFill>
                    <a:latin typeface="Fira Sans Bold" pitchFamily="50" charset="0"/>
                    <a:ea typeface="Fira Sans Bold" pitchFamily="50" charset="0"/>
                    <a:cs typeface="Clear Sans" panose="020B0503030202020304" pitchFamily="34" charset="0"/>
                  </a:rPr>
                  <a:t>4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A855D62-6AE4-2FF9-A753-3A1CE93769A1}"/>
              </a:ext>
            </a:extLst>
          </p:cNvPr>
          <p:cNvSpPr txBox="1"/>
          <p:nvPr/>
        </p:nvSpPr>
        <p:spPr>
          <a:xfrm>
            <a:off x="8162925" y="1889165"/>
            <a:ext cx="3724273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</a:t>
            </a:r>
            <a:r>
              <a:rPr lang="en-US" dirty="0"/>
              <a:t> users to choose components that match their performance requirements and budget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E4614-E1AD-3A5F-A771-02686801AA85}"/>
              </a:ext>
            </a:extLst>
          </p:cNvPr>
          <p:cNvSpPr txBox="1"/>
          <p:nvPr/>
        </p:nvSpPr>
        <p:spPr>
          <a:xfrm>
            <a:off x="8162925" y="3024821"/>
            <a:ext cx="3476624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Provides compatibility check to ensure that the selected components are compatible with one another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342FF2-0A0A-62D5-44C2-6B2D4FB2822B}"/>
              </a:ext>
            </a:extLst>
          </p:cNvPr>
          <p:cNvSpPr txBox="1"/>
          <p:nvPr/>
        </p:nvSpPr>
        <p:spPr>
          <a:xfrm>
            <a:off x="8162925" y="4119009"/>
            <a:ext cx="3402897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Provides an itemized list of the chosen components along with their prices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90168-E314-6919-78A5-54DE4EC439C8}"/>
              </a:ext>
            </a:extLst>
          </p:cNvPr>
          <p:cNvSpPr txBox="1"/>
          <p:nvPr/>
        </p:nvSpPr>
        <p:spPr>
          <a:xfrm>
            <a:off x="8162925" y="5254665"/>
            <a:ext cx="3476624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Helps to create a custom PC tailored to users’ specific computing needs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FA82B-265C-2207-CF6F-916E7262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259013"/>
            <a:ext cx="202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solidFill>
                  <a:schemeClr val="bg1"/>
                </a:solidFill>
                <a:latin typeface="Fira Sans SemiBold Italic" pitchFamily="50" charset="0"/>
                <a:ea typeface="Fira Sans SemiBold Italic" pitchFamily="50" charset="0"/>
                <a:cs typeface="Clear Sans" panose="020B0503030202020304" pitchFamily="34" charset="0"/>
              </a:rPr>
              <a:t>User Friendly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0D3892-344A-9A79-7F4E-C4C2E0E3A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013502"/>
            <a:ext cx="21237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Compatibility Check</a:t>
            </a:r>
            <a:endParaRPr lang="en-GB" altLang="en-US" sz="2400" b="1" dirty="0">
              <a:solidFill>
                <a:schemeClr val="bg1"/>
              </a:solidFill>
              <a:latin typeface="Fira Sans SemiBold Italic" pitchFamily="50" charset="0"/>
              <a:ea typeface="Fira Sans SemiBold Italic" pitchFamily="50" charset="0"/>
              <a:cs typeface="Clear Sans" panose="020B05030302020203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77255-F68F-6FA3-C3DD-2F6D3723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21133"/>
            <a:ext cx="33782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solidFill>
                  <a:schemeClr val="bg1"/>
                </a:solidFill>
                <a:latin typeface="Fira Sans SemiBold Italic" pitchFamily="50" charset="0"/>
                <a:ea typeface="Fira Sans SemiBold Italic" pitchFamily="50" charset="0"/>
                <a:cs typeface="Clear Sans" panose="020B0503030202020304" pitchFamily="34" charset="0"/>
              </a:rPr>
              <a:t>Itemized List Of 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97B2D-F554-7220-0BA4-16A0F569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6" y="5208558"/>
            <a:ext cx="2967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 b="1" dirty="0">
                <a:solidFill>
                  <a:schemeClr val="bg1"/>
                </a:solidFill>
                <a:latin typeface="Fira Sans SemiBold Italic" pitchFamily="50" charset="0"/>
                <a:ea typeface="Fira Sans SemiBold Italic" pitchFamily="50" charset="0"/>
                <a:cs typeface="Clear Sans" panose="020B0503030202020304" pitchFamily="34" charset="0"/>
              </a:rPr>
              <a:t> Building A Custom PC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12728B1-142B-1731-1AB1-A47AD963A571}"/>
              </a:ext>
            </a:extLst>
          </p:cNvPr>
          <p:cNvSpPr txBox="1">
            <a:spLocks/>
          </p:cNvSpPr>
          <p:nvPr/>
        </p:nvSpPr>
        <p:spPr>
          <a:xfrm>
            <a:off x="1524000" y="428624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About Our System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C03A7F-33F7-6FF2-2392-A4A14BC8FFD6}"/>
              </a:ext>
            </a:extLst>
          </p:cNvPr>
          <p:cNvGrpSpPr>
            <a:grpSpLocks/>
          </p:cNvGrpSpPr>
          <p:nvPr/>
        </p:nvGrpSpPr>
        <p:grpSpPr bwMode="auto">
          <a:xfrm>
            <a:off x="5240338" y="2251075"/>
            <a:ext cx="2603500" cy="454025"/>
            <a:chOff x="6038850" y="5485397"/>
            <a:chExt cx="1216539" cy="453439"/>
          </a:xfrm>
        </p:grpSpPr>
        <p:sp>
          <p:nvSpPr>
            <p:cNvPr id="45" name="Shape 2175">
              <a:extLst>
                <a:ext uri="{FF2B5EF4-FFF2-40B4-BE49-F238E27FC236}">
                  <a16:creationId xmlns:a16="http://schemas.microsoft.com/office/drawing/2014/main" id="{D139BB6C-005A-77A0-160A-0ABFB5D64D91}"/>
                </a:ext>
              </a:extLst>
            </p:cNvPr>
            <p:cNvSpPr/>
            <p:nvPr/>
          </p:nvSpPr>
          <p:spPr>
            <a:xfrm flipV="1">
              <a:off x="7250938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Shape 2176">
              <a:extLst>
                <a:ext uri="{FF2B5EF4-FFF2-40B4-BE49-F238E27FC236}">
                  <a16:creationId xmlns:a16="http://schemas.microsoft.com/office/drawing/2014/main" id="{A72CAF97-CF4A-614C-9A52-0D98FF2841C8}"/>
                </a:ext>
              </a:extLst>
            </p:cNvPr>
            <p:cNvSpPr/>
            <p:nvPr/>
          </p:nvSpPr>
          <p:spPr>
            <a:xfrm flipH="1" flipV="1">
              <a:off x="6038850" y="5718459"/>
              <a:ext cx="1216539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6ADF3-4793-084C-2E51-CB43F8B35D23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3201988"/>
            <a:ext cx="1846263" cy="454025"/>
            <a:chOff x="6038850" y="5485397"/>
            <a:chExt cx="1216539" cy="453439"/>
          </a:xfrm>
        </p:grpSpPr>
        <p:sp>
          <p:nvSpPr>
            <p:cNvPr id="48" name="Shape 2175">
              <a:extLst>
                <a:ext uri="{FF2B5EF4-FFF2-40B4-BE49-F238E27FC236}">
                  <a16:creationId xmlns:a16="http://schemas.microsoft.com/office/drawing/2014/main" id="{FC45AFAE-D8D9-6CAA-320F-700F2436DD65}"/>
                </a:ext>
              </a:extLst>
            </p:cNvPr>
            <p:cNvSpPr/>
            <p:nvPr/>
          </p:nvSpPr>
          <p:spPr>
            <a:xfrm flipV="1">
              <a:off x="7251205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Shape 2176">
              <a:extLst>
                <a:ext uri="{FF2B5EF4-FFF2-40B4-BE49-F238E27FC236}">
                  <a16:creationId xmlns:a16="http://schemas.microsoft.com/office/drawing/2014/main" id="{DBFDFF39-24CE-552B-9514-2342AA756747}"/>
                </a:ext>
              </a:extLst>
            </p:cNvPr>
            <p:cNvSpPr/>
            <p:nvPr/>
          </p:nvSpPr>
          <p:spPr>
            <a:xfrm flipH="1" flipV="1">
              <a:off x="6038850" y="5718458"/>
              <a:ext cx="1216539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9F3CBD-0D4F-59F5-5FF8-8826AE7CA146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4186238"/>
            <a:ext cx="1193800" cy="452437"/>
            <a:chOff x="6038850" y="5485397"/>
            <a:chExt cx="1216539" cy="453439"/>
          </a:xfrm>
        </p:grpSpPr>
        <p:sp>
          <p:nvSpPr>
            <p:cNvPr id="51" name="Shape 2175">
              <a:extLst>
                <a:ext uri="{FF2B5EF4-FFF2-40B4-BE49-F238E27FC236}">
                  <a16:creationId xmlns:a16="http://schemas.microsoft.com/office/drawing/2014/main" id="{6BBF252D-29CB-EA01-C863-17B62FF7660F}"/>
                </a:ext>
              </a:extLst>
            </p:cNvPr>
            <p:cNvSpPr/>
            <p:nvPr/>
          </p:nvSpPr>
          <p:spPr>
            <a:xfrm flipV="1">
              <a:off x="7250535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2" name="Shape 2176">
              <a:extLst>
                <a:ext uri="{FF2B5EF4-FFF2-40B4-BE49-F238E27FC236}">
                  <a16:creationId xmlns:a16="http://schemas.microsoft.com/office/drawing/2014/main" id="{999260EA-27E7-E9B0-0BEA-99685B551915}"/>
                </a:ext>
              </a:extLst>
            </p:cNvPr>
            <p:cNvSpPr/>
            <p:nvPr/>
          </p:nvSpPr>
          <p:spPr>
            <a:xfrm flipH="1" flipV="1">
              <a:off x="6038850" y="5719276"/>
              <a:ext cx="1216539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9ACFDD-A717-6DD6-7CCD-6B7D67DD728A}"/>
              </a:ext>
            </a:extLst>
          </p:cNvPr>
          <p:cNvGrpSpPr>
            <a:grpSpLocks/>
          </p:cNvGrpSpPr>
          <p:nvPr/>
        </p:nvGrpSpPr>
        <p:grpSpPr bwMode="auto">
          <a:xfrm>
            <a:off x="7243763" y="5203825"/>
            <a:ext cx="600075" cy="454025"/>
            <a:chOff x="6038850" y="5485397"/>
            <a:chExt cx="1216539" cy="453439"/>
          </a:xfrm>
        </p:grpSpPr>
        <p:sp>
          <p:nvSpPr>
            <p:cNvPr id="54" name="Shape 2175">
              <a:extLst>
                <a:ext uri="{FF2B5EF4-FFF2-40B4-BE49-F238E27FC236}">
                  <a16:creationId xmlns:a16="http://schemas.microsoft.com/office/drawing/2014/main" id="{273B49F9-943B-17D9-4221-7495234778BD}"/>
                </a:ext>
              </a:extLst>
            </p:cNvPr>
            <p:cNvSpPr/>
            <p:nvPr/>
          </p:nvSpPr>
          <p:spPr>
            <a:xfrm flipV="1">
              <a:off x="7252170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5" name="Shape 2176">
              <a:extLst>
                <a:ext uri="{FF2B5EF4-FFF2-40B4-BE49-F238E27FC236}">
                  <a16:creationId xmlns:a16="http://schemas.microsoft.com/office/drawing/2014/main" id="{882AE8AE-C31C-C602-ECBD-AB326B4D0181}"/>
                </a:ext>
              </a:extLst>
            </p:cNvPr>
            <p:cNvSpPr/>
            <p:nvPr/>
          </p:nvSpPr>
          <p:spPr>
            <a:xfrm flipH="1" flipV="1">
              <a:off x="6038850" y="5718459"/>
              <a:ext cx="1216539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58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86047-9274-45B5-FA90-7286584BDBEA}"/>
              </a:ext>
            </a:extLst>
          </p:cNvPr>
          <p:cNvSpPr txBox="1"/>
          <p:nvPr/>
        </p:nvSpPr>
        <p:spPr>
          <a:xfrm>
            <a:off x="268255" y="563101"/>
            <a:ext cx="40941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&lt;iostream&gt;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iomanip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&lt;string&gt;</a:t>
            </a: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using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namespace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b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8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4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4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ssdInRep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4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endParaRPr lang="en-US" sz="1200" b="1" dirty="0">
              <a:solidFill>
                <a:srgbClr val="CCCCCC"/>
              </a:solidFill>
              <a:latin typeface="Fira Mono" panose="020B0509050000020004" pitchFamily="49" charset="0"/>
            </a:endParaRPr>
          </a:p>
          <a:p>
            <a:b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endParaRPr lang="en-US" sz="1200" b="1" dirty="0">
              <a:solidFill>
                <a:srgbClr val="CCCCCC"/>
              </a:solidFill>
              <a:latin typeface="Fira Mono" panose="020B0509050000020004" pitchFamily="49" charset="0"/>
            </a:endParaRP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title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homePage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componentPage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motherboardPage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ramPage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ssdPage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EA94045-8DDA-1F9C-D07E-C1B44DA6D274}"/>
              </a:ext>
            </a:extLst>
          </p:cNvPr>
          <p:cNvSpPr/>
          <p:nvPr/>
        </p:nvSpPr>
        <p:spPr>
          <a:xfrm>
            <a:off x="2231668" y="563100"/>
            <a:ext cx="628650" cy="646331"/>
          </a:xfrm>
          <a:prstGeom prst="rightBrac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F6B20-2B27-91D7-1EF9-583B0058C220}"/>
              </a:ext>
            </a:extLst>
          </p:cNvPr>
          <p:cNvSpPr txBox="1"/>
          <p:nvPr/>
        </p:nvSpPr>
        <p:spPr>
          <a:xfrm>
            <a:off x="2860318" y="593877"/>
            <a:ext cx="256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The necessary header files to include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A5CC4A4-F543-6DB3-E859-C89D80AB19F9}"/>
              </a:ext>
            </a:extLst>
          </p:cNvPr>
          <p:cNvSpPr/>
          <p:nvPr/>
        </p:nvSpPr>
        <p:spPr>
          <a:xfrm>
            <a:off x="2231668" y="2916463"/>
            <a:ext cx="817692" cy="1017915"/>
          </a:xfrm>
          <a:prstGeom prst="rightBrac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F4B89-BAB7-4323-C175-CF958534E6FA}"/>
              </a:ext>
            </a:extLst>
          </p:cNvPr>
          <p:cNvSpPr txBox="1"/>
          <p:nvPr/>
        </p:nvSpPr>
        <p:spPr>
          <a:xfrm>
            <a:off x="3049360" y="3132001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Necessary classes to work with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2F00B88-D37B-5A8A-154F-5A73E956C4B8}"/>
              </a:ext>
            </a:extLst>
          </p:cNvPr>
          <p:cNvSpPr/>
          <p:nvPr/>
        </p:nvSpPr>
        <p:spPr>
          <a:xfrm>
            <a:off x="3714750" y="4361850"/>
            <a:ext cx="854674" cy="1995525"/>
          </a:xfrm>
          <a:prstGeom prst="rightBrac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D0A95-9309-04B9-86D6-113F307C8AF6}"/>
              </a:ext>
            </a:extLst>
          </p:cNvPr>
          <p:cNvSpPr txBox="1"/>
          <p:nvPr/>
        </p:nvSpPr>
        <p:spPr>
          <a:xfrm>
            <a:off x="4569424" y="5067223"/>
            <a:ext cx="1686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Functions outside of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33675-F054-DE34-8829-129D0279A6DC}"/>
              </a:ext>
            </a:extLst>
          </p:cNvPr>
          <p:cNvSpPr txBox="1"/>
          <p:nvPr/>
        </p:nvSpPr>
        <p:spPr>
          <a:xfrm>
            <a:off x="6051193" y="458924"/>
            <a:ext cx="54647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public: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: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"Model: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"Socket Type: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"Price: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unselect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private: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6EF22-52F8-AEB6-EE5C-7E32F175B32A}"/>
              </a:ext>
            </a:extLst>
          </p:cNvPr>
          <p:cNvSpPr txBox="1"/>
          <p:nvPr/>
        </p:nvSpPr>
        <p:spPr>
          <a:xfrm>
            <a:off x="7617424" y="4846723"/>
            <a:ext cx="3155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600" dirty="0">
                <a:solidFill>
                  <a:srgbClr val="92D050"/>
                </a:solidFill>
              </a:rPr>
              <a:t>,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600" dirty="0">
                <a:solidFill>
                  <a:srgbClr val="92D050"/>
                </a:solidFill>
              </a:rPr>
              <a:t>,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600" dirty="0">
                <a:solidFill>
                  <a:srgbClr val="92D050"/>
                </a:solidFill>
              </a:rPr>
              <a:t>,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SSD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600" dirty="0">
                <a:solidFill>
                  <a:srgbClr val="92D050"/>
                </a:solidFill>
              </a:rPr>
              <a:t>classes consist of basic specification of these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33E3A-DD5C-70E6-6684-5B27A0E61FA7}"/>
              </a:ext>
            </a:extLst>
          </p:cNvPr>
          <p:cNvSpPr txBox="1"/>
          <p:nvPr/>
        </p:nvSpPr>
        <p:spPr>
          <a:xfrm>
            <a:off x="7429500" y="4884823"/>
            <a:ext cx="240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6A499-0EF6-4CAB-91BF-E7BD4EED0AAC}"/>
              </a:ext>
            </a:extLst>
          </p:cNvPr>
          <p:cNvSpPr txBox="1"/>
          <p:nvPr/>
        </p:nvSpPr>
        <p:spPr>
          <a:xfrm>
            <a:off x="263774" y="109124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by </a:t>
            </a:r>
            <a:r>
              <a:rPr lang="en-US" dirty="0" err="1"/>
              <a:t>Sumaiya</a:t>
            </a:r>
            <a:r>
              <a:rPr lang="en-US" dirty="0"/>
              <a:t> Akter</a:t>
            </a:r>
          </a:p>
        </p:txBody>
      </p:sp>
    </p:spTree>
    <p:extLst>
      <p:ext uri="{BB962C8B-B14F-4D97-AF65-F5344CB8AC3E}">
        <p14:creationId xmlns:p14="http://schemas.microsoft.com/office/powerpoint/2010/main" val="40297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05DD7-1224-931F-996D-2AD55D151114}"/>
              </a:ext>
            </a:extLst>
          </p:cNvPr>
          <p:cNvSpPr txBox="1"/>
          <p:nvPr/>
        </p:nvSpPr>
        <p:spPr>
          <a:xfrm>
            <a:off x="447675" y="114002"/>
            <a:ext cx="558165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homePage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option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errorCheck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title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"Home Page"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"1. Select Components"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"2. Checkout"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"Press only Enter to exit."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"Input: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fflush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stdin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UserInputHome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empty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exit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length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response! Input again: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UserInputHome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option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]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switch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option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'1'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componentPage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break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case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'2'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break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default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response! Input again: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UserInputHome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40865-3FD9-3A6C-468E-AC262377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7" y="237268"/>
            <a:ext cx="2922286" cy="17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58FAC-A789-0F70-79B1-173F7C21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7" y="2109649"/>
            <a:ext cx="3564818" cy="2109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49BBA-A56C-39FE-4998-B2A9BFA0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2" y="4328963"/>
            <a:ext cx="5660316" cy="2196614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DAA158C-83DC-B06C-0ED0-3A8CB2895A8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552825" y="3164592"/>
            <a:ext cx="2609852" cy="1493133"/>
          </a:xfrm>
          <a:prstGeom prst="curvedConnector3">
            <a:avLst>
              <a:gd name="adj1" fmla="val 72263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696C110-0110-44AC-A163-CD4527FEA9C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52825" y="5172075"/>
            <a:ext cx="2600327" cy="2551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6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442628-4CD4-6710-03B3-70AED0941C4E}"/>
              </a:ext>
            </a:extLst>
          </p:cNvPr>
          <p:cNvSpPr txBox="1"/>
          <p:nvPr/>
        </p:nvSpPr>
        <p:spPr>
          <a:xfrm>
            <a:off x="386547" y="458795"/>
            <a:ext cx="7105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CPUIndex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title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"Select your desired CPU"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".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!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&gt;&gt;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CPUIndex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||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CPUIndex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||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CPUIndex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response!"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customerConfig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cpuRepository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CPUIndex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-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"Press Enter to continue."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fflush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stdin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getline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userInput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empty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componentPage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2042DC-F069-D660-3910-CC58F660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23"/>
          <a:stretch/>
        </p:blipFill>
        <p:spPr>
          <a:xfrm>
            <a:off x="7817078" y="236565"/>
            <a:ext cx="3682658" cy="49687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32FFE-B355-C82E-AB93-3F693CF0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78" y="5205342"/>
            <a:ext cx="3682658" cy="604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5748CB-231F-0366-D598-BD2B96D55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72" y="5851668"/>
            <a:ext cx="10120528" cy="6946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FD4E49-B98B-2616-11F6-12CF812E5503}"/>
              </a:ext>
            </a:extLst>
          </p:cNvPr>
          <p:cNvSpPr txBox="1"/>
          <p:nvPr/>
        </p:nvSpPr>
        <p:spPr>
          <a:xfrm>
            <a:off x="917097" y="5162726"/>
            <a:ext cx="497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When the CPU user selected isn’t compatible with previously selected motherboard ↴</a:t>
            </a:r>
          </a:p>
        </p:txBody>
      </p:sp>
    </p:spTree>
    <p:extLst>
      <p:ext uri="{BB962C8B-B14F-4D97-AF65-F5344CB8AC3E}">
        <p14:creationId xmlns:p14="http://schemas.microsoft.com/office/powerpoint/2010/main" val="35836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004DA-6A27-5CFA-2FEF-0C5C2290FA20}"/>
              </a:ext>
            </a:extLst>
          </p:cNvPr>
          <p:cNvSpPr txBox="1"/>
          <p:nvPr/>
        </p:nvSpPr>
        <p:spPr>
          <a:xfrm>
            <a:off x="454306" y="400580"/>
            <a:ext cx="546035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public: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char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 selected successfully."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....................................................................................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quantity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quantity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friend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private: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5B2EC-A5FA-977B-AC02-BD45BDAE0A52}"/>
              </a:ext>
            </a:extLst>
          </p:cNvPr>
          <p:cNvSpPr txBox="1"/>
          <p:nvPr/>
        </p:nvSpPr>
        <p:spPr>
          <a:xfrm>
            <a:off x="6277339" y="419195"/>
            <a:ext cx="54603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display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"CPU: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motherboardIsSelected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"Motherboard: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"RAM: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"SSD: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</a:t>
            </a:r>
            <a:r>
              <a:rPr lang="en-US" sz="1200" b="1" dirty="0" err="1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t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663D2-663B-254D-FF30-E9A9D7082F46}"/>
              </a:ext>
            </a:extLst>
          </p:cNvPr>
          <p:cNvSpPr txBox="1"/>
          <p:nvPr/>
        </p:nvSpPr>
        <p:spPr>
          <a:xfrm>
            <a:off x="6409799" y="5128176"/>
            <a:ext cx="4910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This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display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</a:t>
            </a:r>
            <a:r>
              <a:rPr lang="en-US" sz="1600" dirty="0">
                <a:solidFill>
                  <a:srgbClr val="92D050"/>
                </a:solidFill>
              </a:rPr>
              <a:t> member function is used to display the components user selected when checking out</a:t>
            </a:r>
          </a:p>
        </p:txBody>
      </p:sp>
    </p:spTree>
    <p:extLst>
      <p:ext uri="{BB962C8B-B14F-4D97-AF65-F5344CB8AC3E}">
        <p14:creationId xmlns:p14="http://schemas.microsoft.com/office/powerpoint/2010/main" val="203689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E72D094-393C-4D90-A861-59EEB04B411C}"/>
              </a:ext>
            </a:extLst>
          </p:cNvPr>
          <p:cNvSpPr txBox="1"/>
          <p:nvPr/>
        </p:nvSpPr>
        <p:spPr>
          <a:xfrm>
            <a:off x="462988" y="609407"/>
            <a:ext cx="43057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0.0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selectedCPU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selectedMotherboard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numRAMs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numSSDs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++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+=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config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selectedSSD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[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].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  <a:p>
            <a:endParaRPr lang="en-US" sz="1200" b="1" dirty="0">
              <a:solidFill>
                <a:srgbClr val="CCCCCC"/>
              </a:solidFill>
              <a:latin typeface="Fira Mono" panose="020B0509050000020004" pitchFamily="49" charset="0"/>
            </a:endParaRP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b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-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/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100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8291E-8DC3-7842-D513-71DEC6827504}"/>
              </a:ext>
            </a:extLst>
          </p:cNvPr>
          <p:cNvSpPr txBox="1"/>
          <p:nvPr/>
        </p:nvSpPr>
        <p:spPr>
          <a:xfrm>
            <a:off x="4219937" y="609407"/>
            <a:ext cx="797206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	  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	 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char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9CDCFE"/>
                </a:solidFill>
                <a:latin typeface="Fira Mono" panose="020B0509050000020004" pitchFamily="49" charset="0"/>
              </a:rPr>
              <a:t>            ......................................................</a:t>
            </a:r>
          </a:p>
          <a:p>
            <a:r>
              <a:rPr lang="en-US" sz="1200" b="1" dirty="0">
                <a:solidFill>
                  <a:srgbClr val="9CDCFE"/>
                </a:solidFill>
                <a:latin typeface="Fira Mono" panose="020B0509050000020004" pitchFamily="49" charset="0"/>
              </a:rPr>
              <a:t>            ......................................................</a:t>
            </a:r>
          </a:p>
          <a:p>
            <a:r>
              <a:rPr lang="en-US" sz="1200" b="1" dirty="0">
                <a:solidFill>
                  <a:srgbClr val="9CDCFE"/>
                </a:solidFill>
                <a:latin typeface="Fira Mono" panose="020B0509050000020004" pitchFamily="49" charset="0"/>
              </a:rPr>
              <a:t>	 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"Do you have any coupon code(Y/y for yes):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&gt;&gt;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'y'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||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'Y'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enterCoupon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"Enter code: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&gt;&gt;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coupon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coupon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"Dc2005"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purchaseComplete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coupon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"Dc2010"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10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purchaseComplete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"Invalid code! Want to try again?(Y/y for yes):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cin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&gt;&gt;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if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'y'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||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yn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'Y'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enterCoupon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else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"Completing purchase without discount."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endl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    </a:t>
            </a:r>
            <a:r>
              <a:rPr lang="en-US" sz="1200" b="1" dirty="0" err="1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goto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C8C8C8"/>
                </a:solidFill>
                <a:effectLst/>
                <a:latin typeface="Fira Mono" panose="020B0509050000020004" pitchFamily="49" charset="0"/>
              </a:rPr>
              <a:t>purchaseComplete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202896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F2841-F3D7-FC23-A4EF-544F724B4A75}"/>
              </a:ext>
            </a:extLst>
          </p:cNvPr>
          <p:cNvSpPr txBox="1"/>
          <p:nvPr/>
        </p:nvSpPr>
        <p:spPr>
          <a:xfrm>
            <a:off x="593203" y="520511"/>
            <a:ext cx="42450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&lt;iostream&gt;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iomanip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&lt;string&gt;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fstream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#include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en-US" sz="1200" b="1" dirty="0" err="1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sstream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&gt;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b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i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cpuInRep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motherboardInRep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ramInRep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ssdInRep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totalPrice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discount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b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</a:b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CPU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RAM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SSD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addCPUFromFile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addMotherboardFromFile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addRAMFromFile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addSSDFromFile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title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homePage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checkoutPage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componentPage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cpuPage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motherboardPage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ramPage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ssdPage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calculateTotalCost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double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calculateDiscountedPrice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generateLog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PCConfig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3B607-5664-5A1E-6776-DDCA86028ADF}"/>
              </a:ext>
            </a:extLst>
          </p:cNvPr>
          <p:cNvSpPr txBox="1"/>
          <p:nvPr/>
        </p:nvSpPr>
        <p:spPr>
          <a:xfrm>
            <a:off x="5794094" y="982175"/>
            <a:ext cx="55722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public: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Motherboard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: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),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 {}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getPrice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 </a:t>
            </a:r>
            <a:r>
              <a:rPr lang="en-US" sz="1200" b="1" dirty="0">
                <a:solidFill>
                  <a:srgbClr val="C586C0"/>
                </a:solidFill>
                <a:effectLst/>
                <a:latin typeface="Fira Mono" panose="020B0509050000020004" pitchFamily="49" charset="0"/>
              </a:rPr>
              <a:t>return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showInfo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"Model: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"Socket Type: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cout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"Price: 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&lt;&lt;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 BDT</a:t>
            </a:r>
            <a:r>
              <a:rPr lang="en-US" sz="1200" b="1" dirty="0">
                <a:solidFill>
                  <a:srgbClr val="D7BA7D"/>
                </a:solidFill>
                <a:effectLst/>
                <a:latin typeface="Fira Mono" panose="020B0509050000020004" pitchFamily="49" charset="0"/>
              </a:rPr>
              <a:t>\n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unselect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CE9178"/>
                </a:solidFill>
                <a:effectLst/>
                <a:latin typeface="Fira Mono" panose="020B0509050000020004" pitchFamily="49" charset="0"/>
              </a:rPr>
              <a:t>""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   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B5CEA8"/>
                </a:solidFill>
                <a:effectLst/>
                <a:latin typeface="Fira Mono" panose="020B0509050000020004" pitchFamily="49" charset="0"/>
              </a:rPr>
              <a:t>0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}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friend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void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Fira Mono" panose="020B0509050000020004" pitchFamily="49" charset="0"/>
              </a:rPr>
              <a:t>addMotherboardFromFile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private:</a:t>
            </a:r>
            <a:endParaRPr lang="en-US" sz="1200" b="1" dirty="0">
              <a:solidFill>
                <a:srgbClr val="CCCCCC"/>
              </a:solidFill>
              <a:effectLst/>
              <a:latin typeface="Fira Mono" panose="020B0509050000020004" pitchFamily="49" charset="0"/>
            </a:endParaRP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std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US" sz="1200" b="1" dirty="0">
                <a:solidFill>
                  <a:srgbClr val="4EC9B0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,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socketType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US" sz="1200" b="1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sz="1200" b="1" dirty="0">
                <a:solidFill>
                  <a:srgbClr val="9CDCFE"/>
                </a:solidFill>
                <a:effectLst/>
                <a:latin typeface="Fira Mono" panose="020B0509050000020004" pitchFamily="49" charset="0"/>
              </a:rPr>
              <a:t>price</a:t>
            </a:r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Fira Mono" panose="020B05090500000200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524D4-1AF6-B52A-4F81-70A3211C51B0}"/>
              </a:ext>
            </a:extLst>
          </p:cNvPr>
          <p:cNvSpPr txBox="1"/>
          <p:nvPr/>
        </p:nvSpPr>
        <p:spPr>
          <a:xfrm>
            <a:off x="495269" y="109124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by Enam E Elahi</a:t>
            </a:r>
          </a:p>
        </p:txBody>
      </p:sp>
    </p:spTree>
    <p:extLst>
      <p:ext uri="{BB962C8B-B14F-4D97-AF65-F5344CB8AC3E}">
        <p14:creationId xmlns:p14="http://schemas.microsoft.com/office/powerpoint/2010/main" val="357170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1356</TotalTime>
  <Words>3869</Words>
  <Application>Microsoft Office PowerPoint</Application>
  <PresentationFormat>Widescreen</PresentationFormat>
  <Paragraphs>577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Consolas</vt:lpstr>
      <vt:lpstr>Fira Mono</vt:lpstr>
      <vt:lpstr>Fira Sans Bold</vt:lpstr>
      <vt:lpstr>Fira Sans Heavy Italic</vt:lpstr>
      <vt:lpstr>Fira Sans SemiBold Italic</vt:lpstr>
      <vt:lpstr>Helvetica Light</vt:lpstr>
      <vt:lpstr>Lato Light</vt:lpstr>
      <vt:lpstr>Open Sans</vt:lpstr>
      <vt:lpstr>Ruda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Enam Elahi</dc:creator>
  <cp:lastModifiedBy>Enam Elahi</cp:lastModifiedBy>
  <cp:revision>43</cp:revision>
  <dcterms:created xsi:type="dcterms:W3CDTF">2023-08-05T07:30:54Z</dcterms:created>
  <dcterms:modified xsi:type="dcterms:W3CDTF">2023-08-07T01:52:00Z</dcterms:modified>
</cp:coreProperties>
</file>