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35"/>
    <a:srgbClr val="C7223D"/>
    <a:srgbClr val="FDEE21"/>
    <a:srgbClr val="80E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8728BF-D06F-4247-9BC7-B104A974EE73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9D380-169C-4689-B776-4DA2055674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59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9D380-169C-4689-B776-4DA2055674A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820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80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81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208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6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35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39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408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6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24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5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32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CD091-B658-41CF-8FC8-BF280C349F60}" type="datetimeFigureOut">
              <a:rPr lang="en-IN" smtClean="0"/>
              <a:t>06-06-2024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FB0BC-DBA7-439C-893D-5D1F778D42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03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85012"/>
            <a:ext cx="9144000" cy="2387600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Health and Insurance Data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3200" dirty="0" smtClean="0">
                <a:latin typeface="Bahnschrift Light SemiCondensed" panose="020B0502040204020203" pitchFamily="34" charset="0"/>
              </a:rPr>
              <a:t>Industrial Training/Institutional project</a:t>
            </a:r>
          </a:p>
          <a:p>
            <a:r>
              <a:rPr lang="en-IN" sz="3600" dirty="0" smtClean="0">
                <a:latin typeface="Bahnschrift SemiLight" panose="020B0502040204020203" pitchFamily="34" charset="0"/>
              </a:rPr>
              <a:t>2024</a:t>
            </a:r>
          </a:p>
          <a:p>
            <a:endParaRPr lang="en-IN" sz="3600" dirty="0">
              <a:latin typeface="Bahnschrift Semi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354" y="5004916"/>
            <a:ext cx="1354975" cy="13799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837" y="4924453"/>
            <a:ext cx="1460838" cy="1460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7392" y="5406209"/>
            <a:ext cx="351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Bookman Old Style" panose="02050604050505020204" pitchFamily="18" charset="0"/>
              </a:rPr>
              <a:t>Sarang </a:t>
            </a:r>
            <a:r>
              <a:rPr lang="en-IN" sz="2000" b="1" dirty="0" err="1" smtClean="0">
                <a:latin typeface="Bookman Old Style" panose="02050604050505020204" pitchFamily="18" charset="0"/>
              </a:rPr>
              <a:t>Rajendra</a:t>
            </a:r>
            <a:r>
              <a:rPr lang="en-IN" sz="2000" b="1" dirty="0">
                <a:latin typeface="Bookman Old Style" panose="02050604050505020204" pitchFamily="18" charset="0"/>
              </a:rPr>
              <a:t> </a:t>
            </a:r>
            <a:r>
              <a:rPr lang="en-IN" sz="2000" b="1" dirty="0" smtClean="0">
                <a:latin typeface="Bookman Old Style" panose="02050604050505020204" pitchFamily="18" charset="0"/>
              </a:rPr>
              <a:t>Jadhav</a:t>
            </a:r>
            <a:endParaRPr lang="en-IN" sz="2000" b="1" dirty="0">
              <a:latin typeface="Bookman Old Style" panose="0205060405050502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29600" y="5344654"/>
            <a:ext cx="313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latin typeface="Algerian" panose="04020705040A02060702" pitchFamily="82" charset="0"/>
              </a:rPr>
              <a:t>Sayu</a:t>
            </a:r>
            <a:r>
              <a:rPr lang="en-IN" sz="2400" dirty="0" smtClean="0">
                <a:latin typeface="Algerian" panose="04020705040A02060702" pitchFamily="82" charset="0"/>
              </a:rPr>
              <a:t> </a:t>
            </a:r>
            <a:r>
              <a:rPr lang="en-IN" sz="2400" dirty="0" err="1" smtClean="0">
                <a:latin typeface="Algerian" panose="04020705040A02060702" pitchFamily="82" charset="0"/>
              </a:rPr>
              <a:t>Softtech</a:t>
            </a:r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33282" y="5893173"/>
            <a:ext cx="267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Guide</a:t>
            </a:r>
            <a:r>
              <a:rPr lang="en-IN" dirty="0" smtClean="0"/>
              <a:t>: </a:t>
            </a:r>
            <a:r>
              <a:rPr lang="en-IN" b="1" dirty="0" err="1" smtClean="0"/>
              <a:t>Mr.Sagar</a:t>
            </a:r>
            <a:r>
              <a:rPr lang="en-IN" b="1" dirty="0" smtClean="0"/>
              <a:t> </a:t>
            </a:r>
            <a:r>
              <a:rPr lang="en-IN" b="1" dirty="0" err="1" smtClean="0"/>
              <a:t>Ingale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3480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40115" y="2497016"/>
            <a:ext cx="32971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 smtClean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IN" sz="5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11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8746" y="254977"/>
            <a:ext cx="20641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 smtClean="0">
                <a:solidFill>
                  <a:schemeClr val="accent1">
                    <a:lumMod val="75000"/>
                  </a:schemeClr>
                </a:solidFill>
              </a:rPr>
              <a:t>Introdunction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18746" y="716642"/>
            <a:ext cx="11278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Health </a:t>
            </a:r>
            <a:r>
              <a:rPr lang="en-US" b="1" dirty="0"/>
              <a:t>and Insurance Data Analysis </a:t>
            </a:r>
            <a:r>
              <a:rPr lang="en-US" dirty="0"/>
              <a:t>is Data Hub where analysis for Medicine and Insurance Policies data is done on </a:t>
            </a:r>
            <a:r>
              <a:rPr lang="en-US" b="1" dirty="0"/>
              <a:t>Big Data platform 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At </a:t>
            </a:r>
            <a:r>
              <a:rPr lang="en-US" dirty="0"/>
              <a:t>least </a:t>
            </a:r>
            <a:r>
              <a:rPr lang="en-US" b="1" dirty="0"/>
              <a:t>10%</a:t>
            </a:r>
            <a:r>
              <a:rPr lang="en-US" dirty="0"/>
              <a:t> of the Healthcare insurance payments are attributed to </a:t>
            </a:r>
            <a:r>
              <a:rPr lang="en-US" b="1" dirty="0"/>
              <a:t>fraudulent claims</a:t>
            </a:r>
            <a:r>
              <a:rPr lang="en-US" dirty="0"/>
              <a:t>. Worldwide this is estimated to be a </a:t>
            </a:r>
            <a:r>
              <a:rPr lang="en-US" b="1" dirty="0"/>
              <a:t>multi-billion dollar problem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Fraudulent </a:t>
            </a:r>
            <a:r>
              <a:rPr lang="en-US" dirty="0"/>
              <a:t>claims is not a novel problem but the complexity of the insurance frauds seems to be increasing exponentially making it difficult for the healthcare insurance companies to deal with them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82705" y="2932633"/>
            <a:ext cx="1730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Benefits: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705" y="3620533"/>
            <a:ext cx="9143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• Integrated, Hadoop solution for the enterprise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Faster time to deployment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Automated, consistent, dependable deployment and management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dirty="0"/>
              <a:t>Simplified operation that can be quickly learned without systems administration experience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30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miro.medium.com/v2/resize:fit:640/format:webp/1*cIYgj0tYn0vj5GerELbfow.png"/>
          <p:cNvSpPr>
            <a:spLocks noChangeAspect="1" noChangeArrowheads="1"/>
          </p:cNvSpPr>
          <p:nvPr/>
        </p:nvSpPr>
        <p:spPr bwMode="auto">
          <a:xfrm>
            <a:off x="697112" y="716671"/>
            <a:ext cx="2845077" cy="284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63984" y="275208"/>
            <a:ext cx="250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Project Flow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772357" y="1313895"/>
            <a:ext cx="1083076" cy="11896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94988" y="209416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866977" y="3957454"/>
            <a:ext cx="4838840" cy="1233997"/>
          </a:xfrm>
          <a:prstGeom prst="rect">
            <a:avLst/>
          </a:prstGeom>
          <a:ln w="19050">
            <a:solidFill>
              <a:srgbClr val="C7223D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Hadoop Distributed File System</a:t>
            </a:r>
          </a:p>
          <a:p>
            <a:pPr algn="ctr"/>
            <a:r>
              <a:rPr lang="en-IN" dirty="0" smtClean="0"/>
              <a:t>(HDFS)</a:t>
            </a:r>
          </a:p>
        </p:txBody>
      </p:sp>
      <p:sp>
        <p:nvSpPr>
          <p:cNvPr id="8" name="Flowchart: Delay 7"/>
          <p:cNvSpPr/>
          <p:nvPr/>
        </p:nvSpPr>
        <p:spPr>
          <a:xfrm rot="16200000">
            <a:off x="2178356" y="908323"/>
            <a:ext cx="3702651" cy="2379391"/>
          </a:xfrm>
          <a:custGeom>
            <a:avLst/>
            <a:gdLst>
              <a:gd name="connsiteX0" fmla="*/ 0 w 3567605"/>
              <a:gd name="connsiteY0" fmla="*/ 0 h 2344216"/>
              <a:gd name="connsiteX1" fmla="*/ 1783803 w 3567605"/>
              <a:gd name="connsiteY1" fmla="*/ 0 h 2344216"/>
              <a:gd name="connsiteX2" fmla="*/ 3567606 w 3567605"/>
              <a:gd name="connsiteY2" fmla="*/ 1172108 h 2344216"/>
              <a:gd name="connsiteX3" fmla="*/ 1783803 w 3567605"/>
              <a:gd name="connsiteY3" fmla="*/ 2344216 h 2344216"/>
              <a:gd name="connsiteX4" fmla="*/ 0 w 3567605"/>
              <a:gd name="connsiteY4" fmla="*/ 2344216 h 2344216"/>
              <a:gd name="connsiteX5" fmla="*/ 0 w 3567605"/>
              <a:gd name="connsiteY5" fmla="*/ 0 h 2344216"/>
              <a:gd name="connsiteX0" fmla="*/ 0 w 3708435"/>
              <a:gd name="connsiteY0" fmla="*/ 0 h 2353012"/>
              <a:gd name="connsiteX1" fmla="*/ 1783803 w 3708435"/>
              <a:gd name="connsiteY1" fmla="*/ 0 h 2353012"/>
              <a:gd name="connsiteX2" fmla="*/ 3567606 w 3708435"/>
              <a:gd name="connsiteY2" fmla="*/ 1172108 h 2353012"/>
              <a:gd name="connsiteX3" fmla="*/ 2926806 w 3708435"/>
              <a:gd name="connsiteY3" fmla="*/ 2353012 h 2353012"/>
              <a:gd name="connsiteX4" fmla="*/ 0 w 3708435"/>
              <a:gd name="connsiteY4" fmla="*/ 2344216 h 2353012"/>
              <a:gd name="connsiteX5" fmla="*/ 0 w 3708435"/>
              <a:gd name="connsiteY5" fmla="*/ 0 h 2353012"/>
              <a:gd name="connsiteX0" fmla="*/ 0 w 3702564"/>
              <a:gd name="connsiteY0" fmla="*/ 0 h 2353046"/>
              <a:gd name="connsiteX1" fmla="*/ 1783803 w 3702564"/>
              <a:gd name="connsiteY1" fmla="*/ 0 h 2353046"/>
              <a:gd name="connsiteX2" fmla="*/ 3558816 w 3702564"/>
              <a:gd name="connsiteY2" fmla="*/ 1972208 h 2353046"/>
              <a:gd name="connsiteX3" fmla="*/ 2926806 w 3702564"/>
              <a:gd name="connsiteY3" fmla="*/ 2353012 h 2353046"/>
              <a:gd name="connsiteX4" fmla="*/ 0 w 3702564"/>
              <a:gd name="connsiteY4" fmla="*/ 2344216 h 2353046"/>
              <a:gd name="connsiteX5" fmla="*/ 0 w 3702564"/>
              <a:gd name="connsiteY5" fmla="*/ 0 h 2353046"/>
              <a:gd name="connsiteX0" fmla="*/ 0 w 3717912"/>
              <a:gd name="connsiteY0" fmla="*/ 0 h 2363171"/>
              <a:gd name="connsiteX1" fmla="*/ 1783803 w 3717912"/>
              <a:gd name="connsiteY1" fmla="*/ 0 h 2363171"/>
              <a:gd name="connsiteX2" fmla="*/ 3558816 w 3717912"/>
              <a:gd name="connsiteY2" fmla="*/ 1972208 h 2363171"/>
              <a:gd name="connsiteX3" fmla="*/ 2926806 w 3717912"/>
              <a:gd name="connsiteY3" fmla="*/ 2353012 h 2363171"/>
              <a:gd name="connsiteX4" fmla="*/ 0 w 3717912"/>
              <a:gd name="connsiteY4" fmla="*/ 2344216 h 2363171"/>
              <a:gd name="connsiteX5" fmla="*/ 0 w 3717912"/>
              <a:gd name="connsiteY5" fmla="*/ 0 h 2363171"/>
              <a:gd name="connsiteX0" fmla="*/ 0 w 3648595"/>
              <a:gd name="connsiteY0" fmla="*/ 0 h 2353046"/>
              <a:gd name="connsiteX1" fmla="*/ 2531149 w 3648595"/>
              <a:gd name="connsiteY1" fmla="*/ 0 h 2353046"/>
              <a:gd name="connsiteX2" fmla="*/ 3558816 w 3648595"/>
              <a:gd name="connsiteY2" fmla="*/ 1972208 h 2353046"/>
              <a:gd name="connsiteX3" fmla="*/ 2926806 w 3648595"/>
              <a:gd name="connsiteY3" fmla="*/ 2353012 h 2353046"/>
              <a:gd name="connsiteX4" fmla="*/ 0 w 3648595"/>
              <a:gd name="connsiteY4" fmla="*/ 2344216 h 2353046"/>
              <a:gd name="connsiteX5" fmla="*/ 0 w 3648595"/>
              <a:gd name="connsiteY5" fmla="*/ 0 h 2353046"/>
              <a:gd name="connsiteX0" fmla="*/ 0 w 3672296"/>
              <a:gd name="connsiteY0" fmla="*/ 8792 h 2361852"/>
              <a:gd name="connsiteX1" fmla="*/ 3032311 w 3672296"/>
              <a:gd name="connsiteY1" fmla="*/ 0 h 2361852"/>
              <a:gd name="connsiteX2" fmla="*/ 3558816 w 3672296"/>
              <a:gd name="connsiteY2" fmla="*/ 1981000 h 2361852"/>
              <a:gd name="connsiteX3" fmla="*/ 2926806 w 3672296"/>
              <a:gd name="connsiteY3" fmla="*/ 2361804 h 2361852"/>
              <a:gd name="connsiteX4" fmla="*/ 0 w 3672296"/>
              <a:gd name="connsiteY4" fmla="*/ 2353008 h 2361852"/>
              <a:gd name="connsiteX5" fmla="*/ 0 w 3672296"/>
              <a:gd name="connsiteY5" fmla="*/ 8792 h 2361852"/>
              <a:gd name="connsiteX0" fmla="*/ 0 w 3653787"/>
              <a:gd name="connsiteY0" fmla="*/ 8792 h 2361852"/>
              <a:gd name="connsiteX1" fmla="*/ 3032311 w 3653787"/>
              <a:gd name="connsiteY1" fmla="*/ 0 h 2361852"/>
              <a:gd name="connsiteX2" fmla="*/ 3558816 w 3653787"/>
              <a:gd name="connsiteY2" fmla="*/ 1981000 h 2361852"/>
              <a:gd name="connsiteX3" fmla="*/ 2926806 w 3653787"/>
              <a:gd name="connsiteY3" fmla="*/ 2361804 h 2361852"/>
              <a:gd name="connsiteX4" fmla="*/ 0 w 3653787"/>
              <a:gd name="connsiteY4" fmla="*/ 2353008 h 2361852"/>
              <a:gd name="connsiteX5" fmla="*/ 0 w 3653787"/>
              <a:gd name="connsiteY5" fmla="*/ 8792 h 2361852"/>
              <a:gd name="connsiteX0" fmla="*/ 0 w 3644969"/>
              <a:gd name="connsiteY0" fmla="*/ 8792 h 2361852"/>
              <a:gd name="connsiteX1" fmla="*/ 3014726 w 3644969"/>
              <a:gd name="connsiteY1" fmla="*/ 0 h 2361852"/>
              <a:gd name="connsiteX2" fmla="*/ 3558816 w 3644969"/>
              <a:gd name="connsiteY2" fmla="*/ 1981000 h 2361852"/>
              <a:gd name="connsiteX3" fmla="*/ 2926806 w 3644969"/>
              <a:gd name="connsiteY3" fmla="*/ 2361804 h 2361852"/>
              <a:gd name="connsiteX4" fmla="*/ 0 w 3644969"/>
              <a:gd name="connsiteY4" fmla="*/ 2353008 h 2361852"/>
              <a:gd name="connsiteX5" fmla="*/ 0 w 3644969"/>
              <a:gd name="connsiteY5" fmla="*/ 8792 h 2361852"/>
              <a:gd name="connsiteX0" fmla="*/ 0 w 3682126"/>
              <a:gd name="connsiteY0" fmla="*/ 8792 h 2363649"/>
              <a:gd name="connsiteX1" fmla="*/ 3014726 w 3682126"/>
              <a:gd name="connsiteY1" fmla="*/ 0 h 2363649"/>
              <a:gd name="connsiteX2" fmla="*/ 3620365 w 3682126"/>
              <a:gd name="connsiteY2" fmla="*/ 2016170 h 2363649"/>
              <a:gd name="connsiteX3" fmla="*/ 2926806 w 3682126"/>
              <a:gd name="connsiteY3" fmla="*/ 2361804 h 2363649"/>
              <a:gd name="connsiteX4" fmla="*/ 0 w 3682126"/>
              <a:gd name="connsiteY4" fmla="*/ 2353008 h 2363649"/>
              <a:gd name="connsiteX5" fmla="*/ 0 w 3682126"/>
              <a:gd name="connsiteY5" fmla="*/ 8792 h 2363649"/>
              <a:gd name="connsiteX0" fmla="*/ 0 w 3677475"/>
              <a:gd name="connsiteY0" fmla="*/ 8792 h 2362043"/>
              <a:gd name="connsiteX1" fmla="*/ 3014726 w 3677475"/>
              <a:gd name="connsiteY1" fmla="*/ 0 h 2362043"/>
              <a:gd name="connsiteX2" fmla="*/ 3620365 w 3677475"/>
              <a:gd name="connsiteY2" fmla="*/ 2016170 h 2362043"/>
              <a:gd name="connsiteX3" fmla="*/ 2926806 w 3677475"/>
              <a:gd name="connsiteY3" fmla="*/ 2361804 h 2362043"/>
              <a:gd name="connsiteX4" fmla="*/ 0 w 3677475"/>
              <a:gd name="connsiteY4" fmla="*/ 2353008 h 2362043"/>
              <a:gd name="connsiteX5" fmla="*/ 0 w 3677475"/>
              <a:gd name="connsiteY5" fmla="*/ 8792 h 2362043"/>
              <a:gd name="connsiteX0" fmla="*/ 0 w 3703653"/>
              <a:gd name="connsiteY0" fmla="*/ 8792 h 2361804"/>
              <a:gd name="connsiteX1" fmla="*/ 3014726 w 3703653"/>
              <a:gd name="connsiteY1" fmla="*/ 0 h 2361804"/>
              <a:gd name="connsiteX2" fmla="*/ 3624029 w 3703653"/>
              <a:gd name="connsiteY2" fmla="*/ 641768 h 2361804"/>
              <a:gd name="connsiteX3" fmla="*/ 3620365 w 3703653"/>
              <a:gd name="connsiteY3" fmla="*/ 2016170 h 2361804"/>
              <a:gd name="connsiteX4" fmla="*/ 2926806 w 3703653"/>
              <a:gd name="connsiteY4" fmla="*/ 2361804 h 2361804"/>
              <a:gd name="connsiteX5" fmla="*/ 0 w 3703653"/>
              <a:gd name="connsiteY5" fmla="*/ 2353008 h 2361804"/>
              <a:gd name="connsiteX6" fmla="*/ 0 w 3703653"/>
              <a:gd name="connsiteY6" fmla="*/ 8792 h 2361804"/>
              <a:gd name="connsiteX0" fmla="*/ 0 w 3703653"/>
              <a:gd name="connsiteY0" fmla="*/ 8792 h 2361804"/>
              <a:gd name="connsiteX1" fmla="*/ 3014726 w 3703653"/>
              <a:gd name="connsiteY1" fmla="*/ 0 h 2361804"/>
              <a:gd name="connsiteX2" fmla="*/ 3624029 w 3703653"/>
              <a:gd name="connsiteY2" fmla="*/ 641768 h 2361804"/>
              <a:gd name="connsiteX3" fmla="*/ 3620365 w 3703653"/>
              <a:gd name="connsiteY3" fmla="*/ 2016170 h 2361804"/>
              <a:gd name="connsiteX4" fmla="*/ 2926806 w 3703653"/>
              <a:gd name="connsiteY4" fmla="*/ 2361804 h 2361804"/>
              <a:gd name="connsiteX5" fmla="*/ 0 w 3703653"/>
              <a:gd name="connsiteY5" fmla="*/ 2353008 h 2361804"/>
              <a:gd name="connsiteX6" fmla="*/ 0 w 3703653"/>
              <a:gd name="connsiteY6" fmla="*/ 8792 h 2361804"/>
              <a:gd name="connsiteX0" fmla="*/ 0 w 3724748"/>
              <a:gd name="connsiteY0" fmla="*/ 8792 h 2361804"/>
              <a:gd name="connsiteX1" fmla="*/ 3014726 w 3724748"/>
              <a:gd name="connsiteY1" fmla="*/ 0 h 2361804"/>
              <a:gd name="connsiteX2" fmla="*/ 3659198 w 3724748"/>
              <a:gd name="connsiteY2" fmla="*/ 624183 h 2361804"/>
              <a:gd name="connsiteX3" fmla="*/ 3620365 w 3724748"/>
              <a:gd name="connsiteY3" fmla="*/ 2016170 h 2361804"/>
              <a:gd name="connsiteX4" fmla="*/ 2926806 w 3724748"/>
              <a:gd name="connsiteY4" fmla="*/ 2361804 h 2361804"/>
              <a:gd name="connsiteX5" fmla="*/ 0 w 3724748"/>
              <a:gd name="connsiteY5" fmla="*/ 2353008 h 2361804"/>
              <a:gd name="connsiteX6" fmla="*/ 0 w 3724748"/>
              <a:gd name="connsiteY6" fmla="*/ 8792 h 2361804"/>
              <a:gd name="connsiteX0" fmla="*/ 0 w 3703633"/>
              <a:gd name="connsiteY0" fmla="*/ 8792 h 2361804"/>
              <a:gd name="connsiteX1" fmla="*/ 3014726 w 3703633"/>
              <a:gd name="connsiteY1" fmla="*/ 0 h 2361804"/>
              <a:gd name="connsiteX2" fmla="*/ 3659198 w 3703633"/>
              <a:gd name="connsiteY2" fmla="*/ 624183 h 2361804"/>
              <a:gd name="connsiteX3" fmla="*/ 3620365 w 3703633"/>
              <a:gd name="connsiteY3" fmla="*/ 2016170 h 2361804"/>
              <a:gd name="connsiteX4" fmla="*/ 2926806 w 3703633"/>
              <a:gd name="connsiteY4" fmla="*/ 2361804 h 2361804"/>
              <a:gd name="connsiteX5" fmla="*/ 0 w 3703633"/>
              <a:gd name="connsiteY5" fmla="*/ 2353008 h 2361804"/>
              <a:gd name="connsiteX6" fmla="*/ 0 w 3703633"/>
              <a:gd name="connsiteY6" fmla="*/ 8792 h 2361804"/>
              <a:gd name="connsiteX0" fmla="*/ 0 w 3702651"/>
              <a:gd name="connsiteY0" fmla="*/ 8792 h 2379391"/>
              <a:gd name="connsiteX1" fmla="*/ 3014726 w 3702651"/>
              <a:gd name="connsiteY1" fmla="*/ 0 h 2379391"/>
              <a:gd name="connsiteX2" fmla="*/ 3659198 w 3702651"/>
              <a:gd name="connsiteY2" fmla="*/ 624183 h 2379391"/>
              <a:gd name="connsiteX3" fmla="*/ 3620365 w 3702651"/>
              <a:gd name="connsiteY3" fmla="*/ 2016170 h 2379391"/>
              <a:gd name="connsiteX4" fmla="*/ 2997146 w 3702651"/>
              <a:gd name="connsiteY4" fmla="*/ 2379391 h 2379391"/>
              <a:gd name="connsiteX5" fmla="*/ 0 w 3702651"/>
              <a:gd name="connsiteY5" fmla="*/ 2353008 h 2379391"/>
              <a:gd name="connsiteX6" fmla="*/ 0 w 3702651"/>
              <a:gd name="connsiteY6" fmla="*/ 8792 h 2379391"/>
              <a:gd name="connsiteX0" fmla="*/ 0 w 3702651"/>
              <a:gd name="connsiteY0" fmla="*/ 8792 h 2379391"/>
              <a:gd name="connsiteX1" fmla="*/ 3014726 w 3702651"/>
              <a:gd name="connsiteY1" fmla="*/ 0 h 2379391"/>
              <a:gd name="connsiteX2" fmla="*/ 3659198 w 3702651"/>
              <a:gd name="connsiteY2" fmla="*/ 624183 h 2379391"/>
              <a:gd name="connsiteX3" fmla="*/ 3620365 w 3702651"/>
              <a:gd name="connsiteY3" fmla="*/ 2042547 h 2379391"/>
              <a:gd name="connsiteX4" fmla="*/ 2997146 w 3702651"/>
              <a:gd name="connsiteY4" fmla="*/ 2379391 h 2379391"/>
              <a:gd name="connsiteX5" fmla="*/ 0 w 3702651"/>
              <a:gd name="connsiteY5" fmla="*/ 2353008 h 2379391"/>
              <a:gd name="connsiteX6" fmla="*/ 0 w 3702651"/>
              <a:gd name="connsiteY6" fmla="*/ 8792 h 2379391"/>
              <a:gd name="connsiteX0" fmla="*/ 0 w 3702651"/>
              <a:gd name="connsiteY0" fmla="*/ 8792 h 2379391"/>
              <a:gd name="connsiteX1" fmla="*/ 3014726 w 3702651"/>
              <a:gd name="connsiteY1" fmla="*/ 0 h 2379391"/>
              <a:gd name="connsiteX2" fmla="*/ 3659198 w 3702651"/>
              <a:gd name="connsiteY2" fmla="*/ 624183 h 2379391"/>
              <a:gd name="connsiteX3" fmla="*/ 3620365 w 3702651"/>
              <a:gd name="connsiteY3" fmla="*/ 2042547 h 2379391"/>
              <a:gd name="connsiteX4" fmla="*/ 2997146 w 3702651"/>
              <a:gd name="connsiteY4" fmla="*/ 2379391 h 2379391"/>
              <a:gd name="connsiteX5" fmla="*/ 0 w 3702651"/>
              <a:gd name="connsiteY5" fmla="*/ 2353008 h 2379391"/>
              <a:gd name="connsiteX6" fmla="*/ 0 w 3702651"/>
              <a:gd name="connsiteY6" fmla="*/ 8792 h 237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02651" h="2379391">
                <a:moveTo>
                  <a:pt x="0" y="8792"/>
                </a:moveTo>
                <a:lnTo>
                  <a:pt x="3014726" y="0"/>
                </a:lnTo>
                <a:cubicBezTo>
                  <a:pt x="3618731" y="105496"/>
                  <a:pt x="3795651" y="-265761"/>
                  <a:pt x="3659198" y="624183"/>
                </a:cubicBezTo>
                <a:cubicBezTo>
                  <a:pt x="3707384" y="986588"/>
                  <a:pt x="3642784" y="1714842"/>
                  <a:pt x="3620365" y="2042547"/>
                </a:cubicBezTo>
                <a:cubicBezTo>
                  <a:pt x="3597946" y="2370252"/>
                  <a:pt x="3982313" y="2379391"/>
                  <a:pt x="2997146" y="2379391"/>
                </a:cubicBezTo>
                <a:lnTo>
                  <a:pt x="0" y="2353008"/>
                </a:lnTo>
                <a:lnTo>
                  <a:pt x="0" y="8792"/>
                </a:lnTo>
                <a:close/>
              </a:path>
            </a:pathLst>
          </a:custGeom>
          <a:ln w="19050">
            <a:solidFill>
              <a:srgbClr val="80EBB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211192" y="266376"/>
            <a:ext cx="2494625" cy="3674137"/>
          </a:xfrm>
          <a:prstGeom prst="rect">
            <a:avLst/>
          </a:prstGeom>
          <a:ln w="19050">
            <a:solidFill>
              <a:srgbClr val="FDEE2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761559" y="190500"/>
            <a:ext cx="4996092" cy="6121523"/>
          </a:xfrm>
          <a:prstGeom prst="rect">
            <a:avLst/>
          </a:prstGeom>
          <a:noFill/>
          <a:ln w="19050" cap="flat" cmpd="sng" algn="ctr">
            <a:solidFill>
              <a:srgbClr val="F5843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510150" y="5942691"/>
            <a:ext cx="13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EMR Cluster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4" idx="4"/>
          </p:cNvCxnSpPr>
          <p:nvPr/>
        </p:nvCxnSpPr>
        <p:spPr>
          <a:xfrm flipV="1">
            <a:off x="1855433" y="532660"/>
            <a:ext cx="3506680" cy="1376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367356">
            <a:off x="2400769" y="1060905"/>
            <a:ext cx="1546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Historical Data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7207" y="381740"/>
            <a:ext cx="123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/>
              <a:t>Primarytables</a:t>
            </a:r>
            <a:endParaRPr lang="en-IN" sz="14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67883" y="2073214"/>
            <a:ext cx="3494230" cy="1054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46731">
            <a:off x="2230492" y="2307128"/>
            <a:ext cx="28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New Inserted and updated data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6134" y="3015673"/>
            <a:ext cx="123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deltaTables</a:t>
            </a:r>
            <a:endParaRPr lang="en-IN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657850" y="716671"/>
            <a:ext cx="179651" cy="2299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20382" y="1683318"/>
            <a:ext cx="717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merge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05525" y="716671"/>
            <a:ext cx="352979" cy="96664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32614" y="724780"/>
            <a:ext cx="20456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Final Transform,</a:t>
            </a:r>
          </a:p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applying business logic,</a:t>
            </a:r>
          </a:p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As per client requirement</a:t>
            </a:r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10481610" y="7883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 Analyst</a:t>
            </a:r>
            <a:endParaRPr lang="en-IN" dirty="0"/>
          </a:p>
        </p:txBody>
      </p:sp>
      <p:cxnSp>
        <p:nvCxnSpPr>
          <p:cNvPr id="39" name="Straight Arrow Connector 38"/>
          <p:cNvCxnSpPr>
            <a:stCxn id="35" idx="1"/>
          </p:cNvCxnSpPr>
          <p:nvPr/>
        </p:nvCxnSpPr>
        <p:spPr>
          <a:xfrm flipH="1">
            <a:off x="7560287" y="973025"/>
            <a:ext cx="2921323" cy="875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28" idx="1"/>
          </p:cNvCxnSpPr>
          <p:nvPr/>
        </p:nvCxnSpPr>
        <p:spPr>
          <a:xfrm flipH="1" flipV="1">
            <a:off x="7560287" y="1848920"/>
            <a:ext cx="2921323" cy="172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026" idx="1"/>
          </p:cNvCxnSpPr>
          <p:nvPr/>
        </p:nvCxnSpPr>
        <p:spPr>
          <a:xfrm flipH="1" flipV="1">
            <a:off x="7560287" y="1848920"/>
            <a:ext cx="2921323" cy="132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cdn.prod.website-files.com/61b3a482c8531b1b59d1d777/61f3d5ad04a38d855cb77c3f_amazon-quicksight%40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0" y="2909250"/>
            <a:ext cx="1485134" cy="5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.datacamp.com/image/upload/v1714478776/re388xshtgihucfiiav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0" y="1497448"/>
            <a:ext cx="1064560" cy="104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0943" y="2585869"/>
            <a:ext cx="1198162" cy="11981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63984" y="3695694"/>
            <a:ext cx="2007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Daily Transactions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1899105" y="2503503"/>
            <a:ext cx="0" cy="1192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398" y="2820664"/>
            <a:ext cx="1288088" cy="128808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98" y="4603667"/>
            <a:ext cx="2216853" cy="66505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55" y="1327685"/>
            <a:ext cx="1230368" cy="99846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133" y="3375485"/>
            <a:ext cx="1279638" cy="54538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614" y="5604191"/>
            <a:ext cx="1352034" cy="6257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244300" y="300749"/>
            <a:ext cx="1225263" cy="3628949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solidFill>
                  <a:srgbClr val="002060"/>
                </a:solidFill>
              </a:rPr>
              <a:t>L1</a:t>
            </a:r>
            <a:endParaRPr lang="en-IN" sz="2400" b="1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485004" y="300749"/>
            <a:ext cx="1193789" cy="364787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solidFill>
                  <a:schemeClr val="accent1">
                    <a:lumMod val="50000"/>
                  </a:schemeClr>
                </a:solidFill>
              </a:rPr>
              <a:t>L2</a:t>
            </a:r>
            <a:endParaRPr lang="en-IN" sz="28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09552" y="4297442"/>
            <a:ext cx="2714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L1=Staging Layer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72789" y="5007113"/>
            <a:ext cx="3813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L2=</a:t>
            </a:r>
            <a:r>
              <a:rPr lang="en-IN" sz="2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Datawarehouse</a:t>
            </a:r>
            <a:r>
              <a:rPr lang="en-I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IN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Layer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98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0EBB5"/>
                                      </p:to>
                                    </p:animClr>
                                    <p:set>
                                      <p:cBhvr>
                                        <p:cTn id="10" dur="1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80EBB5"/>
                                      </p:to>
                                    </p:animClr>
                                    <p:set>
                                      <p:cBhvr>
                                        <p:cTn id="39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6" grpId="0"/>
      <p:bldP spid="27" grpId="0"/>
      <p:bldP spid="30" grpId="0"/>
      <p:bldP spid="33" grpId="0"/>
      <p:bldP spid="35" grpId="0"/>
      <p:bldP spid="15" grpId="0"/>
      <p:bldP spid="9" grpId="0" animBg="1"/>
      <p:bldP spid="11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0367356">
            <a:off x="2566456" y="106090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Initial Load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lowchart: Magnetic Disk 2"/>
          <p:cNvSpPr/>
          <p:nvPr/>
        </p:nvSpPr>
        <p:spPr>
          <a:xfrm>
            <a:off x="772357" y="1313895"/>
            <a:ext cx="1083076" cy="11896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SQL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1855433" y="532660"/>
            <a:ext cx="3506680" cy="1376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287207" y="381740"/>
            <a:ext cx="123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/>
              <a:t>Primarytables</a:t>
            </a:r>
            <a:endParaRPr lang="en-IN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059077" y="1696854"/>
            <a:ext cx="211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Reference Tables: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391400" y="1711474"/>
            <a:ext cx="147989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</a:t>
            </a:r>
          </a:p>
          <a:p>
            <a:r>
              <a:rPr lang="en-US" dirty="0"/>
              <a:t>CITY</a:t>
            </a:r>
          </a:p>
          <a:p>
            <a:r>
              <a:rPr lang="en-US" dirty="0"/>
              <a:t>COUNTRY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DISEASE</a:t>
            </a:r>
          </a:p>
          <a:p>
            <a:r>
              <a:rPr lang="en-US" dirty="0"/>
              <a:t>DOCTOR</a:t>
            </a:r>
          </a:p>
          <a:p>
            <a:r>
              <a:rPr lang="en-US" dirty="0"/>
              <a:t>E_ADDRESS</a:t>
            </a:r>
          </a:p>
          <a:p>
            <a:r>
              <a:rPr lang="en-US" dirty="0"/>
              <a:t>HOSPITAL</a:t>
            </a:r>
          </a:p>
          <a:p>
            <a:r>
              <a:rPr lang="en-US" dirty="0"/>
              <a:t>POLICY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TEST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977149" y="4806906"/>
            <a:ext cx="241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Transactional Tables: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391400" y="4806906"/>
            <a:ext cx="1609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BILLING</a:t>
            </a:r>
          </a:p>
          <a:p>
            <a:r>
              <a:rPr lang="en-US" dirty="0"/>
              <a:t>CLAIM</a:t>
            </a:r>
          </a:p>
          <a:p>
            <a:r>
              <a:rPr lang="en-US" dirty="0"/>
              <a:t>FAMILY_DETAIL</a:t>
            </a:r>
          </a:p>
          <a:p>
            <a:r>
              <a:rPr lang="en-US" dirty="0" smtClean="0"/>
              <a:t>PATIENT</a:t>
            </a:r>
            <a:endParaRPr lang="en-US" dirty="0"/>
          </a:p>
          <a:p>
            <a:r>
              <a:rPr lang="en-US" dirty="0"/>
              <a:t>STAFF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662458" y="3710871"/>
            <a:ext cx="3755681" cy="1754326"/>
          </a:xfrm>
          <a:prstGeom prst="rect">
            <a:avLst/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In </a:t>
            </a:r>
            <a:r>
              <a:rPr lang="en-IN" u="sng" dirty="0" smtClean="0"/>
              <a:t>Real World Scenario</a:t>
            </a:r>
            <a:r>
              <a:rPr lang="en-IN" dirty="0" smtClean="0"/>
              <a:t>,</a:t>
            </a:r>
          </a:p>
          <a:p>
            <a:r>
              <a:rPr lang="en-US" dirty="0"/>
              <a:t>There are </a:t>
            </a:r>
            <a:r>
              <a:rPr lang="en-US" b="1" dirty="0"/>
              <a:t>80 Transactional </a:t>
            </a:r>
            <a:r>
              <a:rPr lang="en-US" dirty="0"/>
              <a:t>tables and </a:t>
            </a:r>
            <a:r>
              <a:rPr lang="en-US" b="1" dirty="0"/>
              <a:t>30 Reference </a:t>
            </a:r>
            <a:r>
              <a:rPr lang="en-US" dirty="0"/>
              <a:t>tables. The initial bulk load will consist of </a:t>
            </a:r>
            <a:r>
              <a:rPr lang="en-US" b="1" dirty="0"/>
              <a:t>25-30 TB data</a:t>
            </a:r>
            <a:r>
              <a:rPr lang="en-US" dirty="0"/>
              <a:t>. Incremental data would be </a:t>
            </a:r>
            <a:r>
              <a:rPr lang="en-US" b="1" dirty="0"/>
              <a:t>200 GB per day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3124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https://miro.medium.com/v2/resize:fit:640/format:webp/1*cIYgj0tYn0vj5GerELbfow.png"/>
          <p:cNvSpPr>
            <a:spLocks noChangeAspect="1" noChangeArrowheads="1"/>
          </p:cNvSpPr>
          <p:nvPr/>
        </p:nvSpPr>
        <p:spPr bwMode="auto">
          <a:xfrm>
            <a:off x="697112" y="716671"/>
            <a:ext cx="2845077" cy="2845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63984" y="275208"/>
            <a:ext cx="250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</a:rPr>
              <a:t>Project Flow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lowchart: Magnetic Disk 3"/>
          <p:cNvSpPr/>
          <p:nvPr/>
        </p:nvSpPr>
        <p:spPr>
          <a:xfrm>
            <a:off x="772357" y="1313895"/>
            <a:ext cx="1083076" cy="1189608"/>
          </a:xfrm>
          <a:prstGeom prst="flowChartMagneticDisk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SQL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84807" y="2503503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866977" y="3949345"/>
            <a:ext cx="4838840" cy="1233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Hadoop Distributed File System</a:t>
            </a:r>
          </a:p>
          <a:p>
            <a:pPr algn="ctr"/>
            <a:r>
              <a:rPr lang="en-IN" dirty="0" smtClean="0"/>
              <a:t>(HDFS)</a:t>
            </a:r>
          </a:p>
        </p:txBody>
      </p:sp>
      <p:sp>
        <p:nvSpPr>
          <p:cNvPr id="8" name="Flowchart: Delay 7"/>
          <p:cNvSpPr/>
          <p:nvPr/>
        </p:nvSpPr>
        <p:spPr>
          <a:xfrm rot="16200000">
            <a:off x="1962320" y="1286396"/>
            <a:ext cx="3567605" cy="1758292"/>
          </a:xfrm>
          <a:prstGeom prst="flowChartDelay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359650" y="355519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 smtClean="0"/>
              <a:t>Sqoop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211192" y="266376"/>
            <a:ext cx="2494625" cy="36741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 smtClean="0"/>
          </a:p>
          <a:p>
            <a:pPr algn="ctr"/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837501" y="3555191"/>
            <a:ext cx="135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Apache Hive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751822" y="195309"/>
            <a:ext cx="5069150" cy="61167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4510150" y="5942691"/>
            <a:ext cx="1327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EMR Cluster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/>
          <p:cNvCxnSpPr>
            <a:stCxn id="4" idx="4"/>
          </p:cNvCxnSpPr>
          <p:nvPr/>
        </p:nvCxnSpPr>
        <p:spPr>
          <a:xfrm flipV="1">
            <a:off x="1855433" y="532660"/>
            <a:ext cx="3506680" cy="13760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rot="20367356">
            <a:off x="2566456" y="1060905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chemeClr val="accent1">
                    <a:lumMod val="75000"/>
                  </a:schemeClr>
                </a:solidFill>
              </a:rPr>
              <a:t>Initial Load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287207" y="381740"/>
            <a:ext cx="123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/>
              <a:t>Primarytables</a:t>
            </a:r>
            <a:endParaRPr lang="en-IN" sz="1400" b="1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867883" y="2073214"/>
            <a:ext cx="3494230" cy="10543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046731">
            <a:off x="2230492" y="2307128"/>
            <a:ext cx="28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New Inserted and updated data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296134" y="3015673"/>
            <a:ext cx="1236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err="1" smtClean="0"/>
              <a:t>deltaTables</a:t>
            </a:r>
            <a:endParaRPr lang="en-IN" sz="16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657850" y="716671"/>
            <a:ext cx="179651" cy="22990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20382" y="1683318"/>
            <a:ext cx="7171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dirty="0" smtClean="0">
                <a:solidFill>
                  <a:schemeClr val="accent1">
                    <a:lumMod val="75000"/>
                  </a:schemeClr>
                </a:solidFill>
              </a:rPr>
              <a:t>merge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105525" y="716671"/>
            <a:ext cx="352979" cy="96664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32614" y="724780"/>
            <a:ext cx="20456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Final Transform,</a:t>
            </a:r>
          </a:p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applying business logic,</a:t>
            </a:r>
          </a:p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As per client requirement</a:t>
            </a:r>
          </a:p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6383746" y="1664254"/>
            <a:ext cx="117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Final Table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0481610" y="788359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 Analyst</a:t>
            </a:r>
            <a:endParaRPr lang="en-IN" dirty="0"/>
          </a:p>
        </p:txBody>
      </p:sp>
      <p:cxnSp>
        <p:nvCxnSpPr>
          <p:cNvPr id="38" name="Straight Arrow Connector 37"/>
          <p:cNvCxnSpPr>
            <a:stCxn id="31" idx="1"/>
          </p:cNvCxnSpPr>
          <p:nvPr/>
        </p:nvCxnSpPr>
        <p:spPr>
          <a:xfrm flipH="1">
            <a:off x="7560287" y="973025"/>
            <a:ext cx="2921323" cy="875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5" idx="1"/>
          </p:cNvCxnSpPr>
          <p:nvPr/>
        </p:nvCxnSpPr>
        <p:spPr>
          <a:xfrm flipH="1" flipV="1">
            <a:off x="7560287" y="1848920"/>
            <a:ext cx="2921323" cy="172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4" idx="1"/>
          </p:cNvCxnSpPr>
          <p:nvPr/>
        </p:nvCxnSpPr>
        <p:spPr>
          <a:xfrm flipH="1" flipV="1">
            <a:off x="7560287" y="1848920"/>
            <a:ext cx="2921323" cy="132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https://cdn.prod.website-files.com/61b3a482c8531b1b59d1d777/61f3d5ad04a38d855cb77c3f_amazon-quicksight%402x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0" y="2909250"/>
            <a:ext cx="1485134" cy="52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https://images.datacamp.com/image/upload/v1714478776/re388xshtgihucfiiavf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0" y="1497448"/>
            <a:ext cx="1064560" cy="104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759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87207" y="381740"/>
            <a:ext cx="1233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 smtClean="0"/>
              <a:t>Primarytables</a:t>
            </a:r>
            <a:endParaRPr lang="en-IN" sz="1400" b="1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105525" y="716671"/>
            <a:ext cx="352979" cy="966647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32614" y="724780"/>
            <a:ext cx="20456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Final Transform,</a:t>
            </a:r>
          </a:p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applying business logic,</a:t>
            </a:r>
          </a:p>
          <a:p>
            <a:r>
              <a:rPr lang="en-IN" sz="1400" dirty="0" smtClean="0">
                <a:solidFill>
                  <a:schemeClr val="accent1">
                    <a:lumMod val="75000"/>
                  </a:schemeClr>
                </a:solidFill>
              </a:rPr>
              <a:t>As per client requirement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383746" y="1664254"/>
            <a:ext cx="117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Final Table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383746" y="2033586"/>
            <a:ext cx="140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PATIENTINFO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791311" y="2038347"/>
            <a:ext cx="33505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PATIENTID </a:t>
            </a:r>
            <a:r>
              <a:rPr lang="en-IN" dirty="0" err="1"/>
              <a:t>bigint</a:t>
            </a:r>
            <a:r>
              <a:rPr lang="en-IN" dirty="0"/>
              <a:t>,</a:t>
            </a:r>
          </a:p>
          <a:p>
            <a:r>
              <a:rPr lang="en-IN" dirty="0"/>
              <a:t>PATIENTFULLNAME STRING,</a:t>
            </a:r>
          </a:p>
          <a:p>
            <a:r>
              <a:rPr lang="en-IN" dirty="0"/>
              <a:t>CONTACT STRING,</a:t>
            </a:r>
          </a:p>
          <a:p>
            <a:r>
              <a:rPr lang="en-IN" dirty="0"/>
              <a:t>UID BIGINT,</a:t>
            </a:r>
          </a:p>
          <a:p>
            <a:r>
              <a:rPr lang="en-IN" dirty="0"/>
              <a:t>ADDRESS STRING,</a:t>
            </a:r>
          </a:p>
          <a:p>
            <a:r>
              <a:rPr lang="en-IN" dirty="0"/>
              <a:t>CREATIONDATE TIMESTAMP,</a:t>
            </a:r>
          </a:p>
          <a:p>
            <a:r>
              <a:rPr lang="en-IN" dirty="0"/>
              <a:t>UPDATEDATE TIMESTAMP,</a:t>
            </a:r>
          </a:p>
          <a:p>
            <a:r>
              <a:rPr lang="en-IN" dirty="0"/>
              <a:t>SOURCEQUERYTIME TIMESTAMP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802952" y="1722463"/>
            <a:ext cx="115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COLUMNS</a:t>
            </a:r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7791311" y="1775706"/>
            <a:ext cx="0" cy="252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1039475" y="1775706"/>
            <a:ext cx="19051" cy="2415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802951" y="2091795"/>
            <a:ext cx="3246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2951" y="1740443"/>
            <a:ext cx="3255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802951" y="4305300"/>
            <a:ext cx="3255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45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169413"/>
              </p:ext>
            </p:extLst>
          </p:nvPr>
        </p:nvGraphicFramePr>
        <p:xfrm>
          <a:off x="1293159" y="81015"/>
          <a:ext cx="13370630" cy="6627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Document" r:id="rId4" imgW="17385890" imgH="8616929" progId="Word.Document.12">
                  <p:embed/>
                </p:oleObj>
              </mc:Choice>
              <mc:Fallback>
                <p:oleObj name="Document" r:id="rId4" imgW="17385890" imgH="86169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3159" y="81015"/>
                        <a:ext cx="13370630" cy="66278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42900" y="371474"/>
            <a:ext cx="17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ER Diagram: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27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17" t="14960" r="32506" b="18403"/>
          <a:stretch/>
        </p:blipFill>
        <p:spPr>
          <a:xfrm>
            <a:off x="977900" y="355600"/>
            <a:ext cx="9994900" cy="5702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08500" y="6172200"/>
            <a:ext cx="3150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Sample Report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668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21019" y="2469634"/>
            <a:ext cx="502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dirty="0" smtClean="0">
                <a:latin typeface="Gabriola" panose="04040605051002020D02" pitchFamily="82" charset="0"/>
              </a:rPr>
              <a:t>Q &amp; A</a:t>
            </a:r>
            <a:endParaRPr lang="en-IN" sz="7200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48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331</Words>
  <Application>Microsoft Office PowerPoint</Application>
  <PresentationFormat>Widescreen</PresentationFormat>
  <Paragraphs>99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Algerian</vt:lpstr>
      <vt:lpstr>Arial</vt:lpstr>
      <vt:lpstr>Bahnschrift Light SemiCondensed</vt:lpstr>
      <vt:lpstr>Bahnschrift SemiLight</vt:lpstr>
      <vt:lpstr>Bookman Old Style</vt:lpstr>
      <vt:lpstr>Calibri</vt:lpstr>
      <vt:lpstr>Calibri Light</vt:lpstr>
      <vt:lpstr>Gabriola</vt:lpstr>
      <vt:lpstr>Times New Roman</vt:lpstr>
      <vt:lpstr>Verdana</vt:lpstr>
      <vt:lpstr>Wingdings</vt:lpstr>
      <vt:lpstr>Office Theme</vt:lpstr>
      <vt:lpstr>Document</vt:lpstr>
      <vt:lpstr>Health and Insurance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and Insurance Data Analysis</dc:title>
  <dc:creator>Sarang Jadhav</dc:creator>
  <cp:lastModifiedBy>Sarang Jadhav</cp:lastModifiedBy>
  <cp:revision>55</cp:revision>
  <dcterms:created xsi:type="dcterms:W3CDTF">2024-05-22T11:19:02Z</dcterms:created>
  <dcterms:modified xsi:type="dcterms:W3CDTF">2024-06-06T12:05:34Z</dcterms:modified>
</cp:coreProperties>
</file>