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258" r:id="rId4"/>
    <p:sldId id="260" r:id="rId5"/>
    <p:sldId id="278" r:id="rId6"/>
    <p:sldId id="313" r:id="rId7"/>
    <p:sldId id="259" r:id="rId8"/>
    <p:sldId id="286" r:id="rId9"/>
    <p:sldId id="287" r:id="rId10"/>
    <p:sldId id="291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F8D0-E7BC-4465-ACE2-99F386CB0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8C83-9A9A-4FFA-AAFF-991E4F61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2BEF-3DBE-48C5-ABBC-B335A2F6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E0C1-5E2D-4B60-9D2D-8C974699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1A31-2452-4745-9158-78B4D41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9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64B2-925B-4D20-866D-9E41A33A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6871-15E6-48A4-A61C-F3719BFB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3C1C-247C-491C-BC0A-6341AC20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8F62-9BC9-487E-A90D-2AFFE62D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9E9A-859F-4D0F-AFA6-2C74D8C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D5C3B-8236-499E-9D4B-84829284F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A7DD-2D53-4289-B9AD-147ABF6FB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CDAB-9F39-47B9-B9AC-1863AF8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392D-008C-4025-9490-9D70353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A9D4-F3F7-4931-9D0A-2E636C93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E717-C37A-419C-A040-B83C231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FC4-3295-4C44-B9B8-C87A37B8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16AC-4E84-4E8A-95EB-4177DF8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D097-BA3C-4A76-8EAF-FA8A5097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516C-2774-4803-B5C1-68E1F22F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B25-41C5-42DB-AA9F-59A5D6D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2106-E8F0-44E3-951A-C788D07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C1EE-B5DF-4CF7-9794-49782ADF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4FAE-7EB0-47D4-A0DC-C6CA5B70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175C-A470-4045-92C3-86AB6897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64A1-9FFC-4779-BDF2-C15165C2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6785-2E16-4303-8720-5BE0D137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84E47-91AC-483E-8958-D1AA17A95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C7568-49FB-4C39-B5E3-1362671C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533D-9AF9-4154-90B7-3310CB4C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AC9F-FFFC-4CE6-B7D8-B710CE0E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3439-1557-4D92-9966-6F97E704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0266-2EC2-4EA4-9C9F-94510C5B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3E782-DFCB-4CE5-89EC-94E3DC2F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6AD5D-2ECB-4D93-B446-11D4E77B4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69843-0117-46D8-8329-CA4833A92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78F36-0210-4FE0-A00A-7A3EDF76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665A2-138B-46ED-ACA8-B64AD0BC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D8159-F74C-4FA9-B24D-66F9A8A7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F41-61B1-4979-926E-4ED36849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2CA94-AE45-4A9C-B029-FF4B644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36AF9-E733-4DDF-A9CA-56DC13FE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18840-2610-4AE1-8D8F-3798C59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88704-0DF9-42BA-98B8-5E584AB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8064B-28B8-4EF4-AA9C-E98C2480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1A45-902E-4A1D-B870-7ED9609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2B3-22E4-4B65-8350-0E9C72C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177-A055-4BA1-8655-3E5795A8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C094-F937-43FA-B92D-E8728D55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5273-85CF-40A1-BB1C-7F1611E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DC51-E6B4-4827-A613-0BCE3070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29A1F-1CA2-4A44-8C74-4AE17BD9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9BD-D6D8-4381-896F-4609B026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EB345-D91B-448B-9F5C-0FA1DDD6F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D0-2A79-4DE5-A8B8-ED634899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B3C1A-E076-47CB-9AF5-877DB294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26DC-04A8-408D-B3A8-0249089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592C-C2D0-4890-9A8D-71FB908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37A4D-5193-4C10-849D-0E8202C5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A530-9A39-4976-B984-D59BD2CC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1697-D7B8-455D-BD4E-632C0913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D313-CD44-4E4B-9BC9-FBAD8D43639A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B9C1-DD0D-4FCA-B138-A92B4AFE2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9ACC-2B7F-430F-AAF9-889E7B1DE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59EA-BA79-4749-8467-CDA0CC85A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9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6401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8206" y="2763824"/>
            <a:ext cx="5752729" cy="6591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b="1" dirty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  K-means clustering</a:t>
            </a:r>
            <a:endParaRPr sz="4200" dirty="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157" y="520843"/>
            <a:ext cx="788670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		Issue one must be aware of </a:t>
            </a:r>
            <a:endParaRPr sz="3000" spc="-5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6E436-AFEA-4A13-ACE4-423B1713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32" y="1816988"/>
            <a:ext cx="7591425" cy="405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157" y="520843"/>
            <a:ext cx="788670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 panose="02040502050405020303" pitchFamily="18" charset="0"/>
              </a:rPr>
              <a:t>		Random Initialization Trap</a:t>
            </a:r>
            <a:endParaRPr sz="3000" spc="-5" dirty="0"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19D1C-E207-49A8-A389-F2C9EFF9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57" y="1844633"/>
            <a:ext cx="7734426" cy="42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9157" y="520843"/>
            <a:ext cx="788670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	        Random Initialization Trap</a:t>
            </a:r>
            <a:endParaRPr sz="3000" spc="-5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FA998-E782-4FB1-94E6-DB0D32E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57" y="1888425"/>
            <a:ext cx="8092757" cy="42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5075" y="439679"/>
            <a:ext cx="684847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Some of the applications of k-means</a:t>
            </a:r>
            <a:endParaRPr sz="3000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EFF6D-2E9A-4252-A6AA-70EBA56EE19A}"/>
              </a:ext>
            </a:extLst>
          </p:cNvPr>
          <p:cNvSpPr/>
          <p:nvPr/>
        </p:nvSpPr>
        <p:spPr>
          <a:xfrm>
            <a:off x="2426563" y="1634997"/>
            <a:ext cx="7436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Document Classification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Identifying Crime Localities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Customer Segmentation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Delivery Store Optimization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Call Record Detail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Georgia" panose="02040502050405020303" pitchFamily="18" charset="0"/>
              </a:rPr>
              <a:t>……..</a:t>
            </a:r>
          </a:p>
          <a:p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5621" y="439679"/>
            <a:ext cx="453326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     K-means overview</a:t>
            </a:r>
            <a:endParaRPr sz="3000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EFF6D-2E9A-4252-A6AA-70EBA56EE19A}"/>
              </a:ext>
            </a:extLst>
          </p:cNvPr>
          <p:cNvSpPr/>
          <p:nvPr/>
        </p:nvSpPr>
        <p:spPr>
          <a:xfrm>
            <a:off x="2426563" y="1634997"/>
            <a:ext cx="7436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1" dirty="0">
                <a:effectLst/>
                <a:latin typeface="Georgia" panose="02040502050405020303" pitchFamily="18" charset="0"/>
              </a:rPr>
              <a:t>k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-means clustering aims to </a:t>
            </a:r>
            <a:r>
              <a:rPr lang="en-US" sz="2000" b="0" i="0" u="none" strike="noStrike" dirty="0">
                <a:effectLst/>
                <a:latin typeface="Georgia" panose="02040502050405020303" pitchFamily="18" charset="0"/>
              </a:rPr>
              <a:t>partition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</a:t>
            </a:r>
            <a:r>
              <a:rPr lang="en-US" sz="2000" b="0" i="1" dirty="0">
                <a:effectLst/>
                <a:latin typeface="Georgia" panose="02040502050405020303" pitchFamily="18" charset="0"/>
              </a:rPr>
              <a:t>n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observations into </a:t>
            </a:r>
            <a:r>
              <a:rPr lang="en-US" sz="2000" b="0" i="1" dirty="0">
                <a:effectLst/>
                <a:latin typeface="Georgia" panose="02040502050405020303" pitchFamily="18" charset="0"/>
              </a:rPr>
              <a:t>k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clusters in which each observation belongs to the </a:t>
            </a:r>
            <a:r>
              <a:rPr lang="en-US" sz="2000" b="0" i="0" u="none" strike="noStrike" dirty="0">
                <a:effectLst/>
                <a:latin typeface="Georgia" panose="02040502050405020303" pitchFamily="18" charset="0"/>
              </a:rPr>
              <a:t>cluster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 with the nearest </a:t>
            </a:r>
            <a:r>
              <a:rPr lang="en-US" sz="2000" b="0" i="0" u="none" strike="noStrike" dirty="0">
                <a:effectLst/>
                <a:latin typeface="Georgia" panose="02040502050405020303" pitchFamily="18" charset="0"/>
              </a:rPr>
              <a:t>mean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, serving as a prototype of the cluster.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0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42614" y="421924"/>
            <a:ext cx="389826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 panose="02040502050405020303" pitchFamily="18" charset="0"/>
              </a:rPr>
              <a:t>      Steps involved...</a:t>
            </a:r>
            <a:endParaRPr sz="3000" spc="-5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8813" y="1549652"/>
            <a:ext cx="8057140" cy="253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spcBef>
                <a:spcPts val="100"/>
              </a:spcBef>
              <a:buFont typeface="+mj-lt"/>
              <a:buAutoNum type="arabicPeriod"/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Choose the number k of clusters</a:t>
            </a:r>
          </a:p>
          <a:p>
            <a:pPr marL="469900" marR="5080" indent="-457200">
              <a:spcBef>
                <a:spcPts val="100"/>
              </a:spcBef>
              <a:buFont typeface="+mj-lt"/>
              <a:buAutoNum type="arabicPeriod"/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Select at random k points, the centroids (not necessarily from your dataset)</a:t>
            </a:r>
          </a:p>
          <a:p>
            <a:pPr marL="469900" marR="5080" indent="-457200">
              <a:spcBef>
                <a:spcPts val="100"/>
              </a:spcBef>
              <a:buFont typeface="+mj-lt"/>
              <a:buAutoNum type="arabicPeriod"/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Assign each data point to the closest centroid, that forms k clusters</a:t>
            </a:r>
          </a:p>
          <a:p>
            <a:pPr marL="469900" marR="5080" indent="-457200">
              <a:spcBef>
                <a:spcPts val="100"/>
              </a:spcBef>
              <a:buFont typeface="+mj-lt"/>
              <a:buAutoNum type="arabicPeriod"/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Compute and place the new centroid of each cluster</a:t>
            </a:r>
          </a:p>
          <a:p>
            <a:pPr marL="469900" marR="5080" indent="-457200">
              <a:spcBef>
                <a:spcPts val="100"/>
              </a:spcBef>
              <a:buFont typeface="+mj-lt"/>
              <a:buAutoNum type="arabicPeriod"/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Reassign each data point to the new closest centroid.</a:t>
            </a:r>
          </a:p>
          <a:p>
            <a:pPr marL="469900" marR="5080" lvl="1">
              <a:spcBef>
                <a:spcPts val="100"/>
              </a:spcBef>
              <a:tabLst>
                <a:tab pos="4864735" algn="l"/>
              </a:tabLst>
            </a:pPr>
            <a:r>
              <a:rPr lang="en-IN" sz="2000" dirty="0">
                <a:latin typeface="Georgia" panose="02040502050405020303" pitchFamily="18" charset="0"/>
                <a:cs typeface="Georgia"/>
              </a:rPr>
              <a:t>If any reassignment took place, go to STEP 4,otherwise the model      is ready.</a:t>
            </a:r>
            <a:endParaRPr sz="20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1" y="69722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7891" y="410582"/>
            <a:ext cx="731520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Choosing the right number of clusters</a:t>
            </a:r>
            <a:endParaRPr sz="3000" dirty="0">
              <a:latin typeface="Georgia" panose="020405020504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CAFD5F-6E2E-4395-8E83-33D47AA4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57315"/>
            <a:ext cx="7934326" cy="431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6876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8925" y="430347"/>
            <a:ext cx="6438899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Choosing the right number of clusters</a:t>
            </a:r>
            <a:endParaRPr sz="3000" spc="-5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874D9-0DCC-4468-81F2-E3887669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6" y="1634996"/>
            <a:ext cx="8134350" cy="48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8925" y="430347"/>
            <a:ext cx="6438899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Choosing the right number of clusters</a:t>
            </a:r>
            <a:endParaRPr sz="3000" spc="-5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2B105-3C0C-44F8-A977-957D4C19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16987"/>
            <a:ext cx="7753349" cy="46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6871" y="439679"/>
            <a:ext cx="6755906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Choosing the right number of clusters</a:t>
            </a:r>
            <a:endParaRPr sz="3000" dirty="0"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3EF37-681F-4E33-AFB7-2DAD23D1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44" y="1634997"/>
            <a:ext cx="8389398" cy="13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2283" y="460102"/>
            <a:ext cx="360172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latin typeface="Georgia" panose="02040502050405020303" pitchFamily="18" charset="0"/>
              </a:rPr>
              <a:t>The Elbow Method</a:t>
            </a:r>
            <a:endParaRPr sz="3000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1518031"/>
            <a:ext cx="79552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buClr>
                <a:srgbClr val="D16248"/>
              </a:buClr>
              <a:buSzPct val="85000"/>
              <a:tabLst>
                <a:tab pos="287020" algn="l"/>
              </a:tabLst>
            </a:pPr>
            <a:endParaRPr sz="2000" dirty="0">
              <a:latin typeface="Georgia"/>
              <a:cs typeface="Georg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ABF7B-E1BB-4A28-B5DB-FAF10EA5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4" y="1618870"/>
            <a:ext cx="7629525" cy="41056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1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1" y="127673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7"/>
                </a:lnTo>
                <a:lnTo>
                  <a:pt x="208483" y="15532"/>
                </a:lnTo>
                <a:lnTo>
                  <a:pt x="164753" y="34008"/>
                </a:lnTo>
                <a:lnTo>
                  <a:pt x="124815" y="58789"/>
                </a:lnTo>
                <a:lnTo>
                  <a:pt x="89296" y="89249"/>
                </a:lnTo>
                <a:lnTo>
                  <a:pt x="58826" y="124760"/>
                </a:lnTo>
                <a:lnTo>
                  <a:pt x="34032" y="164697"/>
                </a:lnTo>
                <a:lnTo>
                  <a:pt x="15544" y="208434"/>
                </a:lnTo>
                <a:lnTo>
                  <a:pt x="3990" y="255343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43"/>
                </a:lnTo>
                <a:lnTo>
                  <a:pt x="594055" y="208434"/>
                </a:lnTo>
                <a:lnTo>
                  <a:pt x="575567" y="164697"/>
                </a:lnTo>
                <a:lnTo>
                  <a:pt x="550773" y="124760"/>
                </a:lnTo>
                <a:lnTo>
                  <a:pt x="520303" y="89249"/>
                </a:lnTo>
                <a:lnTo>
                  <a:pt x="484784" y="58789"/>
                </a:lnTo>
                <a:lnTo>
                  <a:pt x="444846" y="34008"/>
                </a:lnTo>
                <a:lnTo>
                  <a:pt x="401116" y="15532"/>
                </a:lnTo>
                <a:lnTo>
                  <a:pt x="354225" y="3987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9" y="1050545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1"/>
                </a:lnTo>
                <a:lnTo>
                  <a:pt x="5551" y="258511"/>
                </a:lnTo>
                <a:lnTo>
                  <a:pt x="21367" y="302769"/>
                </a:lnTo>
                <a:lnTo>
                  <a:pt x="46186" y="341820"/>
                </a:lnTo>
                <a:lnTo>
                  <a:pt x="78750" y="374397"/>
                </a:lnTo>
                <a:lnTo>
                  <a:pt x="117798" y="399234"/>
                </a:lnTo>
                <a:lnTo>
                  <a:pt x="162072" y="415065"/>
                </a:lnTo>
                <a:lnTo>
                  <a:pt x="210312" y="420623"/>
                </a:lnTo>
                <a:lnTo>
                  <a:pt x="258551" y="415065"/>
                </a:lnTo>
                <a:lnTo>
                  <a:pt x="302825" y="399234"/>
                </a:lnTo>
                <a:lnTo>
                  <a:pt x="341873" y="374397"/>
                </a:lnTo>
                <a:lnTo>
                  <a:pt x="374437" y="341820"/>
                </a:lnTo>
                <a:lnTo>
                  <a:pt x="399256" y="302769"/>
                </a:lnTo>
                <a:lnTo>
                  <a:pt x="415072" y="258511"/>
                </a:lnTo>
                <a:lnTo>
                  <a:pt x="420624" y="210311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0289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64547" y="454851"/>
            <a:ext cx="5457190" cy="482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latin typeface="Georgia" panose="02040502050405020303" pitchFamily="18" charset="0"/>
              </a:rPr>
              <a:t>Issue one must be aware of…..</a:t>
            </a:r>
            <a:endParaRPr sz="3000" dirty="0"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DDD1A-0D11-427A-A68A-8C5382DE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822130"/>
            <a:ext cx="7636509" cy="4079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Wingdings</vt:lpstr>
      <vt:lpstr>Office Theme</vt:lpstr>
      <vt:lpstr>  K-means clustering</vt:lpstr>
      <vt:lpstr>     K-means overview</vt:lpstr>
      <vt:lpstr>      Steps involved...</vt:lpstr>
      <vt:lpstr>Choosing the right number of clusters</vt:lpstr>
      <vt:lpstr>Choosing the right number of clusters</vt:lpstr>
      <vt:lpstr>Choosing the right number of clusters</vt:lpstr>
      <vt:lpstr>Choosing the right number of clusters</vt:lpstr>
      <vt:lpstr>The Elbow Method</vt:lpstr>
      <vt:lpstr>Issue one must be aware of…..</vt:lpstr>
      <vt:lpstr>  Issue one must be aware of </vt:lpstr>
      <vt:lpstr>  Random Initialization Trap</vt:lpstr>
      <vt:lpstr>         Random Initialization Trap</vt:lpstr>
      <vt:lpstr>Some of the applications of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2019-06-02T13:10:16Z</dcterms:created>
  <dcterms:modified xsi:type="dcterms:W3CDTF">2019-06-02T16:05:35Z</dcterms:modified>
</cp:coreProperties>
</file>