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78" r:id="rId6"/>
    <p:sldId id="284" r:id="rId7"/>
    <p:sldId id="286" r:id="rId8"/>
    <p:sldId id="287" r:id="rId9"/>
    <p:sldId id="291" r:id="rId10"/>
    <p:sldId id="294" r:id="rId11"/>
    <p:sldId id="295" r:id="rId12"/>
    <p:sldId id="296" r:id="rId13"/>
    <p:sldId id="297" r:id="rId14"/>
    <p:sldId id="298" r:id="rId15"/>
    <p:sldId id="299" r:id="rId16"/>
    <p:sldId id="311" r:id="rId17"/>
    <p:sldId id="300" r:id="rId18"/>
    <p:sldId id="301" r:id="rId19"/>
    <p:sldId id="308" r:id="rId20"/>
    <p:sldId id="310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C4FE-A4CB-435A-A6C3-8CC2B516E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3D83E-1505-41D2-95EB-8F122258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A841-BCC4-4D23-8E43-0CB9C888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38AA-1696-4A35-9851-DD67CD9E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0FE4-894C-401C-B154-287C7A2C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1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00CF-88FB-4215-B28E-CDEF5965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F1DCB-1DF6-4C64-A91B-62B5FC051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82E1-9453-4C78-9D7C-C098994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B2D7-EC3C-45D6-9B02-0A627454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1408-EC12-4F49-8566-2BAD1617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8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88818-BC50-4177-BF3C-0F0216F2D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256B3-A47D-477A-A3F1-DC6B96D3D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CC57A-5DC8-4693-B87B-1C54C3E3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7D26-1A05-4394-9576-C5150A44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CCCE-760A-4FA2-82EF-B3E8EFF2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1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0CF7-EE6D-4F76-A4FE-12051D8A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9144-E452-4CD1-8ADE-F8AF46DB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AEFE-7834-46BB-93AE-DACA48A2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F470-6F2F-4BF8-A6D8-0009CD83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1C61-A09A-4703-87AC-84DF02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8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409C-754A-43E1-968F-6A816F72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F9C5E-0B66-4ACF-9D9A-A66A9198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C267-3678-4E3A-9B7A-A6746F93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D242-1A6B-4313-BB33-BD20C4C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0104-D9D2-4402-8447-8685F81A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C0F0-E4EF-473D-A2A5-8CB7C00F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56CF-CE86-44C7-9759-7740149FE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3728C-21EB-4DCC-9802-E8BFF08EF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10239-50B2-4F9B-87B6-DFE18F38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D2D0-7844-42DC-BA5E-14A42E79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E8FBA-21FF-492A-9C74-909DE0AE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C220-7D42-4FDC-94B1-C1D79C72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D24E-2AAD-4CBF-BEEC-C05DE1672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765D-1EE0-47A3-9547-B14BDC4E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15A3F-370B-434C-B89B-5D96DC0CA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B832C-DEBB-47DA-A2EF-BBDA7DC50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CD3E1-F7EC-4929-B6BE-82CFC14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D3E36-73C5-4CCA-908D-8ECEAD09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A009F-7B48-4309-A929-7A28179C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2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B939-C289-4F51-8E56-653510B6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7B8A-F6D1-438B-B5D1-647C3E83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7C6F0-3465-4E2E-AF82-D008BB42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13E45-1D0A-4294-A2D5-84B93FB3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91A6-B3A7-433A-9710-539E39AA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5F635-ADD4-49A7-856E-C154947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B5EC-F02E-4572-AC98-27956EB0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43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19FB-0D3A-4119-8825-EBAA3F2F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3815-FAF8-4B99-8583-D967F1E2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DAA6F-F557-4706-AA7A-548C9CE0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BB7C-3530-4580-9247-96A82D4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BCF9C-DC5F-4D17-8C98-281396C6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93D0-BDAA-4AF5-BF14-9F857774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1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83C7-E9AE-49EA-909F-B440A530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11093-F705-4D21-9D20-A634D0665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0B775-AEDF-4618-83F1-E1B02B71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D254B-D359-4F2E-858B-5AE35126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FC103-4D6C-4EB7-81C7-812AFD93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1D1A-0C37-427C-A0A7-12344409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C28B8-D232-45F1-AD07-5306E9C1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91C5-E946-425B-84BD-D5D11911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9DB5-5BE0-45B3-ADB1-396A8D905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5527-A250-487E-B31C-EA4BF152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12BD-70ED-4FA1-BD7E-95B97188B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0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43200" y="2760662"/>
            <a:ext cx="3745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b="1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IP</a:t>
            </a:r>
            <a:r>
              <a:rPr lang="en-IN" sz="4200" b="1" spc="-9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lang="en-IN" sz="4200" b="1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SECURITY</a:t>
            </a:r>
            <a:endParaRPr sz="4200" dirty="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7112" y="451300"/>
            <a:ext cx="42703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Georgia" panose="02040502050405020303" pitchFamily="18" charset="0"/>
              </a:rPr>
              <a:t>Authentication</a:t>
            </a:r>
            <a:r>
              <a:rPr sz="3000" spc="-95" dirty="0">
                <a:latin typeface="Georgia" panose="02040502050405020303" pitchFamily="18" charset="0"/>
              </a:rPr>
              <a:t> </a:t>
            </a:r>
            <a:r>
              <a:rPr sz="3000" dirty="0"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546605"/>
            <a:ext cx="7792720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37664" indent="-34290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Provides support for data integrity </a:t>
            </a:r>
            <a:r>
              <a:rPr sz="2000" dirty="0">
                <a:latin typeface="Georgia"/>
                <a:cs typeface="Georgia"/>
              </a:rPr>
              <a:t>and  </a:t>
            </a:r>
            <a:r>
              <a:rPr sz="2000" spc="-5" dirty="0">
                <a:latin typeface="Georgia"/>
                <a:cs typeface="Georgia"/>
              </a:rPr>
              <a:t>authentication of </a:t>
            </a:r>
            <a:r>
              <a:rPr sz="2000" dirty="0">
                <a:latin typeface="Georgia"/>
                <a:cs typeface="Georgia"/>
              </a:rPr>
              <a:t>IP</a:t>
            </a:r>
            <a:r>
              <a:rPr sz="2000" spc="-5" dirty="0">
                <a:latin typeface="Georgia"/>
                <a:cs typeface="Georgia"/>
              </a:rPr>
              <a:t> packets.</a:t>
            </a:r>
            <a:endParaRPr sz="20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dirty="0">
                <a:latin typeface="Georgia"/>
                <a:cs typeface="Georgia"/>
              </a:rPr>
              <a:t>Authentication is </a:t>
            </a:r>
            <a:r>
              <a:rPr sz="2000" spc="-5" dirty="0">
                <a:latin typeface="Georgia"/>
                <a:cs typeface="Georgia"/>
              </a:rPr>
              <a:t>based on the use of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message  authentication code </a:t>
            </a:r>
            <a:r>
              <a:rPr sz="2000" spc="-10" dirty="0">
                <a:latin typeface="Georgia"/>
                <a:cs typeface="Georgia"/>
              </a:rPr>
              <a:t>(MAC), </a:t>
            </a:r>
            <a:r>
              <a:rPr sz="2000" spc="-5" dirty="0">
                <a:latin typeface="Georgia"/>
                <a:cs typeface="Georgia"/>
              </a:rPr>
              <a:t>hence the two parties  must </a:t>
            </a:r>
            <a:r>
              <a:rPr sz="2000" spc="-10" dirty="0">
                <a:latin typeface="Georgia"/>
                <a:cs typeface="Georgia"/>
              </a:rPr>
              <a:t>share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secret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key.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116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780" y="320285"/>
            <a:ext cx="42691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 panose="02040502050405020303" pitchFamily="18" charset="0"/>
              </a:rPr>
              <a:t>Authentication</a:t>
            </a:r>
            <a:r>
              <a:rPr sz="3000" spc="-25" dirty="0">
                <a:latin typeface="Georgia" panose="02040502050405020303" pitchFamily="18" charset="0"/>
              </a:rPr>
              <a:t> </a:t>
            </a:r>
            <a:r>
              <a:rPr sz="3000" spc="-5" dirty="0"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436877"/>
            <a:ext cx="7954009" cy="48145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The Authentication Header </a:t>
            </a:r>
            <a:r>
              <a:rPr sz="2000" spc="-5" dirty="0">
                <a:latin typeface="Georgia"/>
                <a:cs typeface="Georgia"/>
              </a:rPr>
              <a:t>consists of the following fields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620"/>
              </a:lnSpc>
              <a:buClr>
                <a:srgbClr val="D16248"/>
              </a:buClr>
              <a:buSzPct val="84782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dirty="0">
                <a:latin typeface="Georgia"/>
                <a:cs typeface="Georgia"/>
              </a:rPr>
              <a:t>Next </a:t>
            </a:r>
            <a:r>
              <a:rPr sz="2000" b="1" spc="-5" dirty="0">
                <a:latin typeface="Georgia"/>
                <a:cs typeface="Georgia"/>
              </a:rPr>
              <a:t>Header </a:t>
            </a:r>
            <a:r>
              <a:rPr sz="2000" b="1" spc="5" dirty="0">
                <a:latin typeface="Georgia"/>
                <a:cs typeface="Georgia"/>
              </a:rPr>
              <a:t>(8 </a:t>
            </a:r>
            <a:r>
              <a:rPr sz="2000" b="1" dirty="0">
                <a:latin typeface="Georgia"/>
                <a:cs typeface="Georgia"/>
              </a:rPr>
              <a:t>bits</a:t>
            </a:r>
            <a:r>
              <a:rPr sz="2000" dirty="0">
                <a:latin typeface="Georgia"/>
                <a:cs typeface="Georgia"/>
              </a:rPr>
              <a:t>): </a:t>
            </a:r>
            <a:r>
              <a:rPr sz="2000" spc="-5" dirty="0">
                <a:latin typeface="Georgia"/>
                <a:cs typeface="Georgia"/>
              </a:rPr>
              <a:t>Identifies the </a:t>
            </a:r>
            <a:r>
              <a:rPr sz="2000" dirty="0">
                <a:latin typeface="Georgia"/>
                <a:cs typeface="Georgia"/>
              </a:rPr>
              <a:t>type of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header</a:t>
            </a:r>
            <a:r>
              <a:rPr lang="en-IN"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immediately </a:t>
            </a:r>
            <a:r>
              <a:rPr sz="2000" spc="-5" dirty="0">
                <a:latin typeface="Georgia"/>
                <a:cs typeface="Georgia"/>
              </a:rPr>
              <a:t>following this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header.</a:t>
            </a:r>
            <a:endParaRPr sz="2000" dirty="0">
              <a:latin typeface="Georgia"/>
              <a:cs typeface="Georgia"/>
            </a:endParaRPr>
          </a:p>
          <a:p>
            <a:pPr marL="355600" marR="751840" indent="-342900">
              <a:lnSpc>
                <a:spcPts val="2480"/>
              </a:lnSpc>
              <a:spcBef>
                <a:spcPts val="590"/>
              </a:spcBef>
              <a:buClr>
                <a:srgbClr val="D16248"/>
              </a:buClr>
              <a:buSzPct val="84782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Georgia"/>
                <a:cs typeface="Georgia"/>
              </a:rPr>
              <a:t>Payload </a:t>
            </a:r>
            <a:r>
              <a:rPr sz="2000" b="1" dirty="0">
                <a:latin typeface="Georgia"/>
                <a:cs typeface="Georgia"/>
              </a:rPr>
              <a:t>Length </a:t>
            </a:r>
            <a:r>
              <a:rPr sz="2000" b="1" spc="-5" dirty="0">
                <a:latin typeface="Georgia"/>
                <a:cs typeface="Georgia"/>
              </a:rPr>
              <a:t>(8 </a:t>
            </a:r>
            <a:r>
              <a:rPr sz="2000" b="1" dirty="0">
                <a:latin typeface="Georgia"/>
                <a:cs typeface="Georgia"/>
              </a:rPr>
              <a:t>bits): </a:t>
            </a:r>
            <a:r>
              <a:rPr sz="2000" dirty="0">
                <a:latin typeface="Georgia"/>
                <a:cs typeface="Georgia"/>
              </a:rPr>
              <a:t>Length </a:t>
            </a:r>
            <a:r>
              <a:rPr sz="2000" spc="-5" dirty="0">
                <a:latin typeface="Georgia"/>
                <a:cs typeface="Georgia"/>
              </a:rPr>
              <a:t>of Authentication  </a:t>
            </a:r>
            <a:r>
              <a:rPr sz="2000" dirty="0">
                <a:latin typeface="Georgia"/>
                <a:cs typeface="Georgia"/>
              </a:rPr>
              <a:t>Header in </a:t>
            </a:r>
            <a:r>
              <a:rPr sz="2000" spc="-5" dirty="0">
                <a:latin typeface="Georgia"/>
                <a:cs typeface="Georgia"/>
              </a:rPr>
              <a:t>32-bit </a:t>
            </a:r>
            <a:r>
              <a:rPr sz="2000" dirty="0">
                <a:latin typeface="Georgia"/>
                <a:cs typeface="Georgia"/>
              </a:rPr>
              <a:t>words, </a:t>
            </a:r>
            <a:r>
              <a:rPr sz="2000" spc="-5" dirty="0">
                <a:latin typeface="Georgia"/>
                <a:cs typeface="Georgia"/>
              </a:rPr>
              <a:t>minus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2.</a:t>
            </a:r>
            <a:endParaRPr sz="20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D16248"/>
              </a:buClr>
              <a:buSzPct val="84782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dirty="0">
                <a:latin typeface="Georgia"/>
                <a:cs typeface="Georgia"/>
              </a:rPr>
              <a:t>Reserved (16 bits): </a:t>
            </a:r>
            <a:r>
              <a:rPr sz="2000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future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use.</a:t>
            </a:r>
            <a:endParaRPr sz="2000" dirty="0">
              <a:latin typeface="Georgia"/>
              <a:cs typeface="Georgia"/>
            </a:endParaRPr>
          </a:p>
          <a:p>
            <a:pPr marL="355600" marR="682625" indent="-342900">
              <a:lnSpc>
                <a:spcPts val="2480"/>
              </a:lnSpc>
              <a:spcBef>
                <a:spcPts val="590"/>
              </a:spcBef>
              <a:buClr>
                <a:srgbClr val="D16248"/>
              </a:buClr>
              <a:buSzPct val="84782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dirty="0">
                <a:latin typeface="Georgia"/>
                <a:cs typeface="Georgia"/>
              </a:rPr>
              <a:t>Security </a:t>
            </a:r>
            <a:r>
              <a:rPr sz="2000" b="1" spc="-5" dirty="0">
                <a:latin typeface="Georgia"/>
                <a:cs typeface="Georgia"/>
              </a:rPr>
              <a:t>Parameters </a:t>
            </a:r>
            <a:r>
              <a:rPr sz="2000" b="1" dirty="0">
                <a:latin typeface="Georgia"/>
                <a:cs typeface="Georgia"/>
              </a:rPr>
              <a:t>Index </a:t>
            </a:r>
            <a:r>
              <a:rPr sz="2000" b="1" spc="5" dirty="0">
                <a:latin typeface="Georgia"/>
                <a:cs typeface="Georgia"/>
              </a:rPr>
              <a:t>(32 </a:t>
            </a:r>
            <a:r>
              <a:rPr sz="2000" b="1" dirty="0">
                <a:latin typeface="Georgia"/>
                <a:cs typeface="Georgia"/>
              </a:rPr>
              <a:t>bits): </a:t>
            </a:r>
            <a:r>
              <a:rPr sz="2000" spc="-5" dirty="0">
                <a:latin typeface="Georgia"/>
                <a:cs typeface="Georgia"/>
              </a:rPr>
              <a:t>Identifies </a:t>
            </a:r>
            <a:r>
              <a:rPr sz="2000" dirty="0">
                <a:latin typeface="Georgia"/>
                <a:cs typeface="Georgia"/>
              </a:rPr>
              <a:t>a  </a:t>
            </a:r>
            <a:r>
              <a:rPr sz="2000" spc="-5" dirty="0">
                <a:latin typeface="Georgia"/>
                <a:cs typeface="Georgia"/>
              </a:rPr>
              <a:t>security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association.</a:t>
            </a:r>
            <a:endParaRPr lang="en-IN" sz="2000" spc="-5" dirty="0">
              <a:latin typeface="Georgia"/>
              <a:cs typeface="Georgia"/>
            </a:endParaRPr>
          </a:p>
          <a:p>
            <a:pPr marL="355600" marR="682625" indent="-342900">
              <a:lnSpc>
                <a:spcPts val="2480"/>
              </a:lnSpc>
              <a:spcBef>
                <a:spcPts val="590"/>
              </a:spcBef>
              <a:buClr>
                <a:srgbClr val="D16248"/>
              </a:buClr>
              <a:buSzPct val="84782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dirty="0">
                <a:latin typeface="Georgia"/>
                <a:cs typeface="Georgia"/>
              </a:rPr>
              <a:t>Sequence </a:t>
            </a:r>
            <a:r>
              <a:rPr sz="2000" b="1" spc="-5" dirty="0">
                <a:latin typeface="Georgia"/>
                <a:cs typeface="Georgia"/>
              </a:rPr>
              <a:t>Number </a:t>
            </a:r>
            <a:r>
              <a:rPr sz="2000" b="1" spc="5" dirty="0">
                <a:latin typeface="Georgia"/>
                <a:cs typeface="Georgia"/>
              </a:rPr>
              <a:t>(32 </a:t>
            </a:r>
            <a:r>
              <a:rPr sz="2000" b="1" dirty="0">
                <a:latin typeface="Georgia"/>
                <a:cs typeface="Georgia"/>
              </a:rPr>
              <a:t>bits):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monotonically  increasing counter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value</a:t>
            </a:r>
            <a:r>
              <a:rPr lang="en-IN" sz="200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355600" marR="5080" indent="-342900">
              <a:lnSpc>
                <a:spcPts val="2480"/>
              </a:lnSpc>
              <a:spcBef>
                <a:spcPts val="565"/>
              </a:spcBef>
              <a:buClr>
                <a:srgbClr val="D16248"/>
              </a:buClr>
              <a:buSzPct val="84782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Georgia"/>
                <a:cs typeface="Georgia"/>
              </a:rPr>
              <a:t>Authentication </a:t>
            </a:r>
            <a:r>
              <a:rPr sz="2000" b="1" dirty="0">
                <a:latin typeface="Georgia"/>
                <a:cs typeface="Georgia"/>
              </a:rPr>
              <a:t>Data (variable): </a:t>
            </a:r>
            <a:r>
              <a:rPr sz="2000" dirty="0">
                <a:latin typeface="Georgia"/>
                <a:cs typeface="Georgia"/>
              </a:rPr>
              <a:t>A variable-length </a:t>
            </a:r>
            <a:r>
              <a:rPr sz="2000" spc="-5" dirty="0">
                <a:latin typeface="Georgia"/>
                <a:cs typeface="Georgia"/>
              </a:rPr>
              <a:t>field  </a:t>
            </a:r>
            <a:r>
              <a:rPr sz="2000" dirty="0">
                <a:latin typeface="Georgia"/>
                <a:cs typeface="Georgia"/>
              </a:rPr>
              <a:t>(must </a:t>
            </a:r>
            <a:r>
              <a:rPr sz="2000" spc="-5" dirty="0">
                <a:latin typeface="Georgia"/>
                <a:cs typeface="Georgia"/>
              </a:rPr>
              <a:t>be </a:t>
            </a:r>
            <a:r>
              <a:rPr sz="2000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integral </a:t>
            </a:r>
            <a:r>
              <a:rPr sz="2000" dirty="0">
                <a:latin typeface="Georgia"/>
                <a:cs typeface="Georgia"/>
              </a:rPr>
              <a:t>number </a:t>
            </a:r>
            <a:r>
              <a:rPr sz="2000" spc="-5" dirty="0">
                <a:latin typeface="Georgia"/>
                <a:cs typeface="Georgia"/>
              </a:rPr>
              <a:t>of 32-bit </a:t>
            </a:r>
            <a:r>
              <a:rPr sz="2000" dirty="0">
                <a:latin typeface="Georgia"/>
                <a:cs typeface="Georgia"/>
              </a:rPr>
              <a:t>words) </a:t>
            </a:r>
            <a:r>
              <a:rPr sz="2000" spc="-5" dirty="0">
                <a:latin typeface="Georgia"/>
                <a:cs typeface="Georgia"/>
              </a:rPr>
              <a:t>that</a:t>
            </a:r>
            <a:r>
              <a:rPr lang="en-IN" sz="2000" spc="-5" dirty="0">
                <a:latin typeface="Georgia"/>
                <a:cs typeface="Georgia"/>
              </a:rPr>
              <a:t> contains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Integrity </a:t>
            </a:r>
            <a:r>
              <a:rPr sz="2000" spc="-5" dirty="0">
                <a:latin typeface="Georgia"/>
                <a:cs typeface="Georgia"/>
              </a:rPr>
              <a:t>Check </a:t>
            </a:r>
            <a:r>
              <a:rPr sz="2000" dirty="0">
                <a:latin typeface="Georgia"/>
                <a:cs typeface="Georgia"/>
              </a:rPr>
              <a:t>Value (ICV), </a:t>
            </a:r>
            <a:r>
              <a:rPr sz="2000" spc="-5" dirty="0">
                <a:latin typeface="Georgia"/>
                <a:cs typeface="Georgia"/>
              </a:rPr>
              <a:t>or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MAC</a:t>
            </a:r>
            <a:r>
              <a:rPr lang="en-IN" sz="2000" spc="-5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5732" y="439678"/>
            <a:ext cx="4267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 panose="02040502050405020303" pitchFamily="18" charset="0"/>
              </a:rPr>
              <a:t>Authentication</a:t>
            </a:r>
            <a:r>
              <a:rPr sz="3000" spc="-65" dirty="0">
                <a:latin typeface="Georgia" panose="02040502050405020303" pitchFamily="18" charset="0"/>
              </a:rPr>
              <a:t> </a:t>
            </a:r>
            <a:r>
              <a:rPr sz="3000" dirty="0"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7" name="object 7"/>
          <p:cNvSpPr/>
          <p:nvPr/>
        </p:nvSpPr>
        <p:spPr>
          <a:xfrm>
            <a:off x="301752" y="1527047"/>
            <a:ext cx="8498205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0DB0507-4E32-4741-B1FF-EDEC7EFC7ACD}"/>
              </a:ext>
            </a:extLst>
          </p:cNvPr>
          <p:cNvSpPr/>
          <p:nvPr/>
        </p:nvSpPr>
        <p:spPr>
          <a:xfrm>
            <a:off x="152400" y="146116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129" y="447295"/>
            <a:ext cx="792670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000" spc="-5" dirty="0">
                <a:latin typeface="Georgia"/>
                <a:cs typeface="Georgia"/>
              </a:rPr>
              <a:t>       </a:t>
            </a:r>
            <a:r>
              <a:rPr sz="3000" spc="-5" dirty="0">
                <a:latin typeface="Georgia"/>
                <a:cs typeface="Georgia"/>
              </a:rPr>
              <a:t>Encapsulating </a:t>
            </a:r>
            <a:r>
              <a:rPr sz="3000" dirty="0">
                <a:latin typeface="Georgia"/>
                <a:cs typeface="Georgia"/>
              </a:rPr>
              <a:t>Security </a:t>
            </a:r>
            <a:r>
              <a:rPr sz="3000" spc="-5" dirty="0">
                <a:latin typeface="Georgia"/>
                <a:cs typeface="Georgia"/>
              </a:rPr>
              <a:t>Payload</a:t>
            </a:r>
            <a:r>
              <a:rPr sz="3000" spc="-45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(ESP)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0491" y="1580134"/>
            <a:ext cx="8243570" cy="3163687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0"/>
              </a:spcBef>
              <a:buClr>
                <a:srgbClr val="D16248"/>
              </a:buClr>
              <a:buSzPct val="83928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spc="-10" dirty="0">
                <a:latin typeface="Georgia"/>
                <a:cs typeface="Georgia"/>
              </a:rPr>
              <a:t>provides </a:t>
            </a:r>
            <a:r>
              <a:rPr sz="2000" spc="-5" dirty="0">
                <a:latin typeface="Georgia"/>
                <a:cs typeface="Georgia"/>
              </a:rPr>
              <a:t>message content confidentiality</a:t>
            </a:r>
            <a:endParaRPr sz="2000" dirty="0">
              <a:latin typeface="Georgia"/>
              <a:cs typeface="Georgia"/>
            </a:endParaRPr>
          </a:p>
          <a:p>
            <a:pPr marL="355600" marR="588010" indent="-342900">
              <a:lnSpc>
                <a:spcPts val="3020"/>
              </a:lnSpc>
              <a:spcBef>
                <a:spcPts val="670"/>
              </a:spcBef>
              <a:buClr>
                <a:srgbClr val="D16248"/>
              </a:buClr>
              <a:buSzPct val="83928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spc="-10" dirty="0">
                <a:latin typeface="Georgia"/>
                <a:cs typeface="Georgia"/>
              </a:rPr>
              <a:t>can optionally provide the same </a:t>
            </a:r>
            <a:r>
              <a:rPr sz="2000" spc="-5" dirty="0">
                <a:latin typeface="Georgia"/>
                <a:cs typeface="Georgia"/>
              </a:rPr>
              <a:t>authentication  services as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AH</a:t>
            </a:r>
            <a:endParaRPr sz="2000" dirty="0">
              <a:latin typeface="Georgia"/>
              <a:cs typeface="Georgia"/>
            </a:endParaRPr>
          </a:p>
          <a:p>
            <a:pPr marL="355600" marR="596900" indent="-342900">
              <a:lnSpc>
                <a:spcPts val="3030"/>
              </a:lnSpc>
              <a:spcBef>
                <a:spcPts val="675"/>
              </a:spcBef>
              <a:buClr>
                <a:srgbClr val="D16248"/>
              </a:buClr>
              <a:buSzPct val="83928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Because message authentication is </a:t>
            </a:r>
            <a:r>
              <a:rPr sz="2000" spc="-10" dirty="0">
                <a:latin typeface="Georgia"/>
                <a:cs typeface="Georgia"/>
              </a:rPr>
              <a:t>provided by  </a:t>
            </a:r>
            <a:r>
              <a:rPr sz="2000" spc="-5" dirty="0">
                <a:latin typeface="Georgia"/>
                <a:cs typeface="Georgia"/>
              </a:rPr>
              <a:t>ESP,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use of AH is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deprecated</a:t>
            </a:r>
            <a:endParaRPr sz="20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D16248"/>
              </a:buClr>
              <a:buSzPct val="83928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spc="-10" dirty="0">
                <a:latin typeface="Georgia"/>
                <a:cs typeface="Georgia"/>
              </a:rPr>
              <a:t>supports </a:t>
            </a:r>
            <a:r>
              <a:rPr sz="2000" spc="-5" dirty="0">
                <a:latin typeface="Georgia"/>
                <a:cs typeface="Georgia"/>
              </a:rPr>
              <a:t>range of ciphers, modes,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padding</a:t>
            </a:r>
            <a:endParaRPr sz="2000" dirty="0">
              <a:latin typeface="Georgia"/>
              <a:cs typeface="Georgia"/>
            </a:endParaRPr>
          </a:p>
          <a:p>
            <a:pPr marL="629920" lvl="1" indent="-342900">
              <a:lnSpc>
                <a:spcPct val="100000"/>
              </a:lnSpc>
              <a:spcBef>
                <a:spcPts val="305"/>
              </a:spcBef>
              <a:buClr>
                <a:srgbClr val="CCB400"/>
              </a:buClr>
              <a:buSzPct val="6875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000" dirty="0">
                <a:latin typeface="Georgia"/>
                <a:cs typeface="Georgia"/>
              </a:rPr>
              <a:t>incl. </a:t>
            </a:r>
            <a:r>
              <a:rPr sz="2000" spc="-5" dirty="0">
                <a:latin typeface="Georgia"/>
                <a:cs typeface="Georgia"/>
              </a:rPr>
              <a:t>DES, Triple-DES, </a:t>
            </a:r>
            <a:r>
              <a:rPr sz="2000" spc="-5" dirty="0" err="1">
                <a:latin typeface="Georgia"/>
                <a:cs typeface="Georgia"/>
              </a:rPr>
              <a:t>etc</a:t>
            </a:r>
            <a:endParaRPr sz="2000" dirty="0">
              <a:latin typeface="Georgia"/>
              <a:cs typeface="Georgia"/>
            </a:endParaRPr>
          </a:p>
          <a:p>
            <a:pPr marL="629920" lvl="1" indent="-342900">
              <a:lnSpc>
                <a:spcPct val="100000"/>
              </a:lnSpc>
              <a:spcBef>
                <a:spcPts val="285"/>
              </a:spcBef>
              <a:buClr>
                <a:srgbClr val="CCB400"/>
              </a:buClr>
              <a:buSzPct val="6875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000" spc="-5" dirty="0">
                <a:latin typeface="Georgia"/>
                <a:cs typeface="Georgia"/>
              </a:rPr>
              <a:t>CBC </a:t>
            </a:r>
            <a:r>
              <a:rPr sz="2000" dirty="0">
                <a:latin typeface="Georgia"/>
                <a:cs typeface="Georgia"/>
              </a:rPr>
              <a:t>&amp; </a:t>
            </a:r>
            <a:r>
              <a:rPr sz="2000" spc="-5" dirty="0">
                <a:latin typeface="Georgia"/>
                <a:cs typeface="Georgia"/>
              </a:rPr>
              <a:t>other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modes</a:t>
            </a:r>
          </a:p>
          <a:p>
            <a:pPr marL="629920" lvl="1" indent="-342900">
              <a:lnSpc>
                <a:spcPct val="100000"/>
              </a:lnSpc>
              <a:spcBef>
                <a:spcPts val="290"/>
              </a:spcBef>
              <a:buClr>
                <a:srgbClr val="CCB400"/>
              </a:buClr>
              <a:buSzPct val="6875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000" spc="-5" dirty="0">
                <a:latin typeface="Georgia"/>
                <a:cs typeface="Georgia"/>
              </a:rPr>
              <a:t>padding needed to fill blocksize, fields, for traffic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flow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1694" y="439678"/>
            <a:ext cx="681100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5" dirty="0">
                <a:latin typeface="Georgia"/>
                <a:cs typeface="Georgia"/>
              </a:rPr>
              <a:t>    </a:t>
            </a:r>
            <a:r>
              <a:rPr sz="3000" spc="-5" dirty="0">
                <a:latin typeface="Georgia"/>
                <a:cs typeface="Georgia"/>
              </a:rPr>
              <a:t>Encapsulating Security</a:t>
            </a:r>
            <a:r>
              <a:rPr sz="3000" spc="-11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Payload</a:t>
            </a:r>
          </a:p>
        </p:txBody>
      </p:sp>
      <p:sp>
        <p:nvSpPr>
          <p:cNvPr id="7" name="object 7"/>
          <p:cNvSpPr/>
          <p:nvPr/>
        </p:nvSpPr>
        <p:spPr>
          <a:xfrm>
            <a:off x="707745" y="1500124"/>
            <a:ext cx="7598029" cy="474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6CA2208-BC40-4A1F-AF2E-8983299606DC}"/>
              </a:ext>
            </a:extLst>
          </p:cNvPr>
          <p:cNvSpPr/>
          <p:nvPr/>
        </p:nvSpPr>
        <p:spPr>
          <a:xfrm>
            <a:off x="152400" y="146116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1694" y="439678"/>
            <a:ext cx="681100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5" dirty="0">
                <a:latin typeface="Georgia"/>
                <a:cs typeface="Georgia"/>
              </a:rPr>
              <a:t>        </a:t>
            </a:r>
            <a:r>
              <a:rPr sz="3000" spc="-5" dirty="0">
                <a:latin typeface="Georgia"/>
                <a:cs typeface="Georgia"/>
              </a:rPr>
              <a:t>Encapsulating Security</a:t>
            </a:r>
            <a:r>
              <a:rPr sz="3000" spc="-11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Payload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0491" y="1472565"/>
            <a:ext cx="8282940" cy="4693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Georgia" panose="02040502050405020303" pitchFamily="18" charset="0"/>
                <a:cs typeface="Arial"/>
              </a:rPr>
              <a:t>Security Parameters </a:t>
            </a:r>
            <a:r>
              <a:rPr sz="2000" b="1" dirty="0">
                <a:latin typeface="Georgia" panose="02040502050405020303" pitchFamily="18" charset="0"/>
                <a:cs typeface="Arial"/>
              </a:rPr>
              <a:t>Index (32 bits):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Identifies a security</a:t>
            </a:r>
            <a:r>
              <a:rPr sz="2000" spc="35" dirty="0">
                <a:latin typeface="Georgia" panose="02040502050405020303" pitchFamily="18" charset="0"/>
                <a:cs typeface="Arial"/>
              </a:rPr>
              <a:t>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association</a:t>
            </a:r>
            <a:r>
              <a:rPr lang="en-IN" sz="2000" spc="-5" dirty="0">
                <a:latin typeface="Georgia" panose="02040502050405020303" pitchFamily="18" charset="0"/>
                <a:cs typeface="Arial"/>
              </a:rPr>
              <a:t>.</a:t>
            </a:r>
            <a:endParaRPr lang="en-IN" sz="2000" dirty="0">
              <a:latin typeface="Georgia" panose="020405020504050203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Georgia" panose="02040502050405020303" pitchFamily="18" charset="0"/>
                <a:cs typeface="Arial"/>
              </a:rPr>
              <a:t>Sequence Number (32 </a:t>
            </a:r>
            <a:r>
              <a:rPr sz="2000" b="1" dirty="0">
                <a:latin typeface="Georgia" panose="02040502050405020303" pitchFamily="18" charset="0"/>
                <a:cs typeface="Arial"/>
              </a:rPr>
              <a:t>bits): </a:t>
            </a:r>
            <a:r>
              <a:rPr sz="2000" dirty="0">
                <a:latin typeface="Georgia" panose="02040502050405020303" pitchFamily="18" charset="0"/>
                <a:cs typeface="Arial"/>
              </a:rPr>
              <a:t>A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monotonically increasing counter value; this  provides </a:t>
            </a:r>
            <a:r>
              <a:rPr sz="2000" spc="-10" dirty="0">
                <a:latin typeface="Georgia" panose="02040502050405020303" pitchFamily="18" charset="0"/>
                <a:cs typeface="Arial"/>
              </a:rPr>
              <a:t>an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anti-replay</a:t>
            </a:r>
            <a:r>
              <a:rPr sz="2000" spc="25" dirty="0">
                <a:latin typeface="Georgia" panose="02040502050405020303" pitchFamily="18" charset="0"/>
                <a:cs typeface="Arial"/>
              </a:rPr>
              <a:t>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function</a:t>
            </a:r>
            <a:r>
              <a:rPr lang="en-IN" sz="2000" spc="-5" dirty="0">
                <a:latin typeface="Georgia" panose="02040502050405020303" pitchFamily="18" charset="0"/>
                <a:cs typeface="Arial"/>
              </a:rPr>
              <a:t>.</a:t>
            </a:r>
            <a:endParaRPr lang="en-IN" sz="2000" dirty="0">
              <a:latin typeface="Georgia" panose="020405020504050203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Georgia" panose="02040502050405020303" pitchFamily="18" charset="0"/>
                <a:cs typeface="Arial"/>
              </a:rPr>
              <a:t>Payload Data (variable):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This is a transport-level segment (transport mode) </a:t>
            </a:r>
            <a:r>
              <a:rPr sz="2000" spc="-10" dirty="0">
                <a:latin typeface="Georgia" panose="02040502050405020303" pitchFamily="18" charset="0"/>
                <a:cs typeface="Arial"/>
              </a:rPr>
              <a:t>or  </a:t>
            </a:r>
            <a:r>
              <a:rPr sz="2000" dirty="0">
                <a:latin typeface="Georgia" panose="02040502050405020303" pitchFamily="18" charset="0"/>
                <a:cs typeface="Arial"/>
              </a:rPr>
              <a:t>IP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packet (tunnel mode) that </a:t>
            </a:r>
            <a:r>
              <a:rPr sz="2000" spc="-10" dirty="0">
                <a:latin typeface="Georgia" panose="02040502050405020303" pitchFamily="18" charset="0"/>
                <a:cs typeface="Arial"/>
              </a:rPr>
              <a:t>is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protected by</a:t>
            </a:r>
            <a:r>
              <a:rPr sz="2000" spc="5" dirty="0">
                <a:latin typeface="Georgia" panose="02040502050405020303" pitchFamily="18" charset="0"/>
                <a:cs typeface="Arial"/>
              </a:rPr>
              <a:t>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encryption</a:t>
            </a:r>
            <a:r>
              <a:rPr lang="en-IN" sz="2000" spc="-5" dirty="0">
                <a:latin typeface="Georgia" panose="02040502050405020303" pitchFamily="18" charset="0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dirty="0">
                <a:latin typeface="Georgia" panose="02040502050405020303" pitchFamily="18" charset="0"/>
                <a:cs typeface="Arial"/>
              </a:rPr>
              <a:t>Padding </a:t>
            </a:r>
            <a:r>
              <a:rPr sz="2000" b="1" spc="-5" dirty="0">
                <a:latin typeface="Georgia" panose="02040502050405020303" pitchFamily="18" charset="0"/>
                <a:cs typeface="Arial"/>
              </a:rPr>
              <a:t>(0–255 bytes): </a:t>
            </a:r>
            <a:r>
              <a:rPr sz="2000" dirty="0">
                <a:latin typeface="Georgia" panose="02040502050405020303" pitchFamily="18" charset="0"/>
                <a:cs typeface="Arial"/>
              </a:rPr>
              <a:t>for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various</a:t>
            </a:r>
            <a:r>
              <a:rPr sz="2000" spc="20" dirty="0">
                <a:latin typeface="Georgia" panose="02040502050405020303" pitchFamily="18" charset="0"/>
                <a:cs typeface="Arial"/>
              </a:rPr>
              <a:t>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reasons</a:t>
            </a:r>
            <a:r>
              <a:rPr lang="en-IN" sz="2000" spc="-5" dirty="0">
                <a:latin typeface="Georgia" panose="02040502050405020303" pitchFamily="18" charset="0"/>
                <a:cs typeface="Arial"/>
              </a:rPr>
              <a:t>.</a:t>
            </a:r>
            <a:endParaRPr lang="en-IN" sz="2000" dirty="0">
              <a:latin typeface="Georgia" panose="020405020504050203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Georgia" panose="02040502050405020303" pitchFamily="18" charset="0"/>
                <a:cs typeface="Arial"/>
              </a:rPr>
              <a:t>Pad </a:t>
            </a:r>
            <a:r>
              <a:rPr sz="2000" b="1" dirty="0">
                <a:latin typeface="Georgia" panose="02040502050405020303" pitchFamily="18" charset="0"/>
                <a:cs typeface="Arial"/>
              </a:rPr>
              <a:t>Length </a:t>
            </a:r>
            <a:r>
              <a:rPr sz="2000" b="1" spc="-5" dirty="0">
                <a:latin typeface="Georgia" panose="02040502050405020303" pitchFamily="18" charset="0"/>
                <a:cs typeface="Arial"/>
              </a:rPr>
              <a:t>(8 </a:t>
            </a:r>
            <a:r>
              <a:rPr sz="2000" b="1" dirty="0">
                <a:latin typeface="Georgia" panose="02040502050405020303" pitchFamily="18" charset="0"/>
                <a:cs typeface="Arial"/>
              </a:rPr>
              <a:t>bits):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Indicates the number </a:t>
            </a:r>
            <a:r>
              <a:rPr sz="2000" dirty="0">
                <a:latin typeface="Georgia" panose="02040502050405020303" pitchFamily="18" charset="0"/>
                <a:cs typeface="Arial"/>
              </a:rPr>
              <a:t>of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pad </a:t>
            </a:r>
            <a:r>
              <a:rPr sz="2000" spc="-10" dirty="0">
                <a:latin typeface="Georgia" panose="02040502050405020303" pitchFamily="18" charset="0"/>
                <a:cs typeface="Arial"/>
              </a:rPr>
              <a:t>bytes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immediately preceding  this</a:t>
            </a:r>
            <a:r>
              <a:rPr sz="2000" spc="-20" dirty="0">
                <a:latin typeface="Georgia" panose="02040502050405020303" pitchFamily="18" charset="0"/>
                <a:cs typeface="Arial"/>
              </a:rPr>
              <a:t>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field</a:t>
            </a:r>
            <a:r>
              <a:rPr lang="en-IN" sz="2000" spc="-5" dirty="0">
                <a:latin typeface="Georgia" panose="02040502050405020303" pitchFamily="18" charset="0"/>
                <a:cs typeface="Arial"/>
              </a:rPr>
              <a:t>.</a:t>
            </a:r>
            <a:endParaRPr lang="en-IN" sz="2000" dirty="0">
              <a:latin typeface="Georgia" panose="020405020504050203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Georgia" panose="02040502050405020303" pitchFamily="18" charset="0"/>
                <a:cs typeface="Arial"/>
              </a:rPr>
              <a:t>Next Header </a:t>
            </a:r>
            <a:r>
              <a:rPr sz="2000" b="1" dirty="0">
                <a:latin typeface="Georgia" panose="02040502050405020303" pitchFamily="18" charset="0"/>
                <a:cs typeface="Arial"/>
              </a:rPr>
              <a:t>(8 bits):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Identifies </a:t>
            </a:r>
            <a:r>
              <a:rPr sz="2000" dirty="0">
                <a:latin typeface="Georgia" panose="02040502050405020303" pitchFamily="18" charset="0"/>
                <a:cs typeface="Arial"/>
              </a:rPr>
              <a:t>the </a:t>
            </a:r>
            <a:r>
              <a:rPr sz="2000" spc="-10" dirty="0">
                <a:latin typeface="Georgia" panose="02040502050405020303" pitchFamily="18" charset="0"/>
                <a:cs typeface="Arial"/>
              </a:rPr>
              <a:t>type </a:t>
            </a:r>
            <a:r>
              <a:rPr sz="2000" dirty="0">
                <a:latin typeface="Georgia" panose="02040502050405020303" pitchFamily="18" charset="0"/>
                <a:cs typeface="Arial"/>
              </a:rPr>
              <a:t>of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data contained in </a:t>
            </a:r>
            <a:r>
              <a:rPr sz="2000" dirty="0">
                <a:latin typeface="Georgia" panose="02040502050405020303" pitchFamily="18" charset="0"/>
                <a:cs typeface="Arial"/>
              </a:rPr>
              <a:t>the </a:t>
            </a:r>
            <a:r>
              <a:rPr sz="2000" spc="-10" dirty="0">
                <a:latin typeface="Georgia" panose="02040502050405020303" pitchFamily="18" charset="0"/>
                <a:cs typeface="Arial"/>
              </a:rPr>
              <a:t>payload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data  field </a:t>
            </a:r>
            <a:r>
              <a:rPr sz="2000" spc="-10" dirty="0">
                <a:latin typeface="Georgia" panose="02040502050405020303" pitchFamily="18" charset="0"/>
                <a:cs typeface="Arial"/>
              </a:rPr>
              <a:t>by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identifying </a:t>
            </a:r>
            <a:r>
              <a:rPr sz="2000" dirty="0">
                <a:latin typeface="Georgia" panose="02040502050405020303" pitchFamily="18" charset="0"/>
                <a:cs typeface="Arial"/>
              </a:rPr>
              <a:t>the first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header in that</a:t>
            </a:r>
            <a:r>
              <a:rPr sz="2000" spc="45" dirty="0">
                <a:latin typeface="Georgia" panose="02040502050405020303" pitchFamily="18" charset="0"/>
                <a:cs typeface="Arial"/>
              </a:rPr>
              <a:t> </a:t>
            </a:r>
            <a:r>
              <a:rPr sz="2000" spc="-10" dirty="0">
                <a:latin typeface="Georgia" panose="02040502050405020303" pitchFamily="18" charset="0"/>
                <a:cs typeface="Arial"/>
              </a:rPr>
              <a:t>payload</a:t>
            </a:r>
            <a:endParaRPr lang="en-IN" sz="2000" spc="-10" dirty="0">
              <a:latin typeface="Georgia" panose="020405020504050203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000" b="1" dirty="0">
                <a:latin typeface="Georgia" panose="02040502050405020303" pitchFamily="18" charset="0"/>
                <a:cs typeface="Arial"/>
              </a:rPr>
              <a:t>Integrity </a:t>
            </a:r>
            <a:r>
              <a:rPr sz="2000" b="1" spc="-5" dirty="0">
                <a:latin typeface="Georgia" panose="02040502050405020303" pitchFamily="18" charset="0"/>
                <a:cs typeface="Arial"/>
              </a:rPr>
              <a:t>Check </a:t>
            </a:r>
            <a:r>
              <a:rPr sz="2000" b="1" spc="-25" dirty="0">
                <a:latin typeface="Georgia" panose="02040502050405020303" pitchFamily="18" charset="0"/>
                <a:cs typeface="Arial"/>
              </a:rPr>
              <a:t>Value </a:t>
            </a:r>
            <a:r>
              <a:rPr sz="2000" b="1" spc="-5" dirty="0">
                <a:latin typeface="Georgia" panose="02040502050405020303" pitchFamily="18" charset="0"/>
                <a:cs typeface="Arial"/>
              </a:rPr>
              <a:t>(variable): </a:t>
            </a:r>
            <a:r>
              <a:rPr sz="2000" dirty="0">
                <a:latin typeface="Georgia" panose="02040502050405020303" pitchFamily="18" charset="0"/>
                <a:cs typeface="Arial"/>
              </a:rPr>
              <a:t>A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variable-length field that contains </a:t>
            </a:r>
            <a:r>
              <a:rPr sz="2000" dirty="0">
                <a:latin typeface="Georgia" panose="02040502050405020303" pitchFamily="18" charset="0"/>
                <a:cs typeface="Arial"/>
              </a:rPr>
              <a:t>the 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Integrity Check </a:t>
            </a:r>
            <a:r>
              <a:rPr sz="2000" spc="-30" dirty="0">
                <a:latin typeface="Georgia" panose="02040502050405020303" pitchFamily="18" charset="0"/>
                <a:cs typeface="Arial"/>
              </a:rPr>
              <a:t>Value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computed over </a:t>
            </a:r>
            <a:r>
              <a:rPr sz="2000" dirty="0">
                <a:latin typeface="Georgia" panose="02040502050405020303" pitchFamily="18" charset="0"/>
                <a:cs typeface="Arial"/>
              </a:rPr>
              <a:t>the ESP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packet minus </a:t>
            </a:r>
            <a:r>
              <a:rPr sz="2000" dirty="0">
                <a:latin typeface="Georgia" panose="02040502050405020303" pitchFamily="18" charset="0"/>
                <a:cs typeface="Arial"/>
              </a:rPr>
              <a:t>the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Authentication Data</a:t>
            </a:r>
            <a:r>
              <a:rPr sz="2000" spc="-15" dirty="0">
                <a:latin typeface="Georgia" panose="02040502050405020303" pitchFamily="18" charset="0"/>
                <a:cs typeface="Arial"/>
              </a:rPr>
              <a:t> </a:t>
            </a:r>
            <a:r>
              <a:rPr sz="2000" spc="-5" dirty="0">
                <a:latin typeface="Georgia" panose="02040502050405020303" pitchFamily="18" charset="0"/>
                <a:cs typeface="Arial"/>
              </a:rPr>
              <a:t>field</a:t>
            </a:r>
            <a:r>
              <a:rPr lang="en-IN" sz="2000" spc="-5" dirty="0">
                <a:latin typeface="Georgia" panose="02040502050405020303" pitchFamily="18" charset="0"/>
                <a:cs typeface="Arial"/>
              </a:rPr>
              <a:t>.</a:t>
            </a:r>
            <a:endParaRPr sz="2000" dirty="0">
              <a:latin typeface="Georgia" panose="020405020504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8495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678" y="1031349"/>
            <a:ext cx="5279904" cy="2575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0740" y="3824520"/>
            <a:ext cx="5241346" cy="2478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1552" y="260468"/>
            <a:ext cx="669734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5" dirty="0">
                <a:latin typeface="Georgia"/>
                <a:cs typeface="Georgia"/>
              </a:rPr>
              <a:t>	</a:t>
            </a:r>
            <a:r>
              <a:rPr sz="3000" spc="-5" dirty="0">
                <a:latin typeface="Georgia"/>
                <a:cs typeface="Georgia"/>
              </a:rPr>
              <a:t>Transport </a:t>
            </a:r>
            <a:r>
              <a:rPr sz="3000" dirty="0">
                <a:latin typeface="Georgia"/>
                <a:cs typeface="Georgia"/>
              </a:rPr>
              <a:t>vs </a:t>
            </a:r>
            <a:r>
              <a:rPr sz="3000" spc="-5" dirty="0">
                <a:latin typeface="Georgia"/>
                <a:cs typeface="Georgia"/>
              </a:rPr>
              <a:t>Tunnel Mode</a:t>
            </a:r>
            <a:r>
              <a:rPr sz="3000" spc="-85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ESP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21866" y="6384747"/>
            <a:ext cx="5989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Scope of </a:t>
            </a:r>
            <a:r>
              <a:rPr sz="1800" b="1" spc="-5" dirty="0">
                <a:latin typeface="Georgia"/>
                <a:cs typeface="Georgia"/>
              </a:rPr>
              <a:t>ESP Encryption and</a:t>
            </a:r>
            <a:r>
              <a:rPr sz="1800" b="1" spc="3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Authentication</a:t>
            </a:r>
            <a:endParaRPr sz="1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3026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5732" y="439678"/>
            <a:ext cx="42659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 panose="02040502050405020303" pitchFamily="18" charset="0"/>
                <a:cs typeface="Georgia"/>
              </a:rPr>
              <a:t>Anti-Replay</a:t>
            </a:r>
            <a:r>
              <a:rPr sz="3000" spc="-90" dirty="0">
                <a:latin typeface="Georgia" panose="02040502050405020303" pitchFamily="18" charset="0"/>
                <a:cs typeface="Georgia"/>
              </a:rPr>
              <a:t> </a:t>
            </a:r>
            <a:r>
              <a:rPr sz="3000" spc="-5" dirty="0">
                <a:latin typeface="Georgia" panose="02040502050405020303" pitchFamily="18" charset="0"/>
                <a:cs typeface="Georgia"/>
              </a:rPr>
              <a:t>Service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8916" y="1386331"/>
            <a:ext cx="8119745" cy="4954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0287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47650" algn="l"/>
              </a:tabLst>
            </a:pPr>
            <a:r>
              <a:rPr dirty="0">
                <a:latin typeface="Georgia" panose="02040502050405020303" pitchFamily="18" charset="0"/>
                <a:cs typeface="Georgia"/>
              </a:rPr>
              <a:t>A </a:t>
            </a:r>
            <a:r>
              <a:rPr spc="-5" dirty="0">
                <a:latin typeface="Georgia" panose="02040502050405020303" pitchFamily="18" charset="0"/>
                <a:cs typeface="Georgia"/>
              </a:rPr>
              <a:t>replay attack </a:t>
            </a:r>
            <a:r>
              <a:rPr dirty="0">
                <a:latin typeface="Georgia" panose="02040502050405020303" pitchFamily="18" charset="0"/>
                <a:cs typeface="Georgia"/>
              </a:rPr>
              <a:t>is </a:t>
            </a:r>
            <a:r>
              <a:rPr spc="-5" dirty="0">
                <a:latin typeface="Georgia" panose="02040502050405020303" pitchFamily="18" charset="0"/>
                <a:cs typeface="Georgia"/>
              </a:rPr>
              <a:t>one </a:t>
            </a:r>
            <a:r>
              <a:rPr dirty="0">
                <a:latin typeface="Georgia" panose="02040502050405020303" pitchFamily="18" charset="0"/>
                <a:cs typeface="Georgia"/>
              </a:rPr>
              <a:t>in </a:t>
            </a:r>
            <a:r>
              <a:rPr spc="-5" dirty="0">
                <a:latin typeface="Georgia" panose="02040502050405020303" pitchFamily="18" charset="0"/>
                <a:cs typeface="Georgia"/>
              </a:rPr>
              <a:t>which </a:t>
            </a:r>
            <a:r>
              <a:rPr dirty="0">
                <a:latin typeface="Georgia" panose="02040502050405020303" pitchFamily="18" charset="0"/>
                <a:cs typeface="Georgia"/>
              </a:rPr>
              <a:t>an </a:t>
            </a:r>
            <a:r>
              <a:rPr spc="-5" dirty="0">
                <a:latin typeface="Georgia" panose="02040502050405020303" pitchFamily="18" charset="0"/>
                <a:cs typeface="Georgia"/>
              </a:rPr>
              <a:t>attacker obtains </a:t>
            </a:r>
            <a:r>
              <a:rPr dirty="0">
                <a:latin typeface="Georgia" panose="02040502050405020303" pitchFamily="18" charset="0"/>
                <a:cs typeface="Georgia"/>
              </a:rPr>
              <a:t>a </a:t>
            </a:r>
            <a:r>
              <a:rPr spc="-5" dirty="0">
                <a:latin typeface="Georgia" panose="02040502050405020303" pitchFamily="18" charset="0"/>
                <a:cs typeface="Georgia"/>
              </a:rPr>
              <a:t>copy of </a:t>
            </a:r>
            <a:r>
              <a:rPr dirty="0">
                <a:latin typeface="Georgia" panose="02040502050405020303" pitchFamily="18" charset="0"/>
                <a:cs typeface="Georgia"/>
              </a:rPr>
              <a:t>an authenticated  </a:t>
            </a:r>
            <a:r>
              <a:rPr spc="-5" dirty="0">
                <a:latin typeface="Georgia" panose="02040502050405020303" pitchFamily="18" charset="0"/>
                <a:cs typeface="Georgia"/>
              </a:rPr>
              <a:t>packet </a:t>
            </a:r>
            <a:r>
              <a:rPr dirty="0">
                <a:latin typeface="Georgia" panose="02040502050405020303" pitchFamily="18" charset="0"/>
                <a:cs typeface="Georgia"/>
              </a:rPr>
              <a:t>and </a:t>
            </a:r>
            <a:r>
              <a:rPr spc="-5" dirty="0">
                <a:latin typeface="Georgia" panose="02040502050405020303" pitchFamily="18" charset="0"/>
                <a:cs typeface="Georgia"/>
              </a:rPr>
              <a:t>later transmits </a:t>
            </a:r>
            <a:r>
              <a:rPr dirty="0">
                <a:latin typeface="Georgia" panose="02040502050405020303" pitchFamily="18" charset="0"/>
                <a:cs typeface="Georgia"/>
              </a:rPr>
              <a:t>it </a:t>
            </a:r>
            <a:r>
              <a:rPr spc="-5" dirty="0">
                <a:latin typeface="Georgia" panose="02040502050405020303" pitchFamily="18" charset="0"/>
                <a:cs typeface="Georgia"/>
              </a:rPr>
              <a:t>to the </a:t>
            </a:r>
            <a:r>
              <a:rPr dirty="0">
                <a:latin typeface="Georgia" panose="02040502050405020303" pitchFamily="18" charset="0"/>
                <a:cs typeface="Georgia"/>
              </a:rPr>
              <a:t>intended </a:t>
            </a:r>
            <a:r>
              <a:rPr spc="-5" dirty="0">
                <a:latin typeface="Georgia" panose="02040502050405020303" pitchFamily="18" charset="0"/>
                <a:cs typeface="Georgia"/>
              </a:rPr>
              <a:t>destination. </a:t>
            </a:r>
            <a:r>
              <a:rPr dirty="0">
                <a:latin typeface="Georgia" panose="02040502050405020303" pitchFamily="18" charset="0"/>
                <a:cs typeface="Georgia"/>
              </a:rPr>
              <a:t>The </a:t>
            </a:r>
            <a:r>
              <a:rPr spc="-5" dirty="0">
                <a:latin typeface="Georgia" panose="02040502050405020303" pitchFamily="18" charset="0"/>
                <a:cs typeface="Georgia"/>
              </a:rPr>
              <a:t>receipt of  duplicate, </a:t>
            </a:r>
            <a:r>
              <a:rPr dirty="0">
                <a:latin typeface="Georgia" panose="02040502050405020303" pitchFamily="18" charset="0"/>
                <a:cs typeface="Georgia"/>
              </a:rPr>
              <a:t>authenticated </a:t>
            </a:r>
            <a:r>
              <a:rPr spc="-5" dirty="0">
                <a:latin typeface="Georgia" panose="02040502050405020303" pitchFamily="18" charset="0"/>
                <a:cs typeface="Georgia"/>
              </a:rPr>
              <a:t>IP packets </a:t>
            </a:r>
            <a:r>
              <a:rPr dirty="0">
                <a:latin typeface="Georgia" panose="02040502050405020303" pitchFamily="18" charset="0"/>
                <a:cs typeface="Georgia"/>
              </a:rPr>
              <a:t>may </a:t>
            </a:r>
            <a:r>
              <a:rPr spc="-5" dirty="0">
                <a:latin typeface="Georgia" panose="02040502050405020303" pitchFamily="18" charset="0"/>
                <a:cs typeface="Georgia"/>
              </a:rPr>
              <a:t>disrupt service </a:t>
            </a:r>
            <a:r>
              <a:rPr dirty="0">
                <a:latin typeface="Georgia" panose="02040502050405020303" pitchFamily="18" charset="0"/>
                <a:cs typeface="Georgia"/>
              </a:rPr>
              <a:t>in </a:t>
            </a:r>
            <a:r>
              <a:rPr spc="-5" dirty="0">
                <a:latin typeface="Georgia" panose="02040502050405020303" pitchFamily="18" charset="0"/>
                <a:cs typeface="Georgia"/>
              </a:rPr>
              <a:t>some </a:t>
            </a:r>
            <a:r>
              <a:rPr dirty="0">
                <a:latin typeface="Georgia" panose="02040502050405020303" pitchFamily="18" charset="0"/>
                <a:cs typeface="Georgia"/>
              </a:rPr>
              <a:t>way </a:t>
            </a:r>
            <a:r>
              <a:rPr spc="-5" dirty="0">
                <a:latin typeface="Georgia" panose="02040502050405020303" pitchFamily="18" charset="0"/>
                <a:cs typeface="Georgia"/>
              </a:rPr>
              <a:t>or </a:t>
            </a:r>
            <a:r>
              <a:rPr dirty="0">
                <a:latin typeface="Georgia" panose="02040502050405020303" pitchFamily="18" charset="0"/>
                <a:cs typeface="Georgia"/>
              </a:rPr>
              <a:t>may  </a:t>
            </a:r>
            <a:r>
              <a:rPr spc="-5" dirty="0">
                <a:latin typeface="Georgia" panose="02040502050405020303" pitchFamily="18" charset="0"/>
                <a:cs typeface="Georgia"/>
              </a:rPr>
              <a:t>have some other undesired</a:t>
            </a:r>
            <a:r>
              <a:rPr spc="45" dirty="0">
                <a:latin typeface="Georgia" panose="02040502050405020303" pitchFamily="18" charset="0"/>
                <a:cs typeface="Georgia"/>
              </a:rPr>
              <a:t> </a:t>
            </a:r>
            <a:r>
              <a:rPr spc="-5" dirty="0">
                <a:latin typeface="Georgia" panose="02040502050405020303" pitchFamily="18" charset="0"/>
                <a:cs typeface="Georgia"/>
              </a:rPr>
              <a:t>consequence.</a:t>
            </a:r>
            <a:endParaRPr dirty="0">
              <a:latin typeface="Georgia" panose="02040502050405020303" pitchFamily="18" charset="0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§"/>
              <a:tabLst>
                <a:tab pos="247650" algn="l"/>
              </a:tabLst>
            </a:pPr>
            <a:r>
              <a:rPr dirty="0">
                <a:latin typeface="Georgia" panose="02040502050405020303" pitchFamily="18" charset="0"/>
                <a:cs typeface="Georgia"/>
              </a:rPr>
              <a:t>The </a:t>
            </a:r>
            <a:r>
              <a:rPr spc="-5" dirty="0">
                <a:latin typeface="Georgia" panose="02040502050405020303" pitchFamily="18" charset="0"/>
                <a:cs typeface="Georgia"/>
              </a:rPr>
              <a:t>Sequence Number field </a:t>
            </a:r>
            <a:r>
              <a:rPr dirty="0">
                <a:latin typeface="Georgia" panose="02040502050405020303" pitchFamily="18" charset="0"/>
                <a:cs typeface="Georgia"/>
              </a:rPr>
              <a:t>is designed </a:t>
            </a:r>
            <a:r>
              <a:rPr spc="-5" dirty="0">
                <a:latin typeface="Georgia" panose="02040502050405020303" pitchFamily="18" charset="0"/>
                <a:cs typeface="Georgia"/>
              </a:rPr>
              <a:t>to thwart such</a:t>
            </a:r>
            <a:r>
              <a:rPr spc="40" dirty="0">
                <a:latin typeface="Georgia" panose="02040502050405020303" pitchFamily="18" charset="0"/>
                <a:cs typeface="Georgia"/>
              </a:rPr>
              <a:t> </a:t>
            </a:r>
            <a:r>
              <a:rPr spc="-5" dirty="0">
                <a:latin typeface="Georgia" panose="02040502050405020303" pitchFamily="18" charset="0"/>
                <a:cs typeface="Georgia"/>
              </a:rPr>
              <a:t>attacks.</a:t>
            </a:r>
            <a:endParaRPr dirty="0">
              <a:latin typeface="Georgia" panose="02040502050405020303" pitchFamily="18" charset="0"/>
              <a:cs typeface="Georgia"/>
            </a:endParaRPr>
          </a:p>
          <a:p>
            <a:pPr marL="298450" marR="5080" indent="-285750">
              <a:lnSpc>
                <a:spcPts val="3240"/>
              </a:lnSpc>
              <a:spcBef>
                <a:spcPts val="285"/>
              </a:spcBef>
              <a:buFont typeface="Wingdings" panose="05000000000000000000" pitchFamily="2" charset="2"/>
              <a:buChar char="§"/>
              <a:tabLst>
                <a:tab pos="247650" algn="l"/>
              </a:tabLst>
            </a:pPr>
            <a:r>
              <a:rPr spc="-5" dirty="0">
                <a:latin typeface="Georgia" panose="02040502050405020303" pitchFamily="18" charset="0"/>
                <a:cs typeface="Georgia"/>
              </a:rPr>
              <a:t>When </a:t>
            </a:r>
            <a:r>
              <a:rPr dirty="0">
                <a:latin typeface="Georgia" panose="02040502050405020303" pitchFamily="18" charset="0"/>
                <a:cs typeface="Georgia"/>
              </a:rPr>
              <a:t>a new </a:t>
            </a:r>
            <a:r>
              <a:rPr spc="-5" dirty="0">
                <a:latin typeface="Georgia" panose="02040502050405020303" pitchFamily="18" charset="0"/>
                <a:cs typeface="Georgia"/>
              </a:rPr>
              <a:t>SA </a:t>
            </a:r>
            <a:r>
              <a:rPr dirty="0">
                <a:latin typeface="Georgia" panose="02040502050405020303" pitchFamily="18" charset="0"/>
                <a:cs typeface="Georgia"/>
              </a:rPr>
              <a:t>is </a:t>
            </a:r>
            <a:r>
              <a:rPr spc="-5" dirty="0">
                <a:latin typeface="Georgia" panose="02040502050405020303" pitchFamily="18" charset="0"/>
                <a:cs typeface="Georgia"/>
              </a:rPr>
              <a:t>established, the </a:t>
            </a:r>
            <a:r>
              <a:rPr b="1" spc="-5" dirty="0">
                <a:latin typeface="Georgia" panose="02040502050405020303" pitchFamily="18" charset="0"/>
                <a:cs typeface="Georgia"/>
              </a:rPr>
              <a:t>sender </a:t>
            </a:r>
            <a:r>
              <a:rPr b="1" dirty="0">
                <a:latin typeface="Georgia" panose="02040502050405020303" pitchFamily="18" charset="0"/>
                <a:cs typeface="Georgia"/>
              </a:rPr>
              <a:t>initializes a sequence </a:t>
            </a:r>
            <a:r>
              <a:rPr b="1" spc="-5" dirty="0">
                <a:latin typeface="Georgia" panose="02040502050405020303" pitchFamily="18" charset="0"/>
                <a:cs typeface="Georgia"/>
              </a:rPr>
              <a:t>number  counter to</a:t>
            </a:r>
            <a:r>
              <a:rPr b="1" spc="-15" dirty="0">
                <a:latin typeface="Georgia" panose="02040502050405020303" pitchFamily="18" charset="0"/>
                <a:cs typeface="Georgia"/>
              </a:rPr>
              <a:t> </a:t>
            </a:r>
            <a:r>
              <a:rPr b="1" dirty="0">
                <a:latin typeface="Georgia" panose="02040502050405020303" pitchFamily="18" charset="0"/>
                <a:cs typeface="Georgia"/>
              </a:rPr>
              <a:t>0.</a:t>
            </a:r>
            <a:endParaRPr dirty="0">
              <a:latin typeface="Georgia" panose="02040502050405020303" pitchFamily="18" charset="0"/>
              <a:cs typeface="Georgia"/>
            </a:endParaRPr>
          </a:p>
          <a:p>
            <a:pPr marL="298450" marR="45720" indent="-285750">
              <a:lnSpc>
                <a:spcPts val="324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252095" algn="l"/>
              </a:tabLst>
            </a:pPr>
            <a:r>
              <a:rPr spc="-5" dirty="0">
                <a:latin typeface="Georgia" panose="02040502050405020303" pitchFamily="18" charset="0"/>
                <a:cs typeface="Georgia"/>
              </a:rPr>
              <a:t>If anti-replay </a:t>
            </a:r>
            <a:r>
              <a:rPr dirty="0">
                <a:latin typeface="Georgia" panose="02040502050405020303" pitchFamily="18" charset="0"/>
                <a:cs typeface="Georgia"/>
              </a:rPr>
              <a:t>is enabled </a:t>
            </a:r>
            <a:r>
              <a:rPr spc="-5" dirty="0">
                <a:latin typeface="Georgia" panose="02040502050405020303" pitchFamily="18" charset="0"/>
                <a:cs typeface="Georgia"/>
              </a:rPr>
              <a:t>(the default), the </a:t>
            </a:r>
            <a:r>
              <a:rPr dirty="0">
                <a:latin typeface="Georgia" panose="02040502050405020303" pitchFamily="18" charset="0"/>
                <a:cs typeface="Georgia"/>
              </a:rPr>
              <a:t>sender must not </a:t>
            </a:r>
            <a:r>
              <a:rPr spc="-5" dirty="0">
                <a:latin typeface="Georgia" panose="02040502050405020303" pitchFamily="18" charset="0"/>
                <a:cs typeface="Georgia"/>
              </a:rPr>
              <a:t>allow the sequence  </a:t>
            </a:r>
            <a:r>
              <a:rPr dirty="0">
                <a:latin typeface="Georgia" panose="02040502050405020303" pitchFamily="18" charset="0"/>
                <a:cs typeface="Georgia"/>
              </a:rPr>
              <a:t>number </a:t>
            </a:r>
            <a:r>
              <a:rPr spc="-5" dirty="0">
                <a:latin typeface="Georgia" panose="02040502050405020303" pitchFamily="18" charset="0"/>
                <a:cs typeface="Georgia"/>
              </a:rPr>
              <a:t>to cycle past 2</a:t>
            </a:r>
            <a:r>
              <a:rPr spc="-7" baseline="25462" dirty="0">
                <a:latin typeface="Georgia" panose="02040502050405020303" pitchFamily="18" charset="0"/>
                <a:cs typeface="Georgia"/>
              </a:rPr>
              <a:t>32 </a:t>
            </a:r>
            <a:r>
              <a:rPr spc="-5" dirty="0">
                <a:latin typeface="Georgia" panose="02040502050405020303" pitchFamily="18" charset="0"/>
                <a:cs typeface="Georgia"/>
              </a:rPr>
              <a:t>-1 back to zero. Otherwise, there would be </a:t>
            </a:r>
            <a:r>
              <a:rPr dirty="0">
                <a:latin typeface="Georgia" panose="02040502050405020303" pitchFamily="18" charset="0"/>
                <a:cs typeface="Georgia"/>
              </a:rPr>
              <a:t>multiple  </a:t>
            </a:r>
            <a:r>
              <a:rPr spc="-5" dirty="0">
                <a:latin typeface="Georgia" panose="02040502050405020303" pitchFamily="18" charset="0"/>
                <a:cs typeface="Georgia"/>
              </a:rPr>
              <a:t>valid packets with the </a:t>
            </a:r>
            <a:r>
              <a:rPr dirty="0">
                <a:latin typeface="Georgia" panose="02040502050405020303" pitchFamily="18" charset="0"/>
                <a:cs typeface="Georgia"/>
              </a:rPr>
              <a:t>same sequence </a:t>
            </a:r>
            <a:r>
              <a:rPr spc="-5" dirty="0">
                <a:latin typeface="Georgia" panose="02040502050405020303" pitchFamily="18" charset="0"/>
                <a:cs typeface="Georgia"/>
              </a:rPr>
              <a:t>number. If the limit of </a:t>
            </a:r>
            <a:r>
              <a:rPr dirty="0">
                <a:latin typeface="Georgia" panose="02040502050405020303" pitchFamily="18" charset="0"/>
                <a:cs typeface="Georgia"/>
              </a:rPr>
              <a:t>2 </a:t>
            </a:r>
            <a:r>
              <a:rPr spc="-7" baseline="25462" dirty="0">
                <a:latin typeface="Georgia" panose="02040502050405020303" pitchFamily="18" charset="0"/>
                <a:cs typeface="Georgia"/>
              </a:rPr>
              <a:t>32 </a:t>
            </a:r>
            <a:r>
              <a:rPr spc="-5" dirty="0">
                <a:latin typeface="Georgia" panose="02040502050405020303" pitchFamily="18" charset="0"/>
                <a:cs typeface="Georgia"/>
              </a:rPr>
              <a:t>-1</a:t>
            </a:r>
            <a:r>
              <a:rPr spc="-30" dirty="0">
                <a:latin typeface="Georgia" panose="02040502050405020303" pitchFamily="18" charset="0"/>
                <a:cs typeface="Georgia"/>
              </a:rPr>
              <a:t> </a:t>
            </a:r>
            <a:r>
              <a:rPr dirty="0">
                <a:latin typeface="Georgia" panose="02040502050405020303" pitchFamily="18" charset="0"/>
                <a:cs typeface="Georgia"/>
              </a:rPr>
              <a:t>is</a:t>
            </a:r>
            <a:r>
              <a:rPr lang="en-IN" dirty="0">
                <a:latin typeface="Georgia" panose="02040502050405020303" pitchFamily="18" charset="0"/>
                <a:cs typeface="Georgia"/>
              </a:rPr>
              <a:t> </a:t>
            </a:r>
            <a:r>
              <a:rPr spc="-5" dirty="0">
                <a:latin typeface="Georgia" panose="02040502050405020303" pitchFamily="18" charset="0"/>
                <a:cs typeface="Georgia"/>
              </a:rPr>
              <a:t>reached, the </a:t>
            </a:r>
            <a:r>
              <a:rPr dirty="0">
                <a:latin typeface="Georgia" panose="02040502050405020303" pitchFamily="18" charset="0"/>
                <a:cs typeface="Georgia"/>
              </a:rPr>
              <a:t>sender </a:t>
            </a:r>
            <a:r>
              <a:rPr spc="-5" dirty="0">
                <a:latin typeface="Georgia" panose="02040502050405020303" pitchFamily="18" charset="0"/>
                <a:cs typeface="Georgia"/>
              </a:rPr>
              <a:t>should terminate this SA </a:t>
            </a:r>
            <a:r>
              <a:rPr dirty="0">
                <a:latin typeface="Georgia" panose="02040502050405020303" pitchFamily="18" charset="0"/>
                <a:cs typeface="Georgia"/>
              </a:rPr>
              <a:t>and </a:t>
            </a:r>
            <a:r>
              <a:rPr spc="-5" dirty="0">
                <a:latin typeface="Georgia" panose="02040502050405020303" pitchFamily="18" charset="0"/>
                <a:cs typeface="Georgia"/>
              </a:rPr>
              <a:t>negotiate </a:t>
            </a:r>
            <a:r>
              <a:rPr dirty="0">
                <a:latin typeface="Georgia" panose="02040502050405020303" pitchFamily="18" charset="0"/>
                <a:cs typeface="Georgia"/>
              </a:rPr>
              <a:t>a new </a:t>
            </a:r>
            <a:r>
              <a:rPr spc="-5" dirty="0">
                <a:latin typeface="Georgia" panose="02040502050405020303" pitchFamily="18" charset="0"/>
                <a:cs typeface="Georgia"/>
              </a:rPr>
              <a:t>SA </a:t>
            </a:r>
            <a:r>
              <a:rPr dirty="0">
                <a:latin typeface="Georgia" panose="02040502050405020303" pitchFamily="18" charset="0"/>
                <a:cs typeface="Georgia"/>
              </a:rPr>
              <a:t>with a new  key.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5732" y="439678"/>
            <a:ext cx="42659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/>
                <a:cs typeface="Georgia"/>
              </a:rPr>
              <a:t>Anti-Replay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Service</a:t>
            </a:r>
          </a:p>
        </p:txBody>
      </p:sp>
      <p:sp>
        <p:nvSpPr>
          <p:cNvPr id="10" name="object 10"/>
          <p:cNvSpPr/>
          <p:nvPr/>
        </p:nvSpPr>
        <p:spPr>
          <a:xfrm>
            <a:off x="898258" y="1785950"/>
            <a:ext cx="7317105" cy="414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497" y="1056901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5669" y="439678"/>
            <a:ext cx="376682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/>
                <a:cs typeface="Georgia"/>
              </a:rPr>
              <a:t>    </a:t>
            </a:r>
            <a:r>
              <a:rPr sz="3000" dirty="0">
                <a:latin typeface="Georgia"/>
                <a:cs typeface="Georgia"/>
              </a:rPr>
              <a:t>Key</a:t>
            </a:r>
            <a:r>
              <a:rPr sz="3000" b="1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Management</a:t>
            </a:r>
            <a:r>
              <a:rPr lang="en-IN" sz="3000" spc="-5" dirty="0">
                <a:latin typeface="Georgia"/>
                <a:cs typeface="Georgia"/>
              </a:rPr>
              <a:t>  </a:t>
            </a:r>
            <a:endParaRPr sz="3000" spc="-5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491" y="1511908"/>
            <a:ext cx="8030845" cy="311944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handles </a:t>
            </a:r>
            <a:r>
              <a:rPr sz="2000" dirty="0">
                <a:latin typeface="Georgia"/>
                <a:cs typeface="Georgia"/>
              </a:rPr>
              <a:t>key </a:t>
            </a:r>
            <a:r>
              <a:rPr sz="2000" spc="-5" dirty="0">
                <a:latin typeface="Georgia"/>
                <a:cs typeface="Georgia"/>
              </a:rPr>
              <a:t>generation </a:t>
            </a:r>
            <a:r>
              <a:rPr sz="2000" dirty="0">
                <a:latin typeface="Georgia"/>
                <a:cs typeface="Georgia"/>
              </a:rPr>
              <a:t>&amp;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distribution</a:t>
            </a:r>
            <a:endParaRPr sz="20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typically </a:t>
            </a:r>
            <a:r>
              <a:rPr sz="2000" dirty="0">
                <a:latin typeface="Georgia"/>
                <a:cs typeface="Georgia"/>
              </a:rPr>
              <a:t>need 2 </a:t>
            </a:r>
            <a:r>
              <a:rPr sz="2000" spc="-5" dirty="0">
                <a:latin typeface="Georgia"/>
                <a:cs typeface="Georgia"/>
              </a:rPr>
              <a:t>pairs of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keys</a:t>
            </a:r>
          </a:p>
          <a:p>
            <a:pPr marL="629920" lvl="1" indent="-342900">
              <a:lnSpc>
                <a:spcPct val="100000"/>
              </a:lnSpc>
              <a:spcBef>
                <a:spcPts val="284"/>
              </a:spcBef>
              <a:buClr>
                <a:srgbClr val="CCB400"/>
              </a:buClr>
              <a:buSzPct val="68181"/>
              <a:buFont typeface="Wingdings" panose="05000000000000000000" pitchFamily="2" charset="2"/>
              <a:buChar char="§"/>
              <a:tabLst>
                <a:tab pos="561340" algn="l"/>
              </a:tabLst>
            </a:pPr>
            <a:r>
              <a:rPr sz="2000" spc="-5" dirty="0">
                <a:latin typeface="Georgia"/>
                <a:cs typeface="Georgia"/>
              </a:rPr>
              <a:t>2 </a:t>
            </a:r>
            <a:r>
              <a:rPr sz="2000" spc="-10" dirty="0">
                <a:latin typeface="Georgia"/>
                <a:cs typeface="Georgia"/>
              </a:rPr>
              <a:t>per direction </a:t>
            </a:r>
            <a:r>
              <a:rPr sz="2000" spc="-5" dirty="0">
                <a:latin typeface="Georgia"/>
                <a:cs typeface="Georgia"/>
              </a:rPr>
              <a:t>for AH &amp;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ESP</a:t>
            </a:r>
            <a:endParaRPr sz="20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manual </a:t>
            </a:r>
            <a:r>
              <a:rPr sz="2000" dirty="0">
                <a:latin typeface="Georgia"/>
                <a:cs typeface="Georgia"/>
              </a:rPr>
              <a:t>key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management</a:t>
            </a:r>
            <a:endParaRPr sz="2000" dirty="0">
              <a:latin typeface="Georgia"/>
              <a:cs typeface="Georgia"/>
            </a:endParaRPr>
          </a:p>
          <a:p>
            <a:pPr marL="629920" lvl="1" indent="-342900">
              <a:lnSpc>
                <a:spcPct val="100000"/>
              </a:lnSpc>
              <a:spcBef>
                <a:spcPts val="290"/>
              </a:spcBef>
              <a:buClr>
                <a:srgbClr val="CCB400"/>
              </a:buClr>
              <a:buSzPct val="68181"/>
              <a:buFont typeface="Wingdings" panose="05000000000000000000" pitchFamily="2" charset="2"/>
              <a:buChar char="§"/>
              <a:tabLst>
                <a:tab pos="561340" algn="l"/>
              </a:tabLst>
            </a:pPr>
            <a:r>
              <a:rPr sz="2000" spc="-10" dirty="0">
                <a:latin typeface="Georgia"/>
                <a:cs typeface="Georgia"/>
              </a:rPr>
              <a:t>System </a:t>
            </a:r>
            <a:r>
              <a:rPr sz="2000" spc="-5" dirty="0">
                <a:latin typeface="Georgia"/>
                <a:cs typeface="Georgia"/>
              </a:rPr>
              <a:t>administrator </a:t>
            </a:r>
            <a:r>
              <a:rPr sz="2000" spc="-10" dirty="0">
                <a:latin typeface="Georgia"/>
                <a:cs typeface="Georgia"/>
              </a:rPr>
              <a:t>manually configures every</a:t>
            </a:r>
            <a:r>
              <a:rPr sz="2000" spc="1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system</a:t>
            </a:r>
            <a:endParaRPr sz="20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automated </a:t>
            </a:r>
            <a:r>
              <a:rPr sz="2000" dirty="0">
                <a:latin typeface="Georgia"/>
                <a:cs typeface="Georgia"/>
              </a:rPr>
              <a:t>key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management</a:t>
            </a:r>
            <a:endParaRPr sz="2000" dirty="0">
              <a:latin typeface="Georgia"/>
              <a:cs typeface="Georgia"/>
            </a:endParaRPr>
          </a:p>
          <a:p>
            <a:pPr marL="629920" marR="5080" lvl="1" indent="-342900">
              <a:lnSpc>
                <a:spcPts val="2380"/>
              </a:lnSpc>
              <a:spcBef>
                <a:spcPts val="580"/>
              </a:spcBef>
              <a:buClr>
                <a:srgbClr val="CCB400"/>
              </a:buClr>
              <a:buSzPct val="68181"/>
              <a:buFont typeface="Wingdings" panose="05000000000000000000" pitchFamily="2" charset="2"/>
              <a:buChar char="§"/>
              <a:tabLst>
                <a:tab pos="561340" algn="l"/>
              </a:tabLst>
            </a:pPr>
            <a:r>
              <a:rPr sz="2000" spc="-10" dirty="0">
                <a:latin typeface="Georgia"/>
                <a:cs typeface="Georgia"/>
              </a:rPr>
              <a:t>automated system </a:t>
            </a:r>
            <a:r>
              <a:rPr sz="2000" spc="-5" dirty="0">
                <a:latin typeface="Georgia"/>
                <a:cs typeface="Georgia"/>
              </a:rPr>
              <a:t>for on </a:t>
            </a:r>
            <a:r>
              <a:rPr sz="2000" spc="-10" dirty="0">
                <a:latin typeface="Georgia"/>
                <a:cs typeface="Georgia"/>
              </a:rPr>
              <a:t>demand creation </a:t>
            </a:r>
            <a:r>
              <a:rPr sz="2000" spc="-5" dirty="0">
                <a:latin typeface="Georgia"/>
                <a:cs typeface="Georgia"/>
              </a:rPr>
              <a:t>of keys for </a:t>
            </a:r>
            <a:r>
              <a:rPr sz="2000" spc="-10" dirty="0">
                <a:latin typeface="Georgia"/>
                <a:cs typeface="Georgia"/>
              </a:rPr>
              <a:t>SA’s </a:t>
            </a:r>
            <a:r>
              <a:rPr sz="2000" spc="-5" dirty="0">
                <a:latin typeface="Georgia"/>
                <a:cs typeface="Georgia"/>
              </a:rPr>
              <a:t>in  large </a:t>
            </a:r>
            <a:r>
              <a:rPr sz="2000" spc="-10" dirty="0">
                <a:latin typeface="Georgia"/>
                <a:cs typeface="Georgia"/>
              </a:rPr>
              <a:t>systems</a:t>
            </a:r>
            <a:endParaRPr sz="2000" dirty="0">
              <a:latin typeface="Georgia"/>
              <a:cs typeface="Georgia"/>
            </a:endParaRPr>
          </a:p>
          <a:p>
            <a:pPr marL="629920" lvl="1" indent="-342900">
              <a:lnSpc>
                <a:spcPct val="100000"/>
              </a:lnSpc>
              <a:spcBef>
                <a:spcPts val="225"/>
              </a:spcBef>
              <a:buClr>
                <a:srgbClr val="CCB400"/>
              </a:buClr>
              <a:buSzPct val="68181"/>
              <a:buFont typeface="Wingdings" panose="05000000000000000000" pitchFamily="2" charset="2"/>
              <a:buChar char="§"/>
              <a:tabLst>
                <a:tab pos="561340" algn="l"/>
              </a:tabLst>
            </a:pPr>
            <a:r>
              <a:rPr sz="2000" spc="-5" dirty="0">
                <a:latin typeface="Georgia"/>
                <a:cs typeface="Georgia"/>
              </a:rPr>
              <a:t>has </a:t>
            </a:r>
            <a:r>
              <a:rPr sz="2000" spc="-10" dirty="0">
                <a:latin typeface="Georgia"/>
                <a:cs typeface="Georgia"/>
              </a:rPr>
              <a:t>Oakley </a:t>
            </a:r>
            <a:r>
              <a:rPr sz="2000" spc="-5" dirty="0">
                <a:latin typeface="Georgia"/>
                <a:cs typeface="Georgia"/>
              </a:rPr>
              <a:t>&amp; </a:t>
            </a:r>
            <a:r>
              <a:rPr sz="2000" spc="-10" dirty="0">
                <a:latin typeface="Georgia"/>
                <a:cs typeface="Georgia"/>
              </a:rPr>
              <a:t>ISAKMP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elements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18613" y="439678"/>
            <a:ext cx="38982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Georgia" panose="02040502050405020303" pitchFamily="18" charset="0"/>
              </a:rPr>
              <a:t>IP </a:t>
            </a:r>
            <a:r>
              <a:rPr sz="3000" spc="-5" dirty="0">
                <a:latin typeface="Georgia" panose="02040502050405020303" pitchFamily="18" charset="0"/>
              </a:rPr>
              <a:t>Security</a:t>
            </a:r>
            <a:r>
              <a:rPr sz="3000" spc="-70" dirty="0">
                <a:latin typeface="Georgia" panose="02040502050405020303" pitchFamily="18" charset="0"/>
              </a:rPr>
              <a:t> </a:t>
            </a:r>
            <a:r>
              <a:rPr sz="3000" spc="-5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812" y="1549653"/>
            <a:ext cx="8021955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  <a:tabLst>
                <a:tab pos="4864735" algn="l"/>
              </a:tabLst>
            </a:pPr>
            <a:r>
              <a:rPr sz="2000" dirty="0">
                <a:latin typeface="Georgia" panose="02040502050405020303" pitchFamily="18" charset="0"/>
                <a:cs typeface="Georgia"/>
              </a:rPr>
              <a:t>The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standard </a:t>
            </a:r>
            <a:r>
              <a:rPr sz="2000" dirty="0">
                <a:latin typeface="Georgia" panose="02040502050405020303" pitchFamily="18" charset="0"/>
                <a:cs typeface="Georgia"/>
              </a:rPr>
              <a:t>Internet communication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protocol is  </a:t>
            </a:r>
            <a:r>
              <a:rPr sz="2000" dirty="0">
                <a:latin typeface="Georgia" panose="02040502050405020303" pitchFamily="18" charset="0"/>
                <a:cs typeface="Georgia"/>
              </a:rPr>
              <a:t>completely</a:t>
            </a:r>
            <a:r>
              <a:rPr lang="en-IN" sz="2000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unprotected, allowing </a:t>
            </a:r>
            <a:r>
              <a:rPr sz="2000" dirty="0">
                <a:latin typeface="Georgia" panose="02040502050405020303" pitchFamily="18" charset="0"/>
                <a:cs typeface="Georgia"/>
              </a:rPr>
              <a:t>hosts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to inspect or  modify data in</a:t>
            </a:r>
            <a:r>
              <a:rPr sz="2000" spc="-10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transit.</a:t>
            </a:r>
            <a:r>
              <a:rPr sz="2000" spc="-10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Adding</a:t>
            </a:r>
            <a:r>
              <a:rPr lang="en-IN" sz="2000" spc="-5" dirty="0">
                <a:latin typeface="Georgia" panose="02040502050405020303" pitchFamily="18" charset="0"/>
                <a:cs typeface="Georgia"/>
              </a:rPr>
              <a:t> </a:t>
            </a:r>
            <a:r>
              <a:rPr lang="en-IN" sz="2000" dirty="0">
                <a:latin typeface="Georgia" panose="02040502050405020303" pitchFamily="18" charset="0"/>
                <a:cs typeface="Georgia"/>
              </a:rPr>
              <a:t>IPsec</a:t>
            </a:r>
            <a:r>
              <a:rPr sz="2000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to the system</a:t>
            </a:r>
            <a:r>
              <a:rPr lang="en-IN" sz="2000" spc="-5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will resolve this limitation </a:t>
            </a:r>
            <a:r>
              <a:rPr sz="2000" dirty="0">
                <a:latin typeface="Georgia" panose="02040502050405020303" pitchFamily="18" charset="0"/>
                <a:cs typeface="Georgia"/>
              </a:rPr>
              <a:t>by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providing</a:t>
            </a:r>
            <a:r>
              <a:rPr lang="en-IN" sz="2000" spc="-5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strong  </a:t>
            </a:r>
            <a:r>
              <a:rPr sz="2000" dirty="0">
                <a:latin typeface="Georgia" panose="02040502050405020303" pitchFamily="18" charset="0"/>
                <a:cs typeface="Georgia"/>
              </a:rPr>
              <a:t>encryption,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integrity, </a:t>
            </a:r>
            <a:r>
              <a:rPr sz="2000" dirty="0">
                <a:latin typeface="Georgia" panose="02040502050405020303" pitchFamily="18" charset="0"/>
                <a:cs typeface="Georgia"/>
              </a:rPr>
              <a:t>authentication and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replay</a:t>
            </a:r>
            <a:r>
              <a:rPr lang="en-IN" sz="2000" spc="-5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protection</a:t>
            </a:r>
            <a:r>
              <a:rPr sz="2700" spc="-5" dirty="0">
                <a:solidFill>
                  <a:srgbClr val="006FC0"/>
                </a:solidFill>
                <a:latin typeface="Georgia" panose="02040502050405020303" pitchFamily="18" charset="0"/>
                <a:cs typeface="Georgia"/>
              </a:rPr>
              <a:t>.</a:t>
            </a:r>
            <a:endParaRPr sz="27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529" y="2810382"/>
            <a:ext cx="3335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  <a:latin typeface="Georgia" panose="02040502050405020303" pitchFamily="18" charset="0"/>
              </a:rPr>
              <a:t>THANK</a:t>
            </a:r>
            <a:r>
              <a:rPr sz="4400" spc="-11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Georgia" panose="02040502050405020303" pitchFamily="18" charset="0"/>
              </a:rPr>
              <a:t>YOU</a:t>
            </a:r>
            <a:endParaRPr sz="4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1620" y="439678"/>
            <a:ext cx="45332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Georgia" panose="02040502050405020303" pitchFamily="18" charset="0"/>
              </a:rPr>
              <a:t>What </a:t>
            </a:r>
            <a:r>
              <a:rPr sz="3000" spc="-5" dirty="0">
                <a:latin typeface="Georgia" panose="02040502050405020303" pitchFamily="18" charset="0"/>
              </a:rPr>
              <a:t>Security</a:t>
            </a:r>
            <a:r>
              <a:rPr sz="3000" spc="-75" dirty="0">
                <a:latin typeface="Georgia" panose="02040502050405020303" pitchFamily="18" charset="0"/>
              </a:rPr>
              <a:t> </a:t>
            </a:r>
            <a:r>
              <a:rPr sz="3000" dirty="0">
                <a:latin typeface="Georgia" panose="02040502050405020303" pitchFamily="18" charset="0"/>
              </a:rPr>
              <a:t>Problem?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3400" y="1597406"/>
            <a:ext cx="6577330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latin typeface="Georgia" panose="02040502050405020303" pitchFamily="18" charset="0"/>
                <a:cs typeface="Georgia"/>
              </a:rPr>
              <a:t>Today's </a:t>
            </a:r>
            <a:r>
              <a:rPr lang="en-US" sz="2000" dirty="0">
                <a:latin typeface="Georgia" panose="02040502050405020303" pitchFamily="18" charset="0"/>
                <a:cs typeface="Georgia"/>
              </a:rPr>
              <a:t>Internet is </a:t>
            </a:r>
            <a:r>
              <a:rPr lang="en-US" sz="2000" spc="-5" dirty="0">
                <a:latin typeface="Georgia" panose="02040502050405020303" pitchFamily="18" charset="0"/>
                <a:cs typeface="Georgia"/>
              </a:rPr>
              <a:t>primarily comprised of</a:t>
            </a:r>
            <a:r>
              <a:rPr lang="en-US" sz="2000" spc="-145" dirty="0">
                <a:latin typeface="Georgia" panose="02040502050405020303" pitchFamily="18" charset="0"/>
                <a:cs typeface="Georgia"/>
              </a:rPr>
              <a:t> </a:t>
            </a:r>
            <a:r>
              <a:rPr lang="en-US" sz="2000" dirty="0">
                <a:latin typeface="Georgia" panose="02040502050405020303" pitchFamily="18" charset="0"/>
                <a:cs typeface="Georgia"/>
              </a:rPr>
              <a:t>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000" dirty="0">
              <a:latin typeface="Georgia" panose="02040502050405020303" pitchFamily="18" charset="0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buClr>
                <a:srgbClr val="D16248"/>
              </a:buClr>
              <a:buSzPct val="85185"/>
              <a:buFont typeface="Wingdings"/>
              <a:buChar char=""/>
              <a:tabLst>
                <a:tab pos="287020" algn="l"/>
              </a:tabLst>
            </a:pPr>
            <a:r>
              <a:rPr lang="en-US" sz="2000" spc="-5" dirty="0">
                <a:latin typeface="Georgia" panose="02040502050405020303" pitchFamily="18" charset="0"/>
                <a:cs typeface="Georgia"/>
              </a:rPr>
              <a:t>Public</a:t>
            </a:r>
            <a:endParaRPr lang="en-US" sz="2000" dirty="0">
              <a:latin typeface="Georgia" panose="02040502050405020303" pitchFamily="18" charset="0"/>
              <a:cs typeface="Georgia"/>
            </a:endParaRPr>
          </a:p>
          <a:p>
            <a:pPr marL="287020" indent="-274320" algn="just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"/>
              <a:buChar char=""/>
              <a:tabLst>
                <a:tab pos="287020" algn="l"/>
              </a:tabLst>
            </a:pPr>
            <a:r>
              <a:rPr lang="en-US" sz="2000" spc="-5" dirty="0">
                <a:latin typeface="Georgia" panose="02040502050405020303" pitchFamily="18" charset="0"/>
                <a:cs typeface="Georgia"/>
              </a:rPr>
              <a:t>Un-trusted</a:t>
            </a:r>
            <a:endParaRPr lang="en-US" sz="2000" dirty="0">
              <a:latin typeface="Georgia" panose="02040502050405020303" pitchFamily="18" charset="0"/>
              <a:cs typeface="Georgia"/>
            </a:endParaRPr>
          </a:p>
          <a:p>
            <a:pPr marL="287020" indent="-274320" algn="just">
              <a:lnSpc>
                <a:spcPct val="100000"/>
              </a:lnSpc>
              <a:spcBef>
                <a:spcPts val="325"/>
              </a:spcBef>
              <a:buClr>
                <a:srgbClr val="D16248"/>
              </a:buClr>
              <a:buSzPct val="85185"/>
              <a:buFont typeface="Wingdings"/>
              <a:buChar char=""/>
              <a:tabLst>
                <a:tab pos="287020" algn="l"/>
              </a:tabLst>
            </a:pPr>
            <a:r>
              <a:rPr lang="en-US" sz="2000" spc="-5" dirty="0">
                <a:latin typeface="Georgia" panose="02040502050405020303" pitchFamily="18" charset="0"/>
                <a:cs typeface="Georgia"/>
              </a:rPr>
              <a:t>Unreliable </a:t>
            </a:r>
            <a:r>
              <a:rPr lang="en-US" sz="2000" dirty="0">
                <a:latin typeface="Georgia" panose="02040502050405020303" pitchFamily="18" charset="0"/>
                <a:cs typeface="Georgia"/>
              </a:rPr>
              <a:t>IP</a:t>
            </a:r>
            <a:r>
              <a:rPr lang="en-US" sz="2000" spc="-25" dirty="0">
                <a:latin typeface="Georgia" panose="02040502050405020303" pitchFamily="18" charset="0"/>
                <a:cs typeface="Georgia"/>
              </a:rPr>
              <a:t> </a:t>
            </a:r>
            <a:r>
              <a:rPr lang="en-US" sz="2000" dirty="0">
                <a:latin typeface="Georgia" panose="02040502050405020303" pitchFamily="18" charset="0"/>
                <a:cs typeface="Georgia"/>
              </a:rPr>
              <a:t>networks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Georgia" panose="02040502050405020303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5934" y="410582"/>
            <a:ext cx="30664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 panose="02040502050405020303" pitchFamily="18" charset="0"/>
              </a:rPr>
              <a:t>Internet</a:t>
            </a:r>
            <a:r>
              <a:rPr sz="3000" spc="-80" dirty="0">
                <a:latin typeface="Georgia" panose="02040502050405020303" pitchFamily="18" charset="0"/>
              </a:rPr>
              <a:t> </a:t>
            </a:r>
            <a:r>
              <a:rPr sz="3000" dirty="0">
                <a:latin typeface="Georgia" panose="02040502050405020303" pitchFamily="18" charset="0"/>
              </a:rPr>
              <a:t>Threats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1337" y="1484126"/>
            <a:ext cx="7451725" cy="1885773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05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IN" sz="2000" spc="-5">
                <a:latin typeface="Georgia" panose="02040502050405020303" pitchFamily="18" charset="0"/>
                <a:cs typeface="Georgia"/>
              </a:rPr>
              <a:t>Attack on data</a:t>
            </a:r>
            <a:r>
              <a:rPr lang="en-IN" sz="2000" spc="-10">
                <a:latin typeface="Georgia" panose="02040502050405020303" pitchFamily="18" charset="0"/>
                <a:cs typeface="Georgia"/>
              </a:rPr>
              <a:t> </a:t>
            </a:r>
            <a:r>
              <a:rPr lang="en-IN" sz="2000" dirty="0">
                <a:latin typeface="Georgia" panose="02040502050405020303" pitchFamily="18" charset="0"/>
                <a:cs typeface="Georgia"/>
              </a:rPr>
              <a:t>integrity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dirty="0">
                <a:latin typeface="Georgia" panose="02040502050405020303" pitchFamily="18" charset="0"/>
                <a:cs typeface="Georgia"/>
              </a:rPr>
              <a:t>Identity</a:t>
            </a:r>
            <a:r>
              <a:rPr sz="2000" spc="-30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spoofing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lang="en-IN" sz="2000" dirty="0">
                <a:latin typeface="Georgia" panose="02040502050405020303" pitchFamily="18" charset="0"/>
                <a:cs typeface="Georgia"/>
              </a:rPr>
              <a:t>R</a:t>
            </a:r>
            <a:r>
              <a:rPr sz="2000" dirty="0" err="1">
                <a:latin typeface="Georgia" panose="02040502050405020303" pitchFamily="18" charset="0"/>
                <a:cs typeface="Georgia"/>
              </a:rPr>
              <a:t>epl</a:t>
            </a:r>
            <a:r>
              <a:rPr lang="en-IN" sz="2000" dirty="0">
                <a:latin typeface="Georgia" panose="02040502050405020303" pitchFamily="18" charset="0"/>
                <a:cs typeface="Georgia"/>
              </a:rPr>
              <a:t>a</a:t>
            </a:r>
            <a:r>
              <a:rPr sz="2000" dirty="0">
                <a:latin typeface="Georgia" panose="02040502050405020303" pitchFamily="18" charset="0"/>
                <a:cs typeface="Georgia"/>
              </a:rPr>
              <a:t>y</a:t>
            </a:r>
            <a:r>
              <a:rPr sz="2000" spc="-35" dirty="0">
                <a:latin typeface="Georgia" panose="02040502050405020303" pitchFamily="18" charset="0"/>
                <a:cs typeface="Georgia"/>
              </a:rPr>
              <a:t> </a:t>
            </a:r>
            <a:r>
              <a:rPr sz="2000" dirty="0">
                <a:latin typeface="Georgia" panose="02040502050405020303" pitchFamily="18" charset="0"/>
                <a:cs typeface="Georgia"/>
              </a:rPr>
              <a:t>attacks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000" dirty="0">
                <a:latin typeface="Georgia" panose="02040502050405020303" pitchFamily="18" charset="0"/>
                <a:cs typeface="Georgia"/>
              </a:rPr>
              <a:t>Loss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of</a:t>
            </a:r>
            <a:r>
              <a:rPr sz="2000" spc="-45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privacy</a:t>
            </a:r>
            <a:endParaRPr lang="en-IN" sz="2000" spc="-5" dirty="0">
              <a:latin typeface="Georgia" panose="02040502050405020303" pitchFamily="18" charset="0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D16248"/>
              </a:buClr>
              <a:buSzPct val="8518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endParaRPr sz="20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2121" y="430347"/>
            <a:ext cx="26168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Georgia" panose="02040502050405020303" pitchFamily="18" charset="0"/>
              </a:rPr>
              <a:t>IP</a:t>
            </a:r>
            <a:r>
              <a:rPr sz="3000" spc="-70" dirty="0">
                <a:latin typeface="Georgia" panose="02040502050405020303" pitchFamily="18" charset="0"/>
              </a:rPr>
              <a:t> </a:t>
            </a:r>
            <a:r>
              <a:rPr sz="3000" spc="-5" dirty="0">
                <a:latin typeface="Georgia" panose="02040502050405020303" pitchFamily="18" charset="0"/>
              </a:rPr>
              <a:t>S</a:t>
            </a:r>
            <a:r>
              <a:rPr lang="en-IN" sz="3000" spc="-5" dirty="0">
                <a:latin typeface="Georgia" panose="02040502050405020303" pitchFamily="18" charset="0"/>
              </a:rPr>
              <a:t>ECURITY</a:t>
            </a:r>
            <a:endParaRPr sz="3000" spc="-5" dirty="0">
              <a:latin typeface="Georgia" panose="02040502050405020303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491" y="1466976"/>
            <a:ext cx="8018780" cy="158376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latin typeface="Georgia"/>
                <a:cs typeface="Georgia"/>
              </a:rPr>
              <a:t>IP-level security encompasses three </a:t>
            </a:r>
            <a:r>
              <a:rPr sz="2000" spc="-10" dirty="0">
                <a:latin typeface="Georgia"/>
                <a:cs typeface="Georgia"/>
              </a:rPr>
              <a:t>functional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areas:</a:t>
            </a:r>
            <a:endParaRPr sz="20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dirty="0">
                <a:latin typeface="Georgia"/>
                <a:cs typeface="Georgia"/>
              </a:rPr>
              <a:t>Authentication</a:t>
            </a: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Confidentiality</a:t>
            </a:r>
            <a:endParaRPr sz="20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Key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management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69" y="332690"/>
            <a:ext cx="476326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 panose="02040502050405020303" pitchFamily="18" charset="0"/>
              </a:rPr>
              <a:t>IP</a:t>
            </a:r>
            <a:r>
              <a:rPr lang="en-IN" sz="3000" spc="-5" dirty="0">
                <a:latin typeface="Georgia" panose="02040502050405020303" pitchFamily="18" charset="0"/>
              </a:rPr>
              <a:t>S</a:t>
            </a:r>
            <a:r>
              <a:rPr sz="3000" spc="-5" dirty="0">
                <a:latin typeface="Georgia" panose="02040502050405020303" pitchFamily="18" charset="0"/>
              </a:rPr>
              <a:t>ec</a:t>
            </a:r>
            <a:r>
              <a:rPr lang="en-IN" sz="3000" spc="-5" dirty="0">
                <a:latin typeface="Georgia" panose="02040502050405020303" pitchFamily="18" charset="0"/>
              </a:rPr>
              <a:t> Document Overview</a:t>
            </a:r>
            <a:endParaRPr sz="3000" dirty="0">
              <a:latin typeface="Georgia" panose="02040502050405020303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914412"/>
            <a:ext cx="6477000" cy="5434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C9EC13D-3C4D-420F-B6F3-BA9CAEB3DA04}"/>
              </a:ext>
            </a:extLst>
          </p:cNvPr>
          <p:cNvSpPr/>
          <p:nvPr/>
        </p:nvSpPr>
        <p:spPr>
          <a:xfrm>
            <a:off x="152400" y="146116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68282" y="1297"/>
            <a:ext cx="360172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IN" sz="3000" spc="-5" dirty="0">
                <a:latin typeface="Georgia" panose="02040502050405020303" pitchFamily="18" charset="0"/>
              </a:rPr>
            </a:br>
            <a:r>
              <a:rPr sz="3000" spc="-5" dirty="0">
                <a:latin typeface="Georgia" panose="02040502050405020303" pitchFamily="18" charset="0"/>
              </a:rPr>
              <a:t>Security</a:t>
            </a:r>
            <a:r>
              <a:rPr lang="en-IN" sz="3000" spc="-40" dirty="0">
                <a:latin typeface="Georgia" panose="02040502050405020303" pitchFamily="18" charset="0"/>
              </a:rPr>
              <a:t> </a:t>
            </a:r>
            <a:r>
              <a:rPr sz="3000" spc="-5" dirty="0">
                <a:latin typeface="Georgia" panose="02040502050405020303" pitchFamily="18" charset="0"/>
              </a:rPr>
              <a:t>Associations</a:t>
            </a:r>
            <a:endParaRPr sz="3000" dirty="0">
              <a:latin typeface="Georgia" panose="02040502050405020303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18031"/>
            <a:ext cx="7955280" cy="238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tabLst>
                <a:tab pos="287020" algn="l"/>
              </a:tabLst>
            </a:pPr>
            <a:r>
              <a:rPr lang="en-IN" sz="200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one-way </a:t>
            </a:r>
            <a:r>
              <a:rPr sz="2000" dirty="0">
                <a:latin typeface="Georgia"/>
                <a:cs typeface="Georgia"/>
              </a:rPr>
              <a:t>relationship between a </a:t>
            </a:r>
            <a:r>
              <a:rPr sz="2000" spc="-5" dirty="0">
                <a:latin typeface="Georgia"/>
                <a:cs typeface="Georgia"/>
              </a:rPr>
              <a:t>sender </a:t>
            </a:r>
            <a:r>
              <a:rPr sz="2000" dirty="0">
                <a:latin typeface="Georgia"/>
                <a:cs typeface="Georgia"/>
              </a:rPr>
              <a:t>and a receiver </a:t>
            </a:r>
            <a:r>
              <a:rPr sz="2000" spc="-5" dirty="0">
                <a:latin typeface="Georgia"/>
                <a:cs typeface="Georgia"/>
              </a:rPr>
              <a:t>that affords  </a:t>
            </a:r>
            <a:r>
              <a:rPr lang="en-IN" sz="2000" spc="-5" dirty="0">
                <a:latin typeface="Georgia"/>
                <a:cs typeface="Georgia"/>
              </a:rPr>
              <a:t>  </a:t>
            </a:r>
            <a:r>
              <a:rPr sz="2000" spc="-5" dirty="0">
                <a:latin typeface="Georgia"/>
                <a:cs typeface="Georgia"/>
              </a:rPr>
              <a:t>security services to the traffic carried on </a:t>
            </a:r>
            <a:r>
              <a:rPr sz="2000" dirty="0">
                <a:latin typeface="Georgia"/>
                <a:cs typeface="Georgia"/>
              </a:rPr>
              <a:t>it.</a:t>
            </a:r>
            <a:endParaRPr lang="en-IN" sz="2000" dirty="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tabLst>
                <a:tab pos="287020" algn="l"/>
              </a:tabLst>
            </a:pPr>
            <a:r>
              <a:rPr lang="en-IN" sz="2000" dirty="0">
                <a:latin typeface="Georgia"/>
                <a:cs typeface="Georgia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tabLst>
                <a:tab pos="287020" algn="l"/>
              </a:tabLst>
            </a:pPr>
            <a:r>
              <a:rPr lang="en-IN" sz="200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security association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uniquely </a:t>
            </a:r>
            <a:r>
              <a:rPr sz="2000" dirty="0">
                <a:latin typeface="Georgia"/>
                <a:cs typeface="Georgia"/>
              </a:rPr>
              <a:t>identified </a:t>
            </a:r>
            <a:r>
              <a:rPr sz="2000" spc="-5" dirty="0">
                <a:latin typeface="Georgia"/>
                <a:cs typeface="Georgia"/>
              </a:rPr>
              <a:t>by three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parameters:</a:t>
            </a:r>
            <a:endParaRPr sz="2000" dirty="0">
              <a:latin typeface="Georgia"/>
              <a:cs typeface="Georgia"/>
            </a:endParaRPr>
          </a:p>
          <a:p>
            <a:pPr marL="355600" marR="15240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  <a:tab pos="4740910" algn="l"/>
              </a:tabLst>
            </a:pPr>
            <a:r>
              <a:rPr sz="2000" b="1" spc="-5" dirty="0">
                <a:latin typeface="Georgia"/>
                <a:cs typeface="Georgia"/>
              </a:rPr>
              <a:t>Security Parameter Index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(SPI)</a:t>
            </a:r>
            <a:endParaRPr lang="en-IN" sz="2000" b="1" dirty="0">
              <a:latin typeface="Georgia"/>
              <a:cs typeface="Georgia"/>
            </a:endParaRPr>
          </a:p>
          <a:p>
            <a:pPr marL="355600" marR="15240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  <a:tab pos="4740910" algn="l"/>
              </a:tabLst>
            </a:pPr>
            <a:r>
              <a:rPr sz="2000" b="1" dirty="0">
                <a:latin typeface="Georgia"/>
                <a:cs typeface="Georgia"/>
              </a:rPr>
              <a:t>IP </a:t>
            </a:r>
            <a:r>
              <a:rPr sz="2000" b="1" spc="-5" dirty="0">
                <a:latin typeface="Georgia"/>
                <a:cs typeface="Georgia"/>
              </a:rPr>
              <a:t>Destination Address</a:t>
            </a:r>
            <a:endParaRPr lang="en-IN" sz="2000" b="1" spc="-5" dirty="0">
              <a:latin typeface="Georgia"/>
              <a:cs typeface="Georgia"/>
            </a:endParaRPr>
          </a:p>
          <a:p>
            <a:pPr marL="355600" marR="15240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  <a:tab pos="4740910" algn="l"/>
              </a:tabLst>
            </a:pPr>
            <a:r>
              <a:rPr sz="2000" b="1" spc="-5" dirty="0">
                <a:latin typeface="Georgia"/>
                <a:cs typeface="Georgia"/>
              </a:rPr>
              <a:t>Security Protocol</a:t>
            </a:r>
            <a:r>
              <a:rPr sz="2000" b="1" spc="15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Identifier	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0547" y="454851"/>
            <a:ext cx="5457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 panose="02040502050405020303" pitchFamily="18" charset="0"/>
              </a:rPr>
              <a:t>Security Association</a:t>
            </a:r>
            <a:r>
              <a:rPr sz="3000" spc="-55" dirty="0">
                <a:latin typeface="Georgia" panose="02040502050405020303" pitchFamily="18" charset="0"/>
              </a:rPr>
              <a:t> </a:t>
            </a:r>
            <a:r>
              <a:rPr sz="3000" dirty="0">
                <a:latin typeface="Georgia" panose="02040502050405020303" pitchFamily="18" charset="0"/>
              </a:rPr>
              <a:t>Parameters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548130"/>
            <a:ext cx="8010525" cy="46557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33375" indent="15684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 panose="02040502050405020303" pitchFamily="18" charset="0"/>
                <a:cs typeface="Georgia"/>
              </a:rPr>
              <a:t>Security Association Database defines the parameters </a:t>
            </a:r>
            <a:r>
              <a:rPr sz="2000" dirty="0">
                <a:latin typeface="Georgia" panose="02040502050405020303" pitchFamily="18" charset="0"/>
                <a:cs typeface="Georgia"/>
              </a:rPr>
              <a:t>associated 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with each SA. </a:t>
            </a:r>
            <a:r>
              <a:rPr sz="2000" dirty="0">
                <a:latin typeface="Georgia" panose="02040502050405020303" pitchFamily="18" charset="0"/>
                <a:cs typeface="Georgia"/>
              </a:rPr>
              <a:t>A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security </a:t>
            </a:r>
            <a:r>
              <a:rPr sz="2000" dirty="0">
                <a:latin typeface="Georgia" panose="02040502050405020303" pitchFamily="18" charset="0"/>
                <a:cs typeface="Georgia"/>
              </a:rPr>
              <a:t>association is normally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defined by the  following</a:t>
            </a:r>
            <a:r>
              <a:rPr sz="2000" spc="-40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parameters: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355600" marR="8128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347345" algn="l"/>
                <a:tab pos="347980" algn="l"/>
              </a:tabLst>
            </a:pPr>
            <a:r>
              <a:rPr sz="2000" b="1" spc="-5" dirty="0">
                <a:latin typeface="Georgia" panose="02040502050405020303" pitchFamily="18" charset="0"/>
                <a:cs typeface="Georgia"/>
              </a:rPr>
              <a:t>Se</a:t>
            </a:r>
            <a:r>
              <a:rPr lang="en-IN" sz="2000" b="1" spc="-5" dirty="0" err="1">
                <a:latin typeface="Georgia" panose="02040502050405020303" pitchFamily="18" charset="0"/>
                <a:cs typeface="Georgia"/>
              </a:rPr>
              <a:t>curity</a:t>
            </a:r>
            <a:r>
              <a:rPr lang="en-IN" sz="2000" b="1" spc="-5" dirty="0">
                <a:latin typeface="Georgia" panose="02040502050405020303" pitchFamily="18" charset="0"/>
                <a:cs typeface="Georgia"/>
              </a:rPr>
              <a:t> Parameter Index</a:t>
            </a:r>
          </a:p>
          <a:p>
            <a:pPr marL="355600" marR="81280" indent="-342900"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347345" algn="l"/>
                <a:tab pos="347980" algn="l"/>
              </a:tabLst>
            </a:pPr>
            <a:r>
              <a:rPr lang="en-IN" sz="2000" b="1" spc="-5" dirty="0">
                <a:latin typeface="Georgia" panose="02040502050405020303" pitchFamily="18" charset="0"/>
                <a:cs typeface="Georgia"/>
              </a:rPr>
              <a:t>Sequence Number Counter</a:t>
            </a:r>
          </a:p>
          <a:p>
            <a:pPr marL="355600" marR="8128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347345" algn="l"/>
                <a:tab pos="347980" algn="l"/>
              </a:tabLst>
            </a:pPr>
            <a:r>
              <a:rPr sz="2000" b="1" spc="-5" dirty="0">
                <a:latin typeface="Georgia" panose="02040502050405020303" pitchFamily="18" charset="0"/>
                <a:cs typeface="Georgia"/>
              </a:rPr>
              <a:t>Sequence Counter </a:t>
            </a:r>
            <a:r>
              <a:rPr sz="2000" b="1" dirty="0">
                <a:latin typeface="Georgia" panose="02040502050405020303" pitchFamily="18" charset="0"/>
                <a:cs typeface="Georgia"/>
              </a:rPr>
              <a:t>Overflow</a:t>
            </a:r>
            <a:endParaRPr lang="en-IN" sz="2000" b="1" dirty="0">
              <a:latin typeface="Georgia" panose="02040502050405020303" pitchFamily="18" charset="0"/>
              <a:cs typeface="Georgia"/>
            </a:endParaRPr>
          </a:p>
          <a:p>
            <a:pPr marL="355600" marR="8128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347345" algn="l"/>
                <a:tab pos="347980" algn="l"/>
              </a:tabLst>
            </a:pPr>
            <a:r>
              <a:rPr sz="2000" b="1" spc="-5" dirty="0">
                <a:latin typeface="Georgia" panose="02040502050405020303" pitchFamily="18" charset="0"/>
                <a:cs typeface="Georgia"/>
              </a:rPr>
              <a:t>Anti-Replay Window</a:t>
            </a:r>
            <a:endParaRPr lang="en-IN" sz="2000" b="1" spc="-5" dirty="0">
              <a:latin typeface="Georgia" panose="02040502050405020303" pitchFamily="18" charset="0"/>
              <a:cs typeface="Georgia"/>
            </a:endParaRPr>
          </a:p>
          <a:p>
            <a:pPr marL="355600" marR="8128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347345" algn="l"/>
                <a:tab pos="347980" algn="l"/>
              </a:tabLst>
            </a:pPr>
            <a:r>
              <a:rPr sz="2000" b="1" dirty="0">
                <a:latin typeface="Georgia" panose="02040502050405020303" pitchFamily="18" charset="0"/>
                <a:cs typeface="Georgia"/>
              </a:rPr>
              <a:t>AH </a:t>
            </a:r>
            <a:r>
              <a:rPr sz="2000" b="1" spc="-5" dirty="0">
                <a:latin typeface="Georgia" panose="02040502050405020303" pitchFamily="18" charset="0"/>
                <a:cs typeface="Georgia"/>
              </a:rPr>
              <a:t>Information</a:t>
            </a:r>
            <a:endParaRPr lang="en-IN" sz="2000" b="1" spc="-5" dirty="0">
              <a:latin typeface="Georgia" panose="02040502050405020303" pitchFamily="18" charset="0"/>
              <a:cs typeface="Georgia"/>
            </a:endParaRPr>
          </a:p>
          <a:p>
            <a:pPr marL="355600" marR="8128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347345" algn="l"/>
                <a:tab pos="347980" algn="l"/>
              </a:tabLst>
            </a:pPr>
            <a:r>
              <a:rPr lang="en-IN" sz="2000" b="1" spc="-5" dirty="0">
                <a:latin typeface="Georgia" panose="02040502050405020303" pitchFamily="18" charset="0"/>
                <a:cs typeface="Georgia"/>
              </a:rPr>
              <a:t>ESP Information</a:t>
            </a:r>
          </a:p>
          <a:p>
            <a:pPr marL="355600" marR="8128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347345" algn="l"/>
                <a:tab pos="347980" algn="l"/>
              </a:tabLst>
            </a:pPr>
            <a:r>
              <a:rPr lang="en-IN" sz="2000" b="1" spc="-5" dirty="0">
                <a:latin typeface="Georgia" panose="02040502050405020303" pitchFamily="18" charset="0"/>
                <a:cs typeface="Georgia"/>
              </a:rPr>
              <a:t>Lifetime of this Security Association</a:t>
            </a:r>
          </a:p>
          <a:p>
            <a:pPr marL="355600" marR="8128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347345" algn="l"/>
                <a:tab pos="347980" algn="l"/>
              </a:tabLst>
            </a:pPr>
            <a:r>
              <a:rPr lang="en-IN" sz="2000" b="1" spc="-5" dirty="0" err="1">
                <a:latin typeface="Georgia" panose="02040502050405020303" pitchFamily="18" charset="0"/>
                <a:cs typeface="Georgia"/>
              </a:rPr>
              <a:t>IPSec</a:t>
            </a:r>
            <a:r>
              <a:rPr lang="en-IN" sz="2000" b="1" spc="-5" dirty="0">
                <a:latin typeface="Georgia" panose="02040502050405020303" pitchFamily="18" charset="0"/>
                <a:cs typeface="Georgia"/>
              </a:rPr>
              <a:t> Protocol Mode</a:t>
            </a:r>
          </a:p>
          <a:p>
            <a:pPr marL="355600" marR="81280" indent="-34290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 panose="05000000000000000000" pitchFamily="2" charset="2"/>
              <a:buChar char="§"/>
              <a:tabLst>
                <a:tab pos="347345" algn="l"/>
                <a:tab pos="347980" algn="l"/>
              </a:tabLst>
            </a:pPr>
            <a:r>
              <a:rPr lang="en-IN" sz="2000" b="1" spc="-5" dirty="0">
                <a:latin typeface="Georgia" panose="02040502050405020303" pitchFamily="18" charset="0"/>
                <a:cs typeface="Georgia"/>
              </a:rPr>
              <a:t>Path MTU</a:t>
            </a:r>
          </a:p>
          <a:p>
            <a:pPr marL="287020" marR="81280" indent="-274320">
              <a:lnSpc>
                <a:spcPct val="10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Wingdings"/>
              <a:buChar char=""/>
              <a:tabLst>
                <a:tab pos="347345" algn="l"/>
                <a:tab pos="347980" algn="l"/>
              </a:tabLst>
            </a:pPr>
            <a:endParaRPr lang="en-US"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5157" y="520842"/>
            <a:ext cx="78867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		</a:t>
            </a:r>
            <a:r>
              <a:rPr sz="3000" dirty="0" err="1">
                <a:latin typeface="Georgia" panose="02040502050405020303" pitchFamily="18" charset="0"/>
              </a:rPr>
              <a:t>IPSec</a:t>
            </a:r>
            <a:r>
              <a:rPr sz="3000" dirty="0">
                <a:latin typeface="Georgia" panose="02040502050405020303" pitchFamily="18" charset="0"/>
              </a:rPr>
              <a:t> </a:t>
            </a:r>
            <a:r>
              <a:rPr sz="3000" spc="-5" dirty="0">
                <a:latin typeface="Georgia" panose="02040502050405020303" pitchFamily="18" charset="0"/>
              </a:rPr>
              <a:t>Modes of</a:t>
            </a:r>
            <a:r>
              <a:rPr sz="3000" spc="-20" dirty="0">
                <a:latin typeface="Georgia" panose="02040502050405020303" pitchFamily="18" charset="0"/>
              </a:rPr>
              <a:t> </a:t>
            </a:r>
            <a:r>
              <a:rPr sz="3000" spc="-5" dirty="0">
                <a:latin typeface="Georgia" panose="02040502050405020303" pitchFamily="18" charset="0"/>
              </a:rPr>
              <a:t>Operation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514192"/>
            <a:ext cx="8065134" cy="116955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D16248"/>
              </a:buClr>
              <a:buSzPct val="84615"/>
              <a:tabLst>
                <a:tab pos="287020" algn="l"/>
              </a:tabLst>
            </a:pPr>
            <a:r>
              <a:rPr lang="en-US" sz="2000" dirty="0">
                <a:latin typeface="Georgia" panose="02040502050405020303" pitchFamily="18" charset="0"/>
                <a:cs typeface="Georgia"/>
              </a:rPr>
              <a:t>     Both AH and </a:t>
            </a:r>
            <a:r>
              <a:rPr lang="en-US" sz="2000" spc="-5" dirty="0">
                <a:latin typeface="Georgia" panose="02040502050405020303" pitchFamily="18" charset="0"/>
                <a:cs typeface="Georgia"/>
              </a:rPr>
              <a:t>ESP supports two </a:t>
            </a:r>
            <a:r>
              <a:rPr lang="en-US" sz="2000" dirty="0">
                <a:latin typeface="Georgia" panose="02040502050405020303" pitchFamily="18" charset="0"/>
                <a:cs typeface="Georgia"/>
              </a:rPr>
              <a:t>modes </a:t>
            </a:r>
            <a:r>
              <a:rPr lang="en-US" sz="2000" spc="-5" dirty="0">
                <a:latin typeface="Georgia" panose="02040502050405020303" pitchFamily="18" charset="0"/>
                <a:cs typeface="Georgia"/>
              </a:rPr>
              <a:t>of</a:t>
            </a:r>
            <a:r>
              <a:rPr lang="en-US" sz="2000" spc="-75" dirty="0">
                <a:latin typeface="Georgia" panose="02040502050405020303" pitchFamily="18" charset="0"/>
                <a:cs typeface="Georgia"/>
              </a:rPr>
              <a:t> </a:t>
            </a:r>
            <a:r>
              <a:rPr lang="en-US" sz="2000" spc="-5" dirty="0">
                <a:latin typeface="Georgia" panose="02040502050405020303" pitchFamily="18" charset="0"/>
                <a:cs typeface="Georgia"/>
              </a:rPr>
              <a:t>use:</a:t>
            </a:r>
            <a:endParaRPr lang="en-US" sz="2000" dirty="0">
              <a:latin typeface="Georgia" panose="02040502050405020303" pitchFamily="18" charset="0"/>
              <a:cs typeface="Georgia"/>
            </a:endParaRPr>
          </a:p>
          <a:p>
            <a:pPr marL="287020" marR="120014" indent="-274320">
              <a:lnSpc>
                <a:spcPct val="100000"/>
              </a:lnSpc>
              <a:spcBef>
                <a:spcPts val="625"/>
              </a:spcBef>
              <a:buClr>
                <a:srgbClr val="D16248"/>
              </a:buClr>
              <a:buSzPct val="84615"/>
              <a:buFont typeface="Wingdings"/>
              <a:buChar char=""/>
              <a:tabLst>
                <a:tab pos="364490" algn="l"/>
                <a:tab pos="365125" algn="l"/>
              </a:tabLst>
            </a:pPr>
            <a:r>
              <a:rPr sz="2000" dirty="0">
                <a:latin typeface="Georgia" panose="02040502050405020303" pitchFamily="18" charset="0"/>
              </a:rPr>
              <a:t>	</a:t>
            </a:r>
            <a:r>
              <a:rPr sz="2000" dirty="0">
                <a:latin typeface="Georgia" panose="02040502050405020303" pitchFamily="18" charset="0"/>
                <a:cs typeface="Georgia"/>
              </a:rPr>
              <a:t>Transport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mode </a:t>
            </a:r>
            <a:endParaRPr lang="en-IN" sz="2000" spc="-5" dirty="0">
              <a:latin typeface="Georgia" panose="02040502050405020303" pitchFamily="18" charset="0"/>
              <a:cs typeface="Georgia"/>
            </a:endParaRPr>
          </a:p>
          <a:p>
            <a:pPr marL="287020" marR="120014" indent="-274320">
              <a:lnSpc>
                <a:spcPct val="100000"/>
              </a:lnSpc>
              <a:spcBef>
                <a:spcPts val="625"/>
              </a:spcBef>
              <a:buClr>
                <a:srgbClr val="D16248"/>
              </a:buClr>
              <a:buSzPct val="84615"/>
              <a:buFont typeface="Wingdings"/>
              <a:buChar char=""/>
              <a:tabLst>
                <a:tab pos="364490" algn="l"/>
                <a:tab pos="365125" algn="l"/>
              </a:tabLst>
            </a:pPr>
            <a:r>
              <a:rPr sz="2000" dirty="0">
                <a:latin typeface="Georgia" panose="02040502050405020303" pitchFamily="18" charset="0"/>
              </a:rPr>
              <a:t>	</a:t>
            </a:r>
            <a:r>
              <a:rPr sz="2000" dirty="0">
                <a:latin typeface="Georgia" panose="02040502050405020303" pitchFamily="18" charset="0"/>
                <a:cs typeface="Georgia"/>
              </a:rPr>
              <a:t>Tunnel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761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IP SECURITY</vt:lpstr>
      <vt:lpstr>IP Security Overview</vt:lpstr>
      <vt:lpstr>What Security Problem?</vt:lpstr>
      <vt:lpstr>Internet Threats</vt:lpstr>
      <vt:lpstr>IP SECURITY</vt:lpstr>
      <vt:lpstr>IPSec Document Overview</vt:lpstr>
      <vt:lpstr> Security Associations</vt:lpstr>
      <vt:lpstr>Security Association Parameters</vt:lpstr>
      <vt:lpstr>  IPSec Modes of Operation</vt:lpstr>
      <vt:lpstr>Authentication Header</vt:lpstr>
      <vt:lpstr>Authentication Header</vt:lpstr>
      <vt:lpstr>Authentication Header</vt:lpstr>
      <vt:lpstr>       Encapsulating Security Payload (ESP)</vt:lpstr>
      <vt:lpstr>    Encapsulating Security Payload</vt:lpstr>
      <vt:lpstr>        Encapsulating Security Payload</vt:lpstr>
      <vt:lpstr> Transport vs Tunnel Mode ESP</vt:lpstr>
      <vt:lpstr>Anti-Replay Service</vt:lpstr>
      <vt:lpstr>Anti-Replay Service</vt:lpstr>
      <vt:lpstr>    Key Management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SECURITY</dc:title>
  <dc:creator>hp</dc:creator>
  <cp:lastModifiedBy>hp</cp:lastModifiedBy>
  <cp:revision>30</cp:revision>
  <dcterms:created xsi:type="dcterms:W3CDTF">2019-06-02T05:53:59Z</dcterms:created>
  <dcterms:modified xsi:type="dcterms:W3CDTF">2019-06-02T09:20:28Z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2019-06-02T00:00:00Z</vt:filetime>
  </property>
</Properties>
</file>