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tags/tag6.xml" ContentType="application/vnd.openxmlformats-officedocument.presentationml.tags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ppt/tags/tag8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045" r:id="rId1"/>
  </p:sldMasterIdLst>
  <p:notesMasterIdLst>
    <p:notesMasterId r:id="rId38"/>
  </p:notesMasterIdLst>
  <p:handoutMasterIdLst>
    <p:handoutMasterId r:id="rId39"/>
  </p:handoutMasterIdLst>
  <p:sldIdLst>
    <p:sldId id="508" r:id="rId2"/>
    <p:sldId id="510" r:id="rId3"/>
    <p:sldId id="511" r:id="rId4"/>
    <p:sldId id="512" r:id="rId5"/>
    <p:sldId id="552" r:id="rId6"/>
    <p:sldId id="514" r:id="rId7"/>
    <p:sldId id="515" r:id="rId8"/>
    <p:sldId id="517" r:id="rId9"/>
    <p:sldId id="518" r:id="rId10"/>
    <p:sldId id="519" r:id="rId11"/>
    <p:sldId id="520" r:id="rId12"/>
    <p:sldId id="521" r:id="rId13"/>
    <p:sldId id="522" r:id="rId14"/>
    <p:sldId id="523" r:id="rId15"/>
    <p:sldId id="524" r:id="rId16"/>
    <p:sldId id="526" r:id="rId17"/>
    <p:sldId id="527" r:id="rId18"/>
    <p:sldId id="528" r:id="rId19"/>
    <p:sldId id="529" r:id="rId20"/>
    <p:sldId id="553" r:id="rId21"/>
    <p:sldId id="530" r:id="rId22"/>
    <p:sldId id="531" r:id="rId23"/>
    <p:sldId id="532" r:id="rId24"/>
    <p:sldId id="533" r:id="rId25"/>
    <p:sldId id="534" r:id="rId26"/>
    <p:sldId id="535" r:id="rId27"/>
    <p:sldId id="536" r:id="rId28"/>
    <p:sldId id="537" r:id="rId29"/>
    <p:sldId id="538" r:id="rId30"/>
    <p:sldId id="539" r:id="rId31"/>
    <p:sldId id="540" r:id="rId32"/>
    <p:sldId id="541" r:id="rId33"/>
    <p:sldId id="542" r:id="rId34"/>
    <p:sldId id="543" r:id="rId35"/>
    <p:sldId id="544" r:id="rId36"/>
    <p:sldId id="547" r:id="rId37"/>
  </p:sldIdLst>
  <p:sldSz cx="9144000" cy="6858000" type="screen4x3"/>
  <p:notesSz cx="6791325" cy="99218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0000FF"/>
    <a:srgbClr val="F57E1B"/>
    <a:srgbClr val="000082"/>
    <a:srgbClr val="FF9900"/>
    <a:srgbClr val="FFFF00"/>
    <a:srgbClr val="0000B4"/>
    <a:srgbClr val="69FF69"/>
    <a:srgbClr val="53FF5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6" autoAdjust="0"/>
    <p:restoredTop sz="81655" autoAdjust="0"/>
  </p:normalViewPr>
  <p:slideViewPr>
    <p:cSldViewPr>
      <p:cViewPr varScale="1">
        <p:scale>
          <a:sx n="99" d="100"/>
          <a:sy n="99" d="100"/>
        </p:scale>
        <p:origin x="205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870" y="90"/>
      </p:cViewPr>
      <p:guideLst>
        <p:guide orient="horz" pos="3125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050"/>
          <p:cNvSpPr txBox="1">
            <a:spLocks noGrp="1"/>
          </p:cNvSpPr>
          <p:nvPr>
            <p:ph type="hdr" sz="quarter"/>
          </p:nvPr>
        </p:nvSpPr>
        <p:spPr bwMode="auto">
          <a:xfrm>
            <a:off x="0" y="0"/>
            <a:ext cx="2943225" cy="4968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5545" tIns="47768" rIns="95545" bIns="47768" numCol="1" anchor="t" anchorCtr="0" compatLnSpc="1">
            <a:prstTxWarp prst="textNoShape">
              <a:avLst/>
            </a:prstTxWarp>
          </a:bodyPr>
          <a:lstStyle>
            <a:lvl1pPr defTabSz="955675" eaLnBrk="1" latinLnBrk="1" hangingPunct="0">
              <a:defRPr kumimoji="0">
                <a:solidFill>
                  <a:srgbClr val="000000"/>
                </a:solidFill>
                <a:latin typeface="Arial Narrow" pitchFamily="34" charset="0"/>
                <a:ea typeface="굴림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2051"/>
          <p:cNvSpPr txBox="1">
            <a:spLocks noGrp="1"/>
          </p:cNvSpPr>
          <p:nvPr>
            <p:ph type="dt" sz="quarter" idx="1"/>
          </p:nvPr>
        </p:nvSpPr>
        <p:spPr bwMode="auto">
          <a:xfrm>
            <a:off x="3848100" y="0"/>
            <a:ext cx="2943225" cy="4968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5545" tIns="47768" rIns="95545" bIns="47768" numCol="1" anchor="t" anchorCtr="0" compatLnSpc="1">
            <a:prstTxWarp prst="textNoShape">
              <a:avLst/>
            </a:prstTxWarp>
          </a:bodyPr>
          <a:lstStyle>
            <a:lvl1pPr algn="r" defTabSz="955675" eaLnBrk="1" latinLnBrk="1" hangingPunct="0">
              <a:defRPr kumimoji="0">
                <a:solidFill>
                  <a:srgbClr val="000000"/>
                </a:solidFill>
                <a:latin typeface="Arial Narrow" pitchFamily="34" charset="0"/>
                <a:ea typeface="굴림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2052"/>
          <p:cNvSpPr txBox="1">
            <a:spLocks noGrp="1"/>
          </p:cNvSpPr>
          <p:nvPr>
            <p:ph type="ftr" sz="quarter" idx="2"/>
          </p:nvPr>
        </p:nvSpPr>
        <p:spPr bwMode="auto">
          <a:xfrm>
            <a:off x="0" y="9426575"/>
            <a:ext cx="2943225" cy="4953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5545" tIns="47768" rIns="95545" bIns="47768" numCol="1" anchor="b" anchorCtr="0" compatLnSpc="1">
            <a:prstTxWarp prst="textNoShape">
              <a:avLst/>
            </a:prstTxWarp>
          </a:bodyPr>
          <a:lstStyle>
            <a:lvl1pPr defTabSz="955675" eaLnBrk="1" latinLnBrk="1" hangingPunct="0">
              <a:defRPr kumimoji="0">
                <a:solidFill>
                  <a:srgbClr val="000000"/>
                </a:solidFill>
                <a:latin typeface="Arial Narrow" pitchFamily="34" charset="0"/>
                <a:ea typeface="굴림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defRPr/>
            </a:pPr>
            <a:endParaRPr lang="en-US" altLang="ko-KR"/>
          </a:p>
        </p:txBody>
      </p:sp>
      <p:sp>
        <p:nvSpPr>
          <p:cNvPr id="10245" name="Rectangle 2053"/>
          <p:cNvSpPr txBox="1">
            <a:spLocks noGrp="1"/>
          </p:cNvSpPr>
          <p:nvPr>
            <p:ph type="sldNum" sz="quarter" idx="3"/>
          </p:nvPr>
        </p:nvSpPr>
        <p:spPr bwMode="auto">
          <a:xfrm>
            <a:off x="3848100" y="9426575"/>
            <a:ext cx="2943225" cy="4953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5545" tIns="47768" rIns="95545" bIns="47768" numCol="1" anchor="b" anchorCtr="0" compatLnSpc="1">
            <a:prstTxWarp prst="textNoShape">
              <a:avLst/>
            </a:prstTxWarp>
          </a:bodyPr>
          <a:lstStyle>
            <a:lvl1pPr algn="r" defTabSz="955675" eaLnBrk="1" latinLnBrk="1" hangingPunct="0">
              <a:defRPr kumimoji="0">
                <a:solidFill>
                  <a:srgbClr val="000000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fld id="{EC0FEC84-AC5C-42EF-8AD6-F605D6DA08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5857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3225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5545" tIns="47768" rIns="95545" bIns="47768" anchor="t" anchorCtr="0" compatLnSpc="1"/>
          <a:lstStyle>
            <a:lvl1pPr marL="0" marR="0" lvl="0" indent="0" algn="l" defTabSz="955676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kumimoji="0" lang="en-US" sz="1400" b="0" i="0" u="none" strike="noStrike" kern="1200" cap="none" spc="0" baseline="0">
                <a:solidFill>
                  <a:srgbClr val="000000"/>
                </a:solidFill>
                <a:uFillTx/>
                <a:latin typeface="Arial Narrow" pitchFamily="34"/>
                <a:ea typeface="굴림" pitchFamily="5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Rectangle 3"/>
          <p:cNvSpPr txBox="1">
            <a:spLocks noGrp="1"/>
          </p:cNvSpPr>
          <p:nvPr>
            <p:ph type="dt" idx="1"/>
          </p:nvPr>
        </p:nvSpPr>
        <p:spPr>
          <a:xfrm>
            <a:off x="3848100" y="0"/>
            <a:ext cx="2943225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5545" tIns="47768" rIns="95545" bIns="47768" anchor="t" anchorCtr="0" compatLnSpc="1"/>
          <a:lstStyle>
            <a:lvl1pPr marL="0" marR="0" lvl="0" indent="0" algn="r" defTabSz="955676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kumimoji="0" lang="en-US" sz="1400" b="0" i="0" u="none" strike="noStrike" kern="1200" cap="none" spc="0" baseline="0">
                <a:solidFill>
                  <a:srgbClr val="000000"/>
                </a:solidFill>
                <a:uFillTx/>
                <a:latin typeface="Arial Narrow" pitchFamily="34"/>
                <a:ea typeface="굴림" pitchFamily="5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244" name="Rectangle 4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914400" y="742950"/>
            <a:ext cx="4962525" cy="3722688"/>
          </a:xfrm>
          <a:prstGeom prst="rect">
            <a:avLst/>
          </a:prstGeom>
          <a:noFill/>
          <a:ln w="952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" name="Rectangle 5"/>
          <p:cNvSpPr txBox="1">
            <a:spLocks noGrp="1"/>
          </p:cNvSpPr>
          <p:nvPr>
            <p:ph type="body" sz="quarter" idx="3"/>
          </p:nvPr>
        </p:nvSpPr>
        <p:spPr>
          <a:xfrm>
            <a:off x="903288" y="4713288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vert="horz" wrap="square" lIns="95545" tIns="47768" rIns="95545" bIns="47768" anchor="t" anchorCtr="0" compatLnSpc="1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Rectangle 6"/>
          <p:cNvSpPr txBox="1">
            <a:spLocks noGrp="1"/>
          </p:cNvSpPr>
          <p:nvPr>
            <p:ph type="ftr" sz="quarter" idx="4"/>
          </p:nvPr>
        </p:nvSpPr>
        <p:spPr>
          <a:xfrm>
            <a:off x="0" y="9426575"/>
            <a:ext cx="2943225" cy="495300"/>
          </a:xfrm>
          <a:prstGeom prst="rect">
            <a:avLst/>
          </a:prstGeom>
          <a:noFill/>
          <a:ln>
            <a:noFill/>
          </a:ln>
        </p:spPr>
        <p:txBody>
          <a:bodyPr vert="horz" wrap="square" lIns="95545" tIns="47768" rIns="95545" bIns="47768" anchor="b" anchorCtr="0" compatLnSpc="1"/>
          <a:lstStyle>
            <a:lvl1pPr marL="0" marR="0" lvl="0" indent="0" algn="l" defTabSz="955676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kumimoji="0" lang="en-US" sz="1400" b="0" i="0" u="none" strike="noStrike" kern="1200" cap="none" spc="0" baseline="0">
                <a:solidFill>
                  <a:srgbClr val="000000"/>
                </a:solidFill>
                <a:uFillTx/>
                <a:latin typeface="Arial Narrow" pitchFamily="34"/>
                <a:ea typeface="굴림" pitchFamily="5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Rectangle 7"/>
          <p:cNvSpPr txBox="1">
            <a:spLocks noGrp="1"/>
          </p:cNvSpPr>
          <p:nvPr>
            <p:ph type="sldNum" sz="quarter" idx="5"/>
          </p:nvPr>
        </p:nvSpPr>
        <p:spPr>
          <a:xfrm>
            <a:off x="3848100" y="9426575"/>
            <a:ext cx="2943225" cy="495300"/>
          </a:xfrm>
          <a:prstGeom prst="rect">
            <a:avLst/>
          </a:prstGeom>
          <a:noFill/>
          <a:ln>
            <a:noFill/>
          </a:ln>
        </p:spPr>
        <p:txBody>
          <a:bodyPr vert="horz" wrap="square" lIns="95545" tIns="47768" rIns="95545" bIns="47768" numCol="1" anchor="b" anchorCtr="0" compatLnSpc="1">
            <a:prstTxWarp prst="textNoShape">
              <a:avLst/>
            </a:prstTxWarp>
          </a:bodyPr>
          <a:lstStyle>
            <a:lvl1pPr algn="r" defTabSz="955675" eaLnBrk="1" latinLnBrk="1" hangingPunct="0">
              <a:defRPr kumimoji="0" sz="1400">
                <a:solidFill>
                  <a:srgbClr val="000000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fld id="{11837F09-294A-42A9-AE43-A0DC740CDA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52965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400"/>
      </a:spcBef>
      <a:spcAft>
        <a:spcPct val="0"/>
      </a:spcAft>
      <a:defRPr lang="en-US" sz="1200" kern="1200">
        <a:solidFill>
          <a:srgbClr val="000000"/>
        </a:solidFill>
        <a:latin typeface="Arial Narrow" pitchFamily="34"/>
        <a:ea typeface="맑은 고딕"/>
      </a:defRPr>
    </a:lvl1pPr>
    <a:lvl2pPr marL="457200" lvl="1" algn="l" rtl="0" eaLnBrk="0" fontAlgn="base" hangingPunct="0">
      <a:spcBef>
        <a:spcPts val="400"/>
      </a:spcBef>
      <a:spcAft>
        <a:spcPct val="0"/>
      </a:spcAft>
      <a:defRPr lang="en-US" sz="1200" kern="1200">
        <a:solidFill>
          <a:srgbClr val="000000"/>
        </a:solidFill>
        <a:latin typeface="Arial Narrow" pitchFamily="34"/>
        <a:ea typeface="맑은 고딕"/>
      </a:defRPr>
    </a:lvl2pPr>
    <a:lvl3pPr marL="914400" lvl="2" algn="l" rtl="0" eaLnBrk="0" fontAlgn="base" hangingPunct="0">
      <a:spcBef>
        <a:spcPts val="400"/>
      </a:spcBef>
      <a:spcAft>
        <a:spcPct val="0"/>
      </a:spcAft>
      <a:defRPr lang="en-US" sz="1200" kern="1200">
        <a:solidFill>
          <a:srgbClr val="000000"/>
        </a:solidFill>
        <a:latin typeface="Arial Narrow" pitchFamily="34"/>
        <a:ea typeface="맑은 고딕"/>
      </a:defRPr>
    </a:lvl3pPr>
    <a:lvl4pPr marL="1371600" lvl="3" algn="l" rtl="0" eaLnBrk="0" fontAlgn="base" hangingPunct="0">
      <a:spcBef>
        <a:spcPts val="400"/>
      </a:spcBef>
      <a:spcAft>
        <a:spcPct val="0"/>
      </a:spcAft>
      <a:defRPr lang="en-US" sz="1200" kern="1200">
        <a:solidFill>
          <a:srgbClr val="000000"/>
        </a:solidFill>
        <a:latin typeface="Arial Narrow" pitchFamily="34"/>
        <a:ea typeface="맑은 고딕"/>
      </a:defRPr>
    </a:lvl4pPr>
    <a:lvl5pPr marL="1828800" lvl="4" algn="l" rtl="0" eaLnBrk="0" fontAlgn="base" hangingPunct="0">
      <a:spcBef>
        <a:spcPts val="400"/>
      </a:spcBef>
      <a:spcAft>
        <a:spcPct val="0"/>
      </a:spcAft>
      <a:defRPr lang="en-US" sz="1200" kern="1200">
        <a:solidFill>
          <a:srgbClr val="000000"/>
        </a:solidFill>
        <a:latin typeface="Arial Narrow" pitchFamily="34"/>
        <a:ea typeface="맑은 고딕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2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/>
          <a:p>
            <a:endParaRPr lang="ko-KR" altLang="en-US" dirty="0" smtClean="0">
              <a:latin typeface="Arial Narrow" panose="020B0606020202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2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11192" indent="-273535" defTabSz="91482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094140" indent="-218829" defTabSz="91482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31798" indent="-218829" defTabSz="91482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9452" indent="-218829" defTabSz="91482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07111" indent="-218829" defTabSz="9148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44767" indent="-218829" defTabSz="9148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282421" indent="-218829" defTabSz="9148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20080" indent="-218829" defTabSz="9148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E23AF61-3F35-4678-9FF7-F11D43820881}" type="slidenum">
              <a:rPr kumimoji="0" lang="ko-KR" altLang="en-US" smtClean="0">
                <a:solidFill>
                  <a:srgbClr val="000000"/>
                </a:solidFill>
                <a:latin typeface="Arial Narrow" panose="020B0606020202030204" pitchFamily="34" charset="0"/>
              </a:rPr>
              <a:pPr/>
              <a:t>1</a:t>
            </a:fld>
            <a:endParaRPr kumimoji="0" lang="ko-KR" altLang="en-US" smtClean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97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27 : Implementation of VoIP/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VoLTE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(proceeding) (3/5)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is a Network Security Functions (NSF) configuring the set Switch Controller, Security Controller, Security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Forwarder, Switch and Host in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Mininet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Topology.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 was composed of Cloud for NSFs, Client and Web Site Server.</a:t>
            </a:r>
          </a:p>
          <a:p>
            <a:pPr marL="228600" indent="-228600"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5C7B5-457B-4164-9A57-1937C876D16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952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28 : Implementation of VoIP/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VoLTE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(proceeding) (4/5)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1.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policy is forwarded from Security Controller to Firewall, So the policy on the Firewall is entered.</a:t>
            </a:r>
          </a:p>
          <a:p>
            <a:pPr fontAlgn="base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2.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attempts to connect Host 2 to Facebook.</a:t>
            </a:r>
          </a:p>
          <a:p>
            <a:pPr fontAlgn="base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3.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packet is transmitted for connect.</a:t>
            </a:r>
          </a:p>
          <a:p>
            <a:pPr fontAlgn="base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4.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default, The packet via the Switch Controller, is sent to the Security Function Forwarder (SFF).</a:t>
            </a:r>
          </a:p>
          <a:p>
            <a:pPr fontAlgn="base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5.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Security Function Forwarder (SFF) is looking to the packet sent to the Firewall.</a:t>
            </a:r>
          </a:p>
          <a:p>
            <a:pPr fontAlgn="base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6.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However, since the input Firewall policy to the packet it is to be Block.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implementation is considered to be able to be useful in various companies and organizations.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5C7B5-457B-4164-9A57-1937C876D16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96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25 : Implementation of VoIP/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VoLTE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(proceeding) (1/5)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is the result still being implemented in relation to this subject.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was performed to implement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divied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into three area.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area is I2NSF Client (Web).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area receives a high-level data from the user and administrator functions to deliver to the Security Controller.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sequence of operations is as follows.</a:t>
            </a:r>
          </a:p>
          <a:p>
            <a:pPr fontAlgn="base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1.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Administrator has set up a Policy Name, Position, Website, Starting Time, Ending Time and Action on the Web.</a:t>
            </a:r>
          </a:p>
          <a:p>
            <a:pPr fontAlgn="base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2.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stored in the set information in the database. At the same time it is transmitted to the Security Controller.</a:t>
            </a:r>
          </a:p>
          <a:p>
            <a:pPr fontAlgn="base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3.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Security Controller is brought to request the data in the database.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5C7B5-457B-4164-9A57-1937C876D16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326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26 : Implementation of VoIP/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VoLTE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(proceeding) (2/5)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is a Security Controller.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1.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Security Controller matched the data is imported via the Position Database and Web Database.</a:t>
            </a:r>
          </a:p>
          <a:p>
            <a:pPr fontAlgn="base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2.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Security Controller will change the data obtained from the I2NSF Client (Web) from a High-Level and Low-Level.</a:t>
            </a:r>
          </a:p>
          <a:p>
            <a:pPr fontAlgn="base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3.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low-level data is to be changed to xml file for YANG structure.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5C7B5-457B-4164-9A57-1937C876D16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35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27 : Implementation of VoIP/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VoLTE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(proceeding) (3/5)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is a Network Security Functions (NSF) configuring the set Switch Controller, Security Controller, Security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Forwarder, Switch and Host in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Mininet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Topology.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 was composed of Cloud for NSFs, Client and Web Site Server.</a:t>
            </a:r>
          </a:p>
          <a:p>
            <a:pPr marL="228600" indent="-228600"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5C7B5-457B-4164-9A57-1937C876D16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250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28 : Implementation of VoIP/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VoLTE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(proceeding) (4/5)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1.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policy is forwarded from Security Controller to Firewall, So the policy on the Firewall is entered.</a:t>
            </a:r>
          </a:p>
          <a:p>
            <a:pPr fontAlgn="base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2.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attempts to connect Host 2 to Facebook.</a:t>
            </a:r>
          </a:p>
          <a:p>
            <a:pPr fontAlgn="base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3.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packet is transmitted for connect.</a:t>
            </a:r>
          </a:p>
          <a:p>
            <a:pPr fontAlgn="base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4.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default, The packet via the Switch Controller, is sent to the Security Function Forwarder (SFF).</a:t>
            </a:r>
          </a:p>
          <a:p>
            <a:pPr fontAlgn="base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5.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Security Function Forwarder (SFF) is looking to the packet sent to the Firewall.</a:t>
            </a:r>
          </a:p>
          <a:p>
            <a:pPr fontAlgn="base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6.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However, since the input Firewall policy to the packet it is to be Block.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implementation is considered to be able to be useful in various companies and organizations.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5C7B5-457B-4164-9A57-1937C876D16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846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5C7B5-457B-4164-9A57-1937C876D16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840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5C7B5-457B-4164-9A57-1937C876D16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676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5C7B5-457B-4164-9A57-1937C876D16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90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5C7B5-457B-4164-9A57-1937C876D16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612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5C7B5-457B-4164-9A57-1937C876D16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87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5C7B5-457B-4164-9A57-1937C876D16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612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5C7B5-457B-4164-9A57-1937C876D16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9929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5C7B5-457B-4164-9A57-1937C876D16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7563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5C7B5-457B-4164-9A57-1937C876D16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4747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5C7B5-457B-4164-9A57-1937C876D16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5291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5C7B5-457B-4164-9A57-1937C876D16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2726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5C7B5-457B-4164-9A57-1937C876D16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6114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5C7B5-457B-4164-9A57-1937C876D16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954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5C7B5-457B-4164-9A57-1937C876D16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9019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5C7B5-457B-4164-9A57-1937C876D16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743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5C7B5-457B-4164-9A57-1937C876D16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7209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5C7B5-457B-4164-9A57-1937C876D16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8797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5C7B5-457B-4164-9A57-1937C876D16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2790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5C7B5-457B-4164-9A57-1937C876D16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5594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5C7B5-457B-4164-9A57-1937C876D16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0345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5C7B5-457B-4164-9A57-1937C876D16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4915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5C7B5-457B-4164-9A57-1937C876D16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9603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5C7B5-457B-4164-9A57-1937C876D16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634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5C7B5-457B-4164-9A57-1937C876D16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555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37F09-294A-42A9-AE43-A0DC740CDA26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3804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37F09-294A-42A9-AE43-A0DC740CDA26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7331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37F09-294A-42A9-AE43-A0DC740CDA26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900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25 : Implementation of VoIP/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VoLTE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(proceeding) (1/5)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is the result still being implemented in relation to this subject.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was performed to implement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divied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into three area.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area is I2NSF Client (Web).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area receives a high-level data from the user and administrator functions to deliver to the Security Controller.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sequence of operations is as follows.</a:t>
            </a:r>
          </a:p>
          <a:p>
            <a:pPr fontAlgn="base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1.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Administrator has set up a Policy Name, Position, Website, Starting Time, Ending Time and Action on the Web.</a:t>
            </a:r>
          </a:p>
          <a:p>
            <a:pPr fontAlgn="base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2.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stored in the set information in the database. At the same time it is transmitted to the Security Controller.</a:t>
            </a:r>
          </a:p>
          <a:p>
            <a:pPr fontAlgn="base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3.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Security Controller is brought to request the data in the database.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5C7B5-457B-4164-9A57-1937C876D16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800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26 : Implementation of VoIP/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VoLTE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(proceeding) (2/5)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is a Security Controller.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1.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Security Controller matched the data is imported via the Position Database and Web Database.</a:t>
            </a:r>
          </a:p>
          <a:p>
            <a:pPr fontAlgn="base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2.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Security Controller will change the data obtained from the I2NSF Client (Web) from a High-Level and Low-Level.</a:t>
            </a:r>
          </a:p>
          <a:p>
            <a:pPr fontAlgn="base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3.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low-level data is to be changed to xml file for YANG structure.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5C7B5-457B-4164-9A57-1937C876D16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528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 descr="하늘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8" descr="나뭇잎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30" t="34164" r="16248" b="44444"/>
          <a:stretch>
            <a:fillRect/>
          </a:stretch>
        </p:blipFill>
        <p:spPr bwMode="auto">
          <a:xfrm>
            <a:off x="6486525" y="0"/>
            <a:ext cx="183832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6256" y="188640"/>
            <a:ext cx="7380588" cy="850106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spc="-150" dirty="0">
                <a:solidFill>
                  <a:schemeClr val="tx1"/>
                </a:solidFill>
                <a:effectLst/>
                <a:latin typeface="+mn-ea"/>
                <a:ea typeface="+mn-ea"/>
                <a:cs typeface="Arial Unicode MS" panose="020B06040202020202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내용 개체 틀 1"/>
          <p:cNvSpPr>
            <a:spLocks noGrp="1"/>
          </p:cNvSpPr>
          <p:nvPr>
            <p:ph idx="4294967295"/>
          </p:nvPr>
        </p:nvSpPr>
        <p:spPr>
          <a:xfrm>
            <a:off x="152400" y="1295400"/>
            <a:ext cx="89154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날짜 개체 틀 2"/>
          <p:cNvSpPr>
            <a:spLocks noGrp="1"/>
          </p:cNvSpPr>
          <p:nvPr userDrawn="1"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39124-CE18-44D6-BA19-49BC90854113}" type="datetime1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7" name="바닥글 개체 틀 3"/>
          <p:cNvSpPr>
            <a:spLocks noGrp="1"/>
          </p:cNvSpPr>
          <p:nvPr userDrawn="1"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900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7" descr="배경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8" descr="바닥 라인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40"/>
          <a:stretch>
            <a:fillRect/>
          </a:stretch>
        </p:blipFill>
        <p:spPr bwMode="auto">
          <a:xfrm>
            <a:off x="0" y="4295775"/>
            <a:ext cx="91440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10" descr="빌딩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89" b="26387"/>
          <a:stretch>
            <a:fillRect/>
          </a:stretch>
        </p:blipFill>
        <p:spPr bwMode="auto">
          <a:xfrm>
            <a:off x="0" y="3695700"/>
            <a:ext cx="91440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12" descr="모니터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9" t="44722" r="61356" b="15829"/>
          <a:stretch>
            <a:fillRect/>
          </a:stretch>
        </p:blipFill>
        <p:spPr bwMode="auto">
          <a:xfrm>
            <a:off x="257175" y="3086100"/>
            <a:ext cx="32766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13" descr="화면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3" t="46805" r="63126" b="30415"/>
          <a:stretch>
            <a:fillRect/>
          </a:stretch>
        </p:blipFill>
        <p:spPr bwMode="auto">
          <a:xfrm>
            <a:off x="1133475" y="3209925"/>
            <a:ext cx="223837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15" descr="비행기&amp;나무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3" t="33609" r="68646" b="52084"/>
          <a:stretch>
            <a:fillRect/>
          </a:stretch>
        </p:blipFill>
        <p:spPr bwMode="auto">
          <a:xfrm>
            <a:off x="628650" y="2305050"/>
            <a:ext cx="22383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058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 descr="하늘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8" descr="나뭇잎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30" t="34164" r="16248" b="44444"/>
          <a:stretch>
            <a:fillRect/>
          </a:stretch>
        </p:blipFill>
        <p:spPr bwMode="auto">
          <a:xfrm>
            <a:off x="6486525" y="0"/>
            <a:ext cx="183832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88639"/>
            <a:ext cx="8784976" cy="709885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spc="-150" dirty="0"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2"/>
          <p:cNvSpPr>
            <a:spLocks noGrp="1"/>
          </p:cNvSpPr>
          <p:nvPr userDrawn="1"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75366-DCEA-44AB-898D-B9BFC2B2BFA1}" type="datetime1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7" name="바닥글 개체 틀 3"/>
          <p:cNvSpPr>
            <a:spLocks noGrp="1"/>
          </p:cNvSpPr>
          <p:nvPr userDrawn="1"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4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8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하늘2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 descr="나뭇잎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30" t="34164" r="16248" b="44444"/>
          <a:stretch>
            <a:fillRect/>
          </a:stretch>
        </p:blipFill>
        <p:spPr bwMode="auto">
          <a:xfrm>
            <a:off x="6486525" y="0"/>
            <a:ext cx="183832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 txBox="1">
            <a:spLocks/>
          </p:cNvSpPr>
          <p:nvPr userDrawn="1"/>
        </p:nvSpPr>
        <p:spPr>
          <a:xfrm>
            <a:off x="456256" y="188640"/>
            <a:ext cx="7380588" cy="850106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1" lang="ko-KR" altLang="en-US" sz="4000" b="1" kern="1200" spc="-150" dirty="0"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2" name="내용 개체 틀 1"/>
          <p:cNvSpPr txBox="1">
            <a:spLocks/>
          </p:cNvSpPr>
          <p:nvPr userDrawn="1"/>
        </p:nvSpPr>
        <p:spPr>
          <a:xfrm>
            <a:off x="152400" y="1295400"/>
            <a:ext cx="891540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C40000"/>
              </a:buClr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HY헤드라인M" pitchFamily="18" charset="-127"/>
                <a:cs typeface="Arial" panose="020B0604020202020204" pitchFamily="34" charset="0"/>
              </a:defRPr>
            </a:lvl1pPr>
            <a:lvl2pPr marL="742950" indent="-285750" algn="l" rtl="0" eaLnBrk="0" fontAlgn="base" latinLnBrk="1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Y헤드라인M" pitchFamily="18" charset="-127"/>
                <a:cs typeface="Arial" panose="020B0604020202020204" pitchFamily="34" charset="0"/>
              </a:defRPr>
            </a:lvl3pPr>
            <a:lvl4pPr marL="1600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4pPr>
            <a:lvl5pPr marL="20574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endParaRPr lang="en-US" altLang="ko-KR" kern="0" dirty="0" smtClean="0"/>
          </a:p>
          <a:p>
            <a:pPr lvl="1"/>
            <a:endParaRPr lang="en-US" altLang="ko-KR" kern="0" dirty="0" smtClean="0"/>
          </a:p>
          <a:p>
            <a:pPr lvl="2"/>
            <a:endParaRPr lang="en-US" altLang="ko-KR" kern="0" dirty="0" smtClean="0"/>
          </a:p>
          <a:p>
            <a:pPr lvl="1"/>
            <a:endParaRPr lang="en-US" altLang="ko-KR" kern="0" dirty="0" smtClean="0"/>
          </a:p>
          <a:p>
            <a:pPr lvl="2"/>
            <a:endParaRPr lang="en-US" altLang="ko-KR" kern="0" dirty="0" smtClean="0"/>
          </a:p>
          <a:p>
            <a:endParaRPr lang="en-US" altLang="ko-KR" kern="0" dirty="0" smtClean="0"/>
          </a:p>
          <a:p>
            <a:pPr lvl="1"/>
            <a:endParaRPr lang="ko-KR" altLang="en-US" kern="0" dirty="0"/>
          </a:p>
        </p:txBody>
      </p:sp>
      <p:sp>
        <p:nvSpPr>
          <p:cNvPr id="13" name="날짜 개체 틀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2BE23-C5E1-4098-B54E-16A77968EFC3}" type="datetime1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FE06B51D-2562-49C4-9911-4C79EE30A0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7" r:id="rId1"/>
    <p:sldLayoutId id="2147485125" r:id="rId2"/>
    <p:sldLayoutId id="2147485128" r:id="rId3"/>
  </p:sldLayoutIdLst>
  <p:transition>
    <p:cover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00"/>
          </a:solidFill>
          <a:latin typeface="+mn-lt"/>
          <a:ea typeface="휴먼둥근헤드라인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00"/>
          </a:solidFill>
          <a:latin typeface="HY헤드라인M" pitchFamily="18" charset="-127"/>
          <a:ea typeface="휴먼둥근헤드라인" panose="02030504000101010101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00"/>
          </a:solidFill>
          <a:latin typeface="HY헤드라인M" pitchFamily="18" charset="-127"/>
          <a:ea typeface="휴먼둥근헤드라인" panose="02030504000101010101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00"/>
          </a:solidFill>
          <a:latin typeface="HY헤드라인M" pitchFamily="18" charset="-127"/>
          <a:ea typeface="휴먼둥근헤드라인" panose="02030504000101010101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00"/>
          </a:solidFill>
          <a:latin typeface="HY헤드라인M" pitchFamily="18" charset="-127"/>
          <a:ea typeface="휴먼둥근헤드라인" panose="02030504000101010101" pitchFamily="18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0"/>
        </a:spcBef>
        <a:spcAft>
          <a:spcPct val="0"/>
        </a:spcAft>
        <a:buClr>
          <a:srgbClr val="C40000"/>
        </a:buClr>
        <a:buFont typeface="Wingdings" panose="05000000000000000000" pitchFamily="2" charset="2"/>
        <a:buChar char="v"/>
        <a:defRPr kumimoji="1" sz="2800">
          <a:solidFill>
            <a:schemeClr val="tx1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742950" indent="-285750" algn="l" rtl="0" eaLnBrk="0" fontAlgn="base" latinLnBrk="1" hangingPunct="0">
        <a:spcBef>
          <a:spcPct val="0"/>
        </a:spcBef>
        <a:spcAft>
          <a:spcPct val="0"/>
        </a:spcAft>
        <a:buFont typeface="HY헤드라인M" panose="02030600000101010101" pitchFamily="18" charset="-127"/>
        <a:buChar char="-"/>
        <a:defRPr kumimoji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2pPr>
      <a:lvl3pPr marL="1143000" indent="-228600" algn="l" rtl="0" eaLnBrk="0" fontAlgn="base" latinLnBrk="1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kumimoji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3pPr>
      <a:lvl4pPr marL="1600200" indent="-228600" algn="l" rtl="0" eaLnBrk="0" fontAlgn="base" latinLnBrk="1" hangingPunct="0">
        <a:spcBef>
          <a:spcPct val="0"/>
        </a:spcBef>
        <a:spcAft>
          <a:spcPct val="0"/>
        </a:spcAft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4pPr>
      <a:lvl5pPr marL="2057400" indent="-228600" algn="l" rtl="0" eaLnBrk="0" fontAlgn="base" latinLnBrk="1" hangingPunct="0">
        <a:spcBef>
          <a:spcPct val="0"/>
        </a:spcBef>
        <a:spcAft>
          <a:spcPct val="0"/>
        </a:spcAft>
        <a:buFont typeface="Wingdings" panose="05000000000000000000" pitchFamily="2" charset="2"/>
        <a:buChar char="§"/>
        <a:defRPr kumimoji="1" sz="16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Verdana" pitchFamily="34" charset="0"/>
          <a:ea typeface="굴림" pitchFamily="50" charset="-127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Verdana" pitchFamily="34" charset="0"/>
          <a:ea typeface="굴림" pitchFamily="50" charset="-127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Verdana" pitchFamily="34" charset="0"/>
          <a:ea typeface="굴림" pitchFamily="50" charset="-127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Verdana" pitchFamily="34" charset="0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.index.php/" TargetMode="External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7" Type="http://schemas.openxmlformats.org/officeDocument/2006/relationships/image" Target="../media/image5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.index.php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ools.ietf.org/html/draft-kim-i2nsf-consumer-facing-interface-dm-00" TargetMode="External"/><Relationship Id="rId3" Type="http://schemas.openxmlformats.org/officeDocument/2006/relationships/hyperlink" Target="https://tools.ietf.org/html/draft-ietf-i2nsf-framework-04" TargetMode="External"/><Relationship Id="rId7" Type="http://schemas.openxmlformats.org/officeDocument/2006/relationships/hyperlink" Target="https://tools.ietf.org/html/draft-kim-i2nsf-security-management-architecture-0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ools.ietf.org/html/draft-jeong-i2nsf-sdn-security-services-05" TargetMode="External"/><Relationship Id="rId11" Type="http://schemas.openxmlformats.org/officeDocument/2006/relationships/hyperlink" Target="https://tools.ietf.org/html/draft-ahn-i2nsf-communications-security-use-case-01" TargetMode="External"/><Relationship Id="rId5" Type="http://schemas.openxmlformats.org/officeDocument/2006/relationships/hyperlink" Target="https://tools.ietf.org/html/draft-kim-i2nsf-nsf-facing-interface-data-model-00" TargetMode="External"/><Relationship Id="rId10" Type="http://schemas.openxmlformats.org/officeDocument/2006/relationships/hyperlink" Target="https://tools.ietf.org/html/draft-hyun-i2nsf-registration-interface-im-00" TargetMode="External"/><Relationship Id="rId4" Type="http://schemas.openxmlformats.org/officeDocument/2006/relationships/hyperlink" Target="https://tools.ietf.org/html/draft-hares-i2nsf-capability-data-model-00" TargetMode="External"/><Relationship Id="rId9" Type="http://schemas.openxmlformats.org/officeDocument/2006/relationships/hyperlink" Target="https://tools.ietf.org/html/draft-hyun-i2nsf-nsf-triggered-steering-00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8.png"/><Relationship Id="rId4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/>
        </p:nvSpPr>
        <p:spPr>
          <a:xfrm>
            <a:off x="0" y="824513"/>
            <a:ext cx="9144000" cy="1138773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>
              <a:defRPr/>
            </a:pPr>
            <a:endParaRPr lang="en-US" altLang="ko-KR" sz="3200" b="1" dirty="0">
              <a:solidFill>
                <a:srgbClr val="0000FF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>
              <a:defRPr/>
            </a:pPr>
            <a:r>
              <a:rPr lang="en-US" altLang="ko-KR" sz="3600" b="1" dirty="0" smtClean="0">
                <a:solidFill>
                  <a:srgbClr val="0000FF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IETF-97 Hackathon for I2NSF Framework</a:t>
            </a:r>
            <a:endParaRPr lang="en-US" altLang="ko-KR" sz="3200" b="1" spc="-150" dirty="0">
              <a:ln w="18415" cmpd="sng">
                <a:noFill/>
                <a:prstDash val="solid"/>
              </a:ln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805" y="6305083"/>
            <a:ext cx="1704603" cy="3519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6179207"/>
            <a:ext cx="581025" cy="4762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163734"/>
            <a:ext cx="2868360" cy="75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3519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모서리가 둥근 직사각형 101"/>
          <p:cNvSpPr/>
          <p:nvPr/>
        </p:nvSpPr>
        <p:spPr>
          <a:xfrm>
            <a:off x="157065" y="2516941"/>
            <a:ext cx="8815110" cy="415241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4860032" y="5881637"/>
            <a:ext cx="2641515" cy="61177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7267659" y="3715621"/>
            <a:ext cx="1440160" cy="135519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0" name="꺾인 연결선 139"/>
          <p:cNvCxnSpPr>
            <a:stCxn id="18" idx="1"/>
          </p:cNvCxnSpPr>
          <p:nvPr/>
        </p:nvCxnSpPr>
        <p:spPr>
          <a:xfrm rot="10800000" flipV="1">
            <a:off x="1297112" y="1748524"/>
            <a:ext cx="891775" cy="187086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제목 1"/>
          <p:cNvSpPr txBox="1">
            <a:spLocks/>
          </p:cNvSpPr>
          <p:nvPr/>
        </p:nvSpPr>
        <p:spPr>
          <a:xfrm>
            <a:off x="107504" y="72008"/>
            <a:ext cx="8928992" cy="1124744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1" lang="ko-KR" altLang="en-US" sz="4000" b="1" kern="1200" spc="-150" dirty="0">
                <a:solidFill>
                  <a:schemeClr val="tx1"/>
                </a:solidFill>
                <a:effectLst/>
                <a:latin typeface="+mn-ea"/>
                <a:ea typeface="+mn-ea"/>
                <a:cs typeface="Arial Unicode MS" panose="020B0604020202020204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>
              <a:defRPr/>
            </a:pPr>
            <a:r>
              <a:rPr lang="en-US" altLang="ko-KR" sz="3200" dirty="0"/>
              <a:t>Implementation for Firewall </a:t>
            </a:r>
            <a:r>
              <a:rPr lang="en-US" altLang="ko-KR" sz="3200" dirty="0" smtClean="0"/>
              <a:t>(3/4)</a:t>
            </a:r>
            <a:endParaRPr lang="en-US" altLang="ko-KR" sz="3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692696"/>
            <a:ext cx="8928992" cy="60486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b="1"/>
              <a:t>Network Security Functions (NSF) -Triggered Steering</a:t>
            </a:r>
          </a:p>
          <a:p>
            <a:endParaRPr lang="en-US" altLang="ko-KR" b="1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188886" y="1188376"/>
            <a:ext cx="4637616" cy="112029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Security Controller</a:t>
            </a:r>
          </a:p>
          <a:p>
            <a:pPr algn="ctr"/>
            <a:endParaRPr lang="en-US" altLang="ko-KR" sz="2000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188887" y="1509579"/>
            <a:ext cx="4637616" cy="7479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High-Level </a:t>
            </a:r>
            <a:r>
              <a:rPr lang="ko-KR" altLang="en-US" sz="1200" dirty="0">
                <a:solidFill>
                  <a:schemeClr val="tx1"/>
                </a:solidFill>
              </a:rPr>
              <a:t>▶</a:t>
            </a:r>
            <a:r>
              <a:rPr lang="en-US" altLang="ko-KR" sz="1200" dirty="0">
                <a:solidFill>
                  <a:schemeClr val="tx1"/>
                </a:solidFill>
              </a:rPr>
              <a:t>Low-Level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(Staff-Facebook-Block, Staff, Facebook, 09:00, 18:00, Block)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▼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(Staff-Facebook-Block, 10.0.0.2, 10.0.0.201, 09, 18, Block)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610749" y="4488210"/>
            <a:ext cx="1303862" cy="49068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Switch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417049" y="4050031"/>
            <a:ext cx="1303862" cy="49068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Switch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94922" y="3929663"/>
            <a:ext cx="996076" cy="44351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accent1"/>
                </a:solidFill>
              </a:rPr>
              <a:t>Host</a:t>
            </a:r>
          </a:p>
          <a:p>
            <a:pPr algn="ctr"/>
            <a:r>
              <a:rPr lang="en-US" altLang="ko-KR" sz="1200">
                <a:solidFill>
                  <a:schemeClr val="accent1"/>
                </a:solidFill>
              </a:rPr>
              <a:t>10.0.0.2</a:t>
            </a:r>
            <a:endParaRPr lang="ko-KR" altLang="en-US" sz="1200">
              <a:solidFill>
                <a:schemeClr val="accent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986160" y="5996181"/>
            <a:ext cx="996076" cy="44351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Google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10.0.0.202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494922" y="4467395"/>
            <a:ext cx="996076" cy="44351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Host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10.0.0.3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354312" y="5996181"/>
            <a:ext cx="996076" cy="44351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accent1"/>
                </a:solidFill>
              </a:rPr>
              <a:t>Facebook</a:t>
            </a:r>
          </a:p>
          <a:p>
            <a:pPr algn="ctr"/>
            <a:r>
              <a:rPr lang="en-US" altLang="ko-KR" sz="1200">
                <a:solidFill>
                  <a:schemeClr val="accent1"/>
                </a:solidFill>
              </a:rPr>
              <a:t>10.0.0.201</a:t>
            </a:r>
            <a:endParaRPr lang="ko-KR" altLang="en-US" sz="1200">
              <a:solidFill>
                <a:schemeClr val="accent1"/>
              </a:solidFill>
            </a:endParaRPr>
          </a:p>
        </p:txBody>
      </p:sp>
      <p:cxnSp>
        <p:nvCxnSpPr>
          <p:cNvPr id="41" name="꺾인 연결선 40"/>
          <p:cNvCxnSpPr>
            <a:stCxn id="27" idx="1"/>
          </p:cNvCxnSpPr>
          <p:nvPr/>
        </p:nvCxnSpPr>
        <p:spPr>
          <a:xfrm rot="10800000">
            <a:off x="1832267" y="3864725"/>
            <a:ext cx="778482" cy="86882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27" idx="1"/>
          </p:cNvCxnSpPr>
          <p:nvPr/>
        </p:nvCxnSpPr>
        <p:spPr>
          <a:xfrm rot="10800000">
            <a:off x="1831419" y="4469341"/>
            <a:ext cx="779331" cy="26421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27" idx="1"/>
          </p:cNvCxnSpPr>
          <p:nvPr/>
        </p:nvCxnSpPr>
        <p:spPr>
          <a:xfrm rot="10800000" flipV="1">
            <a:off x="1829719" y="4733551"/>
            <a:ext cx="781031" cy="32479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28" idx="3"/>
            <a:endCxn id="36" idx="1"/>
          </p:cNvCxnSpPr>
          <p:nvPr/>
        </p:nvCxnSpPr>
        <p:spPr>
          <a:xfrm flipV="1">
            <a:off x="6720911" y="4151419"/>
            <a:ext cx="774011" cy="14395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28" idx="3"/>
            <a:endCxn id="38" idx="1"/>
          </p:cNvCxnSpPr>
          <p:nvPr/>
        </p:nvCxnSpPr>
        <p:spPr>
          <a:xfrm>
            <a:off x="6720911" y="4295372"/>
            <a:ext cx="774011" cy="39377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113" idx="1"/>
            <a:endCxn id="39" idx="0"/>
          </p:cNvCxnSpPr>
          <p:nvPr/>
        </p:nvCxnSpPr>
        <p:spPr>
          <a:xfrm rot="16200000" flipH="1">
            <a:off x="6245648" y="5389479"/>
            <a:ext cx="431850" cy="78155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113" idx="1"/>
            <a:endCxn id="37" idx="0"/>
          </p:cNvCxnSpPr>
          <p:nvPr/>
        </p:nvCxnSpPr>
        <p:spPr>
          <a:xfrm rot="5400000">
            <a:off x="5561572" y="5486957"/>
            <a:ext cx="431850" cy="58659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25"/>
          <p:cNvSpPr/>
          <p:nvPr/>
        </p:nvSpPr>
        <p:spPr bwMode="auto">
          <a:xfrm>
            <a:off x="2430717" y="3429442"/>
            <a:ext cx="4167512" cy="479238"/>
          </a:xfrm>
          <a:prstGeom prst="roundRect">
            <a:avLst/>
          </a:prstGeom>
          <a:solidFill>
            <a:srgbClr val="FF990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bIns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1pPr>
            <a:lvl2pPr marL="455500" indent="1588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2pPr>
            <a:lvl3pPr marL="912587" indent="1588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3pPr>
            <a:lvl4pPr marL="1369673" indent="1588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4pPr>
            <a:lvl5pPr marL="1826760" indent="1588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5pPr>
            <a:lvl6pPr marL="2285434" algn="l" defTabSz="914174" rtl="0" eaLnBrk="1" latinLnBrk="0" hangingPunct="1"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6pPr>
            <a:lvl7pPr marL="2742520" algn="l" defTabSz="914174" rtl="0" eaLnBrk="1" latinLnBrk="0" hangingPunct="1"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7pPr>
            <a:lvl8pPr marL="3199606" algn="l" defTabSz="914174" rtl="0" eaLnBrk="1" latinLnBrk="0" hangingPunct="1"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8pPr>
            <a:lvl9pPr marL="3656694" algn="l" defTabSz="914174" rtl="0" eaLnBrk="1" latinLnBrk="0" hangingPunct="1"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defTabSz="15793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0" kern="0">
                <a:solidFill>
                  <a:srgbClr val="FF0000"/>
                </a:solidFill>
                <a:latin typeface="+mn-lt"/>
                <a:cs typeface="Arial" pitchFamily="34" charset="0"/>
              </a:rPr>
              <a:t>Switch Controller</a:t>
            </a:r>
            <a:endParaRPr lang="en-US" sz="2400" b="0" kern="0" dirty="0">
              <a:solidFill>
                <a:srgbClr val="FF0000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83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248" y="3472053"/>
            <a:ext cx="595630" cy="419740"/>
          </a:xfrm>
          <a:prstGeom prst="rect">
            <a:avLst/>
          </a:prstGeom>
        </p:spPr>
      </p:pic>
      <p:cxnSp>
        <p:nvCxnSpPr>
          <p:cNvPr id="85" name="꺾인 연결선 84"/>
          <p:cNvCxnSpPr>
            <a:stCxn id="27" idx="3"/>
            <a:endCxn id="82" idx="2"/>
          </p:cNvCxnSpPr>
          <p:nvPr/>
        </p:nvCxnSpPr>
        <p:spPr>
          <a:xfrm flipV="1">
            <a:off x="3914611" y="3908680"/>
            <a:ext cx="599862" cy="82487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28" idx="1"/>
            <a:endCxn id="82" idx="2"/>
          </p:cNvCxnSpPr>
          <p:nvPr/>
        </p:nvCxnSpPr>
        <p:spPr>
          <a:xfrm rot="10800000">
            <a:off x="4514473" y="3908680"/>
            <a:ext cx="902576" cy="38669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113" idx="2"/>
            <a:endCxn id="82" idx="2"/>
          </p:cNvCxnSpPr>
          <p:nvPr/>
        </p:nvCxnSpPr>
        <p:spPr>
          <a:xfrm rot="10800000">
            <a:off x="4514474" y="3908681"/>
            <a:ext cx="805305" cy="129356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27" idx="3"/>
            <a:endCxn id="28" idx="1"/>
          </p:cNvCxnSpPr>
          <p:nvPr/>
        </p:nvCxnSpPr>
        <p:spPr>
          <a:xfrm flipV="1">
            <a:off x="3914611" y="4295372"/>
            <a:ext cx="1502438" cy="43817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27" idx="3"/>
            <a:endCxn id="113" idx="2"/>
          </p:cNvCxnSpPr>
          <p:nvPr/>
        </p:nvCxnSpPr>
        <p:spPr>
          <a:xfrm>
            <a:off x="3914611" y="4733551"/>
            <a:ext cx="1405167" cy="46869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28" idx="2"/>
            <a:endCxn id="113" idx="3"/>
          </p:cNvCxnSpPr>
          <p:nvPr/>
        </p:nvCxnSpPr>
        <p:spPr>
          <a:xfrm>
            <a:off x="6068980" y="4540713"/>
            <a:ext cx="1816" cy="34016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82" idx="0"/>
            <a:endCxn id="104" idx="2"/>
          </p:cNvCxnSpPr>
          <p:nvPr/>
        </p:nvCxnSpPr>
        <p:spPr>
          <a:xfrm flipH="1" flipV="1">
            <a:off x="4511482" y="3157774"/>
            <a:ext cx="2991" cy="2716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7733" y="1846565"/>
            <a:ext cx="1427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Mininet</a:t>
            </a:r>
            <a:r>
              <a:rPr lang="en-US" altLang="ko-KR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Topology</a:t>
            </a:r>
            <a:endParaRPr lang="ko-KR" altLang="en-US" b="1" dirty="0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288831" y="2693215"/>
            <a:ext cx="2445302" cy="4645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Security Function Forwarder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7419093" y="3856285"/>
            <a:ext cx="1183247" cy="5712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6290250" y="5929554"/>
            <a:ext cx="1183247" cy="5712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cxnSp>
        <p:nvCxnSpPr>
          <p:cNvPr id="112" name="직선 연결선 111"/>
          <p:cNvCxnSpPr>
            <a:stCxn id="18" idx="2"/>
            <a:endCxn id="104" idx="0"/>
          </p:cNvCxnSpPr>
          <p:nvPr/>
        </p:nvCxnSpPr>
        <p:spPr>
          <a:xfrm>
            <a:off x="4507694" y="2308672"/>
            <a:ext cx="3788" cy="384543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구름 10"/>
          <p:cNvSpPr/>
          <p:nvPr/>
        </p:nvSpPr>
        <p:spPr>
          <a:xfrm>
            <a:off x="195834" y="2989255"/>
            <a:ext cx="2284155" cy="3572965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23073" y="4422601"/>
            <a:ext cx="24400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Cloud for NSFs</a:t>
            </a:r>
            <a:endParaRPr lang="ko-KR" altLang="en-US" sz="2800" dirty="0"/>
          </a:p>
        </p:txBody>
      </p:sp>
      <p:sp>
        <p:nvSpPr>
          <p:cNvPr id="113" name="구름 112"/>
          <p:cNvSpPr/>
          <p:nvPr/>
        </p:nvSpPr>
        <p:spPr>
          <a:xfrm>
            <a:off x="5315090" y="4839382"/>
            <a:ext cx="1511412" cy="725722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Internet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136885" y="5301208"/>
            <a:ext cx="1427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Server</a:t>
            </a:r>
          </a:p>
          <a:p>
            <a:pPr algn="ctr"/>
            <a:r>
              <a:rPr lang="en-US" altLang="ko-KR" sz="1600" b="1" dirty="0"/>
              <a:t>(Web Site)</a:t>
            </a:r>
            <a:endParaRPr lang="ko-KR" altLang="en-US" sz="16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7273777" y="3140968"/>
            <a:ext cx="1427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Client</a:t>
            </a:r>
          </a:p>
          <a:p>
            <a:pPr algn="ctr"/>
            <a:r>
              <a:rPr lang="en-US" altLang="ko-KR" sz="1600" b="1" dirty="0"/>
              <a:t>(Host)</a:t>
            </a:r>
            <a:endParaRPr lang="ko-KR" altLang="en-US" sz="1600" b="1" dirty="0"/>
          </a:p>
        </p:txBody>
      </p:sp>
      <p:grpSp>
        <p:nvGrpSpPr>
          <p:cNvPr id="59" name="그룹 58"/>
          <p:cNvGrpSpPr/>
          <p:nvPr/>
        </p:nvGrpSpPr>
        <p:grpSpPr>
          <a:xfrm>
            <a:off x="6948718" y="1272707"/>
            <a:ext cx="2465579" cy="957776"/>
            <a:chOff x="6948718" y="1272707"/>
            <a:chExt cx="2465579" cy="957776"/>
          </a:xfrm>
        </p:grpSpPr>
        <p:sp>
          <p:nvSpPr>
            <p:cNvPr id="66" name="직사각형 65"/>
            <p:cNvSpPr/>
            <p:nvPr/>
          </p:nvSpPr>
          <p:spPr>
            <a:xfrm>
              <a:off x="7457644" y="1287376"/>
              <a:ext cx="1944416" cy="2222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b="1">
                  <a:solidFill>
                    <a:schemeClr val="tx1"/>
                  </a:solidFill>
                </a:rPr>
                <a:t>Link (           )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469881" y="1524252"/>
              <a:ext cx="1944416" cy="2222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b="1">
                  <a:solidFill>
                    <a:schemeClr val="tx1"/>
                  </a:solidFill>
                </a:rPr>
                <a:t>Policy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469811" y="1753484"/>
              <a:ext cx="1944416" cy="2222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b="1">
                  <a:solidFill>
                    <a:schemeClr val="tx1"/>
                  </a:solidFill>
                </a:rPr>
                <a:t>Packet(Host2-&gt;SFF)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7469647" y="1961753"/>
              <a:ext cx="1944416" cy="2222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b="1">
                  <a:solidFill>
                    <a:schemeClr val="tx1"/>
                  </a:solidFill>
                </a:rPr>
                <a:t>Packet(SFF-&gt;FW)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Straight Arrow Connector 38"/>
            <p:cNvCxnSpPr/>
            <p:nvPr/>
          </p:nvCxnSpPr>
          <p:spPr>
            <a:xfrm flipV="1">
              <a:off x="7036967" y="1852516"/>
              <a:ext cx="446726" cy="10575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Straight Arrow Connector 38"/>
            <p:cNvCxnSpPr/>
            <p:nvPr/>
          </p:nvCxnSpPr>
          <p:spPr>
            <a:xfrm flipV="1">
              <a:off x="7036967" y="1609748"/>
              <a:ext cx="446726" cy="10575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6948718" y="1272707"/>
              <a:ext cx="2007583" cy="9577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7036967" y="1431868"/>
              <a:ext cx="4206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38"/>
            <p:cNvCxnSpPr/>
            <p:nvPr/>
          </p:nvCxnSpPr>
          <p:spPr>
            <a:xfrm flipV="1">
              <a:off x="7036803" y="2060785"/>
              <a:ext cx="446726" cy="1057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80" name="직선 연결선 79"/>
          <p:cNvCxnSpPr/>
          <p:nvPr/>
        </p:nvCxnSpPr>
        <p:spPr>
          <a:xfrm>
            <a:off x="7974811" y="1420717"/>
            <a:ext cx="420677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210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2"/>
    </mc:Choice>
    <mc:Fallback xmlns="">
      <p:transition spd="slow" advTm="17432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모서리가 둥근 직사각형 101"/>
          <p:cNvSpPr/>
          <p:nvPr/>
        </p:nvSpPr>
        <p:spPr>
          <a:xfrm>
            <a:off x="157065" y="2516941"/>
            <a:ext cx="8815110" cy="415241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4860032" y="5881637"/>
            <a:ext cx="2641515" cy="61177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7267659" y="3715621"/>
            <a:ext cx="1440160" cy="135519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107504" y="72008"/>
            <a:ext cx="8928992" cy="1124744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1" lang="ko-KR" altLang="en-US" sz="4000" b="1" kern="1200" spc="-150" dirty="0">
                <a:solidFill>
                  <a:schemeClr val="tx1"/>
                </a:solidFill>
                <a:effectLst/>
                <a:latin typeface="+mn-ea"/>
                <a:ea typeface="+mn-ea"/>
                <a:cs typeface="Arial Unicode MS" panose="020B0604020202020204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>
              <a:defRPr/>
            </a:pPr>
            <a:r>
              <a:rPr lang="en-US" altLang="ko-KR" sz="3200" dirty="0"/>
              <a:t>Implementation for Firewall </a:t>
            </a:r>
            <a:r>
              <a:rPr lang="en-US" altLang="ko-KR" sz="3200" dirty="0" smtClean="0"/>
              <a:t>(4/4)</a:t>
            </a:r>
            <a:endParaRPr lang="en-US" altLang="ko-KR" sz="3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692696"/>
            <a:ext cx="8928992" cy="60486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b="1" dirty="0"/>
              <a:t>Network Security Functions (NSF) -Triggered Steering</a:t>
            </a:r>
          </a:p>
          <a:p>
            <a:endParaRPr lang="en-US" altLang="ko-KR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188886" y="1188376"/>
            <a:ext cx="4637616" cy="112029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Security Controller</a:t>
            </a:r>
          </a:p>
          <a:p>
            <a:pPr algn="ctr"/>
            <a:endParaRPr lang="en-US" altLang="ko-KR" sz="2000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251113" y="1509579"/>
            <a:ext cx="4507195" cy="7479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High-Level </a:t>
            </a:r>
            <a:r>
              <a:rPr lang="ko-KR" altLang="en-US" sz="1200">
                <a:solidFill>
                  <a:schemeClr val="tx1"/>
                </a:solidFill>
              </a:rPr>
              <a:t>▶</a:t>
            </a:r>
            <a:r>
              <a:rPr lang="en-US" altLang="ko-KR" sz="1200">
                <a:solidFill>
                  <a:schemeClr val="tx1"/>
                </a:solidFill>
              </a:rPr>
              <a:t>Low-Level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(Staff-Facebook-Block, Staff, Facebook, 09:00, 18:00, Block)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▼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en-US" altLang="ko-KR" sz="1200">
                <a:solidFill>
                  <a:srgbClr val="FF0000"/>
                </a:solidFill>
              </a:rPr>
              <a:t>(Staff-Facebook-Block, 10.0.0.2, 10.0.0.201, 09, 18, Block)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610749" y="4488210"/>
            <a:ext cx="1303862" cy="49068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Switch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417049" y="4050031"/>
            <a:ext cx="1303862" cy="49068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Switch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94922" y="3929663"/>
            <a:ext cx="996076" cy="44351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</a:rPr>
              <a:t>Host</a:t>
            </a:r>
          </a:p>
          <a:p>
            <a:pPr algn="ctr"/>
            <a:r>
              <a:rPr lang="en-US" altLang="ko-KR" sz="1200" dirty="0">
                <a:solidFill>
                  <a:schemeClr val="accent1"/>
                </a:solidFill>
              </a:rPr>
              <a:t>10.0.0.2</a:t>
            </a:r>
            <a:endParaRPr lang="ko-KR" altLang="en-US" sz="1200" dirty="0">
              <a:solidFill>
                <a:schemeClr val="accent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986160" y="5996181"/>
            <a:ext cx="996076" cy="44351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Google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10.0.0.202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494922" y="4467395"/>
            <a:ext cx="996076" cy="44351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Host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10.0.0.3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354312" y="5996181"/>
            <a:ext cx="996076" cy="44351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accent1"/>
                </a:solidFill>
              </a:rPr>
              <a:t>Facebook</a:t>
            </a:r>
          </a:p>
          <a:p>
            <a:pPr algn="ctr"/>
            <a:r>
              <a:rPr lang="en-US" altLang="ko-KR" sz="1200">
                <a:solidFill>
                  <a:schemeClr val="accent1"/>
                </a:solidFill>
              </a:rPr>
              <a:t>10.0.0.201</a:t>
            </a:r>
            <a:endParaRPr lang="ko-KR" altLang="en-US" sz="1200">
              <a:solidFill>
                <a:schemeClr val="accent1"/>
              </a:solidFill>
            </a:endParaRPr>
          </a:p>
        </p:txBody>
      </p:sp>
      <p:cxnSp>
        <p:nvCxnSpPr>
          <p:cNvPr id="71" name="꺾인 연결선 70"/>
          <p:cNvCxnSpPr>
            <a:stCxn id="28" idx="3"/>
            <a:endCxn id="36" idx="1"/>
          </p:cNvCxnSpPr>
          <p:nvPr/>
        </p:nvCxnSpPr>
        <p:spPr>
          <a:xfrm flipV="1">
            <a:off x="6720911" y="4151419"/>
            <a:ext cx="774011" cy="14395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28" idx="3"/>
            <a:endCxn id="38" idx="1"/>
          </p:cNvCxnSpPr>
          <p:nvPr/>
        </p:nvCxnSpPr>
        <p:spPr>
          <a:xfrm>
            <a:off x="6720911" y="4295372"/>
            <a:ext cx="774011" cy="39377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113" idx="1"/>
            <a:endCxn id="39" idx="0"/>
          </p:cNvCxnSpPr>
          <p:nvPr/>
        </p:nvCxnSpPr>
        <p:spPr>
          <a:xfrm rot="16200000" flipH="1">
            <a:off x="6245648" y="5389479"/>
            <a:ext cx="431850" cy="78155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113" idx="1"/>
            <a:endCxn id="37" idx="0"/>
          </p:cNvCxnSpPr>
          <p:nvPr/>
        </p:nvCxnSpPr>
        <p:spPr>
          <a:xfrm rot="5400000">
            <a:off x="5561572" y="5486957"/>
            <a:ext cx="431850" cy="58659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25"/>
          <p:cNvSpPr/>
          <p:nvPr/>
        </p:nvSpPr>
        <p:spPr bwMode="auto">
          <a:xfrm>
            <a:off x="2430717" y="3429442"/>
            <a:ext cx="4167512" cy="479238"/>
          </a:xfrm>
          <a:prstGeom prst="roundRect">
            <a:avLst/>
          </a:prstGeom>
          <a:solidFill>
            <a:srgbClr val="FF990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bIns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1pPr>
            <a:lvl2pPr marL="455500" indent="1588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2pPr>
            <a:lvl3pPr marL="912587" indent="1588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3pPr>
            <a:lvl4pPr marL="1369673" indent="1588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4pPr>
            <a:lvl5pPr marL="1826760" indent="1588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5pPr>
            <a:lvl6pPr marL="2285434" algn="l" defTabSz="914174" rtl="0" eaLnBrk="1" latinLnBrk="0" hangingPunct="1"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6pPr>
            <a:lvl7pPr marL="2742520" algn="l" defTabSz="914174" rtl="0" eaLnBrk="1" latinLnBrk="0" hangingPunct="1"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7pPr>
            <a:lvl8pPr marL="3199606" algn="l" defTabSz="914174" rtl="0" eaLnBrk="1" latinLnBrk="0" hangingPunct="1"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8pPr>
            <a:lvl9pPr marL="3656694" algn="l" defTabSz="914174" rtl="0" eaLnBrk="1" latinLnBrk="0" hangingPunct="1"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defTabSz="15793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0" kern="0">
                <a:solidFill>
                  <a:srgbClr val="FF0000"/>
                </a:solidFill>
                <a:latin typeface="+mn-lt"/>
                <a:cs typeface="Arial" pitchFamily="34" charset="0"/>
              </a:rPr>
              <a:t>Switch Controller</a:t>
            </a:r>
            <a:endParaRPr lang="en-US" sz="2400" b="0" kern="0" dirty="0">
              <a:solidFill>
                <a:srgbClr val="FF0000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83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248" y="3472053"/>
            <a:ext cx="595630" cy="419740"/>
          </a:xfrm>
          <a:prstGeom prst="rect">
            <a:avLst/>
          </a:prstGeom>
        </p:spPr>
      </p:pic>
      <p:cxnSp>
        <p:nvCxnSpPr>
          <p:cNvPr id="85" name="꺾인 연결선 84"/>
          <p:cNvCxnSpPr>
            <a:stCxn id="27" idx="3"/>
            <a:endCxn id="82" idx="2"/>
          </p:cNvCxnSpPr>
          <p:nvPr/>
        </p:nvCxnSpPr>
        <p:spPr>
          <a:xfrm flipV="1">
            <a:off x="3914611" y="3908680"/>
            <a:ext cx="599862" cy="82487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28" idx="1"/>
            <a:endCxn id="82" idx="2"/>
          </p:cNvCxnSpPr>
          <p:nvPr/>
        </p:nvCxnSpPr>
        <p:spPr>
          <a:xfrm rot="10800000">
            <a:off x="4514473" y="3908680"/>
            <a:ext cx="902576" cy="38669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113" idx="2"/>
            <a:endCxn id="82" idx="2"/>
          </p:cNvCxnSpPr>
          <p:nvPr/>
        </p:nvCxnSpPr>
        <p:spPr>
          <a:xfrm rot="10800000">
            <a:off x="4514474" y="3908681"/>
            <a:ext cx="805305" cy="129356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27" idx="3"/>
            <a:endCxn id="28" idx="1"/>
          </p:cNvCxnSpPr>
          <p:nvPr/>
        </p:nvCxnSpPr>
        <p:spPr>
          <a:xfrm flipV="1">
            <a:off x="3914611" y="4295372"/>
            <a:ext cx="1502438" cy="43817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27" idx="3"/>
            <a:endCxn id="113" idx="2"/>
          </p:cNvCxnSpPr>
          <p:nvPr/>
        </p:nvCxnSpPr>
        <p:spPr>
          <a:xfrm>
            <a:off x="3914611" y="4733551"/>
            <a:ext cx="1405167" cy="46869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28" idx="2"/>
            <a:endCxn id="113" idx="3"/>
          </p:cNvCxnSpPr>
          <p:nvPr/>
        </p:nvCxnSpPr>
        <p:spPr>
          <a:xfrm>
            <a:off x="6068980" y="4540713"/>
            <a:ext cx="1816" cy="34016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82" idx="0"/>
            <a:endCxn id="104" idx="2"/>
          </p:cNvCxnSpPr>
          <p:nvPr/>
        </p:nvCxnSpPr>
        <p:spPr>
          <a:xfrm flipH="1" flipV="1">
            <a:off x="4511482" y="3157774"/>
            <a:ext cx="2991" cy="2716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꺾인 연결선 159"/>
          <p:cNvCxnSpPr>
            <a:stCxn id="36" idx="1"/>
            <a:endCxn id="28" idx="3"/>
          </p:cNvCxnSpPr>
          <p:nvPr/>
        </p:nvCxnSpPr>
        <p:spPr>
          <a:xfrm rot="10800000" flipV="1">
            <a:off x="6720912" y="4151418"/>
            <a:ext cx="774011" cy="143953"/>
          </a:xfrm>
          <a:prstGeom prst="bentConnector3">
            <a:avLst>
              <a:gd name="adj1" fmla="val 50000"/>
            </a:avLst>
          </a:prstGeom>
          <a:ln w="50800"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1" name="그룹 60"/>
          <p:cNvGrpSpPr/>
          <p:nvPr/>
        </p:nvGrpSpPr>
        <p:grpSpPr>
          <a:xfrm>
            <a:off x="6948718" y="1272707"/>
            <a:ext cx="2465579" cy="957776"/>
            <a:chOff x="6948718" y="1272707"/>
            <a:chExt cx="2465579" cy="957776"/>
          </a:xfrm>
        </p:grpSpPr>
        <p:sp>
          <p:nvSpPr>
            <p:cNvPr id="67" name="직사각형 66"/>
            <p:cNvSpPr/>
            <p:nvPr/>
          </p:nvSpPr>
          <p:spPr>
            <a:xfrm>
              <a:off x="7457644" y="1287376"/>
              <a:ext cx="1944416" cy="2222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b="1">
                  <a:solidFill>
                    <a:schemeClr val="tx1"/>
                  </a:solidFill>
                </a:rPr>
                <a:t>Link (           )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469881" y="1524252"/>
              <a:ext cx="1944416" cy="2222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b="1">
                  <a:solidFill>
                    <a:schemeClr val="tx1"/>
                  </a:solidFill>
                </a:rPr>
                <a:t>Policy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7469811" y="1753484"/>
              <a:ext cx="1944416" cy="2222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b="1">
                  <a:solidFill>
                    <a:schemeClr val="tx1"/>
                  </a:solidFill>
                </a:rPr>
                <a:t>Packet(Host2-&gt;SFF)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7469647" y="1961753"/>
              <a:ext cx="1944416" cy="2222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b="1">
                  <a:solidFill>
                    <a:schemeClr val="tx1"/>
                  </a:solidFill>
                </a:rPr>
                <a:t>Packet(SFF-&gt;FW)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Arrow Connector 38"/>
            <p:cNvCxnSpPr/>
            <p:nvPr/>
          </p:nvCxnSpPr>
          <p:spPr>
            <a:xfrm flipV="1">
              <a:off x="7036967" y="1852516"/>
              <a:ext cx="446726" cy="10575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Straight Arrow Connector 38"/>
            <p:cNvCxnSpPr/>
            <p:nvPr/>
          </p:nvCxnSpPr>
          <p:spPr>
            <a:xfrm flipV="1">
              <a:off x="7036967" y="1609748"/>
              <a:ext cx="446726" cy="10575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9" name="직사각형 78"/>
            <p:cNvSpPr/>
            <p:nvPr/>
          </p:nvSpPr>
          <p:spPr>
            <a:xfrm>
              <a:off x="6948718" y="1272707"/>
              <a:ext cx="2007583" cy="9577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7036967" y="1431868"/>
              <a:ext cx="4206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38"/>
            <p:cNvCxnSpPr/>
            <p:nvPr/>
          </p:nvCxnSpPr>
          <p:spPr>
            <a:xfrm flipV="1">
              <a:off x="7036803" y="2060785"/>
              <a:ext cx="446726" cy="1057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4" name="모서리가 둥근 직사각형 103"/>
          <p:cNvSpPr/>
          <p:nvPr/>
        </p:nvSpPr>
        <p:spPr>
          <a:xfrm>
            <a:off x="3288831" y="2693215"/>
            <a:ext cx="2445302" cy="4645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Security Function Forwarder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7419093" y="3856285"/>
            <a:ext cx="1183247" cy="5712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6290250" y="5929554"/>
            <a:ext cx="1183247" cy="5712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cxnSp>
        <p:nvCxnSpPr>
          <p:cNvPr id="112" name="직선 연결선 111"/>
          <p:cNvCxnSpPr>
            <a:stCxn id="18" idx="2"/>
            <a:endCxn id="104" idx="0"/>
          </p:cNvCxnSpPr>
          <p:nvPr/>
        </p:nvCxnSpPr>
        <p:spPr>
          <a:xfrm>
            <a:off x="4507694" y="2308672"/>
            <a:ext cx="3788" cy="384543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구름 112"/>
          <p:cNvSpPr/>
          <p:nvPr/>
        </p:nvSpPr>
        <p:spPr>
          <a:xfrm>
            <a:off x="5315090" y="4839382"/>
            <a:ext cx="1511412" cy="725722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Internet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136885" y="5301208"/>
            <a:ext cx="1427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Server</a:t>
            </a:r>
          </a:p>
          <a:p>
            <a:pPr algn="ctr"/>
            <a:r>
              <a:rPr lang="en-US" altLang="ko-KR" sz="1600" b="1" dirty="0"/>
              <a:t>(Web Site)</a:t>
            </a:r>
            <a:endParaRPr lang="ko-KR" altLang="en-US" sz="16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7273777" y="3140968"/>
            <a:ext cx="1427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Client</a:t>
            </a:r>
          </a:p>
          <a:p>
            <a:pPr algn="ctr"/>
            <a:r>
              <a:rPr lang="en-US" altLang="ko-KR" sz="1600" b="1" dirty="0"/>
              <a:t>(Host)</a:t>
            </a:r>
            <a:endParaRPr lang="ko-KR" altLang="en-US" sz="1600" b="1" dirty="0"/>
          </a:p>
        </p:txBody>
      </p:sp>
      <p:cxnSp>
        <p:nvCxnSpPr>
          <p:cNvPr id="99" name="꺾인 연결선 98"/>
          <p:cNvCxnSpPr>
            <a:stCxn id="28" idx="1"/>
            <a:endCxn id="82" idx="2"/>
          </p:cNvCxnSpPr>
          <p:nvPr/>
        </p:nvCxnSpPr>
        <p:spPr>
          <a:xfrm rot="10800000">
            <a:off x="4514473" y="3908680"/>
            <a:ext cx="902576" cy="386692"/>
          </a:xfrm>
          <a:prstGeom prst="bentConnector2">
            <a:avLst/>
          </a:prstGeom>
          <a:ln w="50800"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82" idx="0"/>
            <a:endCxn id="104" idx="2"/>
          </p:cNvCxnSpPr>
          <p:nvPr/>
        </p:nvCxnSpPr>
        <p:spPr>
          <a:xfrm rot="16200000" flipV="1">
            <a:off x="4377144" y="3292112"/>
            <a:ext cx="271668" cy="2991"/>
          </a:xfrm>
          <a:prstGeom prst="bentConnector3">
            <a:avLst>
              <a:gd name="adj1" fmla="val 50000"/>
            </a:avLst>
          </a:prstGeom>
          <a:ln w="50800"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38"/>
          <p:cNvCxnSpPr>
            <a:stCxn id="104" idx="2"/>
            <a:endCxn id="82" idx="0"/>
          </p:cNvCxnSpPr>
          <p:nvPr/>
        </p:nvCxnSpPr>
        <p:spPr>
          <a:xfrm>
            <a:off x="4511482" y="3157774"/>
            <a:ext cx="2991" cy="271668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82" idx="2"/>
            <a:endCxn id="27" idx="3"/>
          </p:cNvCxnSpPr>
          <p:nvPr/>
        </p:nvCxnSpPr>
        <p:spPr>
          <a:xfrm rot="5400000">
            <a:off x="3802107" y="4021184"/>
            <a:ext cx="824871" cy="599862"/>
          </a:xfrm>
          <a:prstGeom prst="bentConnector2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7" name="구름 116"/>
          <p:cNvSpPr/>
          <p:nvPr/>
        </p:nvSpPr>
        <p:spPr>
          <a:xfrm>
            <a:off x="197510" y="2998011"/>
            <a:ext cx="2282414" cy="3572965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758543" y="3640727"/>
            <a:ext cx="1070312" cy="4906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Firewall 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756843" y="5409722"/>
            <a:ext cx="1070312" cy="4906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VoIP/VoLTE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758543" y="4229735"/>
            <a:ext cx="1070312" cy="4906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DPI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756843" y="4818743"/>
            <a:ext cx="1070312" cy="4906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DDoS-attack </a:t>
            </a:r>
            <a:r>
              <a:rPr lang="en-US" altLang="ko-KR" sz="1100" dirty="0" smtClean="0">
                <a:solidFill>
                  <a:schemeClr val="tx1"/>
                </a:solidFill>
              </a:rPr>
              <a:t>mitigation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700375" y="3581703"/>
            <a:ext cx="1183247" cy="5712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sp>
        <p:nvSpPr>
          <p:cNvPr id="119" name="폭발 1 118"/>
          <p:cNvSpPr/>
          <p:nvPr/>
        </p:nvSpPr>
        <p:spPr>
          <a:xfrm>
            <a:off x="652793" y="3590624"/>
            <a:ext cx="1353685" cy="589635"/>
          </a:xfrm>
          <a:prstGeom prst="irregularSeal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Block</a:t>
            </a:r>
            <a:endParaRPr lang="ko-KR" altLang="en-US"/>
          </a:p>
        </p:txBody>
      </p:sp>
      <p:cxnSp>
        <p:nvCxnSpPr>
          <p:cNvPr id="121" name="꺾인 연결선 120"/>
          <p:cNvCxnSpPr>
            <a:stCxn id="27" idx="1"/>
            <a:endCxn id="93" idx="3"/>
          </p:cNvCxnSpPr>
          <p:nvPr/>
        </p:nvCxnSpPr>
        <p:spPr>
          <a:xfrm rot="10800000">
            <a:off x="1828855" y="3886069"/>
            <a:ext cx="781894" cy="84748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27" idx="1"/>
            <a:endCxn id="95" idx="3"/>
          </p:cNvCxnSpPr>
          <p:nvPr/>
        </p:nvCxnSpPr>
        <p:spPr>
          <a:xfrm rot="10800000" flipV="1">
            <a:off x="1827155" y="4733551"/>
            <a:ext cx="783594" cy="9215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7" idx="1"/>
            <a:endCxn id="108" idx="3"/>
          </p:cNvCxnSpPr>
          <p:nvPr/>
        </p:nvCxnSpPr>
        <p:spPr>
          <a:xfrm rot="10800000" flipV="1">
            <a:off x="1827155" y="4733550"/>
            <a:ext cx="783594" cy="33053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27" idx="1"/>
            <a:endCxn id="97" idx="3"/>
          </p:cNvCxnSpPr>
          <p:nvPr/>
        </p:nvCxnSpPr>
        <p:spPr>
          <a:xfrm rot="10800000">
            <a:off x="1828855" y="4475077"/>
            <a:ext cx="781894" cy="25847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27" idx="1"/>
            <a:endCxn id="93" idx="3"/>
          </p:cNvCxnSpPr>
          <p:nvPr/>
        </p:nvCxnSpPr>
        <p:spPr>
          <a:xfrm rot="10800000">
            <a:off x="1828855" y="3886069"/>
            <a:ext cx="781894" cy="847483"/>
          </a:xfrm>
          <a:prstGeom prst="bentConnector3">
            <a:avLst>
              <a:gd name="adj1" fmla="val 50000"/>
            </a:avLst>
          </a:prstGeom>
          <a:ln w="50800">
            <a:solidFill>
              <a:srgbClr val="00B0F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6" name="꺾인 연결선 125"/>
          <p:cNvCxnSpPr>
            <a:stCxn id="18" idx="1"/>
            <a:endCxn id="93" idx="0"/>
          </p:cNvCxnSpPr>
          <p:nvPr/>
        </p:nvCxnSpPr>
        <p:spPr>
          <a:xfrm rot="10800000" flipV="1">
            <a:off x="1293700" y="1748523"/>
            <a:ext cx="895187" cy="189220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 126"/>
          <p:cNvCxnSpPr>
            <a:stCxn id="18" idx="1"/>
            <a:endCxn id="93" idx="0"/>
          </p:cNvCxnSpPr>
          <p:nvPr/>
        </p:nvCxnSpPr>
        <p:spPr>
          <a:xfrm rot="10800000" flipV="1">
            <a:off x="1293700" y="1748523"/>
            <a:ext cx="895187" cy="1892203"/>
          </a:xfrm>
          <a:prstGeom prst="bentConnector2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47733" y="2638653"/>
            <a:ext cx="1427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Cloud for NSFs</a:t>
            </a:r>
            <a:endParaRPr lang="ko-KR" altLang="en-US" b="1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7974811" y="1420717"/>
            <a:ext cx="420677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730345" y="2636912"/>
            <a:ext cx="3217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https://tools.ietf.org/html/draft-hyun-i2nsf-nsf-triggered-steering-00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7733" y="1846565"/>
            <a:ext cx="1427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Mininet</a:t>
            </a:r>
            <a:r>
              <a:rPr lang="en-US" altLang="ko-KR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Topology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843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2"/>
    </mc:Choice>
    <mc:Fallback xmlns="">
      <p:transition spd="slow" advTm="174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6" grpId="0" animBg="1"/>
      <p:bldP spid="39" grpId="0" animBg="1"/>
      <p:bldP spid="104" grpId="0" animBg="1"/>
      <p:bldP spid="105" grpId="0" animBg="1"/>
      <p:bldP spid="106" grpId="0" animBg="1"/>
      <p:bldP spid="118" grpId="0" animBg="1"/>
      <p:bldP spid="119" grpId="0" animBg="1"/>
      <p:bldP spid="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7504" y="692696"/>
            <a:ext cx="8928992" cy="60486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r>
              <a:rPr lang="en-US" altLang="ko-KR" sz="3200" b="1" dirty="0" smtClean="0"/>
              <a:t>I2NSF Consumer (Web</a:t>
            </a:r>
            <a:r>
              <a:rPr lang="en-US" altLang="ko-KR" sz="3200" b="1" dirty="0"/>
              <a:t>)</a:t>
            </a:r>
          </a:p>
          <a:p>
            <a:endParaRPr lang="en-US" altLang="ko-KR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107504" y="72008"/>
            <a:ext cx="8928992" cy="1124744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1" lang="ko-KR" altLang="en-US" sz="4000" b="1" kern="1200" spc="-150" dirty="0">
                <a:solidFill>
                  <a:schemeClr val="tx1"/>
                </a:solidFill>
                <a:effectLst/>
                <a:latin typeface="+mn-ea"/>
                <a:ea typeface="+mn-ea"/>
                <a:cs typeface="Arial Unicode MS" panose="020B0604020202020204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>
              <a:defRPr/>
            </a:pPr>
            <a:r>
              <a:rPr lang="en-US" altLang="ko-KR" sz="3200" dirty="0" smtClean="0"/>
              <a:t>Implementation for DPI (1/4)</a:t>
            </a:r>
            <a:endParaRPr lang="en-US" altLang="ko-KR" sz="3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069839" y="5017717"/>
            <a:ext cx="4985166" cy="150343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</a:rPr>
              <a:t>Security</a:t>
            </a:r>
          </a:p>
          <a:p>
            <a:pPr algn="ctr"/>
            <a:r>
              <a:rPr lang="en-US" altLang="ko-KR" sz="4400">
                <a:solidFill>
                  <a:schemeClr val="tx1"/>
                </a:solidFill>
              </a:rPr>
              <a:t>Controller</a:t>
            </a:r>
            <a:endParaRPr lang="ko-KR" altLang="en-US" sz="440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069839" y="5036550"/>
            <a:ext cx="1078142" cy="4020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/>
              <a:t>Listen</a:t>
            </a:r>
            <a:endParaRPr lang="ko-KR" altLang="en-US" sz="2000" b="1"/>
          </a:p>
        </p:txBody>
      </p:sp>
      <p:cxnSp>
        <p:nvCxnSpPr>
          <p:cNvPr id="39" name="직선 화살표 연결선 38"/>
          <p:cNvCxnSpPr>
            <a:stCxn id="49" idx="2"/>
            <a:endCxn id="13" idx="0"/>
          </p:cNvCxnSpPr>
          <p:nvPr/>
        </p:nvCxnSpPr>
        <p:spPr>
          <a:xfrm flipH="1">
            <a:off x="4562422" y="3830503"/>
            <a:ext cx="9578" cy="11872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2338128" y="4049688"/>
            <a:ext cx="459432" cy="459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1</a:t>
            </a:r>
            <a:endParaRPr lang="ko-KR" altLang="en-US" sz="28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786224" y="4102432"/>
            <a:ext cx="15697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 smtClean="0"/>
              <a:t>Data Transfer</a:t>
            </a:r>
            <a:endParaRPr lang="ko-KR" altLang="en-US" sz="1700" b="1" dirty="0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21" y="1772816"/>
            <a:ext cx="7220958" cy="2057687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1081165" y="3110423"/>
            <a:ext cx="6947219" cy="3377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526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37"/>
    </mc:Choice>
    <mc:Fallback xmlns="">
      <p:transition spd="slow" advTm="190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2" grpId="0" animBg="1"/>
      <p:bldP spid="43" grpId="0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107504" y="692696"/>
            <a:ext cx="8928992" cy="60486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b="1" dirty="0"/>
              <a:t>Security Controller</a:t>
            </a:r>
          </a:p>
          <a:p>
            <a:endParaRPr lang="en-US" altLang="ko-KR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/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/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107504" y="72008"/>
            <a:ext cx="8928992" cy="1124744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1" lang="ko-KR" altLang="en-US" sz="4000" b="1" kern="1200" spc="-150" dirty="0">
                <a:solidFill>
                  <a:schemeClr val="tx1"/>
                </a:solidFill>
                <a:effectLst/>
                <a:latin typeface="+mn-ea"/>
                <a:ea typeface="+mn-ea"/>
                <a:cs typeface="Arial Unicode MS" panose="020B0604020202020204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>
              <a:defRPr/>
            </a:pPr>
            <a:r>
              <a:rPr lang="en-US" altLang="ko-KR" sz="3200" dirty="0"/>
              <a:t>Implementation for DPI </a:t>
            </a:r>
            <a:r>
              <a:rPr lang="en-US" altLang="ko-KR" sz="3200" dirty="0" smtClean="0"/>
              <a:t>(2/4)</a:t>
            </a:r>
            <a:endParaRPr lang="en-US" altLang="ko-KR" sz="3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96084" y="1322090"/>
            <a:ext cx="2860092" cy="11345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Security Controller</a:t>
            </a:r>
          </a:p>
          <a:p>
            <a:pPr algn="ctr"/>
            <a:endParaRPr lang="en-US" altLang="ko-KR" sz="2000">
              <a:solidFill>
                <a:schemeClr val="tx1"/>
              </a:solidFill>
            </a:endParaRPr>
          </a:p>
          <a:p>
            <a:pPr algn="ctr"/>
            <a:endParaRPr lang="en-US" altLang="ko-KR" sz="2000">
              <a:solidFill>
                <a:schemeClr val="tx1"/>
              </a:solidFill>
            </a:endParaRPr>
          </a:p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017660" y="2996952"/>
            <a:ext cx="459432" cy="4594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/>
              <a:t>3</a:t>
            </a:r>
            <a:endParaRPr lang="ko-KR" altLang="en-US" sz="2800" b="1"/>
          </a:p>
        </p:txBody>
      </p:sp>
      <p:sp>
        <p:nvSpPr>
          <p:cNvPr id="44" name="TextBox 43"/>
          <p:cNvSpPr txBox="1"/>
          <p:nvPr/>
        </p:nvSpPr>
        <p:spPr>
          <a:xfrm>
            <a:off x="6426664" y="3045067"/>
            <a:ext cx="15697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/>
              <a:t>Results</a:t>
            </a:r>
            <a:endParaRPr lang="ko-KR" altLang="en-US" sz="1700" b="1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3438115" y="1731450"/>
            <a:ext cx="2594272" cy="6174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High-Level</a:t>
            </a:r>
          </a:p>
          <a:p>
            <a:pPr algn="ctr"/>
            <a:r>
              <a:rPr lang="ko-KR" altLang="en-US" sz="1400">
                <a:solidFill>
                  <a:schemeClr val="tx1"/>
                </a:solidFill>
              </a:rPr>
              <a:t>▼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en-US" altLang="ko-KR" sz="1400">
                <a:solidFill>
                  <a:srgbClr val="FF0000"/>
                </a:solidFill>
              </a:rPr>
              <a:t>Low-Level</a:t>
            </a:r>
            <a:endParaRPr lang="ko-KR" altLang="en-US" sz="1400">
              <a:solidFill>
                <a:srgbClr val="FF0000"/>
              </a:solidFill>
            </a:endParaRPr>
          </a:p>
        </p:txBody>
      </p:sp>
      <p:cxnSp>
        <p:nvCxnSpPr>
          <p:cNvPr id="70" name="꺾인 연결선 69"/>
          <p:cNvCxnSpPr>
            <a:stCxn id="9" idx="1"/>
          </p:cNvCxnSpPr>
          <p:nvPr/>
        </p:nvCxnSpPr>
        <p:spPr>
          <a:xfrm rot="10800000" flipV="1">
            <a:off x="1642546" y="1889369"/>
            <a:ext cx="1653539" cy="13283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144972" y="1696988"/>
            <a:ext cx="459432" cy="459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1</a:t>
            </a:r>
            <a:endParaRPr lang="ko-KR" altLang="en-US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553976" y="1745103"/>
            <a:ext cx="15697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/>
              <a:t>Data Request</a:t>
            </a:r>
            <a:endParaRPr lang="ko-KR" altLang="en-US" sz="1700" b="1"/>
          </a:p>
        </p:txBody>
      </p:sp>
      <p:cxnSp>
        <p:nvCxnSpPr>
          <p:cNvPr id="78" name="꺾인 연결선 77"/>
          <p:cNvCxnSpPr>
            <a:endCxn id="66" idx="1"/>
          </p:cNvCxnSpPr>
          <p:nvPr/>
        </p:nvCxnSpPr>
        <p:spPr>
          <a:xfrm flipV="1">
            <a:off x="2843861" y="2040165"/>
            <a:ext cx="594254" cy="2564058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3275856" y="3986386"/>
            <a:ext cx="459432" cy="45943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/>
              <a:t>2</a:t>
            </a:r>
            <a:endParaRPr lang="ko-KR" altLang="en-US" sz="2800" b="1"/>
          </a:p>
        </p:txBody>
      </p:sp>
      <p:sp>
        <p:nvSpPr>
          <p:cNvPr id="80" name="TextBox 79"/>
          <p:cNvSpPr txBox="1"/>
          <p:nvPr/>
        </p:nvSpPr>
        <p:spPr>
          <a:xfrm>
            <a:off x="3684860" y="4034501"/>
            <a:ext cx="171424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/>
              <a:t>Data Response</a:t>
            </a:r>
            <a:endParaRPr lang="ko-KR" altLang="en-US" sz="1700" b="1"/>
          </a:p>
        </p:txBody>
      </p:sp>
      <p:cxnSp>
        <p:nvCxnSpPr>
          <p:cNvPr id="82" name="꺾인 연결선 81"/>
          <p:cNvCxnSpPr>
            <a:stCxn id="66" idx="3"/>
            <a:endCxn id="2" idx="0"/>
          </p:cNvCxnSpPr>
          <p:nvPr/>
        </p:nvCxnSpPr>
        <p:spPr>
          <a:xfrm>
            <a:off x="6032387" y="2040165"/>
            <a:ext cx="1217469" cy="153285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09866" y="2420888"/>
            <a:ext cx="4443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https://tools.ietf.org/html/draft-kim-i2nsf-nsf-facing-interface-data-model-00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574" y="3284984"/>
            <a:ext cx="2711687" cy="1715557"/>
          </a:xfrm>
          <a:prstGeom prst="rect">
            <a:avLst/>
          </a:prstGeom>
          <a:ln w="50800"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2493" y="3573016"/>
            <a:ext cx="3514725" cy="3105150"/>
          </a:xfrm>
          <a:prstGeom prst="rect">
            <a:avLst/>
          </a:prstGeom>
          <a:ln w="50800">
            <a:solidFill>
              <a:schemeClr val="tx1"/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356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67"/>
    </mc:Choice>
    <mc:Fallback xmlns="">
      <p:transition spd="slow" advTm="168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66" grpId="0" animBg="1"/>
      <p:bldP spid="74" grpId="0" animBg="1"/>
      <p:bldP spid="75" grpId="0"/>
      <p:bldP spid="79" grpId="0" animBg="1"/>
      <p:bldP spid="80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모서리가 둥근 직사각형 101"/>
          <p:cNvSpPr/>
          <p:nvPr/>
        </p:nvSpPr>
        <p:spPr>
          <a:xfrm>
            <a:off x="157065" y="2516941"/>
            <a:ext cx="8815110" cy="415241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4860032" y="5881637"/>
            <a:ext cx="2641515" cy="61177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7267659" y="3715621"/>
            <a:ext cx="1440160" cy="135519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0" name="꺾인 연결선 139"/>
          <p:cNvCxnSpPr>
            <a:stCxn id="18" idx="1"/>
          </p:cNvCxnSpPr>
          <p:nvPr/>
        </p:nvCxnSpPr>
        <p:spPr>
          <a:xfrm rot="10800000" flipV="1">
            <a:off x="1297112" y="1748524"/>
            <a:ext cx="891775" cy="187086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제목 1"/>
          <p:cNvSpPr txBox="1">
            <a:spLocks/>
          </p:cNvSpPr>
          <p:nvPr/>
        </p:nvSpPr>
        <p:spPr>
          <a:xfrm>
            <a:off x="107504" y="72008"/>
            <a:ext cx="8928992" cy="1124744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1" lang="ko-KR" altLang="en-US" sz="4000" b="1" kern="1200" spc="-150" dirty="0">
                <a:solidFill>
                  <a:schemeClr val="tx1"/>
                </a:solidFill>
                <a:effectLst/>
                <a:latin typeface="+mn-ea"/>
                <a:ea typeface="+mn-ea"/>
                <a:cs typeface="Arial Unicode MS" panose="020B0604020202020204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>
              <a:defRPr/>
            </a:pPr>
            <a:r>
              <a:rPr lang="en-US" altLang="ko-KR" sz="3200" dirty="0"/>
              <a:t>Implementation for DPI </a:t>
            </a:r>
            <a:r>
              <a:rPr lang="en-US" altLang="ko-KR" sz="3200" dirty="0" smtClean="0"/>
              <a:t>(3/4)</a:t>
            </a:r>
            <a:endParaRPr lang="en-US" altLang="ko-KR" sz="3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692696"/>
            <a:ext cx="8928992" cy="60486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b="1" dirty="0"/>
              <a:t>Network Security Functions (NSF) -Triggered Steering</a:t>
            </a:r>
          </a:p>
          <a:p>
            <a:endParaRPr lang="en-US" altLang="ko-KR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188886" y="1188376"/>
            <a:ext cx="4637616" cy="112029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Security Controller</a:t>
            </a:r>
          </a:p>
          <a:p>
            <a:pPr algn="ctr"/>
            <a:endParaRPr lang="en-US" altLang="ko-KR" sz="2000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251113" y="1509579"/>
            <a:ext cx="4507195" cy="7479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High-Level </a:t>
            </a:r>
            <a:r>
              <a:rPr lang="ko-KR" altLang="en-US" sz="1200" dirty="0">
                <a:solidFill>
                  <a:schemeClr val="tx1"/>
                </a:solidFill>
              </a:rPr>
              <a:t>▶</a:t>
            </a:r>
            <a:r>
              <a:rPr lang="en-US" altLang="ko-KR" sz="1200" dirty="0">
                <a:solidFill>
                  <a:schemeClr val="tx1"/>
                </a:solidFill>
              </a:rPr>
              <a:t>Low-Level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DPI_Default_Blacklist</a:t>
            </a:r>
            <a:r>
              <a:rPr lang="en-US" altLang="ko-KR" sz="1200" dirty="0" smtClean="0">
                <a:solidFill>
                  <a:schemeClr val="tx1"/>
                </a:solidFill>
              </a:rPr>
              <a:t>, event,  </a:t>
            </a:r>
            <a:r>
              <a:rPr lang="en-US" altLang="ko-KR" sz="1200" dirty="0">
                <a:solidFill>
                  <a:schemeClr val="tx1"/>
                </a:solidFill>
              </a:rPr>
              <a:t>Block)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▼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DPI_Default_Blacklist</a:t>
            </a:r>
            <a:r>
              <a:rPr lang="en-US" altLang="ko-KR" sz="1200" dirty="0" smtClean="0">
                <a:solidFill>
                  <a:srgbClr val="FF0000"/>
                </a:solidFill>
              </a:rPr>
              <a:t>, true, 11111@voip.black.com, Block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610749" y="4488210"/>
            <a:ext cx="1303862" cy="49068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Switch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417049" y="4050031"/>
            <a:ext cx="1303862" cy="49068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Switch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94922" y="3929663"/>
            <a:ext cx="996076" cy="44351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accent1"/>
                </a:solidFill>
              </a:rPr>
              <a:t>Host</a:t>
            </a:r>
          </a:p>
          <a:p>
            <a:pPr algn="ctr"/>
            <a:r>
              <a:rPr lang="en-US" altLang="ko-KR" sz="1200">
                <a:solidFill>
                  <a:schemeClr val="accent1"/>
                </a:solidFill>
              </a:rPr>
              <a:t>10.0.0.2</a:t>
            </a:r>
            <a:endParaRPr lang="ko-KR" altLang="en-US" sz="1200">
              <a:solidFill>
                <a:schemeClr val="accent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494922" y="4467395"/>
            <a:ext cx="996076" cy="44351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Host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10.0.0.3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41" name="꺾인 연결선 40"/>
          <p:cNvCxnSpPr>
            <a:stCxn id="27" idx="1"/>
          </p:cNvCxnSpPr>
          <p:nvPr/>
        </p:nvCxnSpPr>
        <p:spPr>
          <a:xfrm rot="10800000">
            <a:off x="1832267" y="3864725"/>
            <a:ext cx="778482" cy="86882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27" idx="1"/>
          </p:cNvCxnSpPr>
          <p:nvPr/>
        </p:nvCxnSpPr>
        <p:spPr>
          <a:xfrm rot="10800000">
            <a:off x="1831419" y="4469341"/>
            <a:ext cx="779331" cy="26421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27" idx="1"/>
          </p:cNvCxnSpPr>
          <p:nvPr/>
        </p:nvCxnSpPr>
        <p:spPr>
          <a:xfrm rot="10800000" flipV="1">
            <a:off x="1829719" y="4733551"/>
            <a:ext cx="781031" cy="32479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28" idx="3"/>
            <a:endCxn id="36" idx="1"/>
          </p:cNvCxnSpPr>
          <p:nvPr/>
        </p:nvCxnSpPr>
        <p:spPr>
          <a:xfrm flipV="1">
            <a:off x="6720911" y="4151419"/>
            <a:ext cx="774011" cy="14395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28" idx="3"/>
            <a:endCxn id="38" idx="1"/>
          </p:cNvCxnSpPr>
          <p:nvPr/>
        </p:nvCxnSpPr>
        <p:spPr>
          <a:xfrm>
            <a:off x="6720911" y="4295372"/>
            <a:ext cx="774011" cy="39377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113" idx="1"/>
            <a:endCxn id="54" idx="0"/>
          </p:cNvCxnSpPr>
          <p:nvPr/>
        </p:nvCxnSpPr>
        <p:spPr>
          <a:xfrm rot="16200000" flipH="1">
            <a:off x="5962285" y="5672841"/>
            <a:ext cx="396385" cy="17936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25"/>
          <p:cNvSpPr/>
          <p:nvPr/>
        </p:nvSpPr>
        <p:spPr bwMode="auto">
          <a:xfrm>
            <a:off x="2430717" y="3429442"/>
            <a:ext cx="4167512" cy="479238"/>
          </a:xfrm>
          <a:prstGeom prst="roundRect">
            <a:avLst/>
          </a:prstGeom>
          <a:solidFill>
            <a:srgbClr val="FF990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bIns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1pPr>
            <a:lvl2pPr marL="455500" indent="1588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2pPr>
            <a:lvl3pPr marL="912587" indent="1588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3pPr>
            <a:lvl4pPr marL="1369673" indent="1588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4pPr>
            <a:lvl5pPr marL="1826760" indent="1588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5pPr>
            <a:lvl6pPr marL="2285434" algn="l" defTabSz="914174" rtl="0" eaLnBrk="1" latinLnBrk="0" hangingPunct="1"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6pPr>
            <a:lvl7pPr marL="2742520" algn="l" defTabSz="914174" rtl="0" eaLnBrk="1" latinLnBrk="0" hangingPunct="1"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7pPr>
            <a:lvl8pPr marL="3199606" algn="l" defTabSz="914174" rtl="0" eaLnBrk="1" latinLnBrk="0" hangingPunct="1"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8pPr>
            <a:lvl9pPr marL="3656694" algn="l" defTabSz="914174" rtl="0" eaLnBrk="1" latinLnBrk="0" hangingPunct="1"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defTabSz="15793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0" kern="0">
                <a:solidFill>
                  <a:srgbClr val="FF0000"/>
                </a:solidFill>
                <a:latin typeface="+mn-lt"/>
                <a:cs typeface="Arial" pitchFamily="34" charset="0"/>
              </a:rPr>
              <a:t>Switch Controller</a:t>
            </a:r>
            <a:endParaRPr lang="en-US" sz="2400" b="0" kern="0" dirty="0">
              <a:solidFill>
                <a:srgbClr val="FF0000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83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248" y="3472053"/>
            <a:ext cx="595630" cy="419740"/>
          </a:xfrm>
          <a:prstGeom prst="rect">
            <a:avLst/>
          </a:prstGeom>
        </p:spPr>
      </p:pic>
      <p:cxnSp>
        <p:nvCxnSpPr>
          <p:cNvPr id="85" name="꺾인 연결선 84"/>
          <p:cNvCxnSpPr>
            <a:stCxn id="27" idx="3"/>
            <a:endCxn id="82" idx="2"/>
          </p:cNvCxnSpPr>
          <p:nvPr/>
        </p:nvCxnSpPr>
        <p:spPr>
          <a:xfrm flipV="1">
            <a:off x="3914611" y="3908680"/>
            <a:ext cx="599862" cy="82487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28" idx="1"/>
            <a:endCxn id="82" idx="2"/>
          </p:cNvCxnSpPr>
          <p:nvPr/>
        </p:nvCxnSpPr>
        <p:spPr>
          <a:xfrm rot="10800000">
            <a:off x="4514473" y="3908680"/>
            <a:ext cx="902576" cy="38669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113" idx="2"/>
            <a:endCxn id="82" idx="2"/>
          </p:cNvCxnSpPr>
          <p:nvPr/>
        </p:nvCxnSpPr>
        <p:spPr>
          <a:xfrm rot="10800000">
            <a:off x="4514474" y="3908681"/>
            <a:ext cx="805305" cy="129356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27" idx="3"/>
            <a:endCxn id="28" idx="1"/>
          </p:cNvCxnSpPr>
          <p:nvPr/>
        </p:nvCxnSpPr>
        <p:spPr>
          <a:xfrm flipV="1">
            <a:off x="3914611" y="4295372"/>
            <a:ext cx="1502438" cy="43817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27" idx="3"/>
            <a:endCxn id="113" idx="2"/>
          </p:cNvCxnSpPr>
          <p:nvPr/>
        </p:nvCxnSpPr>
        <p:spPr>
          <a:xfrm>
            <a:off x="3914611" y="4733551"/>
            <a:ext cx="1405167" cy="46869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28" idx="2"/>
            <a:endCxn id="113" idx="3"/>
          </p:cNvCxnSpPr>
          <p:nvPr/>
        </p:nvCxnSpPr>
        <p:spPr>
          <a:xfrm>
            <a:off x="6068980" y="4540713"/>
            <a:ext cx="1816" cy="34016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82" idx="0"/>
            <a:endCxn id="104" idx="2"/>
          </p:cNvCxnSpPr>
          <p:nvPr/>
        </p:nvCxnSpPr>
        <p:spPr>
          <a:xfrm flipH="1" flipV="1">
            <a:off x="4511482" y="3157774"/>
            <a:ext cx="2991" cy="2716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103"/>
          <p:cNvSpPr/>
          <p:nvPr/>
        </p:nvSpPr>
        <p:spPr>
          <a:xfrm>
            <a:off x="3288831" y="2693215"/>
            <a:ext cx="2445302" cy="4645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Security Function Forwarder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7419093" y="3856285"/>
            <a:ext cx="1183247" cy="5712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cxnSp>
        <p:nvCxnSpPr>
          <p:cNvPr id="112" name="직선 연결선 111"/>
          <p:cNvCxnSpPr>
            <a:stCxn id="18" idx="2"/>
            <a:endCxn id="104" idx="0"/>
          </p:cNvCxnSpPr>
          <p:nvPr/>
        </p:nvCxnSpPr>
        <p:spPr>
          <a:xfrm>
            <a:off x="4507694" y="2308672"/>
            <a:ext cx="3788" cy="384543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구름 10"/>
          <p:cNvSpPr/>
          <p:nvPr/>
        </p:nvSpPr>
        <p:spPr>
          <a:xfrm>
            <a:off x="195834" y="2989255"/>
            <a:ext cx="2284155" cy="3572965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23073" y="4422601"/>
            <a:ext cx="24400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Cloud for NSFs</a:t>
            </a:r>
            <a:endParaRPr lang="ko-KR" altLang="en-US" sz="2800" dirty="0"/>
          </a:p>
        </p:txBody>
      </p:sp>
      <p:sp>
        <p:nvSpPr>
          <p:cNvPr id="113" name="구름 112"/>
          <p:cNvSpPr/>
          <p:nvPr/>
        </p:nvSpPr>
        <p:spPr>
          <a:xfrm>
            <a:off x="5315090" y="4839382"/>
            <a:ext cx="1511412" cy="725722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Internet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136885" y="5301208"/>
            <a:ext cx="1427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Server</a:t>
            </a:r>
          </a:p>
          <a:p>
            <a:pPr algn="ctr"/>
            <a:r>
              <a:rPr lang="en-US" altLang="ko-KR" sz="1600" b="1" dirty="0"/>
              <a:t>(Web Site)</a:t>
            </a:r>
            <a:endParaRPr lang="ko-KR" altLang="en-US" sz="16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7273777" y="3140968"/>
            <a:ext cx="1427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Client</a:t>
            </a:r>
          </a:p>
          <a:p>
            <a:pPr algn="ctr"/>
            <a:r>
              <a:rPr lang="en-US" altLang="ko-KR" sz="1600" b="1" dirty="0"/>
              <a:t>(Host)</a:t>
            </a:r>
            <a:endParaRPr lang="ko-KR" altLang="en-US" sz="1600" b="1" dirty="0"/>
          </a:p>
        </p:txBody>
      </p:sp>
      <p:grpSp>
        <p:nvGrpSpPr>
          <p:cNvPr id="59" name="그룹 58"/>
          <p:cNvGrpSpPr/>
          <p:nvPr/>
        </p:nvGrpSpPr>
        <p:grpSpPr>
          <a:xfrm>
            <a:off x="6948718" y="1272707"/>
            <a:ext cx="2465579" cy="957776"/>
            <a:chOff x="6948718" y="1272707"/>
            <a:chExt cx="2465579" cy="957776"/>
          </a:xfrm>
        </p:grpSpPr>
        <p:sp>
          <p:nvSpPr>
            <p:cNvPr id="66" name="직사각형 65"/>
            <p:cNvSpPr/>
            <p:nvPr/>
          </p:nvSpPr>
          <p:spPr>
            <a:xfrm>
              <a:off x="7457644" y="1287376"/>
              <a:ext cx="1944416" cy="2222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b="1">
                  <a:solidFill>
                    <a:schemeClr val="tx1"/>
                  </a:solidFill>
                </a:rPr>
                <a:t>Link (           )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469881" y="1524252"/>
              <a:ext cx="1944416" cy="2222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b="1">
                  <a:solidFill>
                    <a:schemeClr val="tx1"/>
                  </a:solidFill>
                </a:rPr>
                <a:t>Policy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469811" y="1753484"/>
              <a:ext cx="1944416" cy="2222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b="1">
                  <a:solidFill>
                    <a:schemeClr val="tx1"/>
                  </a:solidFill>
                </a:rPr>
                <a:t>Packet(Host2-&gt;SFF)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7469647" y="1961753"/>
              <a:ext cx="1944416" cy="2222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b="1">
                  <a:solidFill>
                    <a:schemeClr val="tx1"/>
                  </a:solidFill>
                </a:rPr>
                <a:t>Packet(SFF-&gt;FW)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Straight Arrow Connector 38"/>
            <p:cNvCxnSpPr/>
            <p:nvPr/>
          </p:nvCxnSpPr>
          <p:spPr>
            <a:xfrm flipV="1">
              <a:off x="7036967" y="1852516"/>
              <a:ext cx="446726" cy="10575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Straight Arrow Connector 38"/>
            <p:cNvCxnSpPr/>
            <p:nvPr/>
          </p:nvCxnSpPr>
          <p:spPr>
            <a:xfrm flipV="1">
              <a:off x="7036967" y="1609748"/>
              <a:ext cx="446726" cy="10575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6948718" y="1272707"/>
              <a:ext cx="2007583" cy="9577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7036967" y="1431868"/>
              <a:ext cx="4206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38"/>
            <p:cNvCxnSpPr/>
            <p:nvPr/>
          </p:nvCxnSpPr>
          <p:spPr>
            <a:xfrm flipV="1">
              <a:off x="7036803" y="2060785"/>
              <a:ext cx="446726" cy="1057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80" name="직선 연결선 79"/>
          <p:cNvCxnSpPr/>
          <p:nvPr/>
        </p:nvCxnSpPr>
        <p:spPr>
          <a:xfrm>
            <a:off x="7974811" y="1420717"/>
            <a:ext cx="420677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5327483" y="5966372"/>
            <a:ext cx="1845351" cy="44351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Hacker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11111@voip.black.com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5327483" y="5960716"/>
            <a:ext cx="1845352" cy="4491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733" y="1846565"/>
            <a:ext cx="1427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Mininet</a:t>
            </a:r>
            <a:r>
              <a:rPr lang="en-US" altLang="ko-KR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Topology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785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2"/>
    </mc:Choice>
    <mc:Fallback xmlns="">
      <p:transition spd="slow" advTm="174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모서리가 둥근 직사각형 101"/>
          <p:cNvSpPr/>
          <p:nvPr/>
        </p:nvSpPr>
        <p:spPr>
          <a:xfrm>
            <a:off x="157065" y="2516941"/>
            <a:ext cx="8815110" cy="415241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4860032" y="5881637"/>
            <a:ext cx="2641515" cy="61177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7267659" y="3715621"/>
            <a:ext cx="1440160" cy="135519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107504" y="72008"/>
            <a:ext cx="8928992" cy="1124744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1" lang="ko-KR" altLang="en-US" sz="4000" b="1" kern="1200" spc="-150" dirty="0">
                <a:solidFill>
                  <a:schemeClr val="tx1"/>
                </a:solidFill>
                <a:effectLst/>
                <a:latin typeface="+mn-ea"/>
                <a:ea typeface="+mn-ea"/>
                <a:cs typeface="Arial Unicode MS" panose="020B0604020202020204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>
              <a:defRPr/>
            </a:pPr>
            <a:r>
              <a:rPr lang="en-US" altLang="ko-KR" sz="3200" dirty="0"/>
              <a:t>Implementation for DPI </a:t>
            </a:r>
            <a:r>
              <a:rPr lang="en-US" altLang="ko-KR" sz="3200" dirty="0" smtClean="0"/>
              <a:t>(4/4)</a:t>
            </a:r>
            <a:endParaRPr lang="en-US" altLang="ko-KR" sz="3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692696"/>
            <a:ext cx="8928992" cy="60486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b="1" dirty="0"/>
              <a:t>Network Security Functions (NSF) -Triggered Steering</a:t>
            </a:r>
          </a:p>
          <a:p>
            <a:endParaRPr lang="en-US" altLang="ko-KR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188886" y="1188376"/>
            <a:ext cx="4637616" cy="112029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Security Controller</a:t>
            </a:r>
          </a:p>
          <a:p>
            <a:pPr algn="ctr"/>
            <a:endParaRPr lang="en-US" altLang="ko-KR" sz="2000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251113" y="1509579"/>
            <a:ext cx="4507195" cy="7479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High-Level </a:t>
            </a:r>
            <a:r>
              <a:rPr lang="ko-KR" altLang="en-US" sz="1200" dirty="0">
                <a:solidFill>
                  <a:schemeClr val="tx1"/>
                </a:solidFill>
              </a:rPr>
              <a:t>▶</a:t>
            </a:r>
            <a:r>
              <a:rPr lang="en-US" altLang="ko-KR" sz="1200" dirty="0">
                <a:solidFill>
                  <a:schemeClr val="tx1"/>
                </a:solidFill>
              </a:rPr>
              <a:t>Low-Level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DPI_Default_Blacklist</a:t>
            </a:r>
            <a:r>
              <a:rPr lang="en-US" altLang="ko-KR" sz="1200" dirty="0">
                <a:solidFill>
                  <a:schemeClr val="tx1"/>
                </a:solidFill>
              </a:rPr>
              <a:t>, event,  Block)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▼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en-US" altLang="ko-KR" sz="1200" dirty="0" err="1">
                <a:solidFill>
                  <a:srgbClr val="FF0000"/>
                </a:solidFill>
              </a:rPr>
              <a:t>DPI_Default_Blacklist</a:t>
            </a:r>
            <a:r>
              <a:rPr lang="en-US" altLang="ko-KR" sz="1200" dirty="0">
                <a:solidFill>
                  <a:srgbClr val="FF0000"/>
                </a:solidFill>
              </a:rPr>
              <a:t>, true, 11111@voip.black.com, Block)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610749" y="4488210"/>
            <a:ext cx="1303862" cy="49068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Switch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417049" y="4050031"/>
            <a:ext cx="1303862" cy="49068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Switch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94922" y="3929663"/>
            <a:ext cx="996076" cy="44351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</a:rPr>
              <a:t>Host</a:t>
            </a:r>
          </a:p>
          <a:p>
            <a:pPr algn="ctr"/>
            <a:r>
              <a:rPr lang="en-US" altLang="ko-KR" sz="1200" dirty="0">
                <a:solidFill>
                  <a:schemeClr val="accent1"/>
                </a:solidFill>
              </a:rPr>
              <a:t>10.0.0.2</a:t>
            </a:r>
            <a:endParaRPr lang="ko-KR" altLang="en-US" sz="1200" dirty="0">
              <a:solidFill>
                <a:schemeClr val="accent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327483" y="5966372"/>
            <a:ext cx="1845351" cy="44351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Hacker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11111@voip.black.com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494922" y="4467395"/>
            <a:ext cx="996076" cy="44351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Host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10.0.0.3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71" name="꺾인 연결선 70"/>
          <p:cNvCxnSpPr>
            <a:stCxn id="28" idx="3"/>
            <a:endCxn id="36" idx="1"/>
          </p:cNvCxnSpPr>
          <p:nvPr/>
        </p:nvCxnSpPr>
        <p:spPr>
          <a:xfrm flipV="1">
            <a:off x="6720911" y="4151419"/>
            <a:ext cx="774011" cy="14395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28" idx="3"/>
            <a:endCxn id="38" idx="1"/>
          </p:cNvCxnSpPr>
          <p:nvPr/>
        </p:nvCxnSpPr>
        <p:spPr>
          <a:xfrm>
            <a:off x="6720911" y="4295372"/>
            <a:ext cx="774011" cy="39377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113" idx="1"/>
            <a:endCxn id="37" idx="0"/>
          </p:cNvCxnSpPr>
          <p:nvPr/>
        </p:nvCxnSpPr>
        <p:spPr>
          <a:xfrm rot="16200000" flipH="1">
            <a:off x="5959457" y="5675669"/>
            <a:ext cx="402041" cy="17936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25"/>
          <p:cNvSpPr/>
          <p:nvPr/>
        </p:nvSpPr>
        <p:spPr bwMode="auto">
          <a:xfrm>
            <a:off x="2430717" y="3429442"/>
            <a:ext cx="4167512" cy="479238"/>
          </a:xfrm>
          <a:prstGeom prst="roundRect">
            <a:avLst/>
          </a:prstGeom>
          <a:solidFill>
            <a:srgbClr val="FF990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bIns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1pPr>
            <a:lvl2pPr marL="455500" indent="1588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2pPr>
            <a:lvl3pPr marL="912587" indent="1588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3pPr>
            <a:lvl4pPr marL="1369673" indent="1588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4pPr>
            <a:lvl5pPr marL="1826760" indent="1588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5pPr>
            <a:lvl6pPr marL="2285434" algn="l" defTabSz="914174" rtl="0" eaLnBrk="1" latinLnBrk="0" hangingPunct="1"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6pPr>
            <a:lvl7pPr marL="2742520" algn="l" defTabSz="914174" rtl="0" eaLnBrk="1" latinLnBrk="0" hangingPunct="1"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7pPr>
            <a:lvl8pPr marL="3199606" algn="l" defTabSz="914174" rtl="0" eaLnBrk="1" latinLnBrk="0" hangingPunct="1"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8pPr>
            <a:lvl9pPr marL="3656694" algn="l" defTabSz="914174" rtl="0" eaLnBrk="1" latinLnBrk="0" hangingPunct="1"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defTabSz="15793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0" kern="0">
                <a:solidFill>
                  <a:srgbClr val="FF0000"/>
                </a:solidFill>
                <a:latin typeface="+mn-lt"/>
                <a:cs typeface="Arial" pitchFamily="34" charset="0"/>
              </a:rPr>
              <a:t>Switch Controller</a:t>
            </a:r>
            <a:endParaRPr lang="en-US" sz="2400" b="0" kern="0" dirty="0">
              <a:solidFill>
                <a:srgbClr val="FF0000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83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248" y="3472053"/>
            <a:ext cx="595630" cy="419740"/>
          </a:xfrm>
          <a:prstGeom prst="rect">
            <a:avLst/>
          </a:prstGeom>
        </p:spPr>
      </p:pic>
      <p:cxnSp>
        <p:nvCxnSpPr>
          <p:cNvPr id="85" name="꺾인 연결선 84"/>
          <p:cNvCxnSpPr>
            <a:stCxn id="27" idx="3"/>
            <a:endCxn id="82" idx="2"/>
          </p:cNvCxnSpPr>
          <p:nvPr/>
        </p:nvCxnSpPr>
        <p:spPr>
          <a:xfrm flipV="1">
            <a:off x="3914611" y="3908680"/>
            <a:ext cx="599862" cy="82487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28" idx="1"/>
            <a:endCxn id="82" idx="2"/>
          </p:cNvCxnSpPr>
          <p:nvPr/>
        </p:nvCxnSpPr>
        <p:spPr>
          <a:xfrm rot="10800000">
            <a:off x="4514473" y="3908680"/>
            <a:ext cx="902576" cy="38669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113" idx="2"/>
            <a:endCxn id="82" idx="2"/>
          </p:cNvCxnSpPr>
          <p:nvPr/>
        </p:nvCxnSpPr>
        <p:spPr>
          <a:xfrm rot="10800000">
            <a:off x="4514474" y="3908681"/>
            <a:ext cx="805305" cy="129356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27" idx="3"/>
            <a:endCxn id="28" idx="1"/>
          </p:cNvCxnSpPr>
          <p:nvPr/>
        </p:nvCxnSpPr>
        <p:spPr>
          <a:xfrm flipV="1">
            <a:off x="3914611" y="4295372"/>
            <a:ext cx="1502438" cy="43817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27" idx="3"/>
            <a:endCxn id="113" idx="2"/>
          </p:cNvCxnSpPr>
          <p:nvPr/>
        </p:nvCxnSpPr>
        <p:spPr>
          <a:xfrm>
            <a:off x="3914611" y="4733551"/>
            <a:ext cx="1405167" cy="46869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28" idx="2"/>
            <a:endCxn id="113" idx="3"/>
          </p:cNvCxnSpPr>
          <p:nvPr/>
        </p:nvCxnSpPr>
        <p:spPr>
          <a:xfrm>
            <a:off x="6068980" y="4540713"/>
            <a:ext cx="1816" cy="34016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82" idx="0"/>
            <a:endCxn id="104" idx="2"/>
          </p:cNvCxnSpPr>
          <p:nvPr/>
        </p:nvCxnSpPr>
        <p:spPr>
          <a:xfrm flipH="1" flipV="1">
            <a:off x="4511482" y="3157774"/>
            <a:ext cx="2991" cy="2716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꺾인 연결선 159"/>
          <p:cNvCxnSpPr>
            <a:stCxn id="106" idx="0"/>
            <a:endCxn id="113" idx="1"/>
          </p:cNvCxnSpPr>
          <p:nvPr/>
        </p:nvCxnSpPr>
        <p:spPr>
          <a:xfrm rot="16200000" flipV="1">
            <a:off x="5962286" y="5672842"/>
            <a:ext cx="396385" cy="179363"/>
          </a:xfrm>
          <a:prstGeom prst="bentConnector3">
            <a:avLst>
              <a:gd name="adj1" fmla="val 50000"/>
            </a:avLst>
          </a:prstGeom>
          <a:ln w="50800"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1" name="그룹 60"/>
          <p:cNvGrpSpPr/>
          <p:nvPr/>
        </p:nvGrpSpPr>
        <p:grpSpPr>
          <a:xfrm>
            <a:off x="6948718" y="1272707"/>
            <a:ext cx="2465579" cy="957776"/>
            <a:chOff x="6948718" y="1272707"/>
            <a:chExt cx="2465579" cy="957776"/>
          </a:xfrm>
        </p:grpSpPr>
        <p:sp>
          <p:nvSpPr>
            <p:cNvPr id="67" name="직사각형 66"/>
            <p:cNvSpPr/>
            <p:nvPr/>
          </p:nvSpPr>
          <p:spPr>
            <a:xfrm>
              <a:off x="7457644" y="1287376"/>
              <a:ext cx="1944416" cy="2222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b="1">
                  <a:solidFill>
                    <a:schemeClr val="tx1"/>
                  </a:solidFill>
                </a:rPr>
                <a:t>Link (           )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469881" y="1524252"/>
              <a:ext cx="1944416" cy="2222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b="1">
                  <a:solidFill>
                    <a:schemeClr val="tx1"/>
                  </a:solidFill>
                </a:rPr>
                <a:t>Policy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7469811" y="1753484"/>
              <a:ext cx="1944416" cy="2222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b="1">
                  <a:solidFill>
                    <a:schemeClr val="tx1"/>
                  </a:solidFill>
                </a:rPr>
                <a:t>Packet(Host2-&gt;SFF)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7469647" y="1961753"/>
              <a:ext cx="1944416" cy="2222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b="1" dirty="0" smtClean="0">
                  <a:solidFill>
                    <a:schemeClr val="tx1"/>
                  </a:solidFill>
                </a:rPr>
                <a:t>Packet(SFF&lt;-&gt;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FW)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Arrow Connector 38"/>
            <p:cNvCxnSpPr/>
            <p:nvPr/>
          </p:nvCxnSpPr>
          <p:spPr>
            <a:xfrm flipV="1">
              <a:off x="7036967" y="1852516"/>
              <a:ext cx="446726" cy="10575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Straight Arrow Connector 38"/>
            <p:cNvCxnSpPr/>
            <p:nvPr/>
          </p:nvCxnSpPr>
          <p:spPr>
            <a:xfrm flipV="1">
              <a:off x="7036967" y="1609748"/>
              <a:ext cx="446726" cy="10575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9" name="직사각형 78"/>
            <p:cNvSpPr/>
            <p:nvPr/>
          </p:nvSpPr>
          <p:spPr>
            <a:xfrm>
              <a:off x="6948718" y="1272707"/>
              <a:ext cx="2007583" cy="9577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7036967" y="1431868"/>
              <a:ext cx="4206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38"/>
            <p:cNvCxnSpPr/>
            <p:nvPr/>
          </p:nvCxnSpPr>
          <p:spPr>
            <a:xfrm flipV="1">
              <a:off x="7036803" y="2060785"/>
              <a:ext cx="446726" cy="1057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4" name="모서리가 둥근 직사각형 103"/>
          <p:cNvSpPr/>
          <p:nvPr/>
        </p:nvSpPr>
        <p:spPr>
          <a:xfrm>
            <a:off x="3288831" y="2693215"/>
            <a:ext cx="2445302" cy="4645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Security Function Forwarder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7419093" y="3856285"/>
            <a:ext cx="1183247" cy="5712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5327483" y="5960716"/>
            <a:ext cx="1845352" cy="4491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cxnSp>
        <p:nvCxnSpPr>
          <p:cNvPr id="112" name="직선 연결선 111"/>
          <p:cNvCxnSpPr>
            <a:stCxn id="18" idx="2"/>
            <a:endCxn id="104" idx="0"/>
          </p:cNvCxnSpPr>
          <p:nvPr/>
        </p:nvCxnSpPr>
        <p:spPr>
          <a:xfrm>
            <a:off x="4507694" y="2308672"/>
            <a:ext cx="3788" cy="384543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구름 112"/>
          <p:cNvSpPr/>
          <p:nvPr/>
        </p:nvSpPr>
        <p:spPr>
          <a:xfrm>
            <a:off x="5315090" y="4839382"/>
            <a:ext cx="1511412" cy="725722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Internet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136885" y="5301208"/>
            <a:ext cx="1427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Server</a:t>
            </a:r>
          </a:p>
          <a:p>
            <a:pPr algn="ctr"/>
            <a:r>
              <a:rPr lang="en-US" altLang="ko-KR" sz="1600" b="1" dirty="0"/>
              <a:t>(Web Site)</a:t>
            </a:r>
            <a:endParaRPr lang="ko-KR" altLang="en-US" sz="16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7273777" y="3140968"/>
            <a:ext cx="1427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Client</a:t>
            </a:r>
          </a:p>
          <a:p>
            <a:pPr algn="ctr"/>
            <a:r>
              <a:rPr lang="en-US" altLang="ko-KR" sz="1600" b="1" dirty="0"/>
              <a:t>(Host)</a:t>
            </a:r>
            <a:endParaRPr lang="ko-KR" altLang="en-US" sz="1600" b="1" dirty="0"/>
          </a:p>
        </p:txBody>
      </p:sp>
      <p:cxnSp>
        <p:nvCxnSpPr>
          <p:cNvPr id="99" name="꺾인 연결선 98"/>
          <p:cNvCxnSpPr>
            <a:stCxn id="113" idx="2"/>
            <a:endCxn id="82" idx="2"/>
          </p:cNvCxnSpPr>
          <p:nvPr/>
        </p:nvCxnSpPr>
        <p:spPr>
          <a:xfrm rot="10800000">
            <a:off x="4514474" y="3908681"/>
            <a:ext cx="805305" cy="1293563"/>
          </a:xfrm>
          <a:prstGeom prst="bentConnector2">
            <a:avLst/>
          </a:prstGeom>
          <a:ln w="50800"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82" idx="0"/>
            <a:endCxn id="104" idx="2"/>
          </p:cNvCxnSpPr>
          <p:nvPr/>
        </p:nvCxnSpPr>
        <p:spPr>
          <a:xfrm rot="16200000" flipV="1">
            <a:off x="4377144" y="3292112"/>
            <a:ext cx="271668" cy="2991"/>
          </a:xfrm>
          <a:prstGeom prst="bentConnector3">
            <a:avLst>
              <a:gd name="adj1" fmla="val 50000"/>
            </a:avLst>
          </a:prstGeom>
          <a:ln w="50800"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38"/>
          <p:cNvCxnSpPr>
            <a:stCxn id="104" idx="2"/>
            <a:endCxn id="82" idx="0"/>
          </p:cNvCxnSpPr>
          <p:nvPr/>
        </p:nvCxnSpPr>
        <p:spPr>
          <a:xfrm>
            <a:off x="4511482" y="3157774"/>
            <a:ext cx="2991" cy="271668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82" idx="2"/>
            <a:endCxn id="27" idx="3"/>
          </p:cNvCxnSpPr>
          <p:nvPr/>
        </p:nvCxnSpPr>
        <p:spPr>
          <a:xfrm rot="5400000">
            <a:off x="3802107" y="4021184"/>
            <a:ext cx="824871" cy="599862"/>
          </a:xfrm>
          <a:prstGeom prst="bentConnector2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7" name="구름 116"/>
          <p:cNvSpPr/>
          <p:nvPr/>
        </p:nvSpPr>
        <p:spPr>
          <a:xfrm>
            <a:off x="197510" y="2998011"/>
            <a:ext cx="2282414" cy="3572965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758543" y="3640727"/>
            <a:ext cx="1070312" cy="4906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Firewall 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756843" y="5409722"/>
            <a:ext cx="1070312" cy="4906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VoIP/VoLTE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758543" y="4229735"/>
            <a:ext cx="1070312" cy="4906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DPI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756843" y="4818743"/>
            <a:ext cx="1070312" cy="4906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DDoS-attack </a:t>
            </a:r>
            <a:r>
              <a:rPr lang="en-US" altLang="ko-KR" sz="1100" dirty="0" smtClean="0">
                <a:solidFill>
                  <a:schemeClr val="tx1"/>
                </a:solidFill>
              </a:rPr>
              <a:t>mitigation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700375" y="3581703"/>
            <a:ext cx="1183247" cy="5712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sp>
        <p:nvSpPr>
          <p:cNvPr id="119" name="폭발 1 118"/>
          <p:cNvSpPr/>
          <p:nvPr/>
        </p:nvSpPr>
        <p:spPr>
          <a:xfrm>
            <a:off x="652793" y="3590624"/>
            <a:ext cx="1362326" cy="589635"/>
          </a:xfrm>
          <a:prstGeom prst="irregularSeal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VoIP</a:t>
            </a:r>
            <a:endParaRPr lang="ko-KR" altLang="en-US" dirty="0"/>
          </a:p>
        </p:txBody>
      </p:sp>
      <p:cxnSp>
        <p:nvCxnSpPr>
          <p:cNvPr id="121" name="꺾인 연결선 120"/>
          <p:cNvCxnSpPr>
            <a:stCxn id="27" idx="1"/>
            <a:endCxn id="93" idx="3"/>
          </p:cNvCxnSpPr>
          <p:nvPr/>
        </p:nvCxnSpPr>
        <p:spPr>
          <a:xfrm rot="10800000">
            <a:off x="1828855" y="3886069"/>
            <a:ext cx="781894" cy="84748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27" idx="1"/>
            <a:endCxn id="95" idx="3"/>
          </p:cNvCxnSpPr>
          <p:nvPr/>
        </p:nvCxnSpPr>
        <p:spPr>
          <a:xfrm rot="10800000" flipV="1">
            <a:off x="1827155" y="4733551"/>
            <a:ext cx="783594" cy="9215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7" idx="1"/>
            <a:endCxn id="108" idx="3"/>
          </p:cNvCxnSpPr>
          <p:nvPr/>
        </p:nvCxnSpPr>
        <p:spPr>
          <a:xfrm rot="10800000" flipV="1">
            <a:off x="1827155" y="4733550"/>
            <a:ext cx="783594" cy="33053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27" idx="1"/>
            <a:endCxn id="97" idx="3"/>
          </p:cNvCxnSpPr>
          <p:nvPr/>
        </p:nvCxnSpPr>
        <p:spPr>
          <a:xfrm rot="10800000">
            <a:off x="1828855" y="4475077"/>
            <a:ext cx="781894" cy="25847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27" idx="1"/>
            <a:endCxn id="93" idx="3"/>
          </p:cNvCxnSpPr>
          <p:nvPr/>
        </p:nvCxnSpPr>
        <p:spPr>
          <a:xfrm rot="10800000">
            <a:off x="1828855" y="3886069"/>
            <a:ext cx="781894" cy="847483"/>
          </a:xfrm>
          <a:prstGeom prst="bentConnector3">
            <a:avLst>
              <a:gd name="adj1" fmla="val 50000"/>
            </a:avLst>
          </a:prstGeom>
          <a:ln w="50800">
            <a:solidFill>
              <a:srgbClr val="00B0F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6" name="꺾인 연결선 125"/>
          <p:cNvCxnSpPr>
            <a:stCxn id="18" idx="1"/>
            <a:endCxn id="93" idx="0"/>
          </p:cNvCxnSpPr>
          <p:nvPr/>
        </p:nvCxnSpPr>
        <p:spPr>
          <a:xfrm rot="10800000" flipV="1">
            <a:off x="1293700" y="1748523"/>
            <a:ext cx="895187" cy="189220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 126"/>
          <p:cNvCxnSpPr>
            <a:stCxn id="18" idx="1"/>
            <a:endCxn id="93" idx="0"/>
          </p:cNvCxnSpPr>
          <p:nvPr/>
        </p:nvCxnSpPr>
        <p:spPr>
          <a:xfrm rot="10800000" flipV="1">
            <a:off x="1293700" y="1748523"/>
            <a:ext cx="895187" cy="1892203"/>
          </a:xfrm>
          <a:prstGeom prst="bentConnector2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7974811" y="1420717"/>
            <a:ext cx="420677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730345" y="2636912"/>
            <a:ext cx="3217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https://tools.ietf.org/html/draft-hyun-i2nsf-nsf-triggered-steering-00</a:t>
            </a:r>
          </a:p>
        </p:txBody>
      </p:sp>
      <p:cxnSp>
        <p:nvCxnSpPr>
          <p:cNvPr id="84" name="꺾인 연결선 83"/>
          <p:cNvCxnSpPr>
            <a:stCxn id="118" idx="3"/>
            <a:endCxn id="27" idx="1"/>
          </p:cNvCxnSpPr>
          <p:nvPr/>
        </p:nvCxnSpPr>
        <p:spPr>
          <a:xfrm>
            <a:off x="1883622" y="3867329"/>
            <a:ext cx="727127" cy="866222"/>
          </a:xfrm>
          <a:prstGeom prst="bentConnector3">
            <a:avLst>
              <a:gd name="adj1" fmla="val 50000"/>
            </a:avLst>
          </a:prstGeom>
          <a:ln w="50800">
            <a:solidFill>
              <a:srgbClr val="00B0F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27" idx="3"/>
            <a:endCxn id="82" idx="2"/>
          </p:cNvCxnSpPr>
          <p:nvPr/>
        </p:nvCxnSpPr>
        <p:spPr>
          <a:xfrm flipV="1">
            <a:off x="3914611" y="3908680"/>
            <a:ext cx="599862" cy="824871"/>
          </a:xfrm>
          <a:prstGeom prst="bentConnector2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82" idx="0"/>
            <a:endCxn id="104" idx="2"/>
          </p:cNvCxnSpPr>
          <p:nvPr/>
        </p:nvCxnSpPr>
        <p:spPr>
          <a:xfrm rot="16200000" flipV="1">
            <a:off x="4377144" y="3292112"/>
            <a:ext cx="271668" cy="2991"/>
          </a:xfrm>
          <a:prstGeom prst="bentConnector3">
            <a:avLst>
              <a:gd name="adj1" fmla="val 50000"/>
            </a:avLst>
          </a:prstGeom>
          <a:ln w="50800">
            <a:solidFill>
              <a:srgbClr val="00B0F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 rot="5400000">
            <a:off x="4401191" y="3289418"/>
            <a:ext cx="216801" cy="9762"/>
          </a:xfrm>
          <a:prstGeom prst="bentConnector3">
            <a:avLst>
              <a:gd name="adj1" fmla="val 50000"/>
            </a:avLst>
          </a:prstGeom>
          <a:ln w="50800">
            <a:solidFill>
              <a:srgbClr val="00B0F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1" name="꺾인 연결선 110"/>
          <p:cNvCxnSpPr>
            <a:stCxn id="27" idx="1"/>
            <a:endCxn id="97" idx="3"/>
          </p:cNvCxnSpPr>
          <p:nvPr/>
        </p:nvCxnSpPr>
        <p:spPr>
          <a:xfrm rot="10800000">
            <a:off x="1828855" y="4475077"/>
            <a:ext cx="781894" cy="258475"/>
          </a:xfrm>
          <a:prstGeom prst="bentConnector3">
            <a:avLst>
              <a:gd name="adj1" fmla="val 50000"/>
            </a:avLst>
          </a:prstGeom>
          <a:ln w="50800">
            <a:solidFill>
              <a:srgbClr val="00B0F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82" idx="2"/>
            <a:endCxn id="27" idx="3"/>
          </p:cNvCxnSpPr>
          <p:nvPr/>
        </p:nvCxnSpPr>
        <p:spPr>
          <a:xfrm rot="5400000">
            <a:off x="3802107" y="4021184"/>
            <a:ext cx="824871" cy="599862"/>
          </a:xfrm>
          <a:prstGeom prst="bentConnector2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0" name="폭발 1 119"/>
          <p:cNvSpPr/>
          <p:nvPr/>
        </p:nvSpPr>
        <p:spPr>
          <a:xfrm>
            <a:off x="652792" y="4179631"/>
            <a:ext cx="1353685" cy="589635"/>
          </a:xfrm>
          <a:prstGeom prst="irregularSeal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700" dirty="0"/>
              <a:t>Block</a:t>
            </a:r>
            <a:endParaRPr lang="ko-KR" altLang="en-US" sz="17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698590" y="4187038"/>
            <a:ext cx="1183247" cy="5712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733" y="2638653"/>
            <a:ext cx="1427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Cloud for NSFs</a:t>
            </a:r>
            <a:endParaRPr lang="ko-KR" altLang="en-US" sz="16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47733" y="1846565"/>
            <a:ext cx="1427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/>
              <a:t>Mininet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/>
            </a:r>
            <a:br>
              <a:rPr lang="en-US" altLang="ko-KR" sz="1600" b="1" dirty="0" smtClean="0"/>
            </a:br>
            <a:r>
              <a:rPr lang="en-US" altLang="ko-KR" sz="1600" b="1" dirty="0" smtClean="0"/>
              <a:t>Topology</a:t>
            </a:r>
            <a:endParaRPr lang="ko-KR" altLang="en-US" sz="16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879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2"/>
    </mc:Choice>
    <mc:Fallback xmlns="">
      <p:transition spd="slow" advTm="174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6" grpId="0" animBg="1"/>
      <p:bldP spid="104" grpId="0" animBg="1"/>
      <p:bldP spid="105" grpId="0" animBg="1"/>
      <p:bldP spid="106" grpId="0" animBg="1"/>
      <p:bldP spid="118" grpId="0" animBg="1"/>
      <p:bldP spid="119" grpId="0" animBg="1"/>
      <p:bldP spid="74" grpId="0"/>
      <p:bldP spid="120" grpId="0" animBg="1"/>
      <p:bldP spid="7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1"/>
          <p:cNvSpPr txBox="1">
            <a:spLocks/>
          </p:cNvSpPr>
          <p:nvPr/>
        </p:nvSpPr>
        <p:spPr>
          <a:xfrm>
            <a:off x="107504" y="72008"/>
            <a:ext cx="8928992" cy="1124744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1" lang="ko-KR" altLang="en-US" sz="4000" b="1" kern="1200" spc="-150" dirty="0">
                <a:solidFill>
                  <a:schemeClr val="tx1"/>
                </a:solidFill>
                <a:effectLst/>
                <a:latin typeface="+mn-ea"/>
                <a:ea typeface="+mn-ea"/>
                <a:cs typeface="Arial Unicode MS" panose="020B0604020202020204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>
              <a:defRPr/>
            </a:pPr>
            <a:r>
              <a:rPr lang="en-US" altLang="ko-KR" sz="3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Scenario for Firewall (1/9)</a:t>
            </a:r>
            <a:endParaRPr lang="en-US" altLang="ko-KR" sz="3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692696"/>
            <a:ext cx="8928992" cy="60486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b="1" dirty="0" smtClean="0"/>
              <a:t>Firewall</a:t>
            </a:r>
          </a:p>
          <a:p>
            <a:endParaRPr lang="en-US" altLang="ko-KR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2000" b="1" dirty="0" smtClean="0"/>
              <a:t>Employees often access the SNS during working time.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000" b="1" dirty="0" smtClean="0"/>
              <a:t>The president thinks that accessing the SNS is inefficient during working time.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000" b="1" dirty="0" smtClean="0"/>
              <a:t>Therefore, the president want to block that employees access the SNS during working time.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4084093"/>
            <a:ext cx="3304828" cy="113808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3717032"/>
            <a:ext cx="1893564" cy="18722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cxnSp>
        <p:nvCxnSpPr>
          <p:cNvPr id="8" name="직선 화살표 연결선 7"/>
          <p:cNvCxnSpPr>
            <a:stCxn id="5" idx="3"/>
            <a:endCxn id="2" idx="1"/>
          </p:cNvCxnSpPr>
          <p:nvPr/>
        </p:nvCxnSpPr>
        <p:spPr>
          <a:xfrm>
            <a:off x="2289100" y="4653136"/>
            <a:ext cx="329101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0531" y="3501008"/>
            <a:ext cx="2968149" cy="245846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6" name="그룹 15"/>
          <p:cNvGrpSpPr/>
          <p:nvPr/>
        </p:nvGrpSpPr>
        <p:grpSpPr>
          <a:xfrm>
            <a:off x="2123728" y="3284984"/>
            <a:ext cx="3557860" cy="3024337"/>
            <a:chOff x="2123728" y="3284984"/>
            <a:chExt cx="3557860" cy="3024337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2250329" y="3284984"/>
              <a:ext cx="3363020" cy="302433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2123728" y="3284984"/>
              <a:ext cx="3557860" cy="302433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66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1"/>
          <p:cNvSpPr txBox="1">
            <a:spLocks/>
          </p:cNvSpPr>
          <p:nvPr/>
        </p:nvSpPr>
        <p:spPr>
          <a:xfrm>
            <a:off x="107504" y="72008"/>
            <a:ext cx="8928992" cy="1124744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1" lang="ko-KR" altLang="en-US" sz="4000" b="1" kern="1200" spc="-150" dirty="0">
                <a:solidFill>
                  <a:schemeClr val="tx1"/>
                </a:solidFill>
                <a:effectLst/>
                <a:latin typeface="+mn-ea"/>
                <a:ea typeface="+mn-ea"/>
                <a:cs typeface="Arial Unicode MS" panose="020B0604020202020204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>
              <a:defRPr/>
            </a:pPr>
            <a:r>
              <a:rPr lang="en-US" altLang="ko-KR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Scenario for Firewall </a:t>
            </a:r>
            <a:r>
              <a:rPr lang="en-US" altLang="ko-KR" sz="3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(2/9)</a:t>
            </a:r>
            <a:endParaRPr lang="en-US" altLang="ko-KR" sz="3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692696"/>
            <a:ext cx="8928992" cy="60486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b="1" dirty="0" smtClean="0"/>
              <a:t>Firewall</a:t>
            </a:r>
          </a:p>
          <a:p>
            <a:endParaRPr lang="en-US" altLang="ko-KR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2000" b="1" dirty="0" smtClean="0"/>
              <a:t>VMware Workstation starts.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000" b="1" dirty="0"/>
          </a:p>
          <a:p>
            <a:pPr marL="342900" indent="-342900">
              <a:buFont typeface="+mj-lt"/>
              <a:buAutoNum type="arabicPeriod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2000" b="1" dirty="0"/>
          </a:p>
          <a:p>
            <a:pPr marL="342900" indent="-342900">
              <a:buFont typeface="+mj-lt"/>
              <a:buAutoNum type="arabicPeriod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2000" b="1" dirty="0"/>
          </a:p>
          <a:p>
            <a:pPr marL="342900" indent="-342900">
              <a:buFont typeface="+mj-lt"/>
              <a:buAutoNum type="arabicPeriod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2000" b="1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 smtClean="0"/>
              <a:t>Login.</a:t>
            </a:r>
            <a:endParaRPr lang="en-US" altLang="ko-KR" b="1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3" y="1950290"/>
            <a:ext cx="3240361" cy="23347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517" y="4590482"/>
            <a:ext cx="3235748" cy="19348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019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1"/>
          <p:cNvSpPr txBox="1">
            <a:spLocks/>
          </p:cNvSpPr>
          <p:nvPr/>
        </p:nvSpPr>
        <p:spPr>
          <a:xfrm>
            <a:off x="107504" y="72008"/>
            <a:ext cx="8928992" cy="1124744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1" lang="ko-KR" altLang="en-US" sz="4000" b="1" kern="1200" spc="-150" dirty="0">
                <a:solidFill>
                  <a:schemeClr val="tx1"/>
                </a:solidFill>
                <a:effectLst/>
                <a:latin typeface="+mn-ea"/>
                <a:ea typeface="+mn-ea"/>
                <a:cs typeface="Arial Unicode MS" panose="020B0604020202020204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>
              <a:defRPr/>
            </a:pPr>
            <a:r>
              <a:rPr lang="en-US" altLang="ko-KR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Scenario for Firewall </a:t>
            </a:r>
            <a:r>
              <a:rPr lang="en-US" altLang="ko-KR" sz="3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(3/9)</a:t>
            </a:r>
            <a:endParaRPr lang="en-US" altLang="ko-KR" sz="3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692696"/>
            <a:ext cx="8928992" cy="60486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b="1" dirty="0" smtClean="0"/>
              <a:t>Firewall</a:t>
            </a:r>
          </a:p>
          <a:p>
            <a:endParaRPr lang="en-US" altLang="ko-KR" b="1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US" altLang="ko-KR" sz="2000" b="1" dirty="0" smtClean="0"/>
              <a:t>Move to </a:t>
            </a:r>
            <a:r>
              <a:rPr lang="en-US" altLang="ko-KR" sz="2000" b="1" dirty="0" err="1" smtClean="0"/>
              <a:t>OpenDaylight</a:t>
            </a:r>
            <a:r>
              <a:rPr lang="en-US" altLang="ko-KR" sz="2000" b="1" dirty="0" smtClean="0"/>
              <a:t> directory and start SDN controller.</a:t>
            </a:r>
          </a:p>
          <a:p>
            <a:pPr marL="342900" indent="-342900">
              <a:buFont typeface="+mj-lt"/>
              <a:buAutoNum type="arabicPeriod" startAt="3"/>
            </a:pPr>
            <a:endParaRPr lang="en-US" altLang="ko-KR" sz="2000" b="1" dirty="0"/>
          </a:p>
          <a:p>
            <a:pPr marL="342900" indent="-342900">
              <a:buFont typeface="+mj-lt"/>
              <a:buAutoNum type="arabicPeriod" startAt="3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3"/>
            </a:pPr>
            <a:endParaRPr lang="en-US" altLang="ko-KR" sz="2000" b="1" dirty="0"/>
          </a:p>
          <a:p>
            <a:pPr marL="342900" indent="-342900">
              <a:buFont typeface="+mj-lt"/>
              <a:buAutoNum type="arabicPeriod" startAt="3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3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3"/>
            </a:pPr>
            <a:endParaRPr lang="en-US" altLang="ko-KR" sz="2000" b="1" dirty="0"/>
          </a:p>
          <a:p>
            <a:pPr marL="342900" indent="-342900">
              <a:buFont typeface="+mj-lt"/>
              <a:buAutoNum type="arabicPeriod" startAt="3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3"/>
            </a:pPr>
            <a:endParaRPr lang="en-US" altLang="ko-KR" sz="2000" b="1" dirty="0"/>
          </a:p>
          <a:p>
            <a:pPr marL="342900" indent="-342900">
              <a:buFont typeface="+mj-lt"/>
              <a:buAutoNum type="arabicPeriod" startAt="3"/>
            </a:pPr>
            <a:r>
              <a:rPr lang="en-US" altLang="ko-KR" b="1" dirty="0" smtClean="0"/>
              <a:t>Connect to the SSH through Putty program and enable X display.</a:t>
            </a:r>
            <a:endParaRPr lang="en-US" altLang="ko-KR" b="1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731" y="1959379"/>
            <a:ext cx="4025496" cy="23337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731" y="4695510"/>
            <a:ext cx="4025495" cy="1973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587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1"/>
          <p:cNvSpPr txBox="1">
            <a:spLocks/>
          </p:cNvSpPr>
          <p:nvPr/>
        </p:nvSpPr>
        <p:spPr>
          <a:xfrm>
            <a:off x="107504" y="72008"/>
            <a:ext cx="8928992" cy="1124744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1" lang="ko-KR" altLang="en-US" sz="4000" b="1" kern="1200" spc="-150" dirty="0">
                <a:solidFill>
                  <a:schemeClr val="tx1"/>
                </a:solidFill>
                <a:effectLst/>
                <a:latin typeface="+mn-ea"/>
                <a:ea typeface="+mn-ea"/>
                <a:cs typeface="Arial Unicode MS" panose="020B0604020202020204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>
              <a:defRPr/>
            </a:pPr>
            <a:r>
              <a:rPr lang="en-US" altLang="ko-KR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Scenario for Firewall </a:t>
            </a:r>
            <a:r>
              <a:rPr lang="en-US" altLang="ko-KR" sz="3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(4/9)</a:t>
            </a:r>
            <a:endParaRPr lang="en-US" altLang="ko-KR" sz="3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692696"/>
            <a:ext cx="8928992" cy="60486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b="1" dirty="0" smtClean="0"/>
              <a:t>Firewall</a:t>
            </a:r>
          </a:p>
          <a:p>
            <a:endParaRPr lang="en-US" altLang="ko-KR" b="1" dirty="0" smtClean="0"/>
          </a:p>
          <a:p>
            <a:pPr marL="457200" indent="-457200">
              <a:buFont typeface="+mj-lt"/>
              <a:buAutoNum type="arabicPeriod" startAt="5"/>
            </a:pPr>
            <a:r>
              <a:rPr lang="en-US" altLang="ko-KR" sz="2000" b="1" dirty="0" smtClean="0"/>
              <a:t>Login to connect the putty.</a:t>
            </a:r>
          </a:p>
          <a:p>
            <a:pPr marL="342900" indent="-342900">
              <a:buFont typeface="+mj-lt"/>
              <a:buAutoNum type="arabicPeriod" startAt="5"/>
            </a:pPr>
            <a:endParaRPr lang="en-US" altLang="ko-KR" sz="2000" b="1" dirty="0"/>
          </a:p>
          <a:p>
            <a:pPr marL="342900" indent="-342900">
              <a:buFont typeface="+mj-lt"/>
              <a:buAutoNum type="arabicPeriod" startAt="5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5"/>
            </a:pPr>
            <a:endParaRPr lang="en-US" altLang="ko-KR" sz="2000" b="1" dirty="0"/>
          </a:p>
          <a:p>
            <a:pPr marL="342900" indent="-342900">
              <a:buFont typeface="+mj-lt"/>
              <a:buAutoNum type="arabicPeriod" startAt="5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5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5"/>
            </a:pPr>
            <a:endParaRPr lang="en-US" altLang="ko-KR" sz="2000" b="1" dirty="0"/>
          </a:p>
          <a:p>
            <a:pPr marL="342900" indent="-342900">
              <a:buFont typeface="+mj-lt"/>
              <a:buAutoNum type="arabicPeriod" startAt="5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5"/>
            </a:pPr>
            <a:endParaRPr lang="en-US" altLang="ko-KR" sz="2000" b="1" dirty="0"/>
          </a:p>
          <a:p>
            <a:pPr marL="342900" indent="-342900">
              <a:buFont typeface="+mj-lt"/>
              <a:buAutoNum type="arabicPeriod" startAt="5"/>
            </a:pPr>
            <a:r>
              <a:rPr lang="en-US" altLang="ko-KR" b="1" dirty="0" smtClean="0"/>
              <a:t>Start </a:t>
            </a:r>
            <a:r>
              <a:rPr lang="en-US" altLang="ko-KR" b="1" dirty="0" err="1" smtClean="0"/>
              <a:t>mininet</a:t>
            </a:r>
            <a:r>
              <a:rPr lang="en-US" altLang="ko-KR" b="1" dirty="0" smtClean="0"/>
              <a:t> topology.</a:t>
            </a:r>
            <a:endParaRPr lang="en-US" altLang="ko-KR" b="1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75" y="1990613"/>
            <a:ext cx="3349462" cy="20864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175" y="4697759"/>
            <a:ext cx="3349462" cy="19067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65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1"/>
          <p:cNvSpPr txBox="1">
            <a:spLocks/>
          </p:cNvSpPr>
          <p:nvPr/>
        </p:nvSpPr>
        <p:spPr>
          <a:xfrm>
            <a:off x="107504" y="72008"/>
            <a:ext cx="8928992" cy="1124744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1" lang="ko-KR" altLang="en-US" sz="4000" b="1" kern="1200" spc="-150" dirty="0">
                <a:solidFill>
                  <a:schemeClr val="tx1"/>
                </a:solidFill>
                <a:effectLst/>
                <a:latin typeface="+mn-ea"/>
                <a:ea typeface="+mn-ea"/>
                <a:cs typeface="Arial Unicode MS" panose="020B0604020202020204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>
              <a:defRPr/>
            </a:pPr>
            <a:r>
              <a:rPr lang="en-US" altLang="ko-KR" sz="3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Introduction (1/3)</a:t>
            </a:r>
            <a:endParaRPr lang="en-US" altLang="ko-KR" sz="3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692696"/>
            <a:ext cx="8928992" cy="60486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b="1" dirty="0" smtClean="0"/>
              <a:t>Introduction</a:t>
            </a:r>
            <a:endParaRPr lang="en-US" altLang="ko-KR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2000" b="1" dirty="0" smtClean="0"/>
              <a:t>I2NSF Framework for provisioning Network Security Functions (NSFs).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 startAt="2"/>
            </a:pPr>
            <a:r>
              <a:rPr lang="en-US" altLang="ko-KR" sz="2000" b="1" dirty="0" smtClean="0"/>
              <a:t>Firewall in I2NSF Framework using Software-Defined Networking (SDN).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altLang="ko-KR" sz="2000" b="1" dirty="0" smtClean="0"/>
              <a:t>Deep Packet Inspection (DPI) for VoIP/</a:t>
            </a:r>
            <a:r>
              <a:rPr lang="en-US" altLang="ko-KR" sz="2000" b="1" dirty="0" err="1" smtClean="0"/>
              <a:t>VoLTE</a:t>
            </a:r>
            <a:r>
              <a:rPr lang="en-US" altLang="ko-KR" sz="2000" b="1" dirty="0" smtClean="0"/>
              <a:t> Security Service in I2NSF Framework.</a:t>
            </a:r>
            <a:endParaRPr lang="en-US" altLang="ko-KR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03" y="3284984"/>
            <a:ext cx="3976830" cy="27363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082" y="2996952"/>
            <a:ext cx="2421302" cy="34138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02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1"/>
          <p:cNvSpPr txBox="1">
            <a:spLocks/>
          </p:cNvSpPr>
          <p:nvPr/>
        </p:nvSpPr>
        <p:spPr>
          <a:xfrm>
            <a:off x="107504" y="72008"/>
            <a:ext cx="8928992" cy="1124744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1" lang="ko-KR" altLang="en-US" sz="4000" b="1" kern="1200" spc="-150" dirty="0">
                <a:solidFill>
                  <a:schemeClr val="tx1"/>
                </a:solidFill>
                <a:effectLst/>
                <a:latin typeface="+mn-ea"/>
                <a:ea typeface="+mn-ea"/>
                <a:cs typeface="Arial Unicode MS" panose="020B0604020202020204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>
              <a:defRPr/>
            </a:pPr>
            <a:r>
              <a:rPr lang="en-US" altLang="ko-KR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Scenario for Firewall </a:t>
            </a:r>
            <a:r>
              <a:rPr lang="en-US" altLang="ko-KR" sz="3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(5/9)</a:t>
            </a:r>
            <a:endParaRPr lang="en-US" altLang="ko-KR" sz="3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692696"/>
            <a:ext cx="8928992" cy="60486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7504" y="692696"/>
            <a:ext cx="8928992" cy="6048672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800100" marR="0" lvl="1" indent="-34290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800100" marR="0" lvl="1" indent="-34290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800100" marR="0" lvl="1" indent="-34290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800100" marR="0" lvl="1" indent="-34290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800100" marR="0" lvl="1" indent="-34290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800100" marR="0" lvl="1" indent="-34290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800100" marR="0" lvl="1" indent="-34290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800100" marR="0" lvl="1" indent="-34290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800100" marR="0" lvl="1" indent="-34290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800100" marR="0" lvl="1" indent="-34290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800100" marR="0" lvl="1" indent="-34290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800100" marR="0" lvl="1" indent="-34290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800100" marR="0" lvl="1" indent="-34290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800100" marR="0" lvl="1" indent="-34290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800100" marR="0" lvl="1" indent="-34290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800100" marR="0" lvl="1" indent="-34290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800100" marR="0" lvl="1" indent="-34290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800100" marR="0" lvl="1" indent="-34290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1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5576" y="3167240"/>
            <a:ext cx="924644" cy="50405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NSF1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(Firewall)</a:t>
            </a:r>
            <a:endParaRPr kumimoji="0" lang="ko-KR" altLang="en-US" sz="18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5576" y="4158820"/>
            <a:ext cx="924644" cy="50405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NSF2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(DPI)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" name="순서도: 자기 디스크 9"/>
          <p:cNvSpPr/>
          <p:nvPr/>
        </p:nvSpPr>
        <p:spPr>
          <a:xfrm>
            <a:off x="3940076" y="2345964"/>
            <a:ext cx="1224136" cy="648072"/>
          </a:xfrm>
          <a:prstGeom prst="flowChartMagneticDisk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Switch 1</a:t>
            </a:r>
            <a:endParaRPr kumimoji="0" lang="ko-KR" alt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순서도: 자기 디스크 10"/>
          <p:cNvSpPr/>
          <p:nvPr/>
        </p:nvSpPr>
        <p:spPr>
          <a:xfrm>
            <a:off x="2283892" y="3609020"/>
            <a:ext cx="1224136" cy="648072"/>
          </a:xfrm>
          <a:prstGeom prst="flowChartMagneticDisk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Switch 4</a:t>
            </a:r>
            <a:endParaRPr kumimoji="0" lang="ko-KR" alt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순서도: 자기 디스크 11"/>
          <p:cNvSpPr/>
          <p:nvPr/>
        </p:nvSpPr>
        <p:spPr>
          <a:xfrm>
            <a:off x="5774532" y="3609020"/>
            <a:ext cx="1224136" cy="648072"/>
          </a:xfrm>
          <a:prstGeom prst="flowChartMagneticDisk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Switch 2</a:t>
            </a:r>
            <a:endParaRPr kumimoji="0" lang="ko-KR" alt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3" name="순서도: 자기 디스크 12"/>
          <p:cNvSpPr/>
          <p:nvPr/>
        </p:nvSpPr>
        <p:spPr>
          <a:xfrm>
            <a:off x="3940076" y="4847392"/>
            <a:ext cx="1224136" cy="648072"/>
          </a:xfrm>
          <a:prstGeom prst="flowChartMagneticDisk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Switch 3</a:t>
            </a:r>
            <a:endParaRPr kumimoji="0" lang="ko-KR" alt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89822" y="1167258"/>
            <a:ext cx="924644" cy="50405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SFF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40476" y="2574697"/>
            <a:ext cx="924644" cy="50405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Staff_1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40476" y="3267510"/>
            <a:ext cx="924644" cy="50405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Staff_2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540476" y="3960323"/>
            <a:ext cx="924644" cy="50405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Manager</a:t>
            </a:r>
            <a:endParaRPr kumimoji="0" lang="ko-KR" altLang="en-US" sz="135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45004" y="4653136"/>
            <a:ext cx="924644" cy="50405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President</a:t>
            </a:r>
            <a:endParaRPr kumimoji="0" lang="ko-KR" altLang="en-US" sz="105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699792" y="5844944"/>
            <a:ext cx="1224136" cy="50405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Pkt_gen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20" name="직선 연결선 19"/>
          <p:cNvCxnSpPr>
            <a:stCxn id="10" idx="2"/>
            <a:endCxn id="11" idx="1"/>
          </p:cNvCxnSpPr>
          <p:nvPr/>
        </p:nvCxnSpPr>
        <p:spPr>
          <a:xfrm flipH="1">
            <a:off x="2895960" y="2670000"/>
            <a:ext cx="1044116" cy="939020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21" name="직선 연결선 20"/>
          <p:cNvCxnSpPr>
            <a:stCxn id="10" idx="4"/>
            <a:endCxn id="12" idx="1"/>
          </p:cNvCxnSpPr>
          <p:nvPr/>
        </p:nvCxnSpPr>
        <p:spPr>
          <a:xfrm>
            <a:off x="5164212" y="2670000"/>
            <a:ext cx="1222388" cy="939020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22" name="직선 연결선 21"/>
          <p:cNvCxnSpPr>
            <a:stCxn id="10" idx="3"/>
            <a:endCxn id="13" idx="1"/>
          </p:cNvCxnSpPr>
          <p:nvPr/>
        </p:nvCxnSpPr>
        <p:spPr>
          <a:xfrm>
            <a:off x="4552144" y="2994036"/>
            <a:ext cx="0" cy="1853356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23" name="직선 연결선 22"/>
          <p:cNvCxnSpPr>
            <a:stCxn id="10" idx="1"/>
            <a:endCxn id="14" idx="2"/>
          </p:cNvCxnSpPr>
          <p:nvPr/>
        </p:nvCxnSpPr>
        <p:spPr>
          <a:xfrm flipV="1">
            <a:off x="4552144" y="1671314"/>
            <a:ext cx="0" cy="674650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24" name="직선 연결선 23"/>
          <p:cNvCxnSpPr>
            <a:stCxn id="13" idx="3"/>
            <a:endCxn id="19" idx="0"/>
          </p:cNvCxnSpPr>
          <p:nvPr/>
        </p:nvCxnSpPr>
        <p:spPr>
          <a:xfrm flipH="1">
            <a:off x="3311860" y="5495464"/>
            <a:ext cx="1240284" cy="349480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25" name="직선 연결선 24"/>
          <p:cNvCxnSpPr>
            <a:stCxn id="11" idx="2"/>
            <a:endCxn id="9" idx="3"/>
          </p:cNvCxnSpPr>
          <p:nvPr/>
        </p:nvCxnSpPr>
        <p:spPr>
          <a:xfrm flipH="1">
            <a:off x="1680220" y="3933056"/>
            <a:ext cx="603672" cy="477792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26" name="직선 연결선 25"/>
          <p:cNvCxnSpPr>
            <a:stCxn id="11" idx="2"/>
            <a:endCxn id="8" idx="3"/>
          </p:cNvCxnSpPr>
          <p:nvPr/>
        </p:nvCxnSpPr>
        <p:spPr>
          <a:xfrm flipH="1" flipV="1">
            <a:off x="1680220" y="3419268"/>
            <a:ext cx="603672" cy="513788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27" name="직선 연결선 26"/>
          <p:cNvCxnSpPr>
            <a:stCxn id="12" idx="4"/>
            <a:endCxn id="15" idx="1"/>
          </p:cNvCxnSpPr>
          <p:nvPr/>
        </p:nvCxnSpPr>
        <p:spPr>
          <a:xfrm flipV="1">
            <a:off x="6998668" y="2826725"/>
            <a:ext cx="541808" cy="1106331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28" name="직선 연결선 27"/>
          <p:cNvCxnSpPr>
            <a:stCxn id="12" idx="4"/>
            <a:endCxn id="16" idx="1"/>
          </p:cNvCxnSpPr>
          <p:nvPr/>
        </p:nvCxnSpPr>
        <p:spPr>
          <a:xfrm flipV="1">
            <a:off x="6998668" y="3519538"/>
            <a:ext cx="541808" cy="413518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30" name="직선 연결선 29"/>
          <p:cNvCxnSpPr>
            <a:stCxn id="12" idx="4"/>
            <a:endCxn id="17" idx="1"/>
          </p:cNvCxnSpPr>
          <p:nvPr/>
        </p:nvCxnSpPr>
        <p:spPr>
          <a:xfrm>
            <a:off x="6998668" y="3933056"/>
            <a:ext cx="541808" cy="279295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31" name="직선 연결선 30"/>
          <p:cNvCxnSpPr>
            <a:stCxn id="12" idx="4"/>
            <a:endCxn id="18" idx="1"/>
          </p:cNvCxnSpPr>
          <p:nvPr/>
        </p:nvCxnSpPr>
        <p:spPr>
          <a:xfrm>
            <a:off x="6998668" y="3933056"/>
            <a:ext cx="546336" cy="972108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sp>
        <p:nvSpPr>
          <p:cNvPr id="32" name="직사각형 31"/>
          <p:cNvSpPr/>
          <p:nvPr/>
        </p:nvSpPr>
        <p:spPr>
          <a:xfrm>
            <a:off x="259904" y="845096"/>
            <a:ext cx="8928992" cy="60486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b="1" dirty="0" err="1" smtClean="0"/>
              <a:t>Mininet</a:t>
            </a:r>
            <a:r>
              <a:rPr lang="en-US" altLang="ko-KR" sz="3200" b="1" dirty="0" smtClean="0"/>
              <a:t> Topology</a:t>
            </a:r>
          </a:p>
          <a:p>
            <a:endParaRPr lang="en-US" altLang="ko-KR" sz="3200" b="1" dirty="0"/>
          </a:p>
          <a:p>
            <a:endParaRPr lang="en-US" altLang="ko-KR" sz="3200" b="1" dirty="0" smtClean="0"/>
          </a:p>
          <a:p>
            <a:endParaRPr lang="en-US" altLang="ko-KR" sz="3200" b="1" dirty="0"/>
          </a:p>
          <a:p>
            <a:endParaRPr lang="en-US" altLang="ko-KR" sz="3200" b="1" dirty="0" smtClean="0"/>
          </a:p>
          <a:p>
            <a:endParaRPr lang="en-US" altLang="ko-KR" sz="3200" b="1" dirty="0"/>
          </a:p>
          <a:p>
            <a:endParaRPr lang="en-US" altLang="ko-KR" sz="3200" b="1" dirty="0" smtClean="0"/>
          </a:p>
          <a:p>
            <a:endParaRPr lang="en-US" altLang="ko-KR" sz="3200" b="1" dirty="0"/>
          </a:p>
          <a:p>
            <a:endParaRPr lang="en-US" altLang="ko-KR" sz="3200" b="1" dirty="0" smtClean="0"/>
          </a:p>
          <a:p>
            <a:endParaRPr lang="en-US" altLang="ko-KR" sz="3200" b="1" dirty="0"/>
          </a:p>
          <a:p>
            <a:endParaRPr lang="en-US" altLang="ko-KR" sz="3200" b="1" dirty="0" smtClean="0"/>
          </a:p>
          <a:p>
            <a:endParaRPr lang="en-US" altLang="ko-KR" sz="3200" b="1" dirty="0"/>
          </a:p>
          <a:p>
            <a:endParaRPr lang="ko-KR" altLang="en-US" dirty="0"/>
          </a:p>
        </p:txBody>
      </p:sp>
      <p:cxnSp>
        <p:nvCxnSpPr>
          <p:cNvPr id="33" name="직선 연결선 32"/>
          <p:cNvCxnSpPr>
            <a:stCxn id="13" idx="3"/>
            <a:endCxn id="34" idx="0"/>
          </p:cNvCxnSpPr>
          <p:nvPr/>
        </p:nvCxnSpPr>
        <p:spPr>
          <a:xfrm>
            <a:off x="4552144" y="5495464"/>
            <a:ext cx="1263848" cy="350452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sp>
        <p:nvSpPr>
          <p:cNvPr id="34" name="직사각형 33"/>
          <p:cNvSpPr/>
          <p:nvPr/>
        </p:nvSpPr>
        <p:spPr>
          <a:xfrm>
            <a:off x="5203924" y="5845916"/>
            <a:ext cx="1224136" cy="50405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Facebook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43784" y="5845916"/>
            <a:ext cx="1224136" cy="50405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Google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40" name="직선 연결선 39"/>
          <p:cNvCxnSpPr>
            <a:stCxn id="13" idx="3"/>
            <a:endCxn id="39" idx="0"/>
          </p:cNvCxnSpPr>
          <p:nvPr/>
        </p:nvCxnSpPr>
        <p:spPr>
          <a:xfrm>
            <a:off x="4552144" y="5495464"/>
            <a:ext cx="3708" cy="350452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98077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1"/>
          <p:cNvSpPr txBox="1">
            <a:spLocks/>
          </p:cNvSpPr>
          <p:nvPr/>
        </p:nvSpPr>
        <p:spPr>
          <a:xfrm>
            <a:off x="107504" y="72008"/>
            <a:ext cx="8928992" cy="1124744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1" lang="ko-KR" altLang="en-US" sz="4000" b="1" kern="1200" spc="-150" dirty="0">
                <a:solidFill>
                  <a:schemeClr val="tx1"/>
                </a:solidFill>
                <a:effectLst/>
                <a:latin typeface="+mn-ea"/>
                <a:ea typeface="+mn-ea"/>
                <a:cs typeface="Arial Unicode MS" panose="020B0604020202020204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>
              <a:defRPr/>
            </a:pPr>
            <a:r>
              <a:rPr lang="en-US" altLang="ko-KR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Scenario for Firewall </a:t>
            </a:r>
            <a:r>
              <a:rPr lang="en-US" altLang="ko-KR" sz="3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(6/9)</a:t>
            </a:r>
            <a:endParaRPr lang="en-US" altLang="ko-KR" sz="3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692696"/>
            <a:ext cx="8928992" cy="60486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b="1" dirty="0" smtClean="0"/>
              <a:t>Firewall</a:t>
            </a:r>
          </a:p>
          <a:p>
            <a:endParaRPr lang="en-US" altLang="ko-KR" b="1" dirty="0" smtClean="0"/>
          </a:p>
          <a:p>
            <a:pPr marL="457200" indent="-457200">
              <a:buFont typeface="+mj-lt"/>
              <a:buAutoNum type="arabicPeriod" startAt="7"/>
            </a:pPr>
            <a:r>
              <a:rPr lang="en-US" altLang="ko-KR" sz="2000" b="1" dirty="0" err="1" smtClean="0"/>
              <a:t>Mininet</a:t>
            </a:r>
            <a:r>
              <a:rPr lang="en-US" altLang="ko-KR" sz="2000" b="1" dirty="0" smtClean="0"/>
              <a:t> topology GUI supported on </a:t>
            </a:r>
            <a:r>
              <a:rPr lang="en-US" altLang="ko-KR" sz="2000" b="1" dirty="0" err="1" smtClean="0"/>
              <a:t>OpenDaylight</a:t>
            </a:r>
            <a:r>
              <a:rPr lang="en-US" altLang="ko-KR" sz="2000" b="1" dirty="0" smtClean="0"/>
              <a:t> (https://localhost/index.html).</a:t>
            </a:r>
          </a:p>
          <a:p>
            <a:pPr marL="342900" indent="-342900">
              <a:buFont typeface="+mj-lt"/>
              <a:buAutoNum type="arabicPeriod" startAt="7"/>
            </a:pPr>
            <a:endParaRPr lang="en-US" altLang="ko-KR" sz="2000" b="1" dirty="0"/>
          </a:p>
          <a:p>
            <a:pPr marL="342900" indent="-342900">
              <a:buFont typeface="+mj-lt"/>
              <a:buAutoNum type="arabicPeriod" startAt="7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7"/>
            </a:pPr>
            <a:endParaRPr lang="en-US" altLang="ko-KR" sz="2000" b="1" dirty="0"/>
          </a:p>
          <a:p>
            <a:pPr marL="342900" indent="-342900">
              <a:buFont typeface="+mj-lt"/>
              <a:buAutoNum type="arabicPeriod" startAt="7"/>
            </a:pPr>
            <a:endParaRPr lang="en-US" altLang="ko-KR" sz="1000" b="1" dirty="0" smtClean="0"/>
          </a:p>
          <a:p>
            <a:pPr marL="342900" indent="-342900">
              <a:buFont typeface="+mj-lt"/>
              <a:buAutoNum type="arabicPeriod" startAt="7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7"/>
            </a:pPr>
            <a:endParaRPr lang="en-US" altLang="ko-KR" sz="2000" b="1" dirty="0" smtClean="0"/>
          </a:p>
          <a:p>
            <a:endParaRPr lang="en-US" altLang="ko-KR" sz="2000" b="1" dirty="0"/>
          </a:p>
          <a:p>
            <a:pPr marL="342900" indent="-342900">
              <a:buFont typeface="+mj-lt"/>
              <a:buAutoNum type="arabicPeriod" startAt="8"/>
            </a:pPr>
            <a:r>
              <a:rPr lang="en-US" altLang="ko-KR" b="1" dirty="0" smtClean="0"/>
              <a:t>Open the </a:t>
            </a:r>
            <a:r>
              <a:rPr lang="en-US" altLang="ko-KR" b="1" dirty="0" err="1" smtClean="0"/>
              <a:t>Xterm</a:t>
            </a:r>
            <a:r>
              <a:rPr lang="en-US" altLang="ko-KR" b="1" dirty="0" smtClean="0"/>
              <a:t> for each component (ex. Staff and </a:t>
            </a:r>
            <a:r>
              <a:rPr lang="en-US" altLang="ko-KR" b="1" dirty="0" err="1" smtClean="0"/>
              <a:t>facebook</a:t>
            </a:r>
            <a:r>
              <a:rPr lang="en-US" altLang="ko-KR" b="1" dirty="0" smtClean="0"/>
              <a:t>).</a:t>
            </a:r>
            <a:endParaRPr lang="en-US" altLang="ko-KR" b="1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3530191" y="2168860"/>
            <a:ext cx="3600400" cy="18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/>
          <p:cNvPicPr/>
          <p:nvPr/>
        </p:nvPicPr>
        <p:blipFill>
          <a:blip r:embed="rId4"/>
          <a:stretch>
            <a:fillRect/>
          </a:stretch>
        </p:blipFill>
        <p:spPr>
          <a:xfrm>
            <a:off x="2771800" y="4365385"/>
            <a:ext cx="5328592" cy="2303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283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1"/>
          <p:cNvSpPr txBox="1">
            <a:spLocks/>
          </p:cNvSpPr>
          <p:nvPr/>
        </p:nvSpPr>
        <p:spPr>
          <a:xfrm>
            <a:off x="107504" y="72008"/>
            <a:ext cx="8928992" cy="1124744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1" lang="ko-KR" altLang="en-US" sz="4000" b="1" kern="1200" spc="-150" dirty="0">
                <a:solidFill>
                  <a:schemeClr val="tx1"/>
                </a:solidFill>
                <a:effectLst/>
                <a:latin typeface="+mn-ea"/>
                <a:ea typeface="+mn-ea"/>
                <a:cs typeface="Arial Unicode MS" panose="020B0604020202020204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>
              <a:defRPr/>
            </a:pPr>
            <a:r>
              <a:rPr lang="en-US" altLang="ko-KR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Scenario for Firewall </a:t>
            </a:r>
            <a:r>
              <a:rPr lang="en-US" altLang="ko-KR" sz="3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(7/9)</a:t>
            </a:r>
            <a:endParaRPr lang="en-US" altLang="ko-KR" sz="3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692696"/>
            <a:ext cx="8928992" cy="60486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b="1" dirty="0" smtClean="0"/>
              <a:t>Firewall</a:t>
            </a:r>
          </a:p>
          <a:p>
            <a:endParaRPr lang="en-US" altLang="ko-KR" b="1" dirty="0" smtClean="0"/>
          </a:p>
          <a:p>
            <a:pPr marL="457200" indent="-457200">
              <a:buFont typeface="+mj-lt"/>
              <a:buAutoNum type="arabicPeriod" startAt="9"/>
            </a:pPr>
            <a:r>
              <a:rPr lang="en-US" altLang="ko-KR" sz="2000" b="1" dirty="0" smtClean="0"/>
              <a:t>Show the incoming packet log to Facebook.</a:t>
            </a:r>
          </a:p>
          <a:p>
            <a:pPr marL="342900" indent="-342900">
              <a:buFont typeface="+mj-lt"/>
              <a:buAutoNum type="arabicPeriod" startAt="9"/>
            </a:pPr>
            <a:endParaRPr lang="en-US" altLang="ko-KR" sz="2000" b="1" dirty="0"/>
          </a:p>
          <a:p>
            <a:pPr marL="342900" indent="-342900">
              <a:buFont typeface="+mj-lt"/>
              <a:buAutoNum type="arabicPeriod" startAt="9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9"/>
            </a:pPr>
            <a:endParaRPr lang="en-US" altLang="ko-KR" sz="2000" b="1" dirty="0"/>
          </a:p>
          <a:p>
            <a:pPr marL="342900" indent="-342900">
              <a:buFont typeface="+mj-lt"/>
              <a:buAutoNum type="arabicPeriod" startAt="9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9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9"/>
            </a:pPr>
            <a:endParaRPr lang="en-US" altLang="ko-KR" sz="2000" b="1" dirty="0"/>
          </a:p>
          <a:p>
            <a:pPr marL="342900" indent="-342900">
              <a:buFont typeface="+mj-lt"/>
              <a:buAutoNum type="arabicPeriod" startAt="9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9"/>
            </a:pPr>
            <a:endParaRPr lang="en-US" altLang="ko-KR" sz="2000" b="1" dirty="0"/>
          </a:p>
          <a:p>
            <a:pPr marL="342900" indent="-342900">
              <a:buFont typeface="+mj-lt"/>
              <a:buAutoNum type="arabicPeriod" startAt="9"/>
            </a:pPr>
            <a:r>
              <a:rPr lang="en-US" altLang="ko-KR" b="1" dirty="0" smtClean="0"/>
              <a:t>Staff sends a packet to Facebook.</a:t>
            </a:r>
            <a:endParaRPr lang="en-US" altLang="ko-KR" b="1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3706350" y="1844824"/>
            <a:ext cx="3241915" cy="227725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611" y="4593344"/>
            <a:ext cx="2223701" cy="2076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581128"/>
            <a:ext cx="2168787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29049"/>
            <a:ext cx="4311933" cy="402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50" y="1916832"/>
            <a:ext cx="4205450" cy="4049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504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1"/>
          <p:cNvSpPr txBox="1">
            <a:spLocks/>
          </p:cNvSpPr>
          <p:nvPr/>
        </p:nvSpPr>
        <p:spPr>
          <a:xfrm>
            <a:off x="107504" y="72008"/>
            <a:ext cx="8928992" cy="1124744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1" lang="ko-KR" altLang="en-US" sz="4000" b="1" kern="1200" spc="-150" dirty="0">
                <a:solidFill>
                  <a:schemeClr val="tx1"/>
                </a:solidFill>
                <a:effectLst/>
                <a:latin typeface="+mn-ea"/>
                <a:ea typeface="+mn-ea"/>
                <a:cs typeface="Arial Unicode MS" panose="020B0604020202020204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>
              <a:defRPr/>
            </a:pPr>
            <a:r>
              <a:rPr lang="en-US" altLang="ko-KR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Scenario for Firewall </a:t>
            </a:r>
            <a:r>
              <a:rPr lang="en-US" altLang="ko-KR" sz="3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(8/9)</a:t>
            </a:r>
            <a:endParaRPr lang="en-US" altLang="ko-KR" sz="3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692696"/>
            <a:ext cx="8928992" cy="60486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b="1" dirty="0" smtClean="0"/>
              <a:t>Firewall</a:t>
            </a:r>
            <a:endParaRPr lang="en-US" altLang="ko-KR" b="1" dirty="0" smtClean="0"/>
          </a:p>
          <a:p>
            <a:pPr marL="457200" indent="-457200">
              <a:buFont typeface="+mj-lt"/>
              <a:buAutoNum type="arabicPeriod" startAt="11"/>
            </a:pPr>
            <a:r>
              <a:rPr lang="en-US" altLang="ko-KR" sz="2000" b="1" dirty="0" smtClean="0"/>
              <a:t>Open Policy setup web page through Firefox (</a:t>
            </a:r>
            <a:r>
              <a:rPr lang="en-US" altLang="ko-KR" sz="2000" b="1" dirty="0" smtClean="0">
                <a:hlinkClick r:id="rId3"/>
              </a:rPr>
              <a:t>http://localhost.index.php</a:t>
            </a:r>
            <a:r>
              <a:rPr lang="en-US" altLang="ko-KR" sz="2000" b="1" dirty="0" smtClean="0"/>
              <a:t>).</a:t>
            </a:r>
          </a:p>
          <a:p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8" name="그림 7"/>
          <p:cNvPicPr/>
          <p:nvPr/>
        </p:nvPicPr>
        <p:blipFill>
          <a:blip r:embed="rId4"/>
          <a:stretch>
            <a:fillRect/>
          </a:stretch>
        </p:blipFill>
        <p:spPr>
          <a:xfrm>
            <a:off x="574576" y="2132857"/>
            <a:ext cx="3853408" cy="23042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/>
          <p:cNvPicPr/>
          <p:nvPr/>
        </p:nvPicPr>
        <p:blipFill>
          <a:blip r:embed="rId5"/>
          <a:stretch>
            <a:fillRect/>
          </a:stretch>
        </p:blipFill>
        <p:spPr>
          <a:xfrm>
            <a:off x="4795969" y="3212976"/>
            <a:ext cx="3997424" cy="33512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/>
          <p:cNvPicPr/>
          <p:nvPr/>
        </p:nvPicPr>
        <p:blipFill>
          <a:blip r:embed="rId6"/>
          <a:stretch>
            <a:fillRect/>
          </a:stretch>
        </p:blipFill>
        <p:spPr>
          <a:xfrm>
            <a:off x="574576" y="4941168"/>
            <a:ext cx="3853408" cy="16072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9418" y="1505990"/>
            <a:ext cx="3857807" cy="1533348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5013434" y="2141402"/>
            <a:ext cx="3384376" cy="1763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8" idx="3"/>
            <a:endCxn id="7" idx="1"/>
          </p:cNvCxnSpPr>
          <p:nvPr/>
        </p:nvCxnSpPr>
        <p:spPr>
          <a:xfrm flipV="1">
            <a:off x="4427984" y="2272664"/>
            <a:ext cx="441434" cy="10123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2"/>
            <a:endCxn id="9" idx="0"/>
          </p:cNvCxnSpPr>
          <p:nvPr/>
        </p:nvCxnSpPr>
        <p:spPr>
          <a:xfrm flipH="1">
            <a:off x="6794681" y="3039338"/>
            <a:ext cx="3641" cy="1736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683568" y="3314166"/>
            <a:ext cx="3672408" cy="1868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869418" y="6237313"/>
            <a:ext cx="3591014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9" idx="1"/>
            <a:endCxn id="6" idx="3"/>
          </p:cNvCxnSpPr>
          <p:nvPr/>
        </p:nvCxnSpPr>
        <p:spPr>
          <a:xfrm flipH="1">
            <a:off x="4427984" y="4888620"/>
            <a:ext cx="367985" cy="856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64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1"/>
          <p:cNvSpPr txBox="1">
            <a:spLocks/>
          </p:cNvSpPr>
          <p:nvPr/>
        </p:nvSpPr>
        <p:spPr>
          <a:xfrm>
            <a:off x="107504" y="72008"/>
            <a:ext cx="8928992" cy="1124744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1" lang="ko-KR" altLang="en-US" sz="4000" b="1" kern="1200" spc="-150" dirty="0">
                <a:solidFill>
                  <a:schemeClr val="tx1"/>
                </a:solidFill>
                <a:effectLst/>
                <a:latin typeface="+mn-ea"/>
                <a:ea typeface="+mn-ea"/>
                <a:cs typeface="Arial Unicode MS" panose="020B0604020202020204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>
              <a:defRPr/>
            </a:pPr>
            <a:r>
              <a:rPr lang="en-US" altLang="ko-KR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Scenario for Firewall </a:t>
            </a:r>
            <a:r>
              <a:rPr lang="en-US" altLang="ko-KR" sz="3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(9/9)</a:t>
            </a:r>
            <a:endParaRPr lang="en-US" altLang="ko-KR" sz="3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692696"/>
            <a:ext cx="8928992" cy="60486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b="1" dirty="0" smtClean="0"/>
              <a:t>Firewall</a:t>
            </a:r>
          </a:p>
          <a:p>
            <a:endParaRPr lang="en-US" altLang="ko-KR" b="1" dirty="0" smtClean="0"/>
          </a:p>
          <a:p>
            <a:pPr marL="457200" indent="-457200">
              <a:buFont typeface="+mj-lt"/>
              <a:buAutoNum type="arabicPeriod" startAt="13"/>
            </a:pPr>
            <a:r>
              <a:rPr lang="en-US" altLang="ko-KR" sz="2000" b="1" dirty="0" smtClean="0"/>
              <a:t>Check the firewall policy set at admin.</a:t>
            </a:r>
          </a:p>
          <a:p>
            <a:pPr marL="342900" indent="-342900">
              <a:buFont typeface="+mj-lt"/>
              <a:buAutoNum type="arabicPeriod" startAt="13"/>
            </a:pPr>
            <a:endParaRPr lang="en-US" altLang="ko-KR" sz="2000" b="1" dirty="0"/>
          </a:p>
          <a:p>
            <a:pPr marL="342900" indent="-342900">
              <a:buFont typeface="+mj-lt"/>
              <a:buAutoNum type="arabicPeriod" startAt="13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13"/>
            </a:pPr>
            <a:endParaRPr lang="en-US" altLang="ko-KR" sz="2000" b="1" dirty="0"/>
          </a:p>
          <a:p>
            <a:pPr marL="342900" indent="-342900">
              <a:buFont typeface="+mj-lt"/>
              <a:buAutoNum type="arabicPeriod" startAt="13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13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13"/>
            </a:pPr>
            <a:endParaRPr lang="en-US" altLang="ko-KR" sz="2000" b="1" dirty="0"/>
          </a:p>
          <a:p>
            <a:pPr marL="342900" indent="-342900">
              <a:buFont typeface="+mj-lt"/>
              <a:buAutoNum type="arabicPeriod" startAt="13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13"/>
            </a:pPr>
            <a:endParaRPr lang="en-US" altLang="ko-KR" sz="2000" b="1" dirty="0"/>
          </a:p>
          <a:p>
            <a:pPr marL="342900" indent="-342900">
              <a:buFont typeface="+mj-lt"/>
              <a:buAutoNum type="arabicPeriod" startAt="13"/>
            </a:pPr>
            <a:r>
              <a:rPr lang="en-US" altLang="ko-KR" b="1" dirty="0" smtClean="0"/>
              <a:t>Check the blocked packet to Facebook from staff through log.</a:t>
            </a:r>
            <a:endParaRPr lang="en-US" altLang="ko-KR" b="1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3219953" y="1889448"/>
            <a:ext cx="3312368" cy="23316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모서리가 둥근 직사각형 5"/>
          <p:cNvSpPr/>
          <p:nvPr/>
        </p:nvSpPr>
        <p:spPr>
          <a:xfrm>
            <a:off x="3363969" y="2777355"/>
            <a:ext cx="3024336" cy="12980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575408"/>
            <a:ext cx="2376264" cy="212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075" y="4575408"/>
            <a:ext cx="2320237" cy="2101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08" y="1940187"/>
            <a:ext cx="4809908" cy="42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995" y="1940187"/>
            <a:ext cx="4696501" cy="42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57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1"/>
          <p:cNvSpPr txBox="1">
            <a:spLocks/>
          </p:cNvSpPr>
          <p:nvPr/>
        </p:nvSpPr>
        <p:spPr>
          <a:xfrm>
            <a:off x="107504" y="72008"/>
            <a:ext cx="8928992" cy="1124744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1" lang="ko-KR" altLang="en-US" sz="4000" b="1" kern="1200" spc="-150" dirty="0">
                <a:solidFill>
                  <a:schemeClr val="tx1"/>
                </a:solidFill>
                <a:effectLst/>
                <a:latin typeface="+mn-ea"/>
                <a:ea typeface="+mn-ea"/>
                <a:cs typeface="Arial Unicode MS" panose="020B0604020202020204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>
              <a:defRPr/>
            </a:pPr>
            <a:r>
              <a:rPr lang="en-US" altLang="ko-KR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Scenario for DPI </a:t>
            </a:r>
            <a:r>
              <a:rPr lang="en-US" altLang="ko-KR" sz="3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(</a:t>
            </a:r>
            <a:r>
              <a:rPr lang="en-US" altLang="ko-KR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1</a:t>
            </a:r>
            <a:r>
              <a:rPr lang="en-US" altLang="ko-KR" sz="3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/11)</a:t>
            </a:r>
            <a:endParaRPr lang="en-US" altLang="ko-KR" sz="3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692696"/>
            <a:ext cx="8928992" cy="60486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b="1" dirty="0" smtClean="0"/>
              <a:t>VoIP/</a:t>
            </a:r>
            <a:r>
              <a:rPr lang="en-US" altLang="ko-KR" sz="3200" b="1" dirty="0" err="1" smtClean="0"/>
              <a:t>VoLTE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endParaRPr lang="en-US" altLang="ko-KR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2000" b="1" dirty="0" smtClean="0"/>
              <a:t>The company </a:t>
            </a:r>
            <a:r>
              <a:rPr lang="en-US" altLang="ko-KR" sz="2000" b="1" dirty="0"/>
              <a:t>uses KT </a:t>
            </a:r>
            <a:r>
              <a:rPr lang="en-US" altLang="ko-KR" sz="2000" b="1" dirty="0" smtClean="0"/>
              <a:t>service.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000" b="1" dirty="0" smtClean="0"/>
              <a:t>Hackers attack employees of the company.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000" b="1" dirty="0" smtClean="0"/>
              <a:t>However, the company can block the packets of hackers using DPI for VoIP/</a:t>
            </a:r>
            <a:r>
              <a:rPr lang="en-US" altLang="ko-KR" sz="2000" b="1" dirty="0" err="1" smtClean="0"/>
              <a:t>VoLTE</a:t>
            </a:r>
            <a:r>
              <a:rPr lang="en-US" altLang="ko-KR" sz="2000" b="1" dirty="0" smtClean="0"/>
              <a:t> based on SDN/NFV.</a:t>
            </a:r>
            <a:endParaRPr lang="en-US" altLang="ko-KR" sz="2000" b="1" dirty="0"/>
          </a:p>
          <a:p>
            <a:pPr marL="342900" indent="-342900">
              <a:buFont typeface="+mj-lt"/>
              <a:buAutoNum type="arabicPeriod" startAt="3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3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3"/>
            </a:pPr>
            <a:endParaRPr lang="en-US" altLang="ko-KR" sz="2000" b="1" dirty="0"/>
          </a:p>
          <a:p>
            <a:pPr marL="342900" indent="-342900">
              <a:buFont typeface="+mj-lt"/>
              <a:buAutoNum type="arabicPeriod" startAt="3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3"/>
            </a:pPr>
            <a:endParaRPr lang="en-US" altLang="ko-KR" sz="2000" b="1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53288" y="6237312"/>
            <a:ext cx="158417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Hacker B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394668" y="3246083"/>
            <a:ext cx="2016271" cy="2847213"/>
            <a:chOff x="2394668" y="2780928"/>
            <a:chExt cx="2016271" cy="2847213"/>
          </a:xfrm>
        </p:grpSpPr>
        <p:pic>
          <p:nvPicPr>
            <p:cNvPr id="2052" name="Picture 4" descr="돋보기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8680" y="2780928"/>
              <a:ext cx="2002259" cy="2847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394668" y="3223263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solidFill>
                    <a:srgbClr val="FF0000"/>
                  </a:solidFill>
                </a:rPr>
                <a:t>User Agent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solidFill>
                    <a:srgbClr val="FF0000"/>
                  </a:solidFill>
                </a:rPr>
                <a:t>SIP URI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50" y="2780928"/>
            <a:ext cx="1458278" cy="1422442"/>
          </a:xfrm>
          <a:prstGeom prst="rect">
            <a:avLst/>
          </a:prstGeom>
        </p:spPr>
      </p:pic>
      <p:pic>
        <p:nvPicPr>
          <p:cNvPr id="27" name="Picture 6" descr="C:\Users\cpslab\AppData\Local\Microsoft\Windows\Temporary Internet Files\Content.IE5\TZRW36ZI\그린컴퓨터아트학원1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17" y="4531511"/>
            <a:ext cx="1700719" cy="170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594468" y="4279911"/>
            <a:ext cx="158417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Hacker A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6" idx="3"/>
          </p:cNvCxnSpPr>
          <p:nvPr/>
        </p:nvCxnSpPr>
        <p:spPr>
          <a:xfrm>
            <a:off x="2123728" y="3492149"/>
            <a:ext cx="2622012" cy="10081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7" idx="3"/>
          </p:cNvCxnSpPr>
          <p:nvPr/>
        </p:nvCxnSpPr>
        <p:spPr>
          <a:xfrm flipV="1">
            <a:off x="2195736" y="4500318"/>
            <a:ext cx="2550004" cy="881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4850060" y="2780928"/>
            <a:ext cx="3466356" cy="3427262"/>
            <a:chOff x="5122690" y="2905439"/>
            <a:chExt cx="3466356" cy="3427262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22690" y="2905439"/>
              <a:ext cx="3466356" cy="3427262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5035" y="5640647"/>
              <a:ext cx="805117" cy="66867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24" name="그룹 23"/>
          <p:cNvGrpSpPr/>
          <p:nvPr/>
        </p:nvGrpSpPr>
        <p:grpSpPr>
          <a:xfrm>
            <a:off x="1707964" y="3068959"/>
            <a:ext cx="3557860" cy="3024337"/>
            <a:chOff x="2123728" y="3284984"/>
            <a:chExt cx="3557860" cy="3024337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2250329" y="3284984"/>
              <a:ext cx="3363020" cy="302433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2123728" y="3284984"/>
              <a:ext cx="3557860" cy="302433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6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1"/>
          <p:cNvSpPr txBox="1">
            <a:spLocks/>
          </p:cNvSpPr>
          <p:nvPr/>
        </p:nvSpPr>
        <p:spPr>
          <a:xfrm>
            <a:off x="107504" y="72008"/>
            <a:ext cx="8928992" cy="1124744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1" lang="ko-KR" altLang="en-US" sz="4000" b="1" kern="1200" spc="-150" dirty="0">
                <a:solidFill>
                  <a:schemeClr val="tx1"/>
                </a:solidFill>
                <a:effectLst/>
                <a:latin typeface="+mn-ea"/>
                <a:ea typeface="+mn-ea"/>
                <a:cs typeface="Arial Unicode MS" panose="020B0604020202020204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>
              <a:defRPr/>
            </a:pPr>
            <a:r>
              <a:rPr lang="en-US" altLang="ko-KR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Scenario for </a:t>
            </a:r>
            <a:r>
              <a:rPr lang="en-US" altLang="ko-KR" sz="3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DPI (2/11</a:t>
            </a:r>
            <a:r>
              <a:rPr lang="en-US" altLang="ko-KR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7504" y="692696"/>
            <a:ext cx="8928992" cy="60486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b="1" dirty="0" smtClean="0"/>
              <a:t>VoIP/</a:t>
            </a:r>
            <a:r>
              <a:rPr lang="en-US" altLang="ko-KR" sz="3200" b="1" dirty="0" err="1" smtClean="0"/>
              <a:t>VoLTE</a:t>
            </a:r>
            <a:endParaRPr lang="en-US" altLang="ko-KR" sz="3200" b="1" dirty="0" smtClean="0"/>
          </a:p>
          <a:p>
            <a:endParaRPr lang="en-US" altLang="ko-KR" b="1" dirty="0" smtClean="0"/>
          </a:p>
          <a:p>
            <a:r>
              <a:rPr lang="en-US" altLang="ko-KR" sz="2000" b="1" dirty="0" smtClean="0"/>
              <a:t>1. Processes are equal to firewall scenario processes from 1 to 6.</a:t>
            </a:r>
            <a:endParaRPr lang="en-US" altLang="ko-KR" sz="2000" b="1" dirty="0"/>
          </a:p>
          <a:p>
            <a:pPr marL="457200" indent="-457200">
              <a:buFont typeface="+mj-lt"/>
              <a:buAutoNum type="arabicPeriod"/>
            </a:pPr>
            <a:endParaRPr lang="en-US" altLang="ko-KR" sz="2000" b="1" dirty="0"/>
          </a:p>
          <a:p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b="1" dirty="0" smtClean="0"/>
              <a:t>2. Open the </a:t>
            </a:r>
            <a:r>
              <a:rPr lang="en-US" altLang="ko-KR" b="1" dirty="0" err="1" smtClean="0"/>
              <a:t>Xterm</a:t>
            </a:r>
            <a:r>
              <a:rPr lang="en-US" altLang="ko-KR" b="1" dirty="0" smtClean="0"/>
              <a:t> for each component (e.g., </a:t>
            </a:r>
            <a:r>
              <a:rPr lang="en-US" altLang="ko-KR" b="1" dirty="0" err="1"/>
              <a:t>p</a:t>
            </a:r>
            <a:r>
              <a:rPr lang="en-US" altLang="ko-KR" b="1" dirty="0" err="1" smtClean="0"/>
              <a:t>kt_gen</a:t>
            </a:r>
            <a:r>
              <a:rPr lang="en-US" altLang="ko-KR" b="1" dirty="0" smtClean="0"/>
              <a:t> and staff_1).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795591"/>
            <a:ext cx="6490692" cy="229770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475656" y="3828516"/>
            <a:ext cx="977890" cy="1405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713744" y="3828516"/>
            <a:ext cx="977890" cy="1405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231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1"/>
          <p:cNvSpPr txBox="1">
            <a:spLocks/>
          </p:cNvSpPr>
          <p:nvPr/>
        </p:nvSpPr>
        <p:spPr>
          <a:xfrm>
            <a:off x="107504" y="72008"/>
            <a:ext cx="8928992" cy="1124744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1" lang="ko-KR" altLang="en-US" sz="4000" b="1" kern="1200" spc="-150" dirty="0">
                <a:solidFill>
                  <a:schemeClr val="tx1"/>
                </a:solidFill>
                <a:effectLst/>
                <a:latin typeface="+mn-ea"/>
                <a:ea typeface="+mn-ea"/>
                <a:cs typeface="Arial Unicode MS" panose="020B0604020202020204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>
              <a:defRPr/>
            </a:pPr>
            <a:r>
              <a:rPr lang="en-US" altLang="ko-KR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Scenario for </a:t>
            </a:r>
            <a:r>
              <a:rPr lang="en-US" altLang="ko-KR" sz="3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DPI (3/11</a:t>
            </a:r>
            <a:r>
              <a:rPr lang="en-US" altLang="ko-KR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7504" y="692696"/>
            <a:ext cx="8928992" cy="60486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b="1" dirty="0" smtClean="0"/>
              <a:t>VoIP/</a:t>
            </a:r>
            <a:r>
              <a:rPr lang="en-US" altLang="ko-KR" sz="3200" b="1" dirty="0" err="1" smtClean="0"/>
              <a:t>VoLTE</a:t>
            </a:r>
            <a:endParaRPr lang="en-US" altLang="ko-KR" sz="3200" b="1" dirty="0" smtClean="0"/>
          </a:p>
          <a:p>
            <a:endParaRPr lang="en-US" altLang="ko-KR" b="1" dirty="0" smtClean="0"/>
          </a:p>
          <a:p>
            <a:r>
              <a:rPr lang="en-US" altLang="ko-KR" sz="2000" b="1" dirty="0" smtClean="0"/>
              <a:t>3. </a:t>
            </a:r>
            <a:r>
              <a:rPr lang="en-US" altLang="ko-KR" sz="2000" b="1" dirty="0" err="1" smtClean="0"/>
              <a:t>pkt_gen</a:t>
            </a:r>
            <a:r>
              <a:rPr lang="en-US" altLang="ko-KR" sz="2000" b="1" dirty="0" smtClean="0"/>
              <a:t> can send various malicious packets for VoIP/</a:t>
            </a:r>
            <a:r>
              <a:rPr lang="en-US" altLang="ko-KR" sz="2000" b="1" dirty="0" err="1" smtClean="0"/>
              <a:t>VoLTE</a:t>
            </a:r>
            <a:r>
              <a:rPr lang="en-US" altLang="ko-KR" sz="2000" b="1" dirty="0" smtClean="0"/>
              <a:t>.</a:t>
            </a:r>
          </a:p>
          <a:p>
            <a:pPr marL="342900" indent="-342900">
              <a:buFont typeface="+mj-lt"/>
              <a:buAutoNum type="arabicPeriod" startAt="9"/>
            </a:pPr>
            <a:endParaRPr lang="en-US" altLang="ko-KR" sz="2000" b="1" dirty="0"/>
          </a:p>
          <a:p>
            <a:r>
              <a:rPr lang="en-US" altLang="ko-KR" sz="2000" b="1" dirty="0" smtClean="0"/>
              <a:t>4</a:t>
            </a:r>
            <a:r>
              <a:rPr lang="en-US" altLang="ko-KR" sz="2000" b="1" dirty="0"/>
              <a:t>. </a:t>
            </a:r>
            <a:r>
              <a:rPr lang="en-US" altLang="ko-KR" sz="2000" b="1" dirty="0" err="1" smtClean="0"/>
              <a:t>pkt_gen</a:t>
            </a:r>
            <a:r>
              <a:rPr lang="en-US" altLang="ko-KR" sz="2000" b="1" dirty="0" smtClean="0"/>
              <a:t> </a:t>
            </a:r>
            <a:r>
              <a:rPr lang="en-US" altLang="ko-KR" sz="2000" b="1" dirty="0"/>
              <a:t>sends </a:t>
            </a:r>
            <a:r>
              <a:rPr lang="en-US" altLang="ko-KR" sz="2000" b="1" dirty="0" smtClean="0"/>
              <a:t>various malicious packets </a:t>
            </a:r>
            <a:r>
              <a:rPr lang="en-US" altLang="ko-KR" sz="2000" b="1" dirty="0"/>
              <a:t>to the </a:t>
            </a:r>
            <a:r>
              <a:rPr lang="en-US" altLang="ko-KR" sz="2000" b="1" dirty="0" smtClean="0"/>
              <a:t>staff_1.</a:t>
            </a:r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9"/>
            </a:pPr>
            <a:endParaRPr lang="en-US" altLang="ko-KR" sz="2000" b="1" dirty="0"/>
          </a:p>
          <a:p>
            <a:pPr marL="342900" indent="-342900">
              <a:buFont typeface="+mj-lt"/>
              <a:buAutoNum type="arabicPeriod" startAt="9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9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9"/>
            </a:pPr>
            <a:endParaRPr lang="en-US" altLang="ko-KR" sz="2000" b="1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636912"/>
            <a:ext cx="7272808" cy="400150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4982994" y="3148117"/>
            <a:ext cx="977890" cy="1180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83770" y="3625844"/>
            <a:ext cx="888991" cy="1180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90888" y="4092076"/>
            <a:ext cx="888991" cy="1180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98006" y="4561949"/>
            <a:ext cx="888991" cy="1180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98006" y="5048222"/>
            <a:ext cx="888991" cy="1180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991540" y="5523690"/>
            <a:ext cx="977890" cy="1180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323094" y="3139571"/>
            <a:ext cx="977890" cy="1180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323870" y="3617298"/>
            <a:ext cx="888991" cy="1180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330988" y="4083530"/>
            <a:ext cx="888991" cy="1180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338106" y="4553403"/>
            <a:ext cx="888991" cy="1180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338106" y="5039676"/>
            <a:ext cx="888991" cy="1180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331640" y="5515144"/>
            <a:ext cx="977890" cy="1180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69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1"/>
          <p:cNvSpPr txBox="1">
            <a:spLocks/>
          </p:cNvSpPr>
          <p:nvPr/>
        </p:nvSpPr>
        <p:spPr>
          <a:xfrm>
            <a:off x="107504" y="72008"/>
            <a:ext cx="8928992" cy="1124744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1" lang="ko-KR" altLang="en-US" sz="4000" b="1" kern="1200" spc="-150" dirty="0">
                <a:solidFill>
                  <a:schemeClr val="tx1"/>
                </a:solidFill>
                <a:effectLst/>
                <a:latin typeface="+mn-ea"/>
                <a:ea typeface="+mn-ea"/>
                <a:cs typeface="Arial Unicode MS" panose="020B0604020202020204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>
              <a:defRPr/>
            </a:pPr>
            <a:r>
              <a:rPr lang="en-US" altLang="ko-KR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Scenario for </a:t>
            </a:r>
            <a:r>
              <a:rPr lang="en-US" altLang="ko-KR" sz="3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DPI (4/11</a:t>
            </a:r>
            <a:r>
              <a:rPr lang="en-US" altLang="ko-KR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7504" y="692696"/>
            <a:ext cx="8928992" cy="60486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b="1" dirty="0" smtClean="0"/>
              <a:t>VoIP/</a:t>
            </a:r>
            <a:r>
              <a:rPr lang="en-US" altLang="ko-KR" sz="3200" b="1" dirty="0" err="1" smtClean="0"/>
              <a:t>VoLTE</a:t>
            </a:r>
            <a:endParaRPr lang="en-US" altLang="ko-KR" b="1" dirty="0" smtClean="0"/>
          </a:p>
          <a:p>
            <a:r>
              <a:rPr lang="en-US" altLang="ko-KR" sz="2000" b="1" dirty="0" smtClean="0"/>
              <a:t>5. </a:t>
            </a:r>
            <a:r>
              <a:rPr lang="en-US" altLang="ko-KR" b="1" dirty="0" smtClean="0"/>
              <a:t>Open Policy setup web page through Firefox (</a:t>
            </a:r>
            <a:r>
              <a:rPr lang="en-US" altLang="ko-KR" b="1" dirty="0" smtClean="0">
                <a:hlinkClick r:id="rId3"/>
              </a:rPr>
              <a:t>http://localhost.index.php</a:t>
            </a:r>
            <a:r>
              <a:rPr lang="en-US" altLang="ko-KR" b="1" dirty="0" smtClean="0"/>
              <a:t>).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8" name="그림 7"/>
          <p:cNvPicPr/>
          <p:nvPr/>
        </p:nvPicPr>
        <p:blipFill>
          <a:blip r:embed="rId4"/>
          <a:stretch>
            <a:fillRect/>
          </a:stretch>
        </p:blipFill>
        <p:spPr>
          <a:xfrm>
            <a:off x="323528" y="1988840"/>
            <a:ext cx="3600400" cy="19773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056" y="2204864"/>
            <a:ext cx="3857807" cy="1533348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stCxn id="8" idx="3"/>
            <a:endCxn id="2" idx="1"/>
          </p:cNvCxnSpPr>
          <p:nvPr/>
        </p:nvCxnSpPr>
        <p:spPr>
          <a:xfrm flipV="1">
            <a:off x="3923928" y="2971538"/>
            <a:ext cx="1152128" cy="59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2" idx="2"/>
            <a:endCxn id="30" idx="0"/>
          </p:cNvCxnSpPr>
          <p:nvPr/>
        </p:nvCxnSpPr>
        <p:spPr>
          <a:xfrm flipH="1">
            <a:off x="4572000" y="3738212"/>
            <a:ext cx="2432960" cy="3637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608" y="4102008"/>
            <a:ext cx="7056784" cy="2542456"/>
          </a:xfrm>
          <a:prstGeom prst="rect">
            <a:avLst/>
          </a:prstGeom>
        </p:spPr>
      </p:pic>
      <p:sp>
        <p:nvSpPr>
          <p:cNvPr id="32" name="모서리가 둥근 직사각형 31"/>
          <p:cNvSpPr/>
          <p:nvPr/>
        </p:nvSpPr>
        <p:spPr>
          <a:xfrm>
            <a:off x="395536" y="3006374"/>
            <a:ext cx="3456384" cy="1345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220072" y="3108676"/>
            <a:ext cx="3384376" cy="1763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52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1"/>
          <p:cNvSpPr txBox="1">
            <a:spLocks/>
          </p:cNvSpPr>
          <p:nvPr/>
        </p:nvSpPr>
        <p:spPr>
          <a:xfrm>
            <a:off x="107504" y="72008"/>
            <a:ext cx="8928992" cy="1124744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1" lang="ko-KR" altLang="en-US" sz="4000" b="1" kern="1200" spc="-150" dirty="0">
                <a:solidFill>
                  <a:schemeClr val="tx1"/>
                </a:solidFill>
                <a:effectLst/>
                <a:latin typeface="+mn-ea"/>
                <a:ea typeface="+mn-ea"/>
                <a:cs typeface="Arial Unicode MS" panose="020B0604020202020204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>
              <a:defRPr/>
            </a:pPr>
            <a:r>
              <a:rPr lang="en-US" altLang="ko-KR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Scenario for </a:t>
            </a:r>
            <a:r>
              <a:rPr lang="en-US" altLang="ko-KR" sz="3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DPI (5/11</a:t>
            </a:r>
            <a:r>
              <a:rPr lang="en-US" altLang="ko-KR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7504" y="692696"/>
            <a:ext cx="8928992" cy="60486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b="1" dirty="0" smtClean="0"/>
              <a:t>VoIP/</a:t>
            </a:r>
            <a:r>
              <a:rPr lang="en-US" altLang="ko-KR" sz="3200" b="1" dirty="0" err="1" smtClean="0"/>
              <a:t>VoLTE</a:t>
            </a:r>
            <a:endParaRPr lang="en-US" altLang="ko-KR" b="1" dirty="0" smtClean="0"/>
          </a:p>
          <a:p>
            <a:r>
              <a:rPr lang="en-US" altLang="ko-KR" b="1" dirty="0"/>
              <a:t>6</a:t>
            </a:r>
            <a:r>
              <a:rPr lang="en-US" altLang="ko-KR" b="1" dirty="0" smtClean="0"/>
              <a:t>. We can </a:t>
            </a:r>
            <a:r>
              <a:rPr lang="en-US" altLang="ko-KR" b="1" dirty="0"/>
              <a:t>s</a:t>
            </a:r>
            <a:r>
              <a:rPr lang="en-US" altLang="ko-KR" b="1" dirty="0" smtClean="0"/>
              <a:t>et </a:t>
            </a:r>
            <a:r>
              <a:rPr lang="en-US" altLang="ko-KR" b="1" dirty="0"/>
              <a:t>the policy for blocking </a:t>
            </a:r>
            <a:r>
              <a:rPr lang="en-US" altLang="ko-KR" b="1" dirty="0" smtClean="0"/>
              <a:t>malicious VoIP/</a:t>
            </a:r>
            <a:r>
              <a:rPr lang="en-US" altLang="ko-KR" b="1" dirty="0" err="1" smtClean="0"/>
              <a:t>VoLTE</a:t>
            </a:r>
            <a:r>
              <a:rPr lang="en-US" altLang="ko-KR" b="1" dirty="0" smtClean="0"/>
              <a:t> packets through three methods.</a:t>
            </a:r>
            <a:endParaRPr lang="en-US" altLang="ko-KR" b="1" dirty="0"/>
          </a:p>
          <a:p>
            <a:pPr lvl="1"/>
            <a:r>
              <a:rPr lang="en-US" altLang="ko-KR" b="1" dirty="0" smtClean="0"/>
              <a:t>6.1. Set up default blacklist using </a:t>
            </a:r>
            <a:r>
              <a:rPr lang="en-US" altLang="ko-KR" b="1" dirty="0"/>
              <a:t>k</a:t>
            </a:r>
            <a:r>
              <a:rPr lang="en-US" altLang="ko-KR" b="1" dirty="0" smtClean="0"/>
              <a:t>nown blacklist.</a:t>
            </a:r>
          </a:p>
          <a:p>
            <a:pPr lvl="1"/>
            <a:endParaRPr lang="en-US" altLang="ko-KR" b="1" dirty="0"/>
          </a:p>
          <a:p>
            <a:endParaRPr lang="en-US" altLang="ko-KR" b="1" dirty="0" smtClean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053734"/>
            <a:ext cx="7056784" cy="254245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4861440"/>
            <a:ext cx="5760640" cy="1685857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endCxn id="4" idx="0"/>
          </p:cNvCxnSpPr>
          <p:nvPr/>
        </p:nvCxnSpPr>
        <p:spPr>
          <a:xfrm>
            <a:off x="4572000" y="4509120"/>
            <a:ext cx="0" cy="3523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1492748" y="3224308"/>
            <a:ext cx="6103588" cy="3487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835696" y="5877272"/>
            <a:ext cx="5472608" cy="3487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043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1"/>
          <p:cNvSpPr txBox="1">
            <a:spLocks/>
          </p:cNvSpPr>
          <p:nvPr/>
        </p:nvSpPr>
        <p:spPr>
          <a:xfrm>
            <a:off x="107504" y="72008"/>
            <a:ext cx="8928992" cy="1124744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1" lang="ko-KR" altLang="en-US" sz="4000" b="1" kern="1200" spc="-150" dirty="0">
                <a:solidFill>
                  <a:schemeClr val="tx1"/>
                </a:solidFill>
                <a:effectLst/>
                <a:latin typeface="+mn-ea"/>
                <a:ea typeface="+mn-ea"/>
                <a:cs typeface="Arial Unicode MS" panose="020B0604020202020204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>
              <a:defRPr/>
            </a:pPr>
            <a:r>
              <a:rPr lang="en-US" altLang="ko-KR" sz="3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Introduction (2/3)</a:t>
            </a:r>
            <a:endParaRPr lang="en-US" altLang="ko-KR" sz="3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5634" y="692696"/>
            <a:ext cx="8928992" cy="60486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3200" b="1" dirty="0" smtClean="0"/>
          </a:p>
          <a:p>
            <a:endParaRPr lang="en-US" altLang="ko-KR" sz="3200" b="1" dirty="0"/>
          </a:p>
          <a:p>
            <a:endParaRPr lang="en-US" altLang="ko-KR" sz="3200" b="1" dirty="0" smtClean="0"/>
          </a:p>
          <a:p>
            <a:endParaRPr lang="en-US" altLang="ko-KR" sz="3200" b="1" dirty="0" smtClean="0"/>
          </a:p>
          <a:p>
            <a:endParaRPr lang="en-US" altLang="ko-KR" sz="3200" b="1" dirty="0"/>
          </a:p>
          <a:p>
            <a:r>
              <a:rPr lang="en-US" altLang="ko-KR" sz="2400" b="1" dirty="0" smtClean="0"/>
              <a:t>Working Group Drafts</a:t>
            </a:r>
          </a:p>
          <a:p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3" tooltip="https://tools.ietf.org/html/draft-ietf-i2nsf-framework-04"/>
              </a:rPr>
              <a:t>https</a:t>
            </a:r>
            <a:r>
              <a:rPr lang="en-US" altLang="ko-KR" dirty="0">
                <a:hlinkClick r:id="rId3" tooltip="https://tools.ietf.org/html/draft-ietf-i2nsf-framework-04"/>
              </a:rPr>
              <a:t>://</a:t>
            </a:r>
            <a:r>
              <a:rPr lang="en-US" altLang="ko-KR" dirty="0" smtClean="0">
                <a:hlinkClick r:id="rId3" tooltip="https://tools.ietf.org/html/draft-ietf-i2nsf-framework-04"/>
              </a:rPr>
              <a:t>tools.ietf.org/html/draft-ietf-i2nsf-framework-04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4" tooltip="https://tools.ietf.org/html/draft-hares-i2nsf-capability-data-model-00"/>
              </a:rPr>
              <a:t>https://tools.ietf.org/html/draft-hares-i2nsf-capability-data-model-00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5" tooltip="https://tools.ietf.org/html/draft-kim-i2nsf-nsf-facing-interface-data-model-00"/>
              </a:rPr>
              <a:t>https://tools.ietf.org/html/draft-kim-i2nsf-nsf-facing-interface-data-model-00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6" tooltip="https://tools.ietf.org/html/draft-jeong-i2nsf-sdn-security-services-05"/>
              </a:rPr>
              <a:t>https://tools.ietf.org/html/draft-jeong-i2nsf-sdn-security-services-05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7" tooltip="https://tools.ietf.org/html/draft-kim-i2nsf-security-management-architecture-03"/>
              </a:rPr>
              <a:t>https://tools.ietf.org/html/draft-kim-i2nsf-security-management-architecture-03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8" tooltip="https://tools.ietf.org/html/draft-kim-i2nsf-consumer-facing-interface-dm-00"/>
              </a:rPr>
              <a:t>https://tools.ietf.org/html/draft-kim-i2nsf-consumer-facing-interface-dm-00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9" tooltip="https://tools.ietf.org/html/draft-hyun-i2nsf-nsf-triggered-steering-00"/>
              </a:rPr>
              <a:t>https://tools.ietf.org/html/draft-hyun-i2nsf-nsf-triggered-steering-00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10" tooltip="https://tools.ietf.org/html/draft-hyun-i2nsf-registration-interface-im-00"/>
              </a:rPr>
              <a:t>https://tools.ietf.org/html/draft-hyun-i2nsf-registration-interface-im-00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11" tooltip="https://tools.ietf.org/html/draft-ahn-i2nsf-communications-security-use-case-01"/>
              </a:rPr>
              <a:t>https://tools.ietf.org/html/draft-ahn-i2nsf-communications-security-use-case-01</a:t>
            </a:r>
            <a:r>
              <a:rPr lang="en-US" altLang="ko-KR" dirty="0"/>
              <a:t>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894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1"/>
          <p:cNvSpPr txBox="1">
            <a:spLocks/>
          </p:cNvSpPr>
          <p:nvPr/>
        </p:nvSpPr>
        <p:spPr>
          <a:xfrm>
            <a:off x="107504" y="72008"/>
            <a:ext cx="8928992" cy="1124744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1" lang="ko-KR" altLang="en-US" sz="4000" b="1" kern="1200" spc="-150" dirty="0">
                <a:solidFill>
                  <a:schemeClr val="tx1"/>
                </a:solidFill>
                <a:effectLst/>
                <a:latin typeface="+mn-ea"/>
                <a:ea typeface="+mn-ea"/>
                <a:cs typeface="Arial Unicode MS" panose="020B0604020202020204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>
              <a:defRPr/>
            </a:pPr>
            <a:r>
              <a:rPr lang="en-US" altLang="ko-KR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Scenario for </a:t>
            </a:r>
            <a:r>
              <a:rPr lang="en-US" altLang="ko-KR" sz="3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DPI (6/11</a:t>
            </a:r>
            <a:r>
              <a:rPr lang="en-US" altLang="ko-KR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7504" y="692696"/>
            <a:ext cx="8928992" cy="60486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b="1" dirty="0" smtClean="0"/>
              <a:t>VoIP/</a:t>
            </a:r>
            <a:r>
              <a:rPr lang="en-US" altLang="ko-KR" sz="3200" b="1" dirty="0" err="1" smtClean="0"/>
              <a:t>VoLTE</a:t>
            </a:r>
            <a:endParaRPr lang="en-US" altLang="ko-KR" b="1" dirty="0" smtClean="0"/>
          </a:p>
          <a:p>
            <a:r>
              <a:rPr lang="en-US" altLang="ko-KR" b="1" dirty="0"/>
              <a:t>6</a:t>
            </a:r>
            <a:r>
              <a:rPr lang="en-US" altLang="ko-KR" b="1" dirty="0" smtClean="0"/>
              <a:t>. We can </a:t>
            </a:r>
            <a:r>
              <a:rPr lang="en-US" altLang="ko-KR" b="1" dirty="0"/>
              <a:t>s</a:t>
            </a:r>
            <a:r>
              <a:rPr lang="en-US" altLang="ko-KR" b="1" dirty="0" smtClean="0"/>
              <a:t>et </a:t>
            </a:r>
            <a:r>
              <a:rPr lang="en-US" altLang="ko-KR" b="1" dirty="0"/>
              <a:t>the policy for blocking </a:t>
            </a:r>
            <a:r>
              <a:rPr lang="en-US" altLang="ko-KR" b="1" dirty="0" smtClean="0"/>
              <a:t>malicious VoIP/</a:t>
            </a:r>
            <a:r>
              <a:rPr lang="en-US" altLang="ko-KR" b="1" dirty="0" err="1" smtClean="0"/>
              <a:t>VoLTE</a:t>
            </a:r>
            <a:r>
              <a:rPr lang="en-US" altLang="ko-KR" b="1" dirty="0" smtClean="0"/>
              <a:t> packets through three methods.</a:t>
            </a:r>
            <a:endParaRPr lang="en-US" altLang="ko-KR" b="1" dirty="0"/>
          </a:p>
          <a:p>
            <a:pPr lvl="1"/>
            <a:r>
              <a:rPr lang="en-US" altLang="ko-KR" b="1" dirty="0" smtClean="0"/>
              <a:t>6.1. Set up using </a:t>
            </a:r>
            <a:r>
              <a:rPr lang="en-US" altLang="ko-KR" b="1" dirty="0"/>
              <a:t>k</a:t>
            </a:r>
            <a:r>
              <a:rPr lang="en-US" altLang="ko-KR" b="1" dirty="0" smtClean="0"/>
              <a:t>nown blacklist.</a:t>
            </a:r>
          </a:p>
          <a:p>
            <a:pPr lvl="1"/>
            <a:endParaRPr lang="en-US" altLang="ko-KR" b="1" dirty="0"/>
          </a:p>
          <a:p>
            <a:endParaRPr lang="en-US" altLang="ko-KR" b="1" dirty="0" smtClean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1655068"/>
            <a:ext cx="2400300" cy="1485900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6025780" y="2059654"/>
            <a:ext cx="1858588" cy="2068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20" y="2109534"/>
            <a:ext cx="4410075" cy="4152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6388" y="3661623"/>
            <a:ext cx="3848100" cy="280035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820332" y="3068960"/>
            <a:ext cx="1159380" cy="1709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44676" y="2448849"/>
            <a:ext cx="1159380" cy="1709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025780" y="2532913"/>
            <a:ext cx="1858588" cy="1880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stCxn id="16" idx="3"/>
          </p:cNvCxnSpPr>
          <p:nvPr/>
        </p:nvCxnSpPr>
        <p:spPr>
          <a:xfrm flipV="1">
            <a:off x="2004056" y="2163092"/>
            <a:ext cx="4021724" cy="37124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17" idx="1"/>
          </p:cNvCxnSpPr>
          <p:nvPr/>
        </p:nvCxnSpPr>
        <p:spPr>
          <a:xfrm flipV="1">
            <a:off x="1979712" y="2626947"/>
            <a:ext cx="4046068" cy="51352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5022393" y="3821274"/>
            <a:ext cx="3910568" cy="28395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3528" y="2269145"/>
            <a:ext cx="3910568" cy="40401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781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1" grpId="0" animBg="1"/>
      <p:bldP spid="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1"/>
          <p:cNvSpPr txBox="1">
            <a:spLocks/>
          </p:cNvSpPr>
          <p:nvPr/>
        </p:nvSpPr>
        <p:spPr>
          <a:xfrm>
            <a:off x="107504" y="72008"/>
            <a:ext cx="8928992" cy="1124744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1" lang="ko-KR" altLang="en-US" sz="4000" b="1" kern="1200" spc="-150" dirty="0">
                <a:solidFill>
                  <a:schemeClr val="tx1"/>
                </a:solidFill>
                <a:effectLst/>
                <a:latin typeface="+mn-ea"/>
                <a:ea typeface="+mn-ea"/>
                <a:cs typeface="Arial Unicode MS" panose="020B0604020202020204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>
              <a:defRPr/>
            </a:pPr>
            <a:r>
              <a:rPr lang="en-US" altLang="ko-KR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Scenario for </a:t>
            </a:r>
            <a:r>
              <a:rPr lang="en-US" altLang="ko-KR" sz="3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DPI (7/11</a:t>
            </a:r>
            <a:r>
              <a:rPr lang="en-US" altLang="ko-KR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7504" y="692696"/>
            <a:ext cx="8928992" cy="60486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b="1" dirty="0" smtClean="0"/>
              <a:t>VoIP/</a:t>
            </a:r>
            <a:r>
              <a:rPr lang="en-US" altLang="ko-KR" sz="3200" b="1" dirty="0" err="1" smtClean="0"/>
              <a:t>VoLTE</a:t>
            </a:r>
            <a:endParaRPr lang="en-US" altLang="ko-KR" b="1" dirty="0" smtClean="0"/>
          </a:p>
          <a:p>
            <a:r>
              <a:rPr lang="en-US" altLang="ko-KR" b="1" dirty="0"/>
              <a:t>6</a:t>
            </a:r>
            <a:r>
              <a:rPr lang="en-US" altLang="ko-KR" b="1" dirty="0" smtClean="0"/>
              <a:t>. We can </a:t>
            </a:r>
            <a:r>
              <a:rPr lang="en-US" altLang="ko-KR" b="1" dirty="0"/>
              <a:t>s</a:t>
            </a:r>
            <a:r>
              <a:rPr lang="en-US" altLang="ko-KR" b="1" dirty="0" smtClean="0"/>
              <a:t>et </a:t>
            </a:r>
            <a:r>
              <a:rPr lang="en-US" altLang="ko-KR" b="1" dirty="0"/>
              <a:t>the policy for blocking </a:t>
            </a:r>
            <a:r>
              <a:rPr lang="en-US" altLang="ko-KR" b="1" dirty="0" smtClean="0"/>
              <a:t>malicious VoIP/</a:t>
            </a:r>
            <a:r>
              <a:rPr lang="en-US" altLang="ko-KR" b="1" dirty="0" err="1" smtClean="0"/>
              <a:t>VoLTE</a:t>
            </a:r>
            <a:r>
              <a:rPr lang="en-US" altLang="ko-KR" b="1" dirty="0" smtClean="0"/>
              <a:t> packets through three methods.</a:t>
            </a:r>
            <a:endParaRPr lang="en-US" altLang="ko-KR" b="1" dirty="0"/>
          </a:p>
          <a:p>
            <a:pPr lvl="1"/>
            <a:r>
              <a:rPr lang="en-US" altLang="ko-KR" b="1" dirty="0" smtClean="0"/>
              <a:t>6.2. Set up a new </a:t>
            </a:r>
            <a:r>
              <a:rPr lang="en-US" altLang="ko-KR" b="1" dirty="0"/>
              <a:t>p</a:t>
            </a:r>
            <a:r>
              <a:rPr lang="en-US" altLang="ko-KR" b="1" dirty="0" smtClean="0"/>
              <a:t>olicy using user agent.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379618"/>
            <a:ext cx="3312368" cy="1193398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stCxn id="2" idx="2"/>
          </p:cNvCxnSpPr>
          <p:nvPr/>
        </p:nvCxnSpPr>
        <p:spPr>
          <a:xfrm flipH="1">
            <a:off x="4572000" y="3442456"/>
            <a:ext cx="1752738" cy="4749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477145" y="3132075"/>
            <a:ext cx="2870719" cy="1529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H="1" flipV="1">
            <a:off x="4207380" y="2510177"/>
            <a:ext cx="4234715" cy="932279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stCxn id="30" idx="3"/>
            <a:endCxn id="2" idx="1"/>
          </p:cNvCxnSpPr>
          <p:nvPr/>
        </p:nvCxnSpPr>
        <p:spPr>
          <a:xfrm>
            <a:off x="3635896" y="2976317"/>
            <a:ext cx="57148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4355976" y="3042147"/>
            <a:ext cx="3960440" cy="2599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8531" y="3936938"/>
            <a:ext cx="4706937" cy="2776666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2293383" y="5247660"/>
            <a:ext cx="2160240" cy="2070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323100" y="6208280"/>
            <a:ext cx="4417686" cy="2070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759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1"/>
          <p:cNvSpPr txBox="1">
            <a:spLocks/>
          </p:cNvSpPr>
          <p:nvPr/>
        </p:nvSpPr>
        <p:spPr>
          <a:xfrm>
            <a:off x="107504" y="72008"/>
            <a:ext cx="8928992" cy="1124744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1" lang="ko-KR" altLang="en-US" sz="4000" b="1" kern="1200" spc="-150" dirty="0">
                <a:solidFill>
                  <a:schemeClr val="tx1"/>
                </a:solidFill>
                <a:effectLst/>
                <a:latin typeface="+mn-ea"/>
                <a:ea typeface="+mn-ea"/>
                <a:cs typeface="Arial Unicode MS" panose="020B0604020202020204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>
              <a:defRPr/>
            </a:pPr>
            <a:r>
              <a:rPr lang="en-US" altLang="ko-KR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Scenario for </a:t>
            </a:r>
            <a:r>
              <a:rPr lang="en-US" altLang="ko-KR" sz="3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DPI (8/11</a:t>
            </a:r>
            <a:r>
              <a:rPr lang="en-US" altLang="ko-KR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7504" y="692696"/>
            <a:ext cx="8928992" cy="60486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b="1" dirty="0" smtClean="0"/>
              <a:t>VoIP/</a:t>
            </a:r>
            <a:r>
              <a:rPr lang="en-US" altLang="ko-KR" sz="3200" b="1" dirty="0" err="1" smtClean="0"/>
              <a:t>VoLTE</a:t>
            </a:r>
            <a:endParaRPr lang="en-US" altLang="ko-KR" b="1" dirty="0" smtClean="0"/>
          </a:p>
          <a:p>
            <a:r>
              <a:rPr lang="en-US" altLang="ko-KR" b="1" dirty="0"/>
              <a:t>6</a:t>
            </a:r>
            <a:r>
              <a:rPr lang="en-US" altLang="ko-KR" b="1" dirty="0" smtClean="0"/>
              <a:t>. We can </a:t>
            </a:r>
            <a:r>
              <a:rPr lang="en-US" altLang="ko-KR" b="1" dirty="0"/>
              <a:t>s</a:t>
            </a:r>
            <a:r>
              <a:rPr lang="en-US" altLang="ko-KR" b="1" dirty="0" smtClean="0"/>
              <a:t>et </a:t>
            </a:r>
            <a:r>
              <a:rPr lang="en-US" altLang="ko-KR" b="1" dirty="0"/>
              <a:t>the policy for blocking </a:t>
            </a:r>
            <a:r>
              <a:rPr lang="en-US" altLang="ko-KR" b="1" dirty="0" smtClean="0"/>
              <a:t>malicious VoIP/</a:t>
            </a:r>
            <a:r>
              <a:rPr lang="en-US" altLang="ko-KR" b="1" dirty="0" err="1" smtClean="0"/>
              <a:t>VoLTE</a:t>
            </a:r>
            <a:r>
              <a:rPr lang="en-US" altLang="ko-KR" b="1" dirty="0" smtClean="0"/>
              <a:t> packets through three methods.</a:t>
            </a:r>
            <a:endParaRPr lang="en-US" altLang="ko-KR" b="1" dirty="0"/>
          </a:p>
          <a:p>
            <a:pPr lvl="1"/>
            <a:r>
              <a:rPr lang="en-US" altLang="ko-KR" b="1" dirty="0" smtClean="0"/>
              <a:t>6.2. Set up a new </a:t>
            </a:r>
            <a:r>
              <a:rPr lang="en-US" altLang="ko-KR" b="1" dirty="0"/>
              <a:t>p</a:t>
            </a:r>
            <a:r>
              <a:rPr lang="en-US" altLang="ko-KR" b="1" dirty="0" smtClean="0"/>
              <a:t>olicy using user agent.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3710331"/>
            <a:ext cx="3648075" cy="10858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7" y="2237527"/>
            <a:ext cx="4410075" cy="4152900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1187624" y="4711180"/>
            <a:ext cx="426714" cy="1529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59911" y="5318300"/>
            <a:ext cx="516324" cy="1529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83015" y="5931841"/>
            <a:ext cx="1006170" cy="1529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21174" y="3573017"/>
            <a:ext cx="3744416" cy="27363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030939" y="3894253"/>
            <a:ext cx="3910568" cy="9749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867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1"/>
          <p:cNvSpPr txBox="1">
            <a:spLocks/>
          </p:cNvSpPr>
          <p:nvPr/>
        </p:nvSpPr>
        <p:spPr>
          <a:xfrm>
            <a:off x="107504" y="72008"/>
            <a:ext cx="8928992" cy="1124744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1" lang="ko-KR" altLang="en-US" sz="4000" b="1" kern="1200" spc="-150" dirty="0">
                <a:solidFill>
                  <a:schemeClr val="tx1"/>
                </a:solidFill>
                <a:effectLst/>
                <a:latin typeface="+mn-ea"/>
                <a:ea typeface="+mn-ea"/>
                <a:cs typeface="Arial Unicode MS" panose="020B0604020202020204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>
              <a:defRPr/>
            </a:pPr>
            <a:r>
              <a:rPr lang="en-US" altLang="ko-KR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Scenario for </a:t>
            </a:r>
            <a:r>
              <a:rPr lang="en-US" altLang="ko-KR" sz="3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DPI (9/11</a:t>
            </a:r>
            <a:r>
              <a:rPr lang="en-US" altLang="ko-KR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7504" y="692696"/>
            <a:ext cx="8928992" cy="60486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b="1" dirty="0" smtClean="0"/>
              <a:t>VoIP/</a:t>
            </a:r>
            <a:r>
              <a:rPr lang="en-US" altLang="ko-KR" sz="3200" b="1" dirty="0" err="1" smtClean="0"/>
              <a:t>VoLTE</a:t>
            </a:r>
            <a:endParaRPr lang="en-US" altLang="ko-KR" b="1" dirty="0" smtClean="0"/>
          </a:p>
          <a:p>
            <a:r>
              <a:rPr lang="en-US" altLang="ko-KR" b="1" dirty="0"/>
              <a:t>6</a:t>
            </a:r>
            <a:r>
              <a:rPr lang="en-US" altLang="ko-KR" b="1" dirty="0" smtClean="0"/>
              <a:t>. We can </a:t>
            </a:r>
            <a:r>
              <a:rPr lang="en-US" altLang="ko-KR" b="1" dirty="0"/>
              <a:t>s</a:t>
            </a:r>
            <a:r>
              <a:rPr lang="en-US" altLang="ko-KR" b="1" dirty="0" smtClean="0"/>
              <a:t>et </a:t>
            </a:r>
            <a:r>
              <a:rPr lang="en-US" altLang="ko-KR" b="1" dirty="0"/>
              <a:t>the policy for blocking </a:t>
            </a:r>
            <a:r>
              <a:rPr lang="en-US" altLang="ko-KR" b="1" dirty="0" smtClean="0"/>
              <a:t>malicious VoIP/</a:t>
            </a:r>
            <a:r>
              <a:rPr lang="en-US" altLang="ko-KR" b="1" dirty="0" err="1" smtClean="0"/>
              <a:t>VoLTE</a:t>
            </a:r>
            <a:r>
              <a:rPr lang="en-US" altLang="ko-KR" b="1" dirty="0" smtClean="0"/>
              <a:t> packets through three methods.</a:t>
            </a:r>
            <a:endParaRPr lang="en-US" altLang="ko-KR" b="1" dirty="0"/>
          </a:p>
          <a:p>
            <a:pPr lvl="1"/>
            <a:r>
              <a:rPr lang="en-US" altLang="ko-KR" b="1" dirty="0" smtClean="0"/>
              <a:t>6.3. Set up a new </a:t>
            </a:r>
            <a:r>
              <a:rPr lang="en-US" altLang="ko-KR" b="1" dirty="0"/>
              <a:t>p</a:t>
            </a:r>
            <a:r>
              <a:rPr lang="en-US" altLang="ko-KR" b="1" dirty="0" smtClean="0"/>
              <a:t>olicy using SIP URI.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379618"/>
            <a:ext cx="3312368" cy="1193398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stCxn id="2" idx="2"/>
            <a:endCxn id="19" idx="0"/>
          </p:cNvCxnSpPr>
          <p:nvPr/>
        </p:nvCxnSpPr>
        <p:spPr>
          <a:xfrm flipH="1">
            <a:off x="4572000" y="3442456"/>
            <a:ext cx="1752738" cy="4749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477145" y="3132075"/>
            <a:ext cx="2870719" cy="1529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H="1" flipV="1">
            <a:off x="4207380" y="2510177"/>
            <a:ext cx="4234715" cy="932279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stCxn id="30" idx="3"/>
            <a:endCxn id="2" idx="1"/>
          </p:cNvCxnSpPr>
          <p:nvPr/>
        </p:nvCxnSpPr>
        <p:spPr>
          <a:xfrm>
            <a:off x="3635896" y="2976317"/>
            <a:ext cx="57148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4355976" y="2716388"/>
            <a:ext cx="3960440" cy="2599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5022" y="3917371"/>
            <a:ext cx="4433955" cy="2802539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2483768" y="6237312"/>
            <a:ext cx="4176464" cy="2599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314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1"/>
          <p:cNvSpPr txBox="1">
            <a:spLocks/>
          </p:cNvSpPr>
          <p:nvPr/>
        </p:nvSpPr>
        <p:spPr>
          <a:xfrm>
            <a:off x="107504" y="72008"/>
            <a:ext cx="8928992" cy="1124744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1" lang="ko-KR" altLang="en-US" sz="4000" b="1" kern="1200" spc="-150" dirty="0">
                <a:solidFill>
                  <a:schemeClr val="tx1"/>
                </a:solidFill>
                <a:effectLst/>
                <a:latin typeface="+mn-ea"/>
                <a:ea typeface="+mn-ea"/>
                <a:cs typeface="Arial Unicode MS" panose="020B0604020202020204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>
              <a:defRPr/>
            </a:pPr>
            <a:r>
              <a:rPr lang="en-US" altLang="ko-KR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Scenario for </a:t>
            </a:r>
            <a:r>
              <a:rPr lang="en-US" altLang="ko-KR" sz="3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DPI (10/11</a:t>
            </a:r>
            <a:r>
              <a:rPr lang="en-US" altLang="ko-KR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7504" y="692696"/>
            <a:ext cx="8928992" cy="60486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b="1" dirty="0" smtClean="0"/>
              <a:t>VoIP/</a:t>
            </a:r>
            <a:r>
              <a:rPr lang="en-US" altLang="ko-KR" sz="3200" b="1" dirty="0" err="1" smtClean="0"/>
              <a:t>VoLTE</a:t>
            </a:r>
            <a:endParaRPr lang="en-US" altLang="ko-KR" b="1" dirty="0" smtClean="0"/>
          </a:p>
          <a:p>
            <a:r>
              <a:rPr lang="en-US" altLang="ko-KR" b="1" dirty="0"/>
              <a:t>6</a:t>
            </a:r>
            <a:r>
              <a:rPr lang="en-US" altLang="ko-KR" b="1" dirty="0" smtClean="0"/>
              <a:t>. We can </a:t>
            </a:r>
            <a:r>
              <a:rPr lang="en-US" altLang="ko-KR" b="1" dirty="0"/>
              <a:t>s</a:t>
            </a:r>
            <a:r>
              <a:rPr lang="en-US" altLang="ko-KR" b="1" dirty="0" smtClean="0"/>
              <a:t>et </a:t>
            </a:r>
            <a:r>
              <a:rPr lang="en-US" altLang="ko-KR" b="1" dirty="0"/>
              <a:t>the policy for blocking </a:t>
            </a:r>
            <a:r>
              <a:rPr lang="en-US" altLang="ko-KR" b="1" dirty="0" smtClean="0"/>
              <a:t>malicious VoIP/</a:t>
            </a:r>
            <a:r>
              <a:rPr lang="en-US" altLang="ko-KR" b="1" dirty="0" err="1" smtClean="0"/>
              <a:t>VoLTE</a:t>
            </a:r>
            <a:r>
              <a:rPr lang="en-US" altLang="ko-KR" b="1" dirty="0" smtClean="0"/>
              <a:t> packets through three methods.</a:t>
            </a:r>
            <a:endParaRPr lang="en-US" altLang="ko-KR" b="1" dirty="0"/>
          </a:p>
          <a:p>
            <a:pPr lvl="1"/>
            <a:r>
              <a:rPr lang="en-US" altLang="ko-KR" b="1" dirty="0" smtClean="0"/>
              <a:t>6.3. Set up a new </a:t>
            </a:r>
            <a:r>
              <a:rPr lang="en-US" altLang="ko-KR" b="1" dirty="0"/>
              <a:t>p</a:t>
            </a:r>
            <a:r>
              <a:rPr lang="en-US" altLang="ko-KR" b="1" dirty="0" smtClean="0"/>
              <a:t>olicy using SIP URI.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11"/>
            </a:pPr>
            <a:endParaRPr lang="en-US" altLang="ko-KR" sz="2000" b="1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792847"/>
            <a:ext cx="3457575" cy="3524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7" y="2237527"/>
            <a:ext cx="4410075" cy="4152900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497057" y="3573016"/>
            <a:ext cx="3744416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21394" y="3717032"/>
            <a:ext cx="3555062" cy="4708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24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1"/>
          <p:cNvSpPr txBox="1">
            <a:spLocks/>
          </p:cNvSpPr>
          <p:nvPr/>
        </p:nvSpPr>
        <p:spPr>
          <a:xfrm>
            <a:off x="107504" y="72008"/>
            <a:ext cx="8928992" cy="1124744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1" lang="ko-KR" altLang="en-US" sz="4000" b="1" kern="1200" spc="-150" dirty="0">
                <a:solidFill>
                  <a:schemeClr val="tx1"/>
                </a:solidFill>
                <a:effectLst/>
                <a:latin typeface="+mn-ea"/>
                <a:ea typeface="+mn-ea"/>
                <a:cs typeface="Arial Unicode MS" panose="020B0604020202020204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>
              <a:defRPr/>
            </a:pPr>
            <a:r>
              <a:rPr lang="en-US" altLang="ko-KR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Scenario for </a:t>
            </a:r>
            <a:r>
              <a:rPr lang="en-US" altLang="ko-KR" sz="3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DPI (11/11</a:t>
            </a:r>
            <a:r>
              <a:rPr lang="en-US" altLang="ko-KR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7504" y="692696"/>
            <a:ext cx="8928992" cy="60486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b="1" dirty="0" smtClean="0"/>
              <a:t>VoIP/</a:t>
            </a:r>
            <a:r>
              <a:rPr lang="en-US" altLang="ko-KR" sz="3200" b="1" dirty="0" err="1" smtClean="0"/>
              <a:t>VoLTE</a:t>
            </a:r>
            <a:endParaRPr lang="en-US" altLang="ko-KR" sz="3200" b="1" dirty="0" smtClean="0"/>
          </a:p>
          <a:p>
            <a:endParaRPr lang="en-US" altLang="ko-KR" b="1" dirty="0" smtClean="0"/>
          </a:p>
          <a:p>
            <a:r>
              <a:rPr lang="en-US" altLang="ko-KR" sz="2000" b="1" dirty="0" smtClean="0"/>
              <a:t>7. Check the DPI policy set at administrator.</a:t>
            </a:r>
          </a:p>
          <a:p>
            <a:endParaRPr lang="en-US" altLang="ko-KR" sz="2000" b="1" dirty="0"/>
          </a:p>
          <a:p>
            <a:endParaRPr lang="en-US" altLang="ko-KR" sz="2000" b="1" dirty="0" smtClean="0"/>
          </a:p>
          <a:p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13"/>
            </a:pPr>
            <a:endParaRPr lang="en-US" altLang="ko-KR" sz="2000" b="1" dirty="0"/>
          </a:p>
          <a:p>
            <a:pPr marL="342900" indent="-342900">
              <a:buFont typeface="+mj-lt"/>
              <a:buAutoNum type="arabicPeriod" startAt="13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13"/>
            </a:pPr>
            <a:endParaRPr lang="en-US" altLang="ko-KR" sz="2000" b="1" dirty="0"/>
          </a:p>
          <a:p>
            <a:pPr marL="342900" indent="-342900">
              <a:buFont typeface="+mj-lt"/>
              <a:buAutoNum type="arabicPeriod" startAt="13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13"/>
            </a:pPr>
            <a:endParaRPr lang="en-US" altLang="ko-KR" sz="2000" b="1" dirty="0" smtClean="0"/>
          </a:p>
          <a:p>
            <a:pPr marL="342900" indent="-342900">
              <a:buFont typeface="+mj-lt"/>
              <a:buAutoNum type="arabicPeriod" startAt="13"/>
            </a:pPr>
            <a:endParaRPr lang="en-US" altLang="ko-KR" sz="2000" b="1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132856"/>
            <a:ext cx="5184576" cy="4011225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2284836" y="2509262"/>
            <a:ext cx="4176464" cy="17674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255558" y="4615312"/>
            <a:ext cx="4176464" cy="10974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26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1"/>
          <p:cNvSpPr txBox="1">
            <a:spLocks/>
          </p:cNvSpPr>
          <p:nvPr/>
        </p:nvSpPr>
        <p:spPr>
          <a:xfrm>
            <a:off x="107504" y="72008"/>
            <a:ext cx="8928992" cy="1124744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1" lang="ko-KR" altLang="en-US" sz="4000" b="1" kern="1200" spc="-150" dirty="0">
                <a:solidFill>
                  <a:schemeClr val="tx1"/>
                </a:solidFill>
                <a:effectLst/>
                <a:latin typeface="+mn-ea"/>
                <a:ea typeface="+mn-ea"/>
                <a:cs typeface="Arial Unicode MS" panose="020B0604020202020204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>
              <a:defRPr/>
            </a:pPr>
            <a:r>
              <a:rPr lang="en-US" altLang="ko-KR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Mission in </a:t>
            </a:r>
            <a:r>
              <a:rPr lang="en-US" altLang="ko-KR" sz="3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Hackathon</a:t>
            </a:r>
            <a:endParaRPr lang="en-US" altLang="ko-KR" sz="3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692696"/>
            <a:ext cx="8928992" cy="60486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b="1" dirty="0" smtClean="0"/>
              <a:t>DPI for VoIP/</a:t>
            </a:r>
            <a:r>
              <a:rPr lang="en-US" altLang="ko-KR" sz="3200" b="1" dirty="0" err="1" smtClean="0"/>
              <a:t>VoLTE</a:t>
            </a:r>
            <a:endParaRPr lang="en-US" altLang="ko-KR" sz="3200" b="1" dirty="0"/>
          </a:p>
          <a:p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2000" b="1" dirty="0"/>
              <a:t>I2NSF Consumer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Data transfer to security controller.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+mj-lt"/>
              <a:buAutoNum type="arabicPeriod" startAt="2"/>
            </a:pPr>
            <a:r>
              <a:rPr lang="en-US" altLang="ko-KR" sz="2000" b="1" dirty="0"/>
              <a:t>Security Controller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Translation from </a:t>
            </a:r>
            <a:r>
              <a:rPr lang="en-US" altLang="ko-KR" sz="2000" dirty="0" smtClean="0"/>
              <a:t>a high-level </a:t>
            </a:r>
            <a:r>
              <a:rPr lang="en-US" altLang="ko-KR" sz="2000" dirty="0"/>
              <a:t>policy to </a:t>
            </a:r>
            <a:r>
              <a:rPr lang="en-US" altLang="ko-KR" sz="2000" dirty="0" smtClean="0"/>
              <a:t>a low-level </a:t>
            </a:r>
            <a:r>
              <a:rPr lang="en-US" altLang="ko-KR" sz="2000" dirty="0"/>
              <a:t>policy.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YANG data model design for firewall policy.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Implementation network configuration (NETCONF).</a:t>
            </a:r>
          </a:p>
          <a:p>
            <a:pPr marL="342900" indent="-342900">
              <a:buFont typeface="+mj-lt"/>
              <a:buAutoNum type="arabicPeriod" startAt="2"/>
            </a:pPr>
            <a:endParaRPr lang="en-US" altLang="ko-KR" sz="2000" b="1" dirty="0"/>
          </a:p>
          <a:p>
            <a:pPr marL="342900" indent="-342900">
              <a:buFont typeface="+mj-lt"/>
              <a:buAutoNum type="arabicPeriod" startAt="2"/>
            </a:pPr>
            <a:r>
              <a:rPr lang="en-US" altLang="ko-KR" b="1" dirty="0"/>
              <a:t>Network Security Functions &amp; Security Function Forwarder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Implementation </a:t>
            </a:r>
            <a:r>
              <a:rPr lang="en-US" altLang="ko-KR" sz="2000" dirty="0" smtClean="0"/>
              <a:t>DPI for VoIP/</a:t>
            </a:r>
            <a:r>
              <a:rPr lang="en-US" altLang="ko-KR" sz="2000" dirty="0" err="1" smtClean="0"/>
              <a:t>VoLTE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491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1"/>
          <p:cNvSpPr txBox="1">
            <a:spLocks/>
          </p:cNvSpPr>
          <p:nvPr/>
        </p:nvSpPr>
        <p:spPr>
          <a:xfrm>
            <a:off x="107504" y="72008"/>
            <a:ext cx="8928992" cy="1124744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1" lang="ko-KR" altLang="en-US" sz="4000" b="1" kern="1200" spc="-150" dirty="0">
                <a:solidFill>
                  <a:schemeClr val="tx1"/>
                </a:solidFill>
                <a:effectLst/>
                <a:latin typeface="+mn-ea"/>
                <a:ea typeface="+mn-ea"/>
                <a:cs typeface="Arial Unicode MS" panose="020B0604020202020204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>
              <a:defRPr/>
            </a:pPr>
            <a:r>
              <a:rPr lang="en-US" altLang="ko-KR" sz="3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</a:rPr>
              <a:t>Introduction (3/3)</a:t>
            </a:r>
            <a:endParaRPr lang="en-US" altLang="ko-KR" sz="3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692696"/>
            <a:ext cx="4392488" cy="60486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b="1" smtClean="0"/>
              <a:t>Build Environment</a:t>
            </a:r>
          </a:p>
          <a:p>
            <a:endParaRPr lang="en-US" altLang="ko-KR" b="1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2000" b="1" smtClean="0"/>
              <a:t>OS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mtClean="0"/>
              <a:t>Ubuntu 14.04TL</a:t>
            </a:r>
          </a:p>
          <a:p>
            <a:pPr lvl="1"/>
            <a:endParaRPr lang="en-US" altLang="ko-KR" smtClean="0"/>
          </a:p>
          <a:p>
            <a:pPr marL="342900" indent="-342900">
              <a:buFont typeface="+mj-lt"/>
              <a:buAutoNum type="arabicPeriod" startAt="2"/>
            </a:pPr>
            <a:r>
              <a:rPr lang="en-US" altLang="ko-KR" sz="2000" b="1" smtClean="0"/>
              <a:t>Netconfd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mtClean="0"/>
              <a:t>6.2 Version</a:t>
            </a: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342900" indent="-342900">
              <a:buFont typeface="+mj-lt"/>
              <a:buAutoNum type="arabicPeriod" startAt="2"/>
            </a:pPr>
            <a:r>
              <a:rPr lang="en-US" altLang="ko-KR" sz="2000" b="1" smtClean="0"/>
              <a:t>Apache2</a:t>
            </a:r>
            <a:endParaRPr lang="en-US" altLang="ko-KR" sz="2000" b="1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mtClean="0"/>
              <a:t>2.4.7 Version</a:t>
            </a: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342900" indent="-342900">
              <a:buFont typeface="+mj-lt"/>
              <a:buAutoNum type="arabicPeriod" startAt="2"/>
            </a:pPr>
            <a:r>
              <a:rPr lang="en-US" altLang="ko-KR" sz="2000" b="1" smtClean="0"/>
              <a:t>MySQL</a:t>
            </a:r>
            <a:endParaRPr lang="en-US" altLang="ko-KR" sz="2000" b="1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mtClean="0"/>
              <a:t>14.14 Version</a:t>
            </a: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smtClean="0"/>
          </a:p>
          <a:p>
            <a:pPr marL="342900" indent="-342900">
              <a:buFont typeface="+mj-lt"/>
              <a:buAutoNum type="arabicPeriod" startAt="2"/>
            </a:pPr>
            <a:r>
              <a:rPr lang="en-US" altLang="ko-KR" sz="2000" b="1" smtClean="0"/>
              <a:t>PHP</a:t>
            </a:r>
            <a:endParaRPr lang="en-US" altLang="ko-KR" sz="2000" b="1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mtClean="0"/>
              <a:t>5.5.9 Version</a:t>
            </a: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14416" y="692696"/>
            <a:ext cx="4392488" cy="60486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b="1" smtClean="0"/>
          </a:p>
          <a:p>
            <a:endParaRPr lang="en-US" altLang="ko-KR" b="1"/>
          </a:p>
          <a:p>
            <a:endParaRPr lang="en-US" altLang="ko-KR" b="1" smtClean="0"/>
          </a:p>
          <a:p>
            <a:pPr marL="457200" indent="-457200">
              <a:buFont typeface="+mj-lt"/>
              <a:buAutoNum type="arabicPeriod" startAt="5"/>
            </a:pPr>
            <a:r>
              <a:rPr lang="en-US" altLang="ko-KR" sz="2000" b="1" smtClean="0"/>
              <a:t>Mininet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mtClean="0"/>
              <a:t>2.2.1 Version</a:t>
            </a:r>
          </a:p>
          <a:p>
            <a:pPr lvl="1"/>
            <a:endParaRPr lang="en-US" altLang="ko-KR" smtClean="0"/>
          </a:p>
          <a:p>
            <a:pPr marL="457200" indent="-457200">
              <a:buFont typeface="+mj-lt"/>
              <a:buAutoNum type="arabicPeriod" startAt="5"/>
            </a:pPr>
            <a:r>
              <a:rPr lang="en-US" altLang="ko-KR" sz="2000" b="1" smtClean="0"/>
              <a:t>OpenDaylight</a:t>
            </a:r>
            <a:endParaRPr lang="en-US" altLang="ko-KR" sz="2000" b="1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mtClean="0"/>
              <a:t>Distribution-karaf-0.4.3-Beryllium-SR3</a:t>
            </a: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smtClean="0"/>
          </a:p>
          <a:p>
            <a:pPr lvl="1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3344321"/>
            <a:ext cx="3528392" cy="74215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861" y="4824206"/>
            <a:ext cx="1940343" cy="123326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8951" y="2805761"/>
            <a:ext cx="1857375" cy="18192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1170" y="5152255"/>
            <a:ext cx="1994411" cy="138665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6374" y="4365104"/>
            <a:ext cx="2654098" cy="10785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6638" y="4091166"/>
            <a:ext cx="2993362" cy="81318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583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107504" y="692696"/>
            <a:ext cx="8928992" cy="6048672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800100" marR="0" lvl="1" indent="-34290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800100" marR="0" lvl="1" indent="-34290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800100" marR="0" lvl="1" indent="-34290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800100" marR="0" lvl="1" indent="-34290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800100" marR="0" lvl="1" indent="-34290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800100" marR="0" lvl="1" indent="-34290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800100" marR="0" lvl="1" indent="-34290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800100" marR="0" lvl="1" indent="-34290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800100" marR="0" lvl="1" indent="-34290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800100" marR="0" lvl="1" indent="-34290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800100" marR="0" lvl="1" indent="-34290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800100" marR="0" lvl="1" indent="-34290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800100" marR="0" lvl="1" indent="-34290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800100" marR="0" lvl="1" indent="-34290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800100" marR="0" lvl="1" indent="-34290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800100" marR="0" lvl="1" indent="-34290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800100" marR="0" lvl="1" indent="-34290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800100" marR="0" lvl="1" indent="-34290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1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107504" y="72008"/>
            <a:ext cx="8928992" cy="1124744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1" lang="ko-KR" altLang="en-US" sz="4000" b="1" kern="1200" spc="-150" dirty="0">
                <a:solidFill>
                  <a:schemeClr val="tx1"/>
                </a:solidFill>
                <a:effectLst/>
                <a:latin typeface="+mn-ea"/>
                <a:ea typeface="+mn-ea"/>
                <a:cs typeface="Arial Unicode MS" panose="020B0604020202020204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>
              <a:defRPr/>
            </a:pPr>
            <a:r>
              <a:rPr lang="en-US" altLang="ko-KR" sz="3200" dirty="0"/>
              <a:t>Architecture (1/3)</a:t>
            </a:r>
            <a:endParaRPr lang="en-US" altLang="ko-KR" sz="3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528056" y="1827609"/>
            <a:ext cx="2183160" cy="50405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Security Controller</a:t>
            </a: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065734" y="2732162"/>
            <a:ext cx="924644" cy="50405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NSF1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(Firewall)</a:t>
            </a: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157314" y="2732162"/>
            <a:ext cx="924644" cy="50405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SFF</a:t>
            </a: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248894" y="2732162"/>
            <a:ext cx="924644" cy="50405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NSF2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(DPI)</a:t>
            </a: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528056" y="972419"/>
            <a:ext cx="2183160" cy="50405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I2NSF Consummer</a:t>
            </a: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84845" y="877169"/>
            <a:ext cx="4032448" cy="4640063"/>
          </a:xfrm>
          <a:prstGeom prst="rect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387352" y="3533388"/>
            <a:ext cx="2464568" cy="191183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Security Controller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66503" y="4077072"/>
            <a:ext cx="924644" cy="66426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Host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10.0.0.1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(Employee)</a:t>
            </a:r>
            <a:endParaRPr kumimoji="0" lang="ko-KR" alt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9" name="구름 68"/>
          <p:cNvSpPr/>
          <p:nvPr/>
        </p:nvSpPr>
        <p:spPr>
          <a:xfrm>
            <a:off x="4467225" y="3957341"/>
            <a:ext cx="1549796" cy="1063930"/>
          </a:xfrm>
          <a:prstGeom prst="cloud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Internet</a:t>
            </a: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266953" y="3645024"/>
            <a:ext cx="924644" cy="50405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Facebook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10.1.1.10</a:t>
            </a: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266953" y="4769243"/>
            <a:ext cx="924644" cy="50405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Youtube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10.2.1.20</a:t>
            </a: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779801" y="5877272"/>
            <a:ext cx="924644" cy="50405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Africa</a:t>
            </a: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918029" y="5877272"/>
            <a:ext cx="924644" cy="50405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Hacker</a:t>
            </a: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5" name="순서도: 자기 디스크 74"/>
          <p:cNvSpPr/>
          <p:nvPr/>
        </p:nvSpPr>
        <p:spPr>
          <a:xfrm>
            <a:off x="1491182" y="4167411"/>
            <a:ext cx="465634" cy="216024"/>
          </a:xfrm>
          <a:prstGeom prst="flowChartMagneticDisk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Switch</a:t>
            </a:r>
            <a:endParaRPr kumimoji="0" lang="ko-KR" altLang="en-US" sz="7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6" name="순서도: 자기 디스크 75"/>
          <p:cNvSpPr/>
          <p:nvPr/>
        </p:nvSpPr>
        <p:spPr>
          <a:xfrm>
            <a:off x="2089286" y="4167411"/>
            <a:ext cx="465634" cy="216024"/>
          </a:xfrm>
          <a:prstGeom prst="flowChartMagneticDisk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Switch</a:t>
            </a:r>
            <a:endParaRPr kumimoji="0" lang="ko-KR" altLang="en-US" sz="7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8" name="순서도: 자기 디스크 77"/>
          <p:cNvSpPr/>
          <p:nvPr/>
        </p:nvSpPr>
        <p:spPr>
          <a:xfrm>
            <a:off x="2687389" y="4168924"/>
            <a:ext cx="465634" cy="216024"/>
          </a:xfrm>
          <a:prstGeom prst="flowChartMagneticDisk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Switch</a:t>
            </a:r>
            <a:endParaRPr kumimoji="0" lang="ko-KR" altLang="en-US" sz="7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9" name="순서도: 자기 디스크 78"/>
          <p:cNvSpPr/>
          <p:nvPr/>
        </p:nvSpPr>
        <p:spPr>
          <a:xfrm>
            <a:off x="3285493" y="4168924"/>
            <a:ext cx="465634" cy="216024"/>
          </a:xfrm>
          <a:prstGeom prst="flowChartMagneticDisk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Switch</a:t>
            </a:r>
            <a:endParaRPr kumimoji="0" lang="ko-KR" altLang="en-US" sz="7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1" name="순서도: 자기 디스크 80"/>
          <p:cNvSpPr/>
          <p:nvPr/>
        </p:nvSpPr>
        <p:spPr>
          <a:xfrm>
            <a:off x="1763688" y="4800001"/>
            <a:ext cx="465634" cy="216024"/>
          </a:xfrm>
          <a:prstGeom prst="flowChartMagneticDisk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Switch</a:t>
            </a:r>
            <a:endParaRPr kumimoji="0" lang="ko-KR" altLang="en-US" sz="7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2" name="순서도: 자기 디스크 81"/>
          <p:cNvSpPr/>
          <p:nvPr/>
        </p:nvSpPr>
        <p:spPr>
          <a:xfrm>
            <a:off x="2976761" y="4795744"/>
            <a:ext cx="465634" cy="216024"/>
          </a:xfrm>
          <a:prstGeom prst="flowChartMagneticDisk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Switch</a:t>
            </a:r>
            <a:endParaRPr kumimoji="0" lang="ko-KR" altLang="en-US" sz="7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83" name="직선 화살표 연결선 82"/>
          <p:cNvCxnSpPr>
            <a:stCxn id="64" idx="2"/>
            <a:endCxn id="58" idx="0"/>
          </p:cNvCxnSpPr>
          <p:nvPr/>
        </p:nvCxnSpPr>
        <p:spPr>
          <a:xfrm>
            <a:off x="2619636" y="1476475"/>
            <a:ext cx="0" cy="351134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84" name="직선 화살표 연결선 83"/>
          <p:cNvCxnSpPr>
            <a:stCxn id="58" idx="2"/>
            <a:endCxn id="60" idx="0"/>
          </p:cNvCxnSpPr>
          <p:nvPr/>
        </p:nvCxnSpPr>
        <p:spPr>
          <a:xfrm flipH="1">
            <a:off x="1528056" y="2331665"/>
            <a:ext cx="1091580" cy="400497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85" name="직선 화살표 연결선 84"/>
          <p:cNvCxnSpPr>
            <a:stCxn id="58" idx="2"/>
            <a:endCxn id="62" idx="0"/>
          </p:cNvCxnSpPr>
          <p:nvPr/>
        </p:nvCxnSpPr>
        <p:spPr>
          <a:xfrm>
            <a:off x="2619636" y="2331665"/>
            <a:ext cx="1091580" cy="400497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86" name="직선 화살표 연결선 85"/>
          <p:cNvCxnSpPr>
            <a:stCxn id="60" idx="2"/>
            <a:endCxn id="66" idx="0"/>
          </p:cNvCxnSpPr>
          <p:nvPr/>
        </p:nvCxnSpPr>
        <p:spPr>
          <a:xfrm>
            <a:off x="1528056" y="3236218"/>
            <a:ext cx="1091580" cy="29717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87" name="직선 화살표 연결선 86"/>
          <p:cNvCxnSpPr>
            <a:stCxn id="62" idx="2"/>
            <a:endCxn id="66" idx="0"/>
          </p:cNvCxnSpPr>
          <p:nvPr/>
        </p:nvCxnSpPr>
        <p:spPr>
          <a:xfrm flipH="1">
            <a:off x="2619636" y="3236218"/>
            <a:ext cx="1091580" cy="29717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88" name="직선 연결선 87"/>
          <p:cNvCxnSpPr>
            <a:stCxn id="68" idx="3"/>
            <a:endCxn id="75" idx="2"/>
          </p:cNvCxnSpPr>
          <p:nvPr/>
        </p:nvCxnSpPr>
        <p:spPr>
          <a:xfrm flipV="1">
            <a:off x="1191147" y="4275423"/>
            <a:ext cx="300035" cy="133780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9" name="직선 연결선 88"/>
          <p:cNvCxnSpPr>
            <a:stCxn id="76" idx="2"/>
            <a:endCxn id="75" idx="4"/>
          </p:cNvCxnSpPr>
          <p:nvPr/>
        </p:nvCxnSpPr>
        <p:spPr>
          <a:xfrm flipH="1">
            <a:off x="1956816" y="4275423"/>
            <a:ext cx="132470" cy="0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0" name="직선 연결선 89"/>
          <p:cNvCxnSpPr>
            <a:stCxn id="76" idx="4"/>
            <a:endCxn id="78" idx="2"/>
          </p:cNvCxnSpPr>
          <p:nvPr/>
        </p:nvCxnSpPr>
        <p:spPr>
          <a:xfrm>
            <a:off x="2554920" y="4275423"/>
            <a:ext cx="132469" cy="151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1" name="직선 연결선 90"/>
          <p:cNvCxnSpPr>
            <a:stCxn id="79" idx="2"/>
            <a:endCxn id="78" idx="4"/>
          </p:cNvCxnSpPr>
          <p:nvPr/>
        </p:nvCxnSpPr>
        <p:spPr>
          <a:xfrm flipH="1">
            <a:off x="3153023" y="4276936"/>
            <a:ext cx="132470" cy="0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2" name="직선 연결선 91"/>
          <p:cNvCxnSpPr>
            <a:stCxn id="69" idx="2"/>
            <a:endCxn id="79" idx="4"/>
          </p:cNvCxnSpPr>
          <p:nvPr/>
        </p:nvCxnSpPr>
        <p:spPr>
          <a:xfrm flipH="1" flipV="1">
            <a:off x="3751127" y="4276936"/>
            <a:ext cx="720905" cy="212370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3" name="직선 연결선 92"/>
          <p:cNvCxnSpPr>
            <a:stCxn id="70" idx="1"/>
            <a:endCxn id="69" idx="0"/>
          </p:cNvCxnSpPr>
          <p:nvPr/>
        </p:nvCxnSpPr>
        <p:spPr>
          <a:xfrm flipH="1">
            <a:off x="6015730" y="3897052"/>
            <a:ext cx="251223" cy="59225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7" name="직선 연결선 96"/>
          <p:cNvCxnSpPr>
            <a:stCxn id="71" idx="1"/>
            <a:endCxn id="69" idx="0"/>
          </p:cNvCxnSpPr>
          <p:nvPr/>
        </p:nvCxnSpPr>
        <p:spPr>
          <a:xfrm flipH="1" flipV="1">
            <a:off x="6015730" y="4489306"/>
            <a:ext cx="251223" cy="53196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8" name="직선 연결선 97"/>
          <p:cNvCxnSpPr>
            <a:stCxn id="73" idx="0"/>
            <a:endCxn id="69" idx="1"/>
          </p:cNvCxnSpPr>
          <p:nvPr/>
        </p:nvCxnSpPr>
        <p:spPr>
          <a:xfrm flipV="1">
            <a:off x="5242123" y="5020138"/>
            <a:ext cx="0" cy="85713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9" name="직선 연결선 98"/>
          <p:cNvCxnSpPr>
            <a:stCxn id="73" idx="1"/>
            <a:endCxn id="74" idx="3"/>
          </p:cNvCxnSpPr>
          <p:nvPr/>
        </p:nvCxnSpPr>
        <p:spPr>
          <a:xfrm flipH="1">
            <a:off x="2842673" y="6129300"/>
            <a:ext cx="1937128" cy="0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00" name="직선 연결선 99"/>
          <p:cNvCxnSpPr>
            <a:stCxn id="81" idx="1"/>
            <a:endCxn id="75" idx="3"/>
          </p:cNvCxnSpPr>
          <p:nvPr/>
        </p:nvCxnSpPr>
        <p:spPr>
          <a:xfrm flipH="1" flipV="1">
            <a:off x="1723999" y="4383435"/>
            <a:ext cx="272506" cy="416566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01" name="직선 연결선 100"/>
          <p:cNvCxnSpPr>
            <a:stCxn id="81" idx="1"/>
            <a:endCxn id="76" idx="3"/>
          </p:cNvCxnSpPr>
          <p:nvPr/>
        </p:nvCxnSpPr>
        <p:spPr>
          <a:xfrm flipV="1">
            <a:off x="1996505" y="4383435"/>
            <a:ext cx="325598" cy="416566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07" name="직선 연결선 106"/>
          <p:cNvCxnSpPr>
            <a:stCxn id="82" idx="1"/>
            <a:endCxn id="78" idx="3"/>
          </p:cNvCxnSpPr>
          <p:nvPr/>
        </p:nvCxnSpPr>
        <p:spPr>
          <a:xfrm flipH="1" flipV="1">
            <a:off x="2920206" y="4384948"/>
            <a:ext cx="289372" cy="410796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08" name="직선 연결선 107"/>
          <p:cNvCxnSpPr>
            <a:stCxn id="82" idx="1"/>
            <a:endCxn id="79" idx="3"/>
          </p:cNvCxnSpPr>
          <p:nvPr/>
        </p:nvCxnSpPr>
        <p:spPr>
          <a:xfrm flipV="1">
            <a:off x="3209578" y="4384948"/>
            <a:ext cx="308732" cy="410796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10" name="직사각형 109"/>
          <p:cNvSpPr/>
          <p:nvPr/>
        </p:nvSpPr>
        <p:spPr>
          <a:xfrm>
            <a:off x="4965079" y="1451793"/>
            <a:ext cx="3528392" cy="108012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Time-dependent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Ex) 09:00 – 12:00 =&gt; Block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     12:00 – 13:00 =&gt; Unblock</a:t>
            </a:r>
            <a:endParaRPr kumimoji="0" lang="en-US" altLang="ko-KR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1489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107504" y="692696"/>
            <a:ext cx="8928992" cy="60486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b="1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1693802" y="5129907"/>
            <a:ext cx="4859398" cy="161146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498478" y="5146568"/>
            <a:ext cx="1296144" cy="2657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/>
              <a:t>Listen</a:t>
            </a:r>
            <a:endParaRPr lang="ko-KR" altLang="en-US" sz="2000" b="1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763688" y="5447466"/>
            <a:ext cx="4707422" cy="12644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High-Level </a:t>
            </a:r>
            <a:r>
              <a:rPr lang="ko-KR" altLang="en-US" smtClean="0">
                <a:solidFill>
                  <a:schemeClr val="tx1"/>
                </a:solidFill>
              </a:rPr>
              <a:t>▶</a:t>
            </a:r>
            <a:r>
              <a:rPr lang="en-US" altLang="ko-KR" smtClean="0">
                <a:solidFill>
                  <a:schemeClr val="tx1"/>
                </a:solidFill>
              </a:rPr>
              <a:t>Low-Level</a:t>
            </a: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(Staff-Facebook-Block, Staff, Facebook, 09:00, 18:00, Block)</a:t>
            </a: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▼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rgbClr val="FF0000"/>
                </a:solidFill>
              </a:rPr>
              <a:t>(Staff-Facebook-Block, 10.0.0.2, 10.0.0.201, 09, 18, Block)</a:t>
            </a:r>
            <a:endParaRPr lang="en-US" altLang="ko-KR" sz="1200">
              <a:solidFill>
                <a:srgbClr val="FF0000"/>
              </a:solidFill>
            </a:endParaRPr>
          </a:p>
        </p:txBody>
      </p:sp>
      <p:cxnSp>
        <p:nvCxnSpPr>
          <p:cNvPr id="60" name="직선 화살표 연결선 59"/>
          <p:cNvCxnSpPr>
            <a:stCxn id="62" idx="2"/>
            <a:endCxn id="46" idx="0"/>
          </p:cNvCxnSpPr>
          <p:nvPr/>
        </p:nvCxnSpPr>
        <p:spPr>
          <a:xfrm>
            <a:off x="4123501" y="4671335"/>
            <a:ext cx="0" cy="458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554538" y="2412025"/>
            <a:ext cx="2481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I2NSF </a:t>
            </a:r>
            <a:r>
              <a:rPr lang="en-US" altLang="ko-KR" sz="1600" b="1" dirty="0" smtClean="0"/>
              <a:t>Consumer </a:t>
            </a:r>
            <a:r>
              <a:rPr lang="en-US" altLang="ko-KR" sz="1600" b="1" dirty="0"/>
              <a:t>(Web)</a:t>
            </a:r>
            <a:endParaRPr lang="ko-KR" altLang="en-US" sz="1000" b="1" dirty="0"/>
          </a:p>
        </p:txBody>
      </p:sp>
      <p:grpSp>
        <p:nvGrpSpPr>
          <p:cNvPr id="93" name="그룹 92"/>
          <p:cNvGrpSpPr/>
          <p:nvPr/>
        </p:nvGrpSpPr>
        <p:grpSpPr>
          <a:xfrm>
            <a:off x="1693802" y="765997"/>
            <a:ext cx="4859398" cy="3905338"/>
            <a:chOff x="1693802" y="765997"/>
            <a:chExt cx="4859398" cy="3905338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1693802" y="765997"/>
              <a:ext cx="4859398" cy="390533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205942" y="835150"/>
              <a:ext cx="1547180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/>
                <a:t>Policy Name:</a:t>
              </a:r>
              <a:endParaRPr lang="ko-KR" altLang="en-US" sz="70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205941" y="1411214"/>
              <a:ext cx="1547180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/>
                <a:t>Position:</a:t>
              </a:r>
              <a:endParaRPr lang="ko-KR" altLang="en-US" sz="7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204684" y="1985681"/>
              <a:ext cx="1547180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/>
                <a:t>Website:</a:t>
              </a:r>
              <a:endParaRPr lang="ko-KR" altLang="en-US" sz="70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204684" y="2556786"/>
              <a:ext cx="1547180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/>
                <a:t>Starting Time:</a:t>
              </a:r>
              <a:endParaRPr lang="ko-KR" altLang="en-US" sz="7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208574" y="3130529"/>
              <a:ext cx="1547180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/>
                <a:t>Ending Time:</a:t>
              </a:r>
              <a:endParaRPr lang="ko-KR" altLang="en-US" sz="70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04684" y="3700364"/>
              <a:ext cx="1547180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/>
                <a:t>Action:</a:t>
              </a:r>
              <a:endParaRPr lang="ko-KR" altLang="en-US" sz="7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211188" y="1124354"/>
              <a:ext cx="3809920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/>
                <a:t>Staff-Facebook-Block</a:t>
              </a:r>
              <a:endParaRPr lang="ko-KR" altLang="en-US" sz="70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11188" y="1701399"/>
              <a:ext cx="3809920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/>
                <a:t>Staff</a:t>
              </a:r>
              <a:endParaRPr lang="ko-KR" altLang="en-US" sz="70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211188" y="2264651"/>
              <a:ext cx="3809920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/>
                <a:t>Facebook</a:t>
              </a:r>
              <a:endParaRPr lang="ko-KR" altLang="en-US" sz="70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211188" y="2843657"/>
              <a:ext cx="3809920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/>
                <a:t>09:00</a:t>
              </a:r>
              <a:endParaRPr lang="ko-KR" altLang="en-US" sz="7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211188" y="3415678"/>
              <a:ext cx="3809920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/>
                <a:t>18:00</a:t>
              </a:r>
              <a:endParaRPr lang="ko-KR" altLang="en-US" sz="70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11188" y="3986085"/>
              <a:ext cx="3809920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/>
                <a:t>Block</a:t>
              </a:r>
              <a:endParaRPr lang="ko-KR" altLang="en-US" sz="700"/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2211188" y="4333878"/>
              <a:ext cx="3809920" cy="26683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bg1"/>
                  </a:solidFill>
                </a:rPr>
                <a:t>Submit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724128" y="1129378"/>
              <a:ext cx="306124" cy="2616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smtClean="0"/>
                <a:t>▼</a:t>
              </a:r>
              <a:endParaRPr lang="ko-KR" altLang="en-US" sz="70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724128" y="1701399"/>
              <a:ext cx="306124" cy="2616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smtClean="0"/>
                <a:t>▼</a:t>
              </a:r>
              <a:endParaRPr lang="ko-KR" altLang="en-US" sz="70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11536" y="2267914"/>
              <a:ext cx="306124" cy="2616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smtClean="0"/>
                <a:t>▼</a:t>
              </a:r>
              <a:endParaRPr lang="ko-KR" altLang="en-US" sz="70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19365" y="2845537"/>
              <a:ext cx="306124" cy="2616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smtClean="0"/>
                <a:t>▼</a:t>
              </a:r>
              <a:endParaRPr lang="ko-KR" altLang="en-US" sz="70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711536" y="3413046"/>
              <a:ext cx="306124" cy="2616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smtClean="0"/>
                <a:t>▼</a:t>
              </a:r>
              <a:endParaRPr lang="ko-KR" altLang="en-US" sz="70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712296" y="3986085"/>
              <a:ext cx="306124" cy="2616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smtClean="0"/>
                <a:t>▼</a:t>
              </a:r>
              <a:endParaRPr lang="ko-KR" altLang="en-US" sz="70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749082" y="5727594"/>
            <a:ext cx="2105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Security Controller</a:t>
            </a:r>
            <a:endParaRPr lang="ko-KR" altLang="en-US" sz="10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239038" y="4691236"/>
            <a:ext cx="1524650" cy="3539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smtClean="0"/>
              <a:t>Rest API</a:t>
            </a:r>
            <a:endParaRPr lang="ko-KR" altLang="en-US" sz="1700" b="1"/>
          </a:p>
        </p:txBody>
      </p:sp>
      <p:sp>
        <p:nvSpPr>
          <p:cNvPr id="100" name="타원 99"/>
          <p:cNvSpPr/>
          <p:nvPr/>
        </p:nvSpPr>
        <p:spPr>
          <a:xfrm>
            <a:off x="4323086" y="4663852"/>
            <a:ext cx="459432" cy="459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smtClean="0"/>
              <a:t>1</a:t>
            </a:r>
            <a:endParaRPr lang="ko-KR" altLang="en-US" sz="2800" b="1"/>
          </a:p>
        </p:txBody>
      </p:sp>
      <p:sp>
        <p:nvSpPr>
          <p:cNvPr id="101" name="TextBox 100"/>
          <p:cNvSpPr txBox="1"/>
          <p:nvPr/>
        </p:nvSpPr>
        <p:spPr>
          <a:xfrm>
            <a:off x="4771181" y="4716596"/>
            <a:ext cx="210507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smtClean="0"/>
              <a:t>High Level Policy</a:t>
            </a:r>
            <a:endParaRPr lang="ko-KR" altLang="en-US" sz="1700" b="1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2204684" y="4333878"/>
            <a:ext cx="3812976" cy="2668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제목 1"/>
          <p:cNvSpPr txBox="1">
            <a:spLocks/>
          </p:cNvSpPr>
          <p:nvPr/>
        </p:nvSpPr>
        <p:spPr>
          <a:xfrm>
            <a:off x="35496" y="72008"/>
            <a:ext cx="8928992" cy="1124744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1" lang="ko-KR" altLang="en-US" sz="4000" b="1" kern="1200" spc="-150" dirty="0">
                <a:solidFill>
                  <a:schemeClr val="tx1"/>
                </a:solidFill>
                <a:effectLst/>
                <a:latin typeface="+mn-ea"/>
                <a:ea typeface="+mn-ea"/>
                <a:cs typeface="Arial Unicode MS" panose="020B0604020202020204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>
              <a:defRPr/>
            </a:pPr>
            <a:r>
              <a:rPr lang="en-US" altLang="ko-KR" sz="3200" dirty="0"/>
              <a:t>Architecture </a:t>
            </a:r>
            <a:r>
              <a:rPr lang="en-US" altLang="ko-KR" sz="3200" dirty="0" smtClean="0"/>
              <a:t>(</a:t>
            </a:r>
            <a:r>
              <a:rPr lang="en-US" altLang="ko-KR" sz="3200" dirty="0"/>
              <a:t>2</a:t>
            </a:r>
            <a:r>
              <a:rPr lang="en-US" altLang="ko-KR" sz="3200" dirty="0" smtClean="0"/>
              <a:t>/3)</a:t>
            </a:r>
            <a:endParaRPr lang="en-US" altLang="ko-KR" sz="3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700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100" grpId="0" animBg="1"/>
      <p:bldP spid="101" grpId="0"/>
      <p:bldP spid="9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692696"/>
            <a:ext cx="8928992" cy="60486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b="1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lvl="1"/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lvl="1"/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2075322" y="747671"/>
            <a:ext cx="4859398" cy="161146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879998" y="764332"/>
            <a:ext cx="1296144" cy="2657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/>
              <a:t>Listen</a:t>
            </a:r>
            <a:endParaRPr lang="ko-KR" altLang="en-US" sz="2000" b="1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137549" y="1065230"/>
            <a:ext cx="4722740" cy="12644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High-Level </a:t>
            </a:r>
            <a:r>
              <a:rPr lang="ko-KR" altLang="en-US" smtClean="0">
                <a:solidFill>
                  <a:schemeClr val="tx1"/>
                </a:solidFill>
              </a:rPr>
              <a:t>▶</a:t>
            </a:r>
            <a:r>
              <a:rPr lang="en-US" altLang="ko-KR" smtClean="0">
                <a:solidFill>
                  <a:schemeClr val="tx1"/>
                </a:solidFill>
              </a:rPr>
              <a:t>Low-Level</a:t>
            </a: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(Staff-Facebook-Block, Staff, Facebook, 09:00, 18:00, Block)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▼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en-US" altLang="ko-KR" sz="1200">
                <a:solidFill>
                  <a:srgbClr val="FF0000"/>
                </a:solidFill>
              </a:rPr>
              <a:t>(Staff-Facebook-Block, 10.0.0.2, 10.0.0.201, 09, 18, Block)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859413" y="1417229"/>
            <a:ext cx="2105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Security Controller</a:t>
            </a:r>
            <a:endParaRPr lang="ko-KR" altLang="en-US" sz="10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064284" y="3037763"/>
            <a:ext cx="1377068" cy="5772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>
                <a:solidFill>
                  <a:schemeClr val="tx1"/>
                </a:solidFill>
              </a:rPr>
              <a:t>Firewall</a:t>
            </a:r>
            <a:endParaRPr lang="ko-KR" altLang="en-US" sz="170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04916" y="3037763"/>
            <a:ext cx="1587164" cy="577270"/>
          </a:xfrm>
          <a:prstGeom prst="roundRect">
            <a:avLst/>
          </a:prstGeom>
          <a:solidFill>
            <a:srgbClr val="FFFF99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Security Function Forwarder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557652" y="3050721"/>
            <a:ext cx="1377068" cy="5772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tx1"/>
                </a:solidFill>
              </a:rPr>
              <a:t>DDoS Mitigation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46" idx="2"/>
            <a:endCxn id="35" idx="0"/>
          </p:cNvCxnSpPr>
          <p:nvPr/>
        </p:nvCxnSpPr>
        <p:spPr>
          <a:xfrm flipH="1">
            <a:off x="2752818" y="2359132"/>
            <a:ext cx="1752203" cy="67863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6" idx="2"/>
            <a:endCxn id="36" idx="0"/>
          </p:cNvCxnSpPr>
          <p:nvPr/>
        </p:nvCxnSpPr>
        <p:spPr>
          <a:xfrm flipH="1">
            <a:off x="4498498" y="2359132"/>
            <a:ext cx="6523" cy="67863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6" idx="2"/>
            <a:endCxn id="37" idx="0"/>
          </p:cNvCxnSpPr>
          <p:nvPr/>
        </p:nvCxnSpPr>
        <p:spPr>
          <a:xfrm>
            <a:off x="4505021" y="2359132"/>
            <a:ext cx="1741165" cy="69158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859413" y="3170079"/>
            <a:ext cx="2105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Security Functions</a:t>
            </a:r>
            <a:endParaRPr lang="ko-KR" altLang="en-US" sz="10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522709" y="2372912"/>
            <a:ext cx="1524650" cy="6155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/>
              <a:t>NETCONF/</a:t>
            </a:r>
          </a:p>
          <a:p>
            <a:pPr algn="ctr"/>
            <a:r>
              <a:rPr lang="en-US" altLang="ko-KR" sz="1700" b="1" dirty="0" smtClean="0"/>
              <a:t>YANG</a:t>
            </a:r>
            <a:endParaRPr lang="ko-KR" altLang="en-US" sz="1700" b="1" dirty="0"/>
          </a:p>
        </p:txBody>
      </p:sp>
      <p:cxnSp>
        <p:nvCxnSpPr>
          <p:cNvPr id="119" name="직선 화살표 연결선 118"/>
          <p:cNvCxnSpPr>
            <a:stCxn id="46" idx="2"/>
            <a:endCxn id="35" idx="0"/>
          </p:cNvCxnSpPr>
          <p:nvPr/>
        </p:nvCxnSpPr>
        <p:spPr>
          <a:xfrm flipH="1">
            <a:off x="2752818" y="2359132"/>
            <a:ext cx="1752203" cy="6786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2" name="모서리가 둥근 직사각형 121"/>
          <p:cNvSpPr/>
          <p:nvPr/>
        </p:nvSpPr>
        <p:spPr>
          <a:xfrm>
            <a:off x="2064284" y="3040173"/>
            <a:ext cx="1377068" cy="5772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46" idx="2"/>
            <a:endCxn id="36" idx="0"/>
          </p:cNvCxnSpPr>
          <p:nvPr/>
        </p:nvCxnSpPr>
        <p:spPr>
          <a:xfrm flipH="1">
            <a:off x="4498498" y="2359132"/>
            <a:ext cx="6523" cy="6786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6" idx="2"/>
            <a:endCxn id="37" idx="0"/>
          </p:cNvCxnSpPr>
          <p:nvPr/>
        </p:nvCxnSpPr>
        <p:spPr>
          <a:xfrm>
            <a:off x="4505021" y="2359132"/>
            <a:ext cx="1741165" cy="6915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3707903" y="3038437"/>
            <a:ext cx="1590699" cy="5772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546614" y="3050721"/>
            <a:ext cx="1377068" cy="5772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35496" y="72008"/>
            <a:ext cx="8928992" cy="1124744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1" lang="ko-KR" altLang="en-US" sz="4000" b="1" kern="1200" spc="-150" dirty="0">
                <a:solidFill>
                  <a:schemeClr val="tx1"/>
                </a:solidFill>
                <a:effectLst/>
                <a:latin typeface="+mn-ea"/>
                <a:ea typeface="+mn-ea"/>
                <a:cs typeface="Arial Unicode MS" panose="020B0604020202020204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>
              <a:defRPr/>
            </a:pPr>
            <a:r>
              <a:rPr lang="en-US" altLang="ko-KR" sz="3200" dirty="0"/>
              <a:t>Architecture </a:t>
            </a:r>
            <a:r>
              <a:rPr lang="en-US" altLang="ko-KR" sz="3200" dirty="0" smtClean="0"/>
              <a:t>(3/3)</a:t>
            </a:r>
            <a:endParaRPr lang="en-US" altLang="ko-KR" sz="3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25" name="Rounded Rectangle 25"/>
          <p:cNvSpPr/>
          <p:nvPr/>
        </p:nvSpPr>
        <p:spPr bwMode="auto">
          <a:xfrm>
            <a:off x="2020038" y="3969011"/>
            <a:ext cx="4958927" cy="553582"/>
          </a:xfrm>
          <a:prstGeom prst="roundRect">
            <a:avLst/>
          </a:prstGeom>
          <a:solidFill>
            <a:srgbClr val="FF990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bIns="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5793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kern="0" dirty="0">
              <a:solidFill>
                <a:sysClr val="window" lastClr="FFFFFF"/>
              </a:solidFill>
              <a:latin typeface="+mn-lt"/>
              <a:cs typeface="Arial" pitchFamily="34" charset="0"/>
            </a:endParaRPr>
          </a:p>
        </p:txBody>
      </p:sp>
      <p:sp>
        <p:nvSpPr>
          <p:cNvPr id="27" name="Rectangle 44"/>
          <p:cNvSpPr/>
          <p:nvPr/>
        </p:nvSpPr>
        <p:spPr>
          <a:xfrm>
            <a:off x="3186340" y="4011402"/>
            <a:ext cx="257314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5793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0" dirty="0" smtClean="0">
                <a:solidFill>
                  <a:srgbClr val="FF0000"/>
                </a:solidFill>
                <a:latin typeface="+mn-lt"/>
                <a:cs typeface="Arial" pitchFamily="34" charset="0"/>
              </a:rPr>
              <a:t>Switch Controller</a:t>
            </a:r>
            <a:endParaRPr lang="en-US" sz="2400" kern="0" dirty="0">
              <a:solidFill>
                <a:srgbClr val="FF0000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28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76" y="4035515"/>
            <a:ext cx="620906" cy="437552"/>
          </a:xfrm>
          <a:prstGeom prst="rect">
            <a:avLst/>
          </a:prstGeom>
        </p:spPr>
      </p:pic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99553" y="4832731"/>
            <a:ext cx="1053946" cy="70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68802" y="4832731"/>
            <a:ext cx="1053945" cy="70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06827" y="5949280"/>
            <a:ext cx="1056966" cy="70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34" name="Straight Connector 10"/>
          <p:cNvCxnSpPr/>
          <p:nvPr/>
        </p:nvCxnSpPr>
        <p:spPr bwMode="auto">
          <a:xfrm>
            <a:off x="3611563" y="5102784"/>
            <a:ext cx="188743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1"/>
          <p:cNvCxnSpPr/>
          <p:nvPr/>
        </p:nvCxnSpPr>
        <p:spPr bwMode="auto">
          <a:xfrm>
            <a:off x="3226526" y="5368184"/>
            <a:ext cx="918083" cy="71399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2"/>
          <p:cNvCxnSpPr/>
          <p:nvPr/>
        </p:nvCxnSpPr>
        <p:spPr bwMode="auto">
          <a:xfrm flipH="1">
            <a:off x="5004048" y="5372838"/>
            <a:ext cx="917739" cy="72045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21"/>
          <p:cNvSpPr txBox="1"/>
          <p:nvPr/>
        </p:nvSpPr>
        <p:spPr bwMode="auto">
          <a:xfrm>
            <a:off x="6522747" y="4889700"/>
            <a:ext cx="13014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+mj-lt"/>
              </a:rPr>
              <a:t>Switch</a:t>
            </a:r>
            <a:r>
              <a:rPr lang="en-US" sz="2000" baseline="-25000" dirty="0" smtClean="0">
                <a:latin typeface="+mj-lt"/>
              </a:rPr>
              <a:t>2</a:t>
            </a:r>
            <a:endParaRPr lang="en-US" sz="2000" baseline="-25000" dirty="0">
              <a:latin typeface="+mj-lt"/>
            </a:endParaRPr>
          </a:p>
        </p:txBody>
      </p:sp>
      <p:sp>
        <p:nvSpPr>
          <p:cNvPr id="41" name="TextBox 22"/>
          <p:cNvSpPr txBox="1"/>
          <p:nvPr/>
        </p:nvSpPr>
        <p:spPr bwMode="auto">
          <a:xfrm>
            <a:off x="4786910" y="6209568"/>
            <a:ext cx="14516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dirty="0" smtClean="0">
                <a:latin typeface="+mj-lt"/>
              </a:rPr>
              <a:t>Switch</a:t>
            </a:r>
            <a:r>
              <a:rPr lang="en-US" sz="2000" baseline="-25000" dirty="0" smtClean="0">
                <a:latin typeface="+mj-lt"/>
              </a:rPr>
              <a:t>3</a:t>
            </a:r>
            <a:endParaRPr lang="en-US" sz="2000" baseline="-25000" dirty="0">
              <a:latin typeface="+mj-lt"/>
            </a:endParaRPr>
          </a:p>
        </p:txBody>
      </p:sp>
      <p:sp>
        <p:nvSpPr>
          <p:cNvPr id="42" name="TextBox 36"/>
          <p:cNvSpPr txBox="1"/>
          <p:nvPr/>
        </p:nvSpPr>
        <p:spPr bwMode="auto">
          <a:xfrm>
            <a:off x="1569815" y="4889700"/>
            <a:ext cx="11879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dirty="0" smtClean="0">
                <a:latin typeface="+mj-lt"/>
              </a:rPr>
              <a:t>Switch</a:t>
            </a:r>
            <a:r>
              <a:rPr lang="en-US" sz="2000" baseline="-25000" dirty="0" smtClean="0">
                <a:latin typeface="+mj-lt"/>
              </a:rPr>
              <a:t>1</a:t>
            </a:r>
            <a:endParaRPr lang="en-US" sz="2000" baseline="-25000" dirty="0">
              <a:latin typeface="+mj-lt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142191" y="5630780"/>
            <a:ext cx="2160196" cy="543654"/>
            <a:chOff x="6142191" y="5863837"/>
            <a:chExt cx="2160196" cy="543654"/>
          </a:xfrm>
        </p:grpSpPr>
        <p:sp>
          <p:nvSpPr>
            <p:cNvPr id="43" name="Rectangle 42"/>
            <p:cNvSpPr/>
            <p:nvPr/>
          </p:nvSpPr>
          <p:spPr>
            <a:xfrm>
              <a:off x="6218039" y="6130256"/>
              <a:ext cx="1775640" cy="277235"/>
            </a:xfrm>
            <a:prstGeom prst="rect">
              <a:avLst/>
            </a:prstGeom>
          </p:spPr>
          <p:txBody>
            <a:bodyPr wrap="none" lIns="30715" tIns="15357" rIns="30715" bIns="15357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57935">
                <a:defRPr/>
              </a:pPr>
              <a:r>
                <a:rPr lang="en-US" sz="1600" kern="0" dirty="0" smtClean="0">
                  <a:solidFill>
                    <a:srgbClr val="002060"/>
                  </a:solidFill>
                  <a:latin typeface="+mn-lt"/>
                  <a:cs typeface="Arial" pitchFamily="34" charset="0"/>
                </a:rPr>
                <a:t>Outgoing packets</a:t>
              </a:r>
              <a:endParaRPr lang="en-US" sz="2000" kern="0" dirty="0">
                <a:solidFill>
                  <a:srgbClr val="002060"/>
                </a:solidFill>
                <a:latin typeface="+mn-lt"/>
                <a:cs typeface="Arial" pitchFamily="34" charset="0"/>
              </a:endParaRPr>
            </a:p>
          </p:txBody>
        </p:sp>
        <p:cxnSp>
          <p:nvCxnSpPr>
            <p:cNvPr id="44" name="Straight Arrow Connector 73"/>
            <p:cNvCxnSpPr/>
            <p:nvPr/>
          </p:nvCxnSpPr>
          <p:spPr>
            <a:xfrm>
              <a:off x="6142191" y="6085400"/>
              <a:ext cx="2160196" cy="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sysDot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124"/>
            <p:cNvSpPr>
              <a:spLocks noChangeArrowheads="1"/>
            </p:cNvSpPr>
            <p:nvPr/>
          </p:nvSpPr>
          <p:spPr bwMode="auto">
            <a:xfrm>
              <a:off x="6646805" y="5863837"/>
              <a:ext cx="236107" cy="138323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0E1E20"/>
              </a:solidFill>
              <a:round/>
              <a:headEnd/>
              <a:tailEnd type="triangle" w="lg" len="lg"/>
            </a:ln>
          </p:spPr>
          <p:txBody>
            <a:bodyPr lIns="30715" tIns="15357" rIns="30715" bIns="15357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307147" eaLnBrk="0" hangingPunct="0"/>
              <a:endParaRPr lang="en-US" sz="1800" b="1">
                <a:solidFill>
                  <a:srgbClr val="0066CC"/>
                </a:solidFill>
              </a:endParaRPr>
            </a:p>
          </p:txBody>
        </p:sp>
        <p:sp>
          <p:nvSpPr>
            <p:cNvPr id="50" name="Rectangle 124"/>
            <p:cNvSpPr>
              <a:spLocks noChangeArrowheads="1"/>
            </p:cNvSpPr>
            <p:nvPr/>
          </p:nvSpPr>
          <p:spPr bwMode="auto">
            <a:xfrm>
              <a:off x="6284417" y="5863837"/>
              <a:ext cx="236107" cy="138323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0E1E20"/>
              </a:solidFill>
              <a:round/>
              <a:headEnd/>
              <a:tailEnd type="triangle" w="lg" len="lg"/>
            </a:ln>
          </p:spPr>
          <p:txBody>
            <a:bodyPr lIns="30715" tIns="15357" rIns="30715" bIns="15357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307147" eaLnBrk="0" hangingPunct="0"/>
              <a:endParaRPr lang="en-US" sz="1800" b="1">
                <a:solidFill>
                  <a:srgbClr val="0066CC"/>
                </a:solidFill>
              </a:endParaRPr>
            </a:p>
          </p:txBody>
        </p:sp>
        <p:sp>
          <p:nvSpPr>
            <p:cNvPr id="52" name="Rectangle 124"/>
            <p:cNvSpPr>
              <a:spLocks noChangeArrowheads="1"/>
            </p:cNvSpPr>
            <p:nvPr/>
          </p:nvSpPr>
          <p:spPr bwMode="auto">
            <a:xfrm>
              <a:off x="7343776" y="5863837"/>
              <a:ext cx="236107" cy="138323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0E1E20"/>
              </a:solidFill>
              <a:round/>
              <a:headEnd/>
              <a:tailEnd type="triangle" w="lg" len="lg"/>
            </a:ln>
          </p:spPr>
          <p:txBody>
            <a:bodyPr lIns="30715" tIns="15357" rIns="30715" bIns="15357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307147" eaLnBrk="0" hangingPunct="0"/>
              <a:endParaRPr lang="en-US" sz="1800" b="1">
                <a:solidFill>
                  <a:srgbClr val="0066CC"/>
                </a:solidFill>
              </a:endParaRPr>
            </a:p>
          </p:txBody>
        </p:sp>
      </p:grpSp>
      <p:pic>
        <p:nvPicPr>
          <p:cNvPr id="53" name="Picture 2" descr="http://windowsitpro.com/site-files/windowsitpro.com/files/uploads/2013/11/cisco-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023" y="4708833"/>
            <a:ext cx="471075" cy="25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http://www.hitechreview.com/uploads/2012/10/HP-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810" y="4731108"/>
            <a:ext cx="371389" cy="23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2" descr="http://www.s24.si/files/manufacturer/530f2a007b57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549" y="6601185"/>
            <a:ext cx="684672" cy="9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146914" y="3844015"/>
            <a:ext cx="1819942" cy="733483"/>
            <a:chOff x="107504" y="5445224"/>
            <a:chExt cx="2013137" cy="733483"/>
          </a:xfrm>
        </p:grpSpPr>
        <p:sp>
          <p:nvSpPr>
            <p:cNvPr id="57" name="모서리가 둥근 직사각형 56"/>
            <p:cNvSpPr/>
            <p:nvPr/>
          </p:nvSpPr>
          <p:spPr bwMode="auto">
            <a:xfrm>
              <a:off x="107504" y="5445224"/>
              <a:ext cx="2013137" cy="733483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1125" tIns="55562" rIns="111125" bIns="55562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8" name="Rectangle 124"/>
            <p:cNvSpPr>
              <a:spLocks noChangeArrowheads="1"/>
            </p:cNvSpPr>
            <p:nvPr/>
          </p:nvSpPr>
          <p:spPr bwMode="auto">
            <a:xfrm>
              <a:off x="183055" y="5917312"/>
              <a:ext cx="236107" cy="138323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rgbClr val="0E1E20"/>
              </a:solidFill>
              <a:round/>
              <a:headEnd/>
              <a:tailEnd type="triangle" w="lg" len="lg"/>
            </a:ln>
          </p:spPr>
          <p:txBody>
            <a:bodyPr lIns="30715" tIns="15357" rIns="30715" bIns="15357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307147" eaLnBrk="0" hangingPunct="0"/>
              <a:endParaRPr lang="en-US" sz="1800" b="1">
                <a:solidFill>
                  <a:srgbClr val="0066CC"/>
                </a:solidFill>
              </a:endParaRPr>
            </a:p>
          </p:txBody>
        </p:sp>
        <p:sp>
          <p:nvSpPr>
            <p:cNvPr id="59" name="Rectangle 124"/>
            <p:cNvSpPr>
              <a:spLocks noChangeArrowheads="1"/>
            </p:cNvSpPr>
            <p:nvPr/>
          </p:nvSpPr>
          <p:spPr bwMode="auto">
            <a:xfrm>
              <a:off x="179512" y="5563552"/>
              <a:ext cx="236107" cy="138323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0E1E20"/>
              </a:solidFill>
              <a:round/>
              <a:headEnd/>
              <a:tailEnd type="triangle" w="lg" len="lg"/>
            </a:ln>
          </p:spPr>
          <p:txBody>
            <a:bodyPr lIns="30715" tIns="15357" rIns="30715" bIns="15357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307147" eaLnBrk="0" hangingPunct="0"/>
              <a:endParaRPr lang="en-US" sz="1800" b="1">
                <a:solidFill>
                  <a:srgbClr val="0066CC"/>
                </a:solidFill>
              </a:endParaRPr>
            </a:p>
          </p:txBody>
        </p:sp>
        <p:sp>
          <p:nvSpPr>
            <p:cNvPr id="60" name="Rectangle 42"/>
            <p:cNvSpPr/>
            <p:nvPr/>
          </p:nvSpPr>
          <p:spPr>
            <a:xfrm>
              <a:off x="507591" y="5490368"/>
              <a:ext cx="1389316" cy="277235"/>
            </a:xfrm>
            <a:prstGeom prst="rect">
              <a:avLst/>
            </a:prstGeom>
          </p:spPr>
          <p:txBody>
            <a:bodyPr wrap="none" lIns="30715" tIns="15357" rIns="30715" bIns="15357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57935">
                <a:defRPr/>
              </a:pPr>
              <a:r>
                <a:rPr lang="en-US" sz="1600" kern="0" dirty="0" smtClean="0">
                  <a:solidFill>
                    <a:srgbClr val="002060"/>
                  </a:solidFill>
                  <a:latin typeface="+mn-lt"/>
                  <a:cs typeface="Arial" pitchFamily="34" charset="0"/>
                </a:rPr>
                <a:t>Valid packets</a:t>
              </a:r>
              <a:endParaRPr lang="en-US" sz="2000" kern="0" dirty="0">
                <a:solidFill>
                  <a:srgbClr val="002060"/>
                </a:solidFill>
                <a:latin typeface="+mn-lt"/>
                <a:cs typeface="Arial" pitchFamily="34" charset="0"/>
              </a:endParaRPr>
            </a:p>
          </p:txBody>
        </p:sp>
        <p:sp>
          <p:nvSpPr>
            <p:cNvPr id="61" name="Rectangle 42"/>
            <p:cNvSpPr/>
            <p:nvPr/>
          </p:nvSpPr>
          <p:spPr>
            <a:xfrm>
              <a:off x="514222" y="5836162"/>
              <a:ext cx="1543205" cy="277235"/>
            </a:xfrm>
            <a:prstGeom prst="rect">
              <a:avLst/>
            </a:prstGeom>
          </p:spPr>
          <p:txBody>
            <a:bodyPr wrap="none" lIns="30715" tIns="15357" rIns="30715" bIns="15357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57935">
                <a:defRPr/>
              </a:pPr>
              <a:r>
                <a:rPr lang="en-US" sz="1600" kern="0" dirty="0" smtClean="0">
                  <a:solidFill>
                    <a:srgbClr val="002060"/>
                  </a:solidFill>
                  <a:latin typeface="+mn-lt"/>
                  <a:cs typeface="Arial" pitchFamily="34" charset="0"/>
                </a:rPr>
                <a:t>Invalid packets</a:t>
              </a:r>
              <a:endParaRPr lang="en-US" sz="2000" kern="0" dirty="0">
                <a:solidFill>
                  <a:srgbClr val="002060"/>
                </a:solidFill>
                <a:latin typeface="+mn-lt"/>
                <a:cs typeface="Arial" pitchFamily="34" charset="0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56763" y="5357609"/>
            <a:ext cx="1987380" cy="543654"/>
            <a:chOff x="156763" y="5590666"/>
            <a:chExt cx="1987380" cy="543654"/>
          </a:xfrm>
        </p:grpSpPr>
        <p:sp>
          <p:nvSpPr>
            <p:cNvPr id="62" name="Rectangle 42"/>
            <p:cNvSpPr/>
            <p:nvPr/>
          </p:nvSpPr>
          <p:spPr>
            <a:xfrm>
              <a:off x="156763" y="5857085"/>
              <a:ext cx="1801289" cy="277235"/>
            </a:xfrm>
            <a:prstGeom prst="rect">
              <a:avLst/>
            </a:prstGeom>
          </p:spPr>
          <p:txBody>
            <a:bodyPr wrap="none" lIns="30715" tIns="15357" rIns="30715" bIns="15357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57935">
                <a:defRPr/>
              </a:pPr>
              <a:r>
                <a:rPr lang="en-US" sz="1600" kern="0" dirty="0" smtClean="0">
                  <a:solidFill>
                    <a:srgbClr val="002060"/>
                  </a:solidFill>
                  <a:latin typeface="+mn-lt"/>
                  <a:cs typeface="Arial" pitchFamily="34" charset="0"/>
                </a:rPr>
                <a:t>Incoming packets</a:t>
              </a:r>
              <a:endParaRPr lang="en-US" sz="2000" kern="0" dirty="0">
                <a:solidFill>
                  <a:srgbClr val="002060"/>
                </a:solidFill>
                <a:latin typeface="+mn-lt"/>
                <a:cs typeface="Arial" pitchFamily="34" charset="0"/>
              </a:endParaRPr>
            </a:p>
          </p:txBody>
        </p:sp>
        <p:sp>
          <p:nvSpPr>
            <p:cNvPr id="63" name="Rectangle 124"/>
            <p:cNvSpPr>
              <a:spLocks noChangeArrowheads="1"/>
            </p:cNvSpPr>
            <p:nvPr/>
          </p:nvSpPr>
          <p:spPr bwMode="auto">
            <a:xfrm>
              <a:off x="598353" y="5590666"/>
              <a:ext cx="236107" cy="138323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0E1E20"/>
              </a:solidFill>
              <a:round/>
              <a:headEnd/>
              <a:tailEnd type="triangle" w="lg" len="lg"/>
            </a:ln>
          </p:spPr>
          <p:txBody>
            <a:bodyPr lIns="30715" tIns="15357" rIns="30715" bIns="15357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307147" eaLnBrk="0" hangingPunct="0"/>
              <a:endParaRPr lang="en-US" sz="1800" b="1">
                <a:solidFill>
                  <a:srgbClr val="0066CC"/>
                </a:solidFill>
              </a:endParaRPr>
            </a:p>
          </p:txBody>
        </p:sp>
        <p:sp>
          <p:nvSpPr>
            <p:cNvPr id="64" name="Rectangle 124"/>
            <p:cNvSpPr>
              <a:spLocks noChangeArrowheads="1"/>
            </p:cNvSpPr>
            <p:nvPr/>
          </p:nvSpPr>
          <p:spPr bwMode="auto">
            <a:xfrm>
              <a:off x="235965" y="5590666"/>
              <a:ext cx="236107" cy="138323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0E1E20"/>
              </a:solidFill>
              <a:round/>
              <a:headEnd/>
              <a:tailEnd type="triangle" w="lg" len="lg"/>
            </a:ln>
          </p:spPr>
          <p:txBody>
            <a:bodyPr lIns="30715" tIns="15357" rIns="30715" bIns="15357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307147" eaLnBrk="0" hangingPunct="0"/>
              <a:endParaRPr lang="en-US" sz="1800" b="1">
                <a:solidFill>
                  <a:srgbClr val="0066CC"/>
                </a:solidFill>
              </a:endParaRPr>
            </a:p>
          </p:txBody>
        </p:sp>
        <p:sp>
          <p:nvSpPr>
            <p:cNvPr id="65" name="Rectangle 124"/>
            <p:cNvSpPr>
              <a:spLocks noChangeArrowheads="1"/>
            </p:cNvSpPr>
            <p:nvPr/>
          </p:nvSpPr>
          <p:spPr bwMode="auto">
            <a:xfrm>
              <a:off x="947166" y="5590666"/>
              <a:ext cx="236107" cy="138323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rgbClr val="0E1E20"/>
              </a:solidFill>
              <a:round/>
              <a:headEnd/>
              <a:tailEnd type="triangle" w="lg" len="lg"/>
            </a:ln>
          </p:spPr>
          <p:txBody>
            <a:bodyPr lIns="30715" tIns="15357" rIns="30715" bIns="15357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307147" eaLnBrk="0" hangingPunct="0"/>
              <a:endParaRPr lang="en-US" sz="1800" b="1">
                <a:solidFill>
                  <a:srgbClr val="0066CC"/>
                </a:solidFill>
              </a:endParaRPr>
            </a:p>
          </p:txBody>
        </p:sp>
        <p:sp>
          <p:nvSpPr>
            <p:cNvPr id="66" name="Rectangle 124"/>
            <p:cNvSpPr>
              <a:spLocks noChangeArrowheads="1"/>
            </p:cNvSpPr>
            <p:nvPr/>
          </p:nvSpPr>
          <p:spPr bwMode="auto">
            <a:xfrm>
              <a:off x="1657712" y="5590666"/>
              <a:ext cx="236107" cy="138323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rgbClr val="0E1E20"/>
              </a:solidFill>
              <a:round/>
              <a:headEnd/>
              <a:tailEnd type="triangle" w="lg" len="lg"/>
            </a:ln>
          </p:spPr>
          <p:txBody>
            <a:bodyPr lIns="30715" tIns="15357" rIns="30715" bIns="15357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307147" eaLnBrk="0" hangingPunct="0"/>
              <a:endParaRPr lang="en-US" sz="1800" b="1">
                <a:solidFill>
                  <a:srgbClr val="0066CC"/>
                </a:solidFill>
              </a:endParaRPr>
            </a:p>
          </p:txBody>
        </p:sp>
        <p:sp>
          <p:nvSpPr>
            <p:cNvPr id="67" name="Rectangle 124"/>
            <p:cNvSpPr>
              <a:spLocks noChangeArrowheads="1"/>
            </p:cNvSpPr>
            <p:nvPr/>
          </p:nvSpPr>
          <p:spPr bwMode="auto">
            <a:xfrm>
              <a:off x="1295324" y="5590666"/>
              <a:ext cx="236107" cy="138323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0E1E20"/>
              </a:solidFill>
              <a:round/>
              <a:headEnd/>
              <a:tailEnd type="triangle" w="lg" len="lg"/>
            </a:ln>
          </p:spPr>
          <p:txBody>
            <a:bodyPr lIns="30715" tIns="15357" rIns="30715" bIns="15357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307147" eaLnBrk="0" hangingPunct="0"/>
              <a:endParaRPr lang="en-US" sz="1800" b="1">
                <a:solidFill>
                  <a:srgbClr val="0066CC"/>
                </a:solidFill>
              </a:endParaRPr>
            </a:p>
          </p:txBody>
        </p:sp>
        <p:cxnSp>
          <p:nvCxnSpPr>
            <p:cNvPr id="68" name="Straight Arrow Connector 73"/>
            <p:cNvCxnSpPr/>
            <p:nvPr/>
          </p:nvCxnSpPr>
          <p:spPr>
            <a:xfrm>
              <a:off x="180328" y="5851634"/>
              <a:ext cx="1963815" cy="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sysDot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Arrow Connector 38"/>
          <p:cNvCxnSpPr/>
          <p:nvPr/>
        </p:nvCxnSpPr>
        <p:spPr>
          <a:xfrm flipH="1" flipV="1">
            <a:off x="3186340" y="4533323"/>
            <a:ext cx="9146" cy="328607"/>
          </a:xfrm>
          <a:prstGeom prst="straightConnector1">
            <a:avLst/>
          </a:prstGeom>
          <a:ln w="38100">
            <a:solidFill>
              <a:srgbClr val="000082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38"/>
          <p:cNvCxnSpPr>
            <a:endCxn id="122" idx="2"/>
          </p:cNvCxnSpPr>
          <p:nvPr/>
        </p:nvCxnSpPr>
        <p:spPr>
          <a:xfrm flipH="1" flipV="1">
            <a:off x="2752818" y="3617443"/>
            <a:ext cx="1720092" cy="329632"/>
          </a:xfrm>
          <a:prstGeom prst="straightConnector1">
            <a:avLst/>
          </a:prstGeom>
          <a:ln w="38100">
            <a:solidFill>
              <a:srgbClr val="000082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38"/>
          <p:cNvCxnSpPr/>
          <p:nvPr/>
        </p:nvCxnSpPr>
        <p:spPr>
          <a:xfrm flipH="1" flipV="1">
            <a:off x="4486872" y="3625118"/>
            <a:ext cx="9146" cy="328607"/>
          </a:xfrm>
          <a:prstGeom prst="straightConnector1">
            <a:avLst/>
          </a:prstGeom>
          <a:ln w="38100">
            <a:solidFill>
              <a:srgbClr val="000082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8"/>
          <p:cNvCxnSpPr>
            <a:stCxn id="25" idx="0"/>
            <a:endCxn id="30" idx="2"/>
          </p:cNvCxnSpPr>
          <p:nvPr/>
        </p:nvCxnSpPr>
        <p:spPr>
          <a:xfrm flipV="1">
            <a:off x="4499502" y="3627991"/>
            <a:ext cx="1735646" cy="341020"/>
          </a:xfrm>
          <a:prstGeom prst="straightConnector1">
            <a:avLst/>
          </a:prstGeom>
          <a:ln w="38100">
            <a:solidFill>
              <a:srgbClr val="000082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31840" y="97468"/>
            <a:ext cx="6260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https://</a:t>
            </a:r>
            <a:r>
              <a:rPr lang="en-US" altLang="ko-KR" sz="1400" dirty="0" smtClean="0">
                <a:solidFill>
                  <a:srgbClr val="0000FF"/>
                </a:solidFill>
              </a:rPr>
              <a:t>tools.ietf.org/html/draft-ietf-i2nsf-framework-04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https://</a:t>
            </a:r>
            <a:r>
              <a:rPr lang="en-US" altLang="ko-KR" sz="1400" dirty="0" smtClean="0">
                <a:solidFill>
                  <a:srgbClr val="0000FF"/>
                </a:solidFill>
              </a:rPr>
              <a:t>tools.ietf.org/html/draft-jeong-i2nsf-sdn-security-services-05</a:t>
            </a:r>
            <a:endParaRPr lang="en-US" altLang="ko-KR" sz="1400" dirty="0">
              <a:solidFill>
                <a:srgbClr val="0000FF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834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122" grpId="0" animBg="1"/>
      <p:bldP spid="29" grpId="0" animBg="1"/>
      <p:bldP spid="30" grpId="0" animBg="1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702" y="1779769"/>
            <a:ext cx="4159722" cy="1452022"/>
          </a:xfrm>
          <a:prstGeom prst="rect">
            <a:avLst/>
          </a:prstGeom>
          <a:ln w="50800">
            <a:solidFill>
              <a:schemeClr val="tx1"/>
            </a:solidFill>
          </a:ln>
        </p:spPr>
      </p:pic>
      <p:sp>
        <p:nvSpPr>
          <p:cNvPr id="29" name="제목 1"/>
          <p:cNvSpPr txBox="1">
            <a:spLocks/>
          </p:cNvSpPr>
          <p:nvPr/>
        </p:nvSpPr>
        <p:spPr>
          <a:xfrm>
            <a:off x="107504" y="72008"/>
            <a:ext cx="8928992" cy="1124744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1" lang="ko-KR" altLang="en-US" sz="4000" b="1" kern="1200" spc="-150" dirty="0">
                <a:solidFill>
                  <a:schemeClr val="tx1"/>
                </a:solidFill>
                <a:effectLst/>
                <a:latin typeface="+mn-ea"/>
                <a:ea typeface="+mn-ea"/>
                <a:cs typeface="Arial Unicode MS" panose="020B0604020202020204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>
              <a:defRPr/>
            </a:pPr>
            <a:r>
              <a:rPr lang="en-US" altLang="ko-KR" sz="3200" dirty="0" smtClean="0"/>
              <a:t>Implementation for Firewall (1/4)</a:t>
            </a:r>
            <a:endParaRPr lang="en-US" altLang="ko-KR" sz="3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692696"/>
            <a:ext cx="8928992" cy="60486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b="1" dirty="0"/>
              <a:t>I2NSF Consumer (Web)</a:t>
            </a:r>
          </a:p>
          <a:p>
            <a:endParaRPr lang="en-US" altLang="ko-KR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14192" y="5017717"/>
            <a:ext cx="4119972" cy="150343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</a:rPr>
              <a:t>Security</a:t>
            </a:r>
          </a:p>
          <a:p>
            <a:pPr algn="ctr"/>
            <a:r>
              <a:rPr lang="en-US" altLang="ko-KR" sz="4400">
                <a:solidFill>
                  <a:schemeClr val="tx1"/>
                </a:solidFill>
              </a:rPr>
              <a:t>Controller</a:t>
            </a:r>
            <a:endParaRPr lang="ko-KR" altLang="en-US" sz="440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312996" y="5017717"/>
            <a:ext cx="1078142" cy="4020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/>
              <a:t>Listen</a:t>
            </a:r>
            <a:endParaRPr lang="ko-KR" altLang="en-US" sz="2000" b="1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660" y="1823979"/>
            <a:ext cx="3027219" cy="4789492"/>
          </a:xfrm>
          <a:prstGeom prst="rect">
            <a:avLst/>
          </a:prstGeom>
          <a:ln w="50800">
            <a:solidFill>
              <a:schemeClr val="tx1"/>
            </a:solidFill>
          </a:ln>
        </p:spPr>
      </p:pic>
      <p:cxnSp>
        <p:nvCxnSpPr>
          <p:cNvPr id="25" name="직선 화살표 연결선 24"/>
          <p:cNvCxnSpPr>
            <a:stCxn id="6" idx="3"/>
            <a:endCxn id="12" idx="1"/>
          </p:cNvCxnSpPr>
          <p:nvPr/>
        </p:nvCxnSpPr>
        <p:spPr>
          <a:xfrm flipV="1">
            <a:off x="3237879" y="2505780"/>
            <a:ext cx="990823" cy="17129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6" idx="3"/>
            <a:endCxn id="13" idx="1"/>
          </p:cNvCxnSpPr>
          <p:nvPr/>
        </p:nvCxnSpPr>
        <p:spPr>
          <a:xfrm>
            <a:off x="3237879" y="4218725"/>
            <a:ext cx="1076313" cy="15507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55445" y="2877518"/>
            <a:ext cx="15697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/>
              <a:t>Data </a:t>
            </a:r>
            <a:r>
              <a:rPr lang="en-US" altLang="ko-KR" sz="1700" b="1" dirty="0" smtClean="0"/>
              <a:t>Storage</a:t>
            </a:r>
            <a:endParaRPr lang="ko-KR" altLang="en-US" sz="1700" b="1" dirty="0"/>
          </a:p>
        </p:txBody>
      </p:sp>
      <p:sp>
        <p:nvSpPr>
          <p:cNvPr id="32" name="타원 31"/>
          <p:cNvSpPr/>
          <p:nvPr/>
        </p:nvSpPr>
        <p:spPr>
          <a:xfrm>
            <a:off x="2204282" y="4941168"/>
            <a:ext cx="459432" cy="459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/>
              <a:t>1</a:t>
            </a:r>
            <a:endParaRPr lang="ko-KR" altLang="en-US" sz="2800" b="1"/>
          </a:p>
        </p:txBody>
      </p:sp>
      <p:sp>
        <p:nvSpPr>
          <p:cNvPr id="33" name="TextBox 32"/>
          <p:cNvSpPr txBox="1"/>
          <p:nvPr/>
        </p:nvSpPr>
        <p:spPr>
          <a:xfrm>
            <a:off x="2652378" y="4993912"/>
            <a:ext cx="15697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smtClean="0"/>
              <a:t>Data Transfer</a:t>
            </a:r>
            <a:endParaRPr lang="ko-KR" altLang="en-US" sz="1700" b="1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80139" y="6117679"/>
            <a:ext cx="2745785" cy="3558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242840" y="2824773"/>
            <a:ext cx="459432" cy="459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1</a:t>
            </a:r>
            <a:endParaRPr lang="ko-KR" altLang="en-US" sz="28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4213914" y="3037127"/>
            <a:ext cx="4174509" cy="1600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2159" y="3337247"/>
            <a:ext cx="5758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310, Staff-Facebook-Block, Staff, Facebook, 09:00, 18:00, Block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673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37"/>
    </mc:Choice>
    <mc:Fallback xmlns="">
      <p:transition spd="slow" advTm="190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8" grpId="0"/>
      <p:bldP spid="32" grpId="0" animBg="1"/>
      <p:bldP spid="33" grpId="0"/>
      <p:bldP spid="36" grpId="0" animBg="1"/>
      <p:bldP spid="37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107504" y="692696"/>
            <a:ext cx="8928992" cy="60486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b="1" dirty="0"/>
              <a:t>Security Controller</a:t>
            </a:r>
          </a:p>
          <a:p>
            <a:endParaRPr lang="en-US" altLang="ko-KR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/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/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107504" y="72008"/>
            <a:ext cx="8928992" cy="1124744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1" lang="ko-KR" altLang="en-US" sz="4000" b="1" kern="1200" spc="-150" dirty="0">
                <a:solidFill>
                  <a:schemeClr val="tx1"/>
                </a:solidFill>
                <a:effectLst/>
                <a:latin typeface="+mn-ea"/>
                <a:ea typeface="+mn-ea"/>
                <a:cs typeface="Arial Unicode MS" panose="020B0604020202020204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>
              <a:defRPr/>
            </a:pPr>
            <a:r>
              <a:rPr lang="en-US" altLang="ko-KR" sz="3200" dirty="0"/>
              <a:t>Implementation for Firewall </a:t>
            </a:r>
            <a:r>
              <a:rPr lang="en-US" altLang="ko-KR" sz="3200" dirty="0" smtClean="0"/>
              <a:t>(2/4)</a:t>
            </a:r>
            <a:endParaRPr lang="en-US" altLang="ko-KR" sz="3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96084" y="1322090"/>
            <a:ext cx="2860092" cy="11345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Security Controller</a:t>
            </a:r>
          </a:p>
          <a:p>
            <a:pPr algn="ctr"/>
            <a:endParaRPr lang="en-US" altLang="ko-KR" sz="2000">
              <a:solidFill>
                <a:schemeClr val="tx1"/>
              </a:solidFill>
            </a:endParaRPr>
          </a:p>
          <a:p>
            <a:pPr algn="ctr"/>
            <a:endParaRPr lang="en-US" altLang="ko-KR" sz="2000">
              <a:solidFill>
                <a:schemeClr val="tx1"/>
              </a:solidFill>
            </a:endParaRPr>
          </a:p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017660" y="3146146"/>
            <a:ext cx="459432" cy="4594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/>
              <a:t>3</a:t>
            </a:r>
            <a:endParaRPr lang="ko-KR" altLang="en-US" sz="2800" b="1"/>
          </a:p>
        </p:txBody>
      </p:sp>
      <p:sp>
        <p:nvSpPr>
          <p:cNvPr id="44" name="TextBox 43"/>
          <p:cNvSpPr txBox="1"/>
          <p:nvPr/>
        </p:nvSpPr>
        <p:spPr>
          <a:xfrm>
            <a:off x="6426664" y="3194261"/>
            <a:ext cx="15697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/>
              <a:t>Results</a:t>
            </a:r>
            <a:endParaRPr lang="ko-KR" altLang="en-US" sz="1700" b="1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3438115" y="1731450"/>
            <a:ext cx="2594272" cy="6174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High-Level</a:t>
            </a:r>
          </a:p>
          <a:p>
            <a:pPr algn="ctr"/>
            <a:r>
              <a:rPr lang="ko-KR" altLang="en-US" sz="1400">
                <a:solidFill>
                  <a:schemeClr val="tx1"/>
                </a:solidFill>
              </a:rPr>
              <a:t>▼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en-US" altLang="ko-KR" sz="1400">
                <a:solidFill>
                  <a:srgbClr val="FF0000"/>
                </a:solidFill>
              </a:rPr>
              <a:t>Low-Level</a:t>
            </a:r>
            <a:endParaRPr lang="ko-KR" altLang="en-US" sz="1400">
              <a:solidFill>
                <a:srgbClr val="FF0000"/>
              </a:solidFill>
            </a:endParaRPr>
          </a:p>
        </p:txBody>
      </p:sp>
      <p:cxnSp>
        <p:nvCxnSpPr>
          <p:cNvPr id="70" name="꺾인 연결선 69"/>
          <p:cNvCxnSpPr>
            <a:stCxn id="9" idx="1"/>
            <a:endCxn id="3" idx="0"/>
          </p:cNvCxnSpPr>
          <p:nvPr/>
        </p:nvCxnSpPr>
        <p:spPr>
          <a:xfrm rot="10800000" flipV="1">
            <a:off x="1642546" y="1889369"/>
            <a:ext cx="1653539" cy="13283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144972" y="1696988"/>
            <a:ext cx="459432" cy="459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/>
              <a:t>2</a:t>
            </a:r>
            <a:endParaRPr lang="ko-KR" altLang="en-US" sz="2800" b="1"/>
          </a:p>
        </p:txBody>
      </p:sp>
      <p:sp>
        <p:nvSpPr>
          <p:cNvPr id="75" name="TextBox 74"/>
          <p:cNvSpPr txBox="1"/>
          <p:nvPr/>
        </p:nvSpPr>
        <p:spPr>
          <a:xfrm>
            <a:off x="553976" y="1745103"/>
            <a:ext cx="15697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/>
              <a:t>Data Request</a:t>
            </a:r>
            <a:endParaRPr lang="ko-KR" altLang="en-US" sz="1700" b="1"/>
          </a:p>
        </p:txBody>
      </p:sp>
      <p:cxnSp>
        <p:nvCxnSpPr>
          <p:cNvPr id="78" name="꺾인 연결선 77"/>
          <p:cNvCxnSpPr>
            <a:stCxn id="3" idx="3"/>
            <a:endCxn id="66" idx="1"/>
          </p:cNvCxnSpPr>
          <p:nvPr/>
        </p:nvCxnSpPr>
        <p:spPr>
          <a:xfrm flipV="1">
            <a:off x="2843861" y="2040165"/>
            <a:ext cx="594254" cy="2564058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3275856" y="3986386"/>
            <a:ext cx="459432" cy="45943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/>
              <a:t>2</a:t>
            </a:r>
            <a:endParaRPr lang="ko-KR" altLang="en-US" sz="2800" b="1"/>
          </a:p>
        </p:txBody>
      </p:sp>
      <p:sp>
        <p:nvSpPr>
          <p:cNvPr id="80" name="TextBox 79"/>
          <p:cNvSpPr txBox="1"/>
          <p:nvPr/>
        </p:nvSpPr>
        <p:spPr>
          <a:xfrm>
            <a:off x="3684860" y="4034501"/>
            <a:ext cx="171424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/>
              <a:t>Data Response</a:t>
            </a:r>
            <a:endParaRPr lang="ko-KR" altLang="en-US" sz="1700" b="1"/>
          </a:p>
        </p:txBody>
      </p:sp>
      <p:cxnSp>
        <p:nvCxnSpPr>
          <p:cNvPr id="82" name="꺾인 연결선 81"/>
          <p:cNvCxnSpPr>
            <a:stCxn id="66" idx="3"/>
            <a:endCxn id="2" idx="0"/>
          </p:cNvCxnSpPr>
          <p:nvPr/>
        </p:nvCxnSpPr>
        <p:spPr>
          <a:xfrm>
            <a:off x="6032387" y="2040165"/>
            <a:ext cx="1343700" cy="16581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28" y="3217669"/>
            <a:ext cx="2402633" cy="2773107"/>
          </a:xfrm>
          <a:prstGeom prst="rect">
            <a:avLst/>
          </a:prstGeom>
          <a:ln w="50800"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394" y="3698354"/>
            <a:ext cx="2499386" cy="2276543"/>
          </a:xfrm>
          <a:prstGeom prst="rect">
            <a:avLst/>
          </a:prstGeom>
          <a:ln w="50800"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4709866" y="2420888"/>
            <a:ext cx="4443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https://tools.ietf.org/html/draft-kim-i2nsf-nsf-facing-interface-data-model-00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5103" y="766921"/>
            <a:ext cx="6559265" cy="5974447"/>
          </a:xfrm>
          <a:prstGeom prst="rect">
            <a:avLst/>
          </a:prstGeom>
          <a:ln w="50800"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911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67"/>
    </mc:Choice>
    <mc:Fallback xmlns="">
      <p:transition spd="slow" advTm="168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66" grpId="0" animBg="1"/>
      <p:bldP spid="74" grpId="0" animBg="1"/>
      <p:bldP spid="75" grpId="0"/>
      <p:bldP spid="79" grpId="0" animBg="1"/>
      <p:bldP spid="80" grpId="0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2|1.2|2|1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0.8|1.3|2.1|1|1.1|1.5|1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4.1|0.9|1.2|2|0.6|0.9|1.2|0.5|0.5|0.6|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4.1|0.9|1.2|2|0.6|0.9|1.2|0.5|0.5|0.6|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2|1.2|2|1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0.8|1.3|2.1|1|1.1|1.5|1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4.1|0.9|1.2|2|0.6|0.9|1.2|0.5|0.5|0.6|0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4.1|0.9|1.2|2|0.6|0.9|1.2|0.5|0.5|0.6|0.9"/>
</p:tagLst>
</file>

<file path=ppt/theme/theme1.xml><?xml version="1.0" encoding="utf-8"?>
<a:theme xmlns:a="http://schemas.openxmlformats.org/drawingml/2006/main" name="1_[템플릿]책_수업자료">
  <a:themeElements>
    <a:clrScheme name="1_[템플릿]책_수업자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[템플릿]책_수업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11125" tIns="55562" rIns="111125" bIns="55562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11125" tIns="55562" rIns="111125" bIns="55562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[템플릿]책_수업자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OMNeT with TMAC framework_2014_10_11</Template>
  <TotalTime>113765</TotalTime>
  <Words>2228</Words>
  <Application>Microsoft Office PowerPoint</Application>
  <PresentationFormat>화면 슬라이드 쇼(4:3)</PresentationFormat>
  <Paragraphs>1087</Paragraphs>
  <Slides>36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8" baseType="lpstr">
      <vt:lpstr>Adobe 고딕 Std B</vt:lpstr>
      <vt:lpstr>Arial Unicode MS</vt:lpstr>
      <vt:lpstr>HY헤드라인M</vt:lpstr>
      <vt:lpstr>굴림</vt:lpstr>
      <vt:lpstr>맑은 고딕</vt:lpstr>
      <vt:lpstr>휴먼둥근헤드라인</vt:lpstr>
      <vt:lpstr>Arial</vt:lpstr>
      <vt:lpstr>Arial Narrow</vt:lpstr>
      <vt:lpstr>Times New Roman</vt:lpstr>
      <vt:lpstr>Verdana</vt:lpstr>
      <vt:lpstr>Wingdings</vt:lpstr>
      <vt:lpstr>1_[템플릿]책_수업자료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</dc:creator>
  <cp:lastModifiedBy>Kim Jinyong</cp:lastModifiedBy>
  <cp:revision>8733</cp:revision>
  <cp:lastPrinted>2014-07-17T11:08:19Z</cp:lastPrinted>
  <dcterms:created xsi:type="dcterms:W3CDTF">2002-01-25T15:03:30Z</dcterms:created>
  <dcterms:modified xsi:type="dcterms:W3CDTF">2016-11-11T13:03:13Z</dcterms:modified>
</cp:coreProperties>
</file>