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72" r:id="rId6"/>
    <p:sldId id="264" r:id="rId7"/>
    <p:sldId id="270" r:id="rId8"/>
    <p:sldId id="268" r:id="rId9"/>
    <p:sldId id="265" r:id="rId10"/>
    <p:sldId id="271"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1710B-0BA7-423E-899C-F7B1259A66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F70ED3-C48B-4C0A-B3FE-B7E841AD2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71CBBE-6AB2-4C12-80C0-1F3BC877CE3C}"/>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5" name="Footer Placeholder 4">
            <a:extLst>
              <a:ext uri="{FF2B5EF4-FFF2-40B4-BE49-F238E27FC236}">
                <a16:creationId xmlns:a16="http://schemas.microsoft.com/office/drawing/2014/main" id="{35639673-01AD-44FE-B665-916553DB1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04C87-A6C3-474D-BDBB-4906047B110A}"/>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31292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7199-540F-4960-B4C9-B4DEB3E2B9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FB5083-3F60-448D-BA11-D233566411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974C6-52E9-40FB-9E6F-79A371C58069}"/>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5" name="Footer Placeholder 4">
            <a:extLst>
              <a:ext uri="{FF2B5EF4-FFF2-40B4-BE49-F238E27FC236}">
                <a16:creationId xmlns:a16="http://schemas.microsoft.com/office/drawing/2014/main" id="{E07D3E61-5718-4898-9DBA-2EA9B54B6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0F8E7-F379-452A-9715-4180ABB611D1}"/>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68330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AEC3F-B9C7-49EB-9512-F76B761CE5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0B59F3-4FC7-4E35-BAEE-BBFD6DF0B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97200-6B9D-4AEA-B897-A15487AEFB0B}"/>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5" name="Footer Placeholder 4">
            <a:extLst>
              <a:ext uri="{FF2B5EF4-FFF2-40B4-BE49-F238E27FC236}">
                <a16:creationId xmlns:a16="http://schemas.microsoft.com/office/drawing/2014/main" id="{CA6A86F0-5068-4138-90F3-A539074F42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CC73F-D1C6-48DD-9EF5-BE2ABA44D445}"/>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12125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A84F-1525-4DAB-B022-BB024F8AB5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FB5B8-7A3A-4936-87E0-D1EC03338C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FBC9E-8730-4F1A-99A8-A0C3651AAB4E}"/>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5" name="Footer Placeholder 4">
            <a:extLst>
              <a:ext uri="{FF2B5EF4-FFF2-40B4-BE49-F238E27FC236}">
                <a16:creationId xmlns:a16="http://schemas.microsoft.com/office/drawing/2014/main" id="{9D82D9B9-CC1B-4FCE-8E05-F749CB450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5FA7B-A311-4377-9904-12CB8F1722E8}"/>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46835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B0A6-DE03-4CA4-ADF3-8D29EABE3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038266-01D6-4711-BEB4-75DBC68DB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A4A498-01B7-42CC-9371-EC9BFEF60D45}"/>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5" name="Footer Placeholder 4">
            <a:extLst>
              <a:ext uri="{FF2B5EF4-FFF2-40B4-BE49-F238E27FC236}">
                <a16:creationId xmlns:a16="http://schemas.microsoft.com/office/drawing/2014/main" id="{DDAF258B-72AC-4547-BEB3-4550F4B71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60818-E2CC-4BED-9539-7F62CDD7FDB5}"/>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28020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43DF-3716-4FBC-8573-5068AAA13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162A3-93CB-49D9-B442-3885A4717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8C4226-6242-49E0-A856-C7D94AB7B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D3F774-5BBF-41BC-9517-58FB86B3F96C}"/>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6" name="Footer Placeholder 5">
            <a:extLst>
              <a:ext uri="{FF2B5EF4-FFF2-40B4-BE49-F238E27FC236}">
                <a16:creationId xmlns:a16="http://schemas.microsoft.com/office/drawing/2014/main" id="{8D9A43AE-12C0-4962-A64A-5F4CC0F2C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45F3C0-015F-4ED4-9554-76890F3D74C7}"/>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225867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AE6E-A2BC-4F13-BBF2-D4B1E70D72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39DBE-1316-4143-BE07-448BC5589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04C48-79B8-447A-A5D6-BBB7C806FA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CDA2C4-7AD9-4480-AA0F-A338AF61A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EFA012-6CF6-4A66-8B7C-BF36C790C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51390-9C6D-4F3C-805C-CDF783F9F306}"/>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8" name="Footer Placeholder 7">
            <a:extLst>
              <a:ext uri="{FF2B5EF4-FFF2-40B4-BE49-F238E27FC236}">
                <a16:creationId xmlns:a16="http://schemas.microsoft.com/office/drawing/2014/main" id="{FBFB1C59-FBEC-4830-8F08-CAE98015DD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E8C9EC-3C58-439A-A812-1F6DD8C2EFE8}"/>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318574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540F-37C6-4AA9-AB95-679D1C7F5C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092C1B-D26C-475A-9067-B479FDDB95BD}"/>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4" name="Footer Placeholder 3">
            <a:extLst>
              <a:ext uri="{FF2B5EF4-FFF2-40B4-BE49-F238E27FC236}">
                <a16:creationId xmlns:a16="http://schemas.microsoft.com/office/drawing/2014/main" id="{8EC4203A-EDC2-478E-804C-E54AD245AD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9966DB-004C-4414-A312-2AB8CEAAC3F1}"/>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13284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5E6AE-CEE9-4170-8CBB-8AD33506F00F}"/>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3" name="Footer Placeholder 2">
            <a:extLst>
              <a:ext uri="{FF2B5EF4-FFF2-40B4-BE49-F238E27FC236}">
                <a16:creationId xmlns:a16="http://schemas.microsoft.com/office/drawing/2014/main" id="{CE3BFE80-F732-4481-B035-A971E4B07C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7540EC-AB1A-46B1-B033-9A7C312F3907}"/>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41976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BABE-5986-486C-BDAE-14503DD6D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A13F3-698B-43E2-80EE-3BC7A57BE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F5ECF9-783C-410D-B522-A26C9E5CF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FED8B-6D08-48F5-93C3-0086A0D4CFD8}"/>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6" name="Footer Placeholder 5">
            <a:extLst>
              <a:ext uri="{FF2B5EF4-FFF2-40B4-BE49-F238E27FC236}">
                <a16:creationId xmlns:a16="http://schemas.microsoft.com/office/drawing/2014/main" id="{F7BFCC0E-30CD-42A0-96C2-4771C0337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2B6D6-9470-4FFE-BCC2-883A530237E0}"/>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154654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2F0F-4217-47DF-B723-06CEC3415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2058BC-1F95-4903-8CCF-03291623D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B9D188-390A-4172-A60E-72A01E2E5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8D508-D9D6-4AE0-9ED2-6DF35018BE73}"/>
              </a:ext>
            </a:extLst>
          </p:cNvPr>
          <p:cNvSpPr>
            <a:spLocks noGrp="1"/>
          </p:cNvSpPr>
          <p:nvPr>
            <p:ph type="dt" sz="half" idx="10"/>
          </p:nvPr>
        </p:nvSpPr>
        <p:spPr/>
        <p:txBody>
          <a:bodyPr/>
          <a:lstStyle/>
          <a:p>
            <a:fld id="{2BFD01A1-4859-404A-A99A-2C4F5800D93C}" type="datetimeFigureOut">
              <a:rPr lang="en-IN" smtClean="0"/>
              <a:t>31-01-2022</a:t>
            </a:fld>
            <a:endParaRPr lang="en-IN"/>
          </a:p>
        </p:txBody>
      </p:sp>
      <p:sp>
        <p:nvSpPr>
          <p:cNvPr id="6" name="Footer Placeholder 5">
            <a:extLst>
              <a:ext uri="{FF2B5EF4-FFF2-40B4-BE49-F238E27FC236}">
                <a16:creationId xmlns:a16="http://schemas.microsoft.com/office/drawing/2014/main" id="{F85048AC-9B36-497D-86A0-A09A7CFC03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999EB6-3BB8-48F7-AD71-30AC2802DD32}"/>
              </a:ext>
            </a:extLst>
          </p:cNvPr>
          <p:cNvSpPr>
            <a:spLocks noGrp="1"/>
          </p:cNvSpPr>
          <p:nvPr>
            <p:ph type="sldNum" sz="quarter" idx="12"/>
          </p:nvPr>
        </p:nvSpPr>
        <p:spPr/>
        <p:txBody>
          <a:bodyPr/>
          <a:lstStyle/>
          <a:p>
            <a:fld id="{12F0DECB-9A66-477D-8588-B3A1856DBB96}" type="slidenum">
              <a:rPr lang="en-IN" smtClean="0"/>
              <a:t>‹#›</a:t>
            </a:fld>
            <a:endParaRPr lang="en-IN"/>
          </a:p>
        </p:txBody>
      </p:sp>
    </p:spTree>
    <p:extLst>
      <p:ext uri="{BB962C8B-B14F-4D97-AF65-F5344CB8AC3E}">
        <p14:creationId xmlns:p14="http://schemas.microsoft.com/office/powerpoint/2010/main" val="1566429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14AF38-81CC-4ADC-B834-9093F94E4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E42066-4C95-4BF5-B7C8-963B24DC6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99AB1-D4B1-4434-8C03-E8A5CD4D1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D01A1-4859-404A-A99A-2C4F5800D93C}" type="datetimeFigureOut">
              <a:rPr lang="en-IN" smtClean="0"/>
              <a:t>31-01-2022</a:t>
            </a:fld>
            <a:endParaRPr lang="en-IN"/>
          </a:p>
        </p:txBody>
      </p:sp>
      <p:sp>
        <p:nvSpPr>
          <p:cNvPr id="5" name="Footer Placeholder 4">
            <a:extLst>
              <a:ext uri="{FF2B5EF4-FFF2-40B4-BE49-F238E27FC236}">
                <a16:creationId xmlns:a16="http://schemas.microsoft.com/office/drawing/2014/main" id="{39CD8B85-BA58-443E-90E8-E1DB94530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E90AC5-52E9-4B23-9C93-11348B606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0DECB-9A66-477D-8588-B3A1856DBB96}" type="slidenum">
              <a:rPr lang="en-IN" smtClean="0"/>
              <a:t>‹#›</a:t>
            </a:fld>
            <a:endParaRPr lang="en-IN"/>
          </a:p>
        </p:txBody>
      </p:sp>
    </p:spTree>
    <p:extLst>
      <p:ext uri="{BB962C8B-B14F-4D97-AF65-F5344CB8AC3E}">
        <p14:creationId xmlns:p14="http://schemas.microsoft.com/office/powerpoint/2010/main" val="4256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36DB77E-03C1-4249-BC49-8ED021088E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034" y="86627"/>
            <a:ext cx="4775695" cy="26531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BDB7F7-6DBE-446C-B8A7-D2A3DAE4DDD8}"/>
              </a:ext>
            </a:extLst>
          </p:cNvPr>
          <p:cNvSpPr txBox="1"/>
          <p:nvPr/>
        </p:nvSpPr>
        <p:spPr>
          <a:xfrm>
            <a:off x="4466123" y="630164"/>
            <a:ext cx="8072386" cy="1323439"/>
          </a:xfrm>
          <a:prstGeom prst="rect">
            <a:avLst/>
          </a:prstGeom>
          <a:noFill/>
        </p:spPr>
        <p:txBody>
          <a:bodyPr wrap="square">
            <a:spAutoFit/>
          </a:bodyPr>
          <a:lstStyle/>
          <a:p>
            <a:pPr algn="ctr"/>
            <a:r>
              <a:rPr lang="en-US" sz="2000" b="1" dirty="0"/>
              <a:t>SRM INSTITUTE OF SCIENCE AND TECHNOLOGY </a:t>
            </a:r>
            <a:endParaRPr lang="en-US" sz="2000" dirty="0"/>
          </a:p>
          <a:p>
            <a:pPr algn="ctr"/>
            <a:r>
              <a:rPr lang="en-US" sz="2000" b="1" dirty="0"/>
              <a:t>FACULTY OF ENGINEERING AND TECHNOLOGY</a:t>
            </a:r>
            <a:endParaRPr lang="en-US" sz="2000" dirty="0"/>
          </a:p>
          <a:p>
            <a:pPr algn="ctr"/>
            <a:r>
              <a:rPr lang="en-US" sz="2000" b="1" dirty="0"/>
              <a:t>DEPARTMENT OF NETWORKING AND COMMUNICATIONS</a:t>
            </a:r>
            <a:endParaRPr lang="en-US" sz="2000" dirty="0"/>
          </a:p>
          <a:p>
            <a:pPr algn="ctr"/>
            <a:r>
              <a:rPr lang="en-US" sz="2000" b="1" dirty="0"/>
              <a:t>18CSC101J- MINI PROJECT </a:t>
            </a:r>
            <a:endParaRPr lang="en-US" sz="2000" dirty="0"/>
          </a:p>
        </p:txBody>
      </p:sp>
      <p:sp>
        <p:nvSpPr>
          <p:cNvPr id="6" name="Rectangle 5">
            <a:extLst>
              <a:ext uri="{FF2B5EF4-FFF2-40B4-BE49-F238E27FC236}">
                <a16:creationId xmlns:a16="http://schemas.microsoft.com/office/drawing/2014/main" id="{349B276E-938B-49E2-8AB1-C3E9B114C5A5}"/>
              </a:ext>
            </a:extLst>
          </p:cNvPr>
          <p:cNvSpPr/>
          <p:nvPr/>
        </p:nvSpPr>
        <p:spPr>
          <a:xfrm>
            <a:off x="2690881" y="2536958"/>
            <a:ext cx="7170821" cy="17840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rgbClr val="FF0000"/>
                </a:solidFill>
                <a:latin typeface="Algerian" panose="04020705040A02060702" pitchFamily="82" charset="0"/>
              </a:rPr>
              <a:t>BUS RESERVATION SYSTEMA</a:t>
            </a:r>
          </a:p>
        </p:txBody>
      </p:sp>
      <p:sp>
        <p:nvSpPr>
          <p:cNvPr id="8" name="Rectangle 7">
            <a:extLst>
              <a:ext uri="{FF2B5EF4-FFF2-40B4-BE49-F238E27FC236}">
                <a16:creationId xmlns:a16="http://schemas.microsoft.com/office/drawing/2014/main" id="{51D5396B-8468-49F0-B92A-28F09F9AAD37}"/>
              </a:ext>
            </a:extLst>
          </p:cNvPr>
          <p:cNvSpPr/>
          <p:nvPr/>
        </p:nvSpPr>
        <p:spPr>
          <a:xfrm>
            <a:off x="3487554" y="3499107"/>
            <a:ext cx="5014762" cy="2810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mj-lt"/>
              </a:rPr>
              <a:t>M.Sudharshan Reddy</a:t>
            </a:r>
          </a:p>
          <a:p>
            <a:pPr algn="ctr"/>
            <a:r>
              <a:rPr lang="en-IN" dirty="0">
                <a:solidFill>
                  <a:schemeClr val="tx1"/>
                </a:solidFill>
                <a:latin typeface="+mj-lt"/>
              </a:rPr>
              <a:t>(RA2111026010130)</a:t>
            </a:r>
          </a:p>
          <a:p>
            <a:pPr algn="ctr"/>
            <a:r>
              <a:rPr lang="en-IN" dirty="0">
                <a:solidFill>
                  <a:schemeClr val="tx1"/>
                </a:solidFill>
                <a:latin typeface="+mj-lt"/>
              </a:rPr>
              <a:t>Aswith Kumar</a:t>
            </a:r>
          </a:p>
          <a:p>
            <a:pPr algn="ctr"/>
            <a:r>
              <a:rPr lang="en-IN" dirty="0">
                <a:solidFill>
                  <a:schemeClr val="tx1"/>
                </a:solidFill>
                <a:latin typeface="+mj-lt"/>
              </a:rPr>
              <a:t>(RA2111026010129)</a:t>
            </a:r>
          </a:p>
          <a:p>
            <a:pPr algn="ctr"/>
            <a:r>
              <a:rPr lang="en-IN" dirty="0">
                <a:solidFill>
                  <a:schemeClr val="tx1"/>
                </a:solidFill>
                <a:latin typeface="+mj-lt"/>
              </a:rPr>
              <a:t>Lingeshwaran</a:t>
            </a:r>
          </a:p>
          <a:p>
            <a:pPr algn="ctr"/>
            <a:r>
              <a:rPr lang="en-IN" dirty="0">
                <a:solidFill>
                  <a:schemeClr val="tx1"/>
                </a:solidFill>
                <a:latin typeface="+mj-lt"/>
              </a:rPr>
              <a:t>(RA2111026010128)</a:t>
            </a:r>
          </a:p>
          <a:p>
            <a:pPr algn="ctr"/>
            <a:r>
              <a:rPr lang="en-IN" dirty="0">
                <a:solidFill>
                  <a:srgbClr val="FF0000"/>
                </a:solidFill>
              </a:rPr>
              <a:t>Section: </a:t>
            </a:r>
            <a:r>
              <a:rPr lang="en-IN" dirty="0">
                <a:solidFill>
                  <a:schemeClr val="tx1"/>
                </a:solidFill>
                <a:latin typeface="+mj-lt"/>
              </a:rPr>
              <a:t>T1 Batch -2</a:t>
            </a:r>
          </a:p>
          <a:p>
            <a:pPr algn="ctr"/>
            <a:r>
              <a:rPr lang="en-IN" dirty="0">
                <a:solidFill>
                  <a:srgbClr val="FF0000"/>
                </a:solidFill>
              </a:rPr>
              <a:t>Lab Instructor Name: </a:t>
            </a:r>
            <a:r>
              <a:rPr lang="en-IN" dirty="0">
                <a:solidFill>
                  <a:schemeClr val="tx1"/>
                </a:solidFill>
                <a:latin typeface="+mj-lt"/>
              </a:rPr>
              <a:t>Shobhana</a:t>
            </a:r>
          </a:p>
        </p:txBody>
      </p:sp>
    </p:spTree>
    <p:extLst>
      <p:ext uri="{BB962C8B-B14F-4D97-AF65-F5344CB8AC3E}">
        <p14:creationId xmlns:p14="http://schemas.microsoft.com/office/powerpoint/2010/main" val="29887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86F80-87C1-49CC-A594-3CACDCDAC6B9}"/>
              </a:ext>
            </a:extLst>
          </p:cNvPr>
          <p:cNvPicPr>
            <a:picLocks noChangeAspect="1"/>
          </p:cNvPicPr>
          <p:nvPr/>
        </p:nvPicPr>
        <p:blipFill>
          <a:blip r:embed="rId2"/>
          <a:stretch>
            <a:fillRect/>
          </a:stretch>
        </p:blipFill>
        <p:spPr>
          <a:xfrm>
            <a:off x="883420" y="949197"/>
            <a:ext cx="5112013" cy="4959605"/>
          </a:xfrm>
          <a:prstGeom prst="rect">
            <a:avLst/>
          </a:prstGeom>
        </p:spPr>
      </p:pic>
      <p:pic>
        <p:nvPicPr>
          <p:cNvPr id="7" name="Picture 6">
            <a:extLst>
              <a:ext uri="{FF2B5EF4-FFF2-40B4-BE49-F238E27FC236}">
                <a16:creationId xmlns:a16="http://schemas.microsoft.com/office/drawing/2014/main" id="{1BBF314A-6BB9-45B4-931E-D6D600DA2558}"/>
              </a:ext>
            </a:extLst>
          </p:cNvPr>
          <p:cNvPicPr>
            <a:picLocks noChangeAspect="1"/>
          </p:cNvPicPr>
          <p:nvPr/>
        </p:nvPicPr>
        <p:blipFill>
          <a:blip r:embed="rId3"/>
          <a:stretch>
            <a:fillRect/>
          </a:stretch>
        </p:blipFill>
        <p:spPr>
          <a:xfrm>
            <a:off x="6654089" y="920620"/>
            <a:ext cx="4254719" cy="5016758"/>
          </a:xfrm>
          <a:prstGeom prst="rect">
            <a:avLst/>
          </a:prstGeom>
        </p:spPr>
      </p:pic>
    </p:spTree>
    <p:extLst>
      <p:ext uri="{BB962C8B-B14F-4D97-AF65-F5344CB8AC3E}">
        <p14:creationId xmlns:p14="http://schemas.microsoft.com/office/powerpoint/2010/main" val="415199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866B-9775-4739-88C8-0052C70C913C}"/>
              </a:ext>
            </a:extLst>
          </p:cNvPr>
          <p:cNvSpPr>
            <a:spLocks noGrp="1"/>
          </p:cNvSpPr>
          <p:nvPr>
            <p:ph type="title"/>
          </p:nvPr>
        </p:nvSpPr>
        <p:spPr/>
        <p:txBody>
          <a:bodyPr/>
          <a:lstStyle/>
          <a:p>
            <a:r>
              <a:rPr lang="en-IN" dirty="0">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411B4938-6DB5-47B5-B25D-98A9FB22CF53}"/>
              </a:ext>
            </a:extLst>
          </p:cNvPr>
          <p:cNvSpPr>
            <a:spLocks noGrp="1"/>
          </p:cNvSpPr>
          <p:nvPr>
            <p:ph idx="1"/>
          </p:nvPr>
        </p:nvSpPr>
        <p:spPr/>
        <p:txBody>
          <a:bodyPr>
            <a:normAutofit lnSpcReduction="10000"/>
          </a:bodyPr>
          <a:lstStyle/>
          <a:p>
            <a:pPr marL="0" indent="0">
              <a:buNone/>
            </a:pPr>
            <a:r>
              <a:rPr lang="en-US" dirty="0"/>
              <a:t>Madden A .D., (2000): "A definition of information", </a:t>
            </a:r>
            <a:r>
              <a:rPr lang="en-US" dirty="0" err="1"/>
              <a:t>Aslib</a:t>
            </a:r>
            <a:r>
              <a:rPr lang="en-US" dirty="0"/>
              <a:t> Proceedings, Vol. 52 Iss: 9, pp.343 – 349</a:t>
            </a:r>
          </a:p>
          <a:p>
            <a:pPr marL="0" indent="0">
              <a:buNone/>
            </a:pPr>
            <a:r>
              <a:rPr lang="en-US" dirty="0"/>
              <a:t>Flick, U. (2009): An Introduction to Qualitative Research. London: SAGE Hevner A., March S., Park J., and Ram, S. (2004): Design Science in Information Systems Research. MIS Quarterly. </a:t>
            </a:r>
          </a:p>
          <a:p>
            <a:pPr marL="0" indent="0">
              <a:buNone/>
            </a:pPr>
            <a:r>
              <a:rPr lang="en-IN" dirty="0"/>
              <a:t>Kevin O. C., (2012): Web-Based Bus Reservation and Ticketing System: College of Computer Studies, Ateneo de Naga University, Naga City, Philippines February 26, 2012 Lawes,(2010): "Central Reservation System | Online Hotel Marketing Services, Hong Kong and Philippines Hotel, Spa and Restaurant Software". Iaweb.net. 2010. Retrieved 2012-11-08.    </a:t>
            </a:r>
          </a:p>
          <a:p>
            <a:pPr marL="0" indent="0">
              <a:buNone/>
            </a:pPr>
            <a:endParaRPr lang="en-IN" dirty="0"/>
          </a:p>
        </p:txBody>
      </p:sp>
    </p:spTree>
    <p:extLst>
      <p:ext uri="{BB962C8B-B14F-4D97-AF65-F5344CB8AC3E}">
        <p14:creationId xmlns:p14="http://schemas.microsoft.com/office/powerpoint/2010/main" val="1858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9EA0F-57A7-43CB-8063-8A6D8964590D}"/>
              </a:ext>
            </a:extLst>
          </p:cNvPr>
          <p:cNvSpPr>
            <a:spLocks noGrp="1"/>
          </p:cNvSpPr>
          <p:nvPr>
            <p:ph idx="1"/>
          </p:nvPr>
        </p:nvSpPr>
        <p:spPr>
          <a:xfrm>
            <a:off x="0" y="67378"/>
            <a:ext cx="12192000" cy="6790622"/>
          </a:xfrm>
        </p:spPr>
        <p:txBody>
          <a:bodyPr>
            <a:normAutofit/>
          </a:bodyPr>
          <a:lstStyle/>
          <a:p>
            <a:pPr marL="0" indent="0">
              <a:buNone/>
            </a:pPr>
            <a:endParaRPr lang="en-IN" sz="9600" dirty="0">
              <a:latin typeface="Algerian" panose="04020705040A02060702" pitchFamily="82" charset="0"/>
            </a:endParaRPr>
          </a:p>
          <a:p>
            <a:pPr marL="0" indent="0">
              <a:buNone/>
            </a:pPr>
            <a:r>
              <a:rPr lang="en-IN" sz="9600" dirty="0">
                <a:latin typeface="Algerian" panose="04020705040A02060702" pitchFamily="82" charset="0"/>
              </a:rPr>
              <a:t>   </a:t>
            </a:r>
          </a:p>
          <a:p>
            <a:pPr marL="0" indent="0">
              <a:buNone/>
            </a:pPr>
            <a:r>
              <a:rPr lang="en-IN" sz="9600" dirty="0">
                <a:latin typeface="Algerian" panose="04020705040A02060702" pitchFamily="82" charset="0"/>
              </a:rPr>
              <a:t>             </a:t>
            </a:r>
          </a:p>
        </p:txBody>
      </p:sp>
      <p:sp>
        <p:nvSpPr>
          <p:cNvPr id="4" name="Rectangle 3">
            <a:extLst>
              <a:ext uri="{FF2B5EF4-FFF2-40B4-BE49-F238E27FC236}">
                <a16:creationId xmlns:a16="http://schemas.microsoft.com/office/drawing/2014/main" id="{64359484-528E-46E1-AC12-2A36B9E1601D}"/>
              </a:ext>
            </a:extLst>
          </p:cNvPr>
          <p:cNvSpPr/>
          <p:nvPr/>
        </p:nvSpPr>
        <p:spPr>
          <a:xfrm>
            <a:off x="2897204" y="2213811"/>
            <a:ext cx="6044665" cy="2002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dirty="0">
                <a:solidFill>
                  <a:schemeClr val="tx1"/>
                </a:solidFill>
                <a:latin typeface="Algerian" panose="04020705040A02060702" pitchFamily="82" charset="0"/>
              </a:rPr>
              <a:t>Thanks</a:t>
            </a:r>
            <a:endParaRPr lang="en-IN" sz="9600" dirty="0">
              <a:solidFill>
                <a:schemeClr val="tx1"/>
              </a:solidFill>
            </a:endParaRPr>
          </a:p>
        </p:txBody>
      </p:sp>
    </p:spTree>
    <p:extLst>
      <p:ext uri="{BB962C8B-B14F-4D97-AF65-F5344CB8AC3E}">
        <p14:creationId xmlns:p14="http://schemas.microsoft.com/office/powerpoint/2010/main" val="184979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088F-13DE-435B-8D06-5778531DA5C8}"/>
              </a:ext>
            </a:extLst>
          </p:cNvPr>
          <p:cNvSpPr>
            <a:spLocks noGrp="1"/>
          </p:cNvSpPr>
          <p:nvPr>
            <p:ph type="title"/>
          </p:nvPr>
        </p:nvSpPr>
        <p:spPr/>
        <p:txBody>
          <a:bodyPr/>
          <a:lstStyle/>
          <a:p>
            <a:r>
              <a:rPr lang="en-IN" dirty="0">
                <a:solidFill>
                  <a:srgbClr val="FFC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7A80B4C-FF70-47D7-BBDE-18DF1634E9D4}"/>
              </a:ext>
            </a:extLst>
          </p:cNvPr>
          <p:cNvSpPr>
            <a:spLocks noGrp="1"/>
          </p:cNvSpPr>
          <p:nvPr>
            <p:ph idx="1"/>
          </p:nvPr>
        </p:nvSpPr>
        <p:spPr/>
        <p:txBody>
          <a:bodyPr>
            <a:normAutofit fontScale="77500" lnSpcReduction="20000"/>
          </a:bodyPr>
          <a:lstStyle/>
          <a:p>
            <a:pPr marL="0" indent="0">
              <a:buNone/>
            </a:pPr>
            <a:r>
              <a:rPr lang="en-US" dirty="0"/>
              <a:t>Online Bus Ticket Reservation System is a Web based application that works within a centralized network. 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OBTRS is built for managing and computerizing the traditional database, ticket booking and tracking bus and travel made. It maintains all customer details, bus details, reservation details. In order to achieve the design, Imo Transport Company (ITC) was chosen as a case study because of its strategic importance to Imo State. Structured Systems Analysis and Design Methodology (SSADM) was adopted. In addition, PHP Hypertext Preprocessor (PHP) language was used for the front- end of the software while the back end was designed using MySQL. The software achieved is capable of improving the customer hand and relationship management in ITC operations. It is recommended that despite the present functionality of the designed software, an additional functionality such as the use of E-mail to send tickets and notifications to the customer and an online payment using credit cards/debit cards should be implemented into the system. Furthermore, other operations carried by ITC such as the courier services should also be integrated in order to enhance the system. </a:t>
            </a:r>
            <a:endParaRPr lang="en-IN" dirty="0"/>
          </a:p>
        </p:txBody>
      </p:sp>
    </p:spTree>
    <p:extLst>
      <p:ext uri="{BB962C8B-B14F-4D97-AF65-F5344CB8AC3E}">
        <p14:creationId xmlns:p14="http://schemas.microsoft.com/office/powerpoint/2010/main" val="206704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235D-84F6-4FD9-9ABE-29B0EBFB1D71}"/>
              </a:ext>
            </a:extLst>
          </p:cNvPr>
          <p:cNvSpPr>
            <a:spLocks noGrp="1"/>
          </p:cNvSpPr>
          <p:nvPr>
            <p:ph type="title"/>
          </p:nvPr>
        </p:nvSpPr>
        <p:spPr/>
        <p:txBody>
          <a:bodyPr/>
          <a:lstStyle/>
          <a:p>
            <a:r>
              <a:rPr lang="en-IN" dirty="0">
                <a:solidFill>
                  <a:schemeClr val="accent2">
                    <a:lumMod val="75000"/>
                  </a:schemeClr>
                </a:solidFill>
                <a:latin typeface="Algerian" panose="04020705040A02060702" pitchFamily="82" charset="0"/>
              </a:rPr>
              <a:t>OBJECTIVES:</a:t>
            </a:r>
          </a:p>
        </p:txBody>
      </p:sp>
      <p:sp>
        <p:nvSpPr>
          <p:cNvPr id="3" name="Content Placeholder 2">
            <a:extLst>
              <a:ext uri="{FF2B5EF4-FFF2-40B4-BE49-F238E27FC236}">
                <a16:creationId xmlns:a16="http://schemas.microsoft.com/office/drawing/2014/main" id="{7B8C5F3E-6384-49D4-85AB-696C55DEF077}"/>
              </a:ext>
            </a:extLst>
          </p:cNvPr>
          <p:cNvSpPr>
            <a:spLocks noGrp="1"/>
          </p:cNvSpPr>
          <p:nvPr>
            <p:ph idx="1"/>
          </p:nvPr>
        </p:nvSpPr>
        <p:spPr>
          <a:xfrm>
            <a:off x="587141" y="1395663"/>
            <a:ext cx="10766659" cy="4781300"/>
          </a:xfrm>
        </p:spPr>
        <p:txBody>
          <a:bodyPr>
            <a:normAutofit fontScale="92500" lnSpcReduction="10000"/>
          </a:bodyPr>
          <a:lstStyle/>
          <a:p>
            <a:pPr marL="0" indent="0">
              <a:buNone/>
            </a:pPr>
            <a:r>
              <a:rPr lang="en-US" dirty="0"/>
              <a:t>The main purpose of this study is to automate the manual procedures of reserving a bus ticket for any journey made through Imo Transport Company (ITC). This system is said to be an automatic system and customers can select seats by themselves. Specifically, objectives of this project will consist of: </a:t>
            </a:r>
          </a:p>
          <a:p>
            <a:pPr marL="0" indent="0">
              <a:buNone/>
            </a:pPr>
            <a:r>
              <a:rPr lang="en-US" dirty="0" err="1"/>
              <a:t>i</a:t>
            </a:r>
            <a:r>
              <a:rPr lang="en-US" dirty="0"/>
              <a:t>) Providing a web-based bus ticket reservation function where a customer can buy bus ticket through the online system without a need to queue up at the counter to purchase a bus ticket.</a:t>
            </a:r>
          </a:p>
          <a:p>
            <a:pPr marL="0" indent="0">
              <a:buNone/>
            </a:pPr>
            <a:r>
              <a:rPr lang="en-US" dirty="0"/>
              <a:t> ii) Enabling customers to check the availability and types of busses online. Customer can check the time departure for every ITC bus through the system.</a:t>
            </a:r>
          </a:p>
          <a:p>
            <a:pPr marL="0" indent="0">
              <a:buNone/>
            </a:pPr>
            <a:r>
              <a:rPr lang="en-US" dirty="0"/>
              <a:t> iii) Easing bus ticket payment by obtaining a bank pin after payments is made to the various designated banks. </a:t>
            </a:r>
          </a:p>
          <a:p>
            <a:pPr marL="0" indent="0">
              <a:buNone/>
            </a:pPr>
            <a:r>
              <a:rPr lang="en-US" dirty="0"/>
              <a:t>iv) Ability of customers to cancel their reservation. v) Admin user privileges in updating and canceling payment, route and vehicle records.</a:t>
            </a:r>
            <a:endParaRPr lang="en-IN" dirty="0"/>
          </a:p>
        </p:txBody>
      </p:sp>
    </p:spTree>
    <p:extLst>
      <p:ext uri="{BB962C8B-B14F-4D97-AF65-F5344CB8AC3E}">
        <p14:creationId xmlns:p14="http://schemas.microsoft.com/office/powerpoint/2010/main" val="87019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404F-8284-47E1-9A58-C5653FD7FF13}"/>
              </a:ext>
            </a:extLst>
          </p:cNvPr>
          <p:cNvSpPr>
            <a:spLocks noGrp="1"/>
          </p:cNvSpPr>
          <p:nvPr>
            <p:ph type="title"/>
          </p:nvPr>
        </p:nvSpPr>
        <p:spPr/>
        <p:txBody>
          <a:bodyPr/>
          <a:lstStyle/>
          <a:p>
            <a:pPr lvl="0"/>
            <a:r>
              <a:rPr lang="en-IN" dirty="0">
                <a:solidFill>
                  <a:schemeClr val="accent1">
                    <a:lumMod val="75000"/>
                  </a:schemeClr>
                </a:solidFill>
                <a:latin typeface="Algerian" panose="04020705040A02060702" pitchFamily="82" charset="0"/>
              </a:rPr>
              <a:t>Algorithm:</a:t>
            </a:r>
          </a:p>
        </p:txBody>
      </p:sp>
      <p:sp>
        <p:nvSpPr>
          <p:cNvPr id="3" name="Content Placeholder 2">
            <a:extLst>
              <a:ext uri="{FF2B5EF4-FFF2-40B4-BE49-F238E27FC236}">
                <a16:creationId xmlns:a16="http://schemas.microsoft.com/office/drawing/2014/main" id="{A61D6339-8172-4A03-81EA-70EA1C6361FA}"/>
              </a:ext>
            </a:extLst>
          </p:cNvPr>
          <p:cNvSpPr>
            <a:spLocks noGrp="1"/>
          </p:cNvSpPr>
          <p:nvPr>
            <p:ph idx="1"/>
          </p:nvPr>
        </p:nvSpPr>
        <p:spPr/>
        <p:txBody>
          <a:bodyPr>
            <a:normAutofit fontScale="47500" lnSpcReduction="20000"/>
          </a:bodyPr>
          <a:lstStyle/>
          <a:p>
            <a:pPr marL="0" indent="0">
              <a:buNone/>
            </a:pPr>
            <a:r>
              <a:rPr lang="en-US" dirty="0"/>
              <a:t>1.Start the Program</a:t>
            </a:r>
          </a:p>
          <a:p>
            <a:pPr marL="0" indent="0">
              <a:buNone/>
            </a:pPr>
            <a:r>
              <a:rPr lang="en-US" dirty="0"/>
              <a:t>2.Print welcome </a:t>
            </a:r>
          </a:p>
          <a:p>
            <a:pPr marL="0" indent="0">
              <a:buNone/>
            </a:pPr>
            <a:r>
              <a:rPr lang="en-US" dirty="0"/>
              <a:t>3.Read the key from user</a:t>
            </a:r>
          </a:p>
          <a:p>
            <a:pPr marL="0" indent="0">
              <a:buNone/>
            </a:pPr>
            <a:r>
              <a:rPr lang="en-US" dirty="0"/>
              <a:t>4.Print the Main menu</a:t>
            </a:r>
          </a:p>
          <a:p>
            <a:pPr marL="0" indent="0">
              <a:buNone/>
            </a:pPr>
            <a:r>
              <a:rPr lang="en-US" dirty="0"/>
              <a:t>5.Read the input from user of his choice</a:t>
            </a:r>
          </a:p>
          <a:p>
            <a:pPr marL="0" indent="0">
              <a:buNone/>
            </a:pPr>
            <a:r>
              <a:rPr lang="en-US" dirty="0"/>
              <a:t>6.If 1</a:t>
            </a:r>
          </a:p>
          <a:p>
            <a:pPr marL="0" indent="0">
              <a:buNone/>
            </a:pPr>
            <a:r>
              <a:rPr lang="en-US" dirty="0"/>
              <a:t>7. Read the input of Name and Number of Seats</a:t>
            </a:r>
          </a:p>
          <a:p>
            <a:pPr marL="0" indent="0">
              <a:buNone/>
            </a:pPr>
            <a:r>
              <a:rPr lang="en-US" dirty="0"/>
              <a:t>8.Display the buses available</a:t>
            </a:r>
          </a:p>
          <a:p>
            <a:pPr marL="0" indent="0">
              <a:buNone/>
            </a:pPr>
            <a:r>
              <a:rPr lang="en-US" dirty="0"/>
              <a:t>9.Read for confirmation</a:t>
            </a:r>
          </a:p>
          <a:p>
            <a:pPr marL="0" indent="0">
              <a:buNone/>
            </a:pPr>
            <a:r>
              <a:rPr lang="en-US" dirty="0"/>
              <a:t>10.Display Details and print Reservation successful</a:t>
            </a:r>
          </a:p>
          <a:p>
            <a:pPr marL="0" indent="0">
              <a:buNone/>
            </a:pPr>
            <a:r>
              <a:rPr lang="en-US" dirty="0"/>
              <a:t>11.Goto main menu</a:t>
            </a:r>
          </a:p>
          <a:p>
            <a:pPr marL="0" indent="0">
              <a:buNone/>
            </a:pPr>
            <a:r>
              <a:rPr lang="en-US" dirty="0"/>
              <a:t>13.If 2</a:t>
            </a:r>
          </a:p>
          <a:p>
            <a:pPr marL="0" indent="0">
              <a:buNone/>
            </a:pPr>
            <a:r>
              <a:rPr lang="en-US" dirty="0"/>
              <a:t>12.Display bus details</a:t>
            </a:r>
          </a:p>
          <a:p>
            <a:pPr marL="0" indent="0">
              <a:buNone/>
            </a:pPr>
            <a:r>
              <a:rPr lang="en-US" dirty="0"/>
              <a:t>13.Goto main menu</a:t>
            </a:r>
          </a:p>
          <a:p>
            <a:pPr marL="0" indent="0">
              <a:buNone/>
            </a:pPr>
            <a:r>
              <a:rPr lang="en-US" dirty="0"/>
              <a:t>14.If 3</a:t>
            </a:r>
          </a:p>
          <a:p>
            <a:pPr marL="0" indent="0">
              <a:buNone/>
            </a:pPr>
            <a:r>
              <a:rPr lang="en-US" dirty="0"/>
              <a:t>15.Exit from portal</a:t>
            </a:r>
          </a:p>
          <a:p>
            <a:pPr marL="0" indent="0">
              <a:buNone/>
            </a:pPr>
            <a:endParaRPr lang="en-IN" dirty="0"/>
          </a:p>
        </p:txBody>
      </p:sp>
    </p:spTree>
    <p:extLst>
      <p:ext uri="{BB962C8B-B14F-4D97-AF65-F5344CB8AC3E}">
        <p14:creationId xmlns:p14="http://schemas.microsoft.com/office/powerpoint/2010/main" val="51568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8E4E1E-967D-4518-BC44-0E53B7996183}"/>
              </a:ext>
            </a:extLst>
          </p:cNvPr>
          <p:cNvPicPr>
            <a:picLocks noChangeAspect="1"/>
          </p:cNvPicPr>
          <p:nvPr/>
        </p:nvPicPr>
        <p:blipFill>
          <a:blip r:embed="rId2"/>
          <a:stretch>
            <a:fillRect/>
          </a:stretch>
        </p:blipFill>
        <p:spPr>
          <a:xfrm>
            <a:off x="3551723" y="1191921"/>
            <a:ext cx="3898475" cy="5548146"/>
          </a:xfrm>
          <a:prstGeom prst="rect">
            <a:avLst/>
          </a:prstGeom>
        </p:spPr>
      </p:pic>
      <p:sp>
        <p:nvSpPr>
          <p:cNvPr id="6" name="Rectangle: Single Corner Rounded 5">
            <a:extLst>
              <a:ext uri="{FF2B5EF4-FFF2-40B4-BE49-F238E27FC236}">
                <a16:creationId xmlns:a16="http://schemas.microsoft.com/office/drawing/2014/main" id="{7A72D2E5-20BE-4AEF-BEE9-AFFC6E24A26F}"/>
              </a:ext>
            </a:extLst>
          </p:cNvPr>
          <p:cNvSpPr/>
          <p:nvPr/>
        </p:nvSpPr>
        <p:spPr>
          <a:xfrm>
            <a:off x="981777" y="365759"/>
            <a:ext cx="3599848" cy="826161"/>
          </a:xfrm>
          <a:prstGeom prst="round1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latin typeface="Algerian" panose="04020705040A02060702" pitchFamily="82" charset="0"/>
              </a:rPr>
              <a:t>Flow Chart</a:t>
            </a:r>
          </a:p>
        </p:txBody>
      </p:sp>
    </p:spTree>
    <p:extLst>
      <p:ext uri="{BB962C8B-B14F-4D97-AF65-F5344CB8AC3E}">
        <p14:creationId xmlns:p14="http://schemas.microsoft.com/office/powerpoint/2010/main" val="395103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EC87F-8A84-402D-8C43-3B4F636C73E4}"/>
              </a:ext>
            </a:extLst>
          </p:cNvPr>
          <p:cNvSpPr>
            <a:spLocks noGrp="1"/>
          </p:cNvSpPr>
          <p:nvPr>
            <p:ph type="title"/>
          </p:nvPr>
        </p:nvSpPr>
        <p:spPr>
          <a:xfrm>
            <a:off x="838200" y="336249"/>
            <a:ext cx="10515600" cy="1325563"/>
          </a:xfrm>
        </p:spPr>
        <p:txBody>
          <a:bodyPr/>
          <a:lstStyle/>
          <a:p>
            <a:r>
              <a:rPr lang="en-IN" dirty="0">
                <a:solidFill>
                  <a:srgbClr val="00B050"/>
                </a:solidFill>
                <a:latin typeface="Algerian" panose="04020705040A02060702" pitchFamily="82" charset="0"/>
              </a:rPr>
              <a:t>Results and Discussion</a:t>
            </a:r>
          </a:p>
        </p:txBody>
      </p:sp>
      <p:sp>
        <p:nvSpPr>
          <p:cNvPr id="3" name="Content Placeholder 2">
            <a:extLst>
              <a:ext uri="{FF2B5EF4-FFF2-40B4-BE49-F238E27FC236}">
                <a16:creationId xmlns:a16="http://schemas.microsoft.com/office/drawing/2014/main" id="{7EE34120-DC66-46A3-8EA0-06EBE061D15C}"/>
              </a:ext>
            </a:extLst>
          </p:cNvPr>
          <p:cNvSpPr>
            <a:spLocks noGrp="1"/>
          </p:cNvSpPr>
          <p:nvPr>
            <p:ph idx="1"/>
          </p:nvPr>
        </p:nvSpPr>
        <p:spPr>
          <a:xfrm>
            <a:off x="625642" y="1376413"/>
            <a:ext cx="11126804" cy="5226517"/>
          </a:xfrm>
        </p:spPr>
        <p:txBody>
          <a:bodyPr>
            <a:normAutofit lnSpcReduction="10000"/>
          </a:bodyPr>
          <a:lstStyle/>
          <a:p>
            <a:pPr marL="0" indent="0">
              <a:buNone/>
            </a:pPr>
            <a:r>
              <a:rPr lang="en-US" dirty="0"/>
              <a:t>In 1974, American airlines were the first to use an automated booking system, which was still almost manual. Technology grew, and a computer reservation system was developed. In this present era, online booking or reservation system has improved the operations of various sectors of a nation’s economy deploying this system. Online Bus Ticket Reservation System being a web based system that ensures that the company would be able to transform most of the processes carried out manually into automated, error-free and easy to use operations in the organization especially in the area of transportation; also it would be able to generate report for the management decision purpose. This system will be developed using a waterfall methodology for research and design purposes, PHP as the programming language because of its server-side processing capabilities that makes data process less on the client personal computer, an implementation strategy as well as testing and maintenance strategies suitable for efficient deployment of the system. </a:t>
            </a:r>
            <a:endParaRPr lang="en-IN" dirty="0"/>
          </a:p>
        </p:txBody>
      </p:sp>
    </p:spTree>
    <p:extLst>
      <p:ext uri="{BB962C8B-B14F-4D97-AF65-F5344CB8AC3E}">
        <p14:creationId xmlns:p14="http://schemas.microsoft.com/office/powerpoint/2010/main" val="43223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0056-2983-4604-AB22-E6EAFBD4196F}"/>
              </a:ext>
            </a:extLst>
          </p:cNvPr>
          <p:cNvSpPr>
            <a:spLocks noGrp="1"/>
          </p:cNvSpPr>
          <p:nvPr>
            <p:ph type="title"/>
          </p:nvPr>
        </p:nvSpPr>
        <p:spPr/>
        <p:txBody>
          <a:bodyPr/>
          <a:lstStyle/>
          <a:p>
            <a:r>
              <a:rPr lang="en-IN" dirty="0">
                <a:solidFill>
                  <a:schemeClr val="accent5">
                    <a:lumMod val="75000"/>
                  </a:schemeClr>
                </a:solidFill>
                <a:latin typeface="Algerian" panose="04020705040A02060702" pitchFamily="82" charset="0"/>
              </a:rPr>
              <a:t>Snapshots of the result</a:t>
            </a:r>
            <a:endParaRPr lang="en-IN" dirty="0">
              <a:solidFill>
                <a:schemeClr val="accent1">
                  <a:lumMod val="60000"/>
                  <a:lumOff val="40000"/>
                </a:schemeClr>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id="{1A4E70C6-6FF7-4F08-9768-57B1C5687BE8}"/>
              </a:ext>
            </a:extLst>
          </p:cNvPr>
          <p:cNvPicPr>
            <a:picLocks noGrp="1" noChangeAspect="1"/>
          </p:cNvPicPr>
          <p:nvPr>
            <p:ph idx="1"/>
          </p:nvPr>
        </p:nvPicPr>
        <p:blipFill>
          <a:blip r:embed="rId2"/>
          <a:stretch>
            <a:fillRect/>
          </a:stretch>
        </p:blipFill>
        <p:spPr>
          <a:xfrm>
            <a:off x="4067849" y="5686384"/>
            <a:ext cx="2368672" cy="806491"/>
          </a:xfrm>
          <a:prstGeom prst="rect">
            <a:avLst/>
          </a:prstGeom>
        </p:spPr>
      </p:pic>
      <p:pic>
        <p:nvPicPr>
          <p:cNvPr id="5" name="Picture 4">
            <a:extLst>
              <a:ext uri="{FF2B5EF4-FFF2-40B4-BE49-F238E27FC236}">
                <a16:creationId xmlns:a16="http://schemas.microsoft.com/office/drawing/2014/main" id="{31F40598-4ABE-4E10-864B-ADDAF7D442FC}"/>
              </a:ext>
            </a:extLst>
          </p:cNvPr>
          <p:cNvPicPr>
            <a:picLocks noChangeAspect="1"/>
          </p:cNvPicPr>
          <p:nvPr/>
        </p:nvPicPr>
        <p:blipFill>
          <a:blip r:embed="rId3"/>
          <a:stretch>
            <a:fillRect/>
          </a:stretch>
        </p:blipFill>
        <p:spPr>
          <a:xfrm>
            <a:off x="4168475" y="3309473"/>
            <a:ext cx="2590933" cy="2000353"/>
          </a:xfrm>
          <a:prstGeom prst="rect">
            <a:avLst/>
          </a:prstGeom>
        </p:spPr>
      </p:pic>
      <p:pic>
        <p:nvPicPr>
          <p:cNvPr id="6" name="Picture 5">
            <a:extLst>
              <a:ext uri="{FF2B5EF4-FFF2-40B4-BE49-F238E27FC236}">
                <a16:creationId xmlns:a16="http://schemas.microsoft.com/office/drawing/2014/main" id="{9CEB22BB-E82E-49F7-B700-BF6A0E2C7030}"/>
              </a:ext>
            </a:extLst>
          </p:cNvPr>
          <p:cNvPicPr>
            <a:picLocks noChangeAspect="1"/>
          </p:cNvPicPr>
          <p:nvPr/>
        </p:nvPicPr>
        <p:blipFill>
          <a:blip r:embed="rId4"/>
          <a:stretch>
            <a:fillRect/>
          </a:stretch>
        </p:blipFill>
        <p:spPr>
          <a:xfrm>
            <a:off x="3210555" y="1878762"/>
            <a:ext cx="4083260" cy="1054154"/>
          </a:xfrm>
          <a:prstGeom prst="rect">
            <a:avLst/>
          </a:prstGeom>
        </p:spPr>
      </p:pic>
    </p:spTree>
    <p:extLst>
      <p:ext uri="{BB962C8B-B14F-4D97-AF65-F5344CB8AC3E}">
        <p14:creationId xmlns:p14="http://schemas.microsoft.com/office/powerpoint/2010/main" val="106952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16EBB0-A4E0-4855-92D0-57DBD48E1435}"/>
              </a:ext>
            </a:extLst>
          </p:cNvPr>
          <p:cNvPicPr>
            <a:picLocks noGrp="1" noChangeAspect="1"/>
          </p:cNvPicPr>
          <p:nvPr>
            <p:ph idx="1"/>
          </p:nvPr>
        </p:nvPicPr>
        <p:blipFill>
          <a:blip r:embed="rId2"/>
          <a:stretch>
            <a:fillRect/>
          </a:stretch>
        </p:blipFill>
        <p:spPr>
          <a:xfrm>
            <a:off x="2378714" y="1222755"/>
            <a:ext cx="6369377" cy="1828894"/>
          </a:xfrm>
        </p:spPr>
      </p:pic>
      <p:pic>
        <p:nvPicPr>
          <p:cNvPr id="6" name="Content Placeholder 4">
            <a:extLst>
              <a:ext uri="{FF2B5EF4-FFF2-40B4-BE49-F238E27FC236}">
                <a16:creationId xmlns:a16="http://schemas.microsoft.com/office/drawing/2014/main" id="{36DFF47F-C7E3-4FCE-8D51-D5C155F6A2C2}"/>
              </a:ext>
            </a:extLst>
          </p:cNvPr>
          <p:cNvPicPr>
            <a:picLocks noChangeAspect="1"/>
          </p:cNvPicPr>
          <p:nvPr/>
        </p:nvPicPr>
        <p:blipFill>
          <a:blip r:embed="rId3"/>
          <a:stretch>
            <a:fillRect/>
          </a:stretch>
        </p:blipFill>
        <p:spPr>
          <a:xfrm>
            <a:off x="3498392" y="3661972"/>
            <a:ext cx="4476107" cy="2758365"/>
          </a:xfrm>
          <a:prstGeom prst="rect">
            <a:avLst/>
          </a:prstGeom>
        </p:spPr>
      </p:pic>
    </p:spTree>
    <p:extLst>
      <p:ext uri="{BB962C8B-B14F-4D97-AF65-F5344CB8AC3E}">
        <p14:creationId xmlns:p14="http://schemas.microsoft.com/office/powerpoint/2010/main" val="77702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632D-BACA-435D-9194-B855269516CD}"/>
              </a:ext>
            </a:extLst>
          </p:cNvPr>
          <p:cNvSpPr>
            <a:spLocks noGrp="1"/>
          </p:cNvSpPr>
          <p:nvPr>
            <p:ph type="title"/>
          </p:nvPr>
        </p:nvSpPr>
        <p:spPr/>
        <p:txBody>
          <a:bodyPr/>
          <a:lstStyle/>
          <a:p>
            <a:r>
              <a:rPr lang="en-IN" dirty="0">
                <a:solidFill>
                  <a:schemeClr val="tx2">
                    <a:lumMod val="75000"/>
                  </a:schemeClr>
                </a:solidFill>
                <a:latin typeface="Algerian" panose="04020705040A02060702" pitchFamily="82" charset="0"/>
              </a:rPr>
              <a:t>Sample Coding:</a:t>
            </a:r>
          </a:p>
        </p:txBody>
      </p:sp>
      <p:pic>
        <p:nvPicPr>
          <p:cNvPr id="4" name="Content Placeholder 3">
            <a:extLst>
              <a:ext uri="{FF2B5EF4-FFF2-40B4-BE49-F238E27FC236}">
                <a16:creationId xmlns:a16="http://schemas.microsoft.com/office/drawing/2014/main" id="{F6F955AA-5395-4FF7-9E96-FC302B0CE92C}"/>
              </a:ext>
            </a:extLst>
          </p:cNvPr>
          <p:cNvPicPr>
            <a:picLocks noGrp="1" noChangeAspect="1"/>
          </p:cNvPicPr>
          <p:nvPr>
            <p:ph idx="1"/>
          </p:nvPr>
        </p:nvPicPr>
        <p:blipFill>
          <a:blip r:embed="rId2"/>
          <a:stretch>
            <a:fillRect/>
          </a:stretch>
        </p:blipFill>
        <p:spPr>
          <a:xfrm>
            <a:off x="735476" y="1690688"/>
            <a:ext cx="4021863" cy="4351338"/>
          </a:xfrm>
        </p:spPr>
      </p:pic>
      <p:pic>
        <p:nvPicPr>
          <p:cNvPr id="7" name="Picture 6">
            <a:extLst>
              <a:ext uri="{FF2B5EF4-FFF2-40B4-BE49-F238E27FC236}">
                <a16:creationId xmlns:a16="http://schemas.microsoft.com/office/drawing/2014/main" id="{2B184CBD-E6E6-4FFB-AFF1-923ECF86A1EC}"/>
              </a:ext>
            </a:extLst>
          </p:cNvPr>
          <p:cNvPicPr>
            <a:picLocks noChangeAspect="1"/>
          </p:cNvPicPr>
          <p:nvPr/>
        </p:nvPicPr>
        <p:blipFill>
          <a:blip r:embed="rId3"/>
          <a:stretch>
            <a:fillRect/>
          </a:stretch>
        </p:blipFill>
        <p:spPr>
          <a:xfrm>
            <a:off x="5244945" y="1386555"/>
            <a:ext cx="4743694" cy="4959605"/>
          </a:xfrm>
          <a:prstGeom prst="rect">
            <a:avLst/>
          </a:prstGeom>
        </p:spPr>
      </p:pic>
    </p:spTree>
    <p:extLst>
      <p:ext uri="{BB962C8B-B14F-4D97-AF65-F5344CB8AC3E}">
        <p14:creationId xmlns:p14="http://schemas.microsoft.com/office/powerpoint/2010/main" val="2867499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896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PowerPoint Presentation</vt:lpstr>
      <vt:lpstr>INTRODUCTION</vt:lpstr>
      <vt:lpstr>OBJECTIVES:</vt:lpstr>
      <vt:lpstr>Algorithm:</vt:lpstr>
      <vt:lpstr>PowerPoint Presentation</vt:lpstr>
      <vt:lpstr>Results and Discussion</vt:lpstr>
      <vt:lpstr>Snapshots of the result</vt:lpstr>
      <vt:lpstr>PowerPoint Presentation</vt:lpstr>
      <vt:lpstr>Sample Coding:</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Vishnugopalreddy T</dc:creator>
  <cp:lastModifiedBy>Vishnugopalreddy T</cp:lastModifiedBy>
  <cp:revision>26</cp:revision>
  <dcterms:created xsi:type="dcterms:W3CDTF">2022-01-18T13:34:57Z</dcterms:created>
  <dcterms:modified xsi:type="dcterms:W3CDTF">2022-01-31T01:25:28Z</dcterms:modified>
</cp:coreProperties>
</file>