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2A8D-BCB1-4CFE-A64A-B6519C548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EB2DB5-4792-A69E-7C86-C6D390D05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2ABE1A-F408-CE88-4FA1-CEDE1A6CBB7C}"/>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5" name="Footer Placeholder 4">
            <a:extLst>
              <a:ext uri="{FF2B5EF4-FFF2-40B4-BE49-F238E27FC236}">
                <a16:creationId xmlns:a16="http://schemas.microsoft.com/office/drawing/2014/main" id="{BA9609F2-C078-2544-D3D9-E9DA60363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CF3C6-E20B-92F9-DF90-97171C42C585}"/>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194038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D105-1A67-99A1-EB24-C75C082E5E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A4A3F1-DAEE-6EC2-C831-AEDDC151A7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A55BA-7901-6D47-935A-E6EDCF88D5E7}"/>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5" name="Footer Placeholder 4">
            <a:extLst>
              <a:ext uri="{FF2B5EF4-FFF2-40B4-BE49-F238E27FC236}">
                <a16:creationId xmlns:a16="http://schemas.microsoft.com/office/drawing/2014/main" id="{3F25F192-9970-74B3-8C28-C579F1A36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3A0F2-9A4A-66E5-B287-F2A6BE1CFE32}"/>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298063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CE5B04-2F06-B1F3-E1BE-AE6F17AB1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7B2CA5-5E9C-6A12-B75E-A984CAE1C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AA3FF0-2418-F56E-2A4B-CD7B92B428A1}"/>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5" name="Footer Placeholder 4">
            <a:extLst>
              <a:ext uri="{FF2B5EF4-FFF2-40B4-BE49-F238E27FC236}">
                <a16:creationId xmlns:a16="http://schemas.microsoft.com/office/drawing/2014/main" id="{10B236A5-F54E-6CE0-ABD3-7193A5497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C6EEE-AE04-606F-F562-46421D36F651}"/>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161114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F52D-3D8A-15B0-28EA-2CB0C57E1B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8803DF-48EA-B9D1-697C-81BD5C95B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17D70-90C1-4A4A-B591-48F82AB07C55}"/>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5" name="Footer Placeholder 4">
            <a:extLst>
              <a:ext uri="{FF2B5EF4-FFF2-40B4-BE49-F238E27FC236}">
                <a16:creationId xmlns:a16="http://schemas.microsoft.com/office/drawing/2014/main" id="{D85AF81E-4EBA-EA68-17A5-35533E769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C6C26-6A28-515E-029B-2433C7FE483B}"/>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268641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CCE6-EAC5-A40D-5C42-E74A9D1CA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ABD8D0-33AB-16A6-523D-AC3D0CAE5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3191A-993A-F2AF-3A21-E85ACBACFF45}"/>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5" name="Footer Placeholder 4">
            <a:extLst>
              <a:ext uri="{FF2B5EF4-FFF2-40B4-BE49-F238E27FC236}">
                <a16:creationId xmlns:a16="http://schemas.microsoft.com/office/drawing/2014/main" id="{EC2A7BFA-F651-0B30-E705-2B8B3B993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5A0C7-3BB8-C5EF-F731-F655E30BF62C}"/>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243307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1BC2-EA46-DAE1-4FE2-37E0B9B9F2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1EDF0-A415-B7F1-2C75-8C151B21D7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240211-2D1A-A8C6-6FAA-C3DB052ED7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FCD3AA-52FF-1A85-80A0-66C444B8799D}"/>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6" name="Footer Placeholder 5">
            <a:extLst>
              <a:ext uri="{FF2B5EF4-FFF2-40B4-BE49-F238E27FC236}">
                <a16:creationId xmlns:a16="http://schemas.microsoft.com/office/drawing/2014/main" id="{B7C5CDAD-4706-9E3C-09A6-A4D01180F2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D78157-4A93-930B-9C18-91373187DA38}"/>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134612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0C9F-C34A-10E0-8966-36B3A4A92F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3A5E9-1A06-CF5D-B7EE-6412B31F7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7FDE6-0A4B-00FD-A6E6-197FD24530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5A8574-FE42-E847-F146-871FA38D0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55970-50EC-1ED3-90FE-F1E51CE96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7A4514-8B23-A88B-53E6-126C4825E10A}"/>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8" name="Footer Placeholder 7">
            <a:extLst>
              <a:ext uri="{FF2B5EF4-FFF2-40B4-BE49-F238E27FC236}">
                <a16:creationId xmlns:a16="http://schemas.microsoft.com/office/drawing/2014/main" id="{1FCB7715-6823-6EC0-1F4F-698099E065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31F45D-5520-A30A-F8E7-92A81DF444F8}"/>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74717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84E2-4C72-C3C4-FE04-22B9DEFE79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BBE5E2-BD9A-610A-BE88-FEBD87A613CF}"/>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4" name="Footer Placeholder 3">
            <a:extLst>
              <a:ext uri="{FF2B5EF4-FFF2-40B4-BE49-F238E27FC236}">
                <a16:creationId xmlns:a16="http://schemas.microsoft.com/office/drawing/2014/main" id="{389939B5-A812-AFEA-07C0-E0DC2D00BC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83BA8A-D763-B432-CAB5-66FC843CF50A}"/>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95269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448A8-0595-EC47-9A8E-243841B70844}"/>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3" name="Footer Placeholder 2">
            <a:extLst>
              <a:ext uri="{FF2B5EF4-FFF2-40B4-BE49-F238E27FC236}">
                <a16:creationId xmlns:a16="http://schemas.microsoft.com/office/drawing/2014/main" id="{7DA88C2E-ECF1-CF84-918F-4C56731933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F1FE22-2C2E-B00D-F5A6-346EBE68B290}"/>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247333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4445-33E1-113E-F546-F63CA37C1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AEE8BB-5934-4EC6-31E3-B2361D1E1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30442E-31B6-7622-04FA-7C8763A2F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2092D-99BA-4921-8E2E-303A7ACBCC60}"/>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6" name="Footer Placeholder 5">
            <a:extLst>
              <a:ext uri="{FF2B5EF4-FFF2-40B4-BE49-F238E27FC236}">
                <a16:creationId xmlns:a16="http://schemas.microsoft.com/office/drawing/2014/main" id="{6A8E7BA3-7896-3179-AEF7-7D9D07A91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BF368-F571-7C30-4EB9-47E520804480}"/>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111391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0769-4BE5-3BAD-9F94-66F760D10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FBCD4E-E47B-CF9D-A70C-51F4E3013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6533E9-58BB-9E24-DBC4-158C49D1D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06CD2-FA10-C474-DE39-AB4BC7956EAF}"/>
              </a:ext>
            </a:extLst>
          </p:cNvPr>
          <p:cNvSpPr>
            <a:spLocks noGrp="1"/>
          </p:cNvSpPr>
          <p:nvPr>
            <p:ph type="dt" sz="half" idx="10"/>
          </p:nvPr>
        </p:nvSpPr>
        <p:spPr/>
        <p:txBody>
          <a:bodyPr/>
          <a:lstStyle/>
          <a:p>
            <a:fld id="{3B290B74-5AA6-49A4-BAD5-057DA922EF32}" type="datetimeFigureOut">
              <a:rPr lang="en-IN" smtClean="0"/>
              <a:t>06-11-2023</a:t>
            </a:fld>
            <a:endParaRPr lang="en-IN"/>
          </a:p>
        </p:txBody>
      </p:sp>
      <p:sp>
        <p:nvSpPr>
          <p:cNvPr id="6" name="Footer Placeholder 5">
            <a:extLst>
              <a:ext uri="{FF2B5EF4-FFF2-40B4-BE49-F238E27FC236}">
                <a16:creationId xmlns:a16="http://schemas.microsoft.com/office/drawing/2014/main" id="{56163EB0-068A-3DDF-B836-E0305C0EE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B5C04A-6630-5DB1-E6BA-14803C7DA278}"/>
              </a:ext>
            </a:extLst>
          </p:cNvPr>
          <p:cNvSpPr>
            <a:spLocks noGrp="1"/>
          </p:cNvSpPr>
          <p:nvPr>
            <p:ph type="sldNum" sz="quarter" idx="12"/>
          </p:nvPr>
        </p:nvSpPr>
        <p:spPr/>
        <p:txBody>
          <a:bodyPr/>
          <a:lstStyle/>
          <a:p>
            <a:fld id="{0923EE84-DABF-4D93-B601-7BC16156A577}" type="slidenum">
              <a:rPr lang="en-IN" smtClean="0"/>
              <a:t>‹#›</a:t>
            </a:fld>
            <a:endParaRPr lang="en-IN"/>
          </a:p>
        </p:txBody>
      </p:sp>
    </p:spTree>
    <p:extLst>
      <p:ext uri="{BB962C8B-B14F-4D97-AF65-F5344CB8AC3E}">
        <p14:creationId xmlns:p14="http://schemas.microsoft.com/office/powerpoint/2010/main" val="10444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133CA-BAAF-F4E8-05F6-DC819DA38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154587-8BA4-41A9-8837-0309D9F12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8844BF-41E8-731C-0F3B-EA73890DB5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90B74-5AA6-49A4-BAD5-057DA922EF32}" type="datetimeFigureOut">
              <a:rPr lang="en-IN" smtClean="0"/>
              <a:t>06-11-2023</a:t>
            </a:fld>
            <a:endParaRPr lang="en-IN"/>
          </a:p>
        </p:txBody>
      </p:sp>
      <p:sp>
        <p:nvSpPr>
          <p:cNvPr id="5" name="Footer Placeholder 4">
            <a:extLst>
              <a:ext uri="{FF2B5EF4-FFF2-40B4-BE49-F238E27FC236}">
                <a16:creationId xmlns:a16="http://schemas.microsoft.com/office/drawing/2014/main" id="{D63A2B79-9232-9BBC-8F4F-6EE57FA51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34F58A-81F4-0CE0-2133-7B82EFE3D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3EE84-DABF-4D93-B601-7BC16156A577}" type="slidenum">
              <a:rPr lang="en-IN" smtClean="0"/>
              <a:t>‹#›</a:t>
            </a:fld>
            <a:endParaRPr lang="en-IN"/>
          </a:p>
        </p:txBody>
      </p:sp>
    </p:spTree>
    <p:extLst>
      <p:ext uri="{BB962C8B-B14F-4D97-AF65-F5344CB8AC3E}">
        <p14:creationId xmlns:p14="http://schemas.microsoft.com/office/powerpoint/2010/main" val="104080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F7E9-A44B-6C73-FB2B-D35BF7456B8A}"/>
              </a:ext>
            </a:extLst>
          </p:cNvPr>
          <p:cNvSpPr>
            <a:spLocks noGrp="1"/>
          </p:cNvSpPr>
          <p:nvPr>
            <p:ph type="ctrTitle"/>
          </p:nvPr>
        </p:nvSpPr>
        <p:spPr/>
        <p:txBody>
          <a:bodyPr/>
          <a:lstStyle/>
          <a:p>
            <a:r>
              <a:rPr lang="en-IN" b="1" dirty="0"/>
              <a:t>ELIMINATION  OF USELESS SYMBOLS</a:t>
            </a:r>
          </a:p>
        </p:txBody>
      </p:sp>
      <p:sp>
        <p:nvSpPr>
          <p:cNvPr id="3" name="Subtitle 2">
            <a:extLst>
              <a:ext uri="{FF2B5EF4-FFF2-40B4-BE49-F238E27FC236}">
                <a16:creationId xmlns:a16="http://schemas.microsoft.com/office/drawing/2014/main" id="{EF341134-722E-B874-7813-1AA7B466A7C0}"/>
              </a:ext>
            </a:extLst>
          </p:cNvPr>
          <p:cNvSpPr>
            <a:spLocks noGrp="1"/>
          </p:cNvSpPr>
          <p:nvPr>
            <p:ph type="subTitle" idx="1"/>
          </p:nvPr>
        </p:nvSpPr>
        <p:spPr>
          <a:xfrm>
            <a:off x="1523999" y="3602037"/>
            <a:ext cx="9987815" cy="2972017"/>
          </a:xfrm>
        </p:spPr>
        <p:txBody>
          <a:bodyPr>
            <a:normAutofit/>
          </a:bodyPr>
          <a:lstStyle/>
          <a:p>
            <a:r>
              <a:rPr lang="en-IN" dirty="0"/>
              <a:t>BY </a:t>
            </a:r>
          </a:p>
          <a:p>
            <a:r>
              <a:rPr lang="en-IN" sz="1800" dirty="0"/>
              <a:t>                                                                 NAVEEN ( RA2111026010082 )</a:t>
            </a:r>
          </a:p>
          <a:p>
            <a:r>
              <a:rPr lang="en-IN" sz="1800" dirty="0"/>
              <a:t>                                                     SUDHARASHAN ( RA2111026010130 )</a:t>
            </a:r>
          </a:p>
          <a:p>
            <a:r>
              <a:rPr lang="en-IN" sz="1800" dirty="0"/>
              <a:t>                                                            DEEKSHITH ( RA2111026010138 )</a:t>
            </a:r>
          </a:p>
          <a:p>
            <a:r>
              <a:rPr lang="en-IN" sz="1800" dirty="0"/>
              <a:t>                                                            SUBJECT CODE :</a:t>
            </a:r>
            <a:r>
              <a:rPr lang="en-IN" sz="1800" b="0" i="0" dirty="0">
                <a:solidFill>
                  <a:srgbClr val="000000"/>
                </a:solidFill>
                <a:effectLst/>
                <a:latin typeface="Times New Roman" panose="02020603050405020304" pitchFamily="18" charset="0"/>
                <a:cs typeface="Times New Roman" panose="02020603050405020304" pitchFamily="18" charset="0"/>
              </a:rPr>
              <a:t>18CSC301T</a:t>
            </a:r>
          </a:p>
          <a:p>
            <a:r>
              <a:rPr lang="en-IN" sz="1800" dirty="0">
                <a:solidFill>
                  <a:srgbClr val="000000"/>
                </a:solidFill>
                <a:latin typeface="Times New Roman" panose="02020603050405020304" pitchFamily="18" charset="0"/>
                <a:cs typeface="Times New Roman" panose="02020603050405020304" pitchFamily="18" charset="0"/>
              </a:rPr>
              <a:t>                                              SUBJECT NAME :</a:t>
            </a:r>
            <a:r>
              <a:rPr lang="en-IN" sz="1800" b="0" i="0" dirty="0">
                <a:solidFill>
                  <a:srgbClr val="000000"/>
                </a:solidFill>
                <a:effectLst/>
                <a:latin typeface="Times New Roman" panose="02020603050405020304" pitchFamily="18" charset="0"/>
                <a:cs typeface="Times New Roman" panose="02020603050405020304" pitchFamily="18" charset="0"/>
              </a:rPr>
              <a:t>Formal Language and Automata</a:t>
            </a:r>
          </a:p>
          <a:p>
            <a:r>
              <a:rPr lang="en-IN" sz="1800" dirty="0">
                <a:solidFill>
                  <a:srgbClr val="000000"/>
                </a:solidFill>
                <a:latin typeface="Times New Roman" panose="02020603050405020304" pitchFamily="18" charset="0"/>
                <a:cs typeface="Times New Roman" panose="02020603050405020304" pitchFamily="18" charset="0"/>
              </a:rPr>
              <a:t>                         FACULTY NAME :</a:t>
            </a:r>
            <a:r>
              <a:rPr lang="en-IN" sz="1800" b="0" i="0" dirty="0" err="1">
                <a:solidFill>
                  <a:srgbClr val="000000"/>
                </a:solidFill>
                <a:effectLst/>
                <a:latin typeface="Times New Roman" panose="02020603050405020304" pitchFamily="18" charset="0"/>
                <a:cs typeface="Times New Roman" panose="02020603050405020304" pitchFamily="18" charset="0"/>
              </a:rPr>
              <a:t>Mrs.J.Jeyasudha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12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1D36-C1D1-6536-F0FC-55FE5E3FF61D}"/>
              </a:ext>
            </a:extLst>
          </p:cNvPr>
          <p:cNvSpPr>
            <a:spLocks noGrp="1"/>
          </p:cNvSpPr>
          <p:nvPr>
            <p:ph type="title"/>
          </p:nvPr>
        </p:nvSpPr>
        <p:spPr/>
        <p:txBody>
          <a:bodyPr/>
          <a:lstStyle/>
          <a:p>
            <a:r>
              <a:rPr lang="en-IN" dirty="0"/>
              <a:t>                          </a:t>
            </a:r>
            <a:r>
              <a:rPr lang="en-IN" b="1" dirty="0"/>
              <a:t>CONCLUSION</a:t>
            </a:r>
          </a:p>
        </p:txBody>
      </p:sp>
      <p:sp>
        <p:nvSpPr>
          <p:cNvPr id="3" name="Content Placeholder 2">
            <a:extLst>
              <a:ext uri="{FF2B5EF4-FFF2-40B4-BE49-F238E27FC236}">
                <a16:creationId xmlns:a16="http://schemas.microsoft.com/office/drawing/2014/main" id="{58263721-36A6-8B84-9894-07F4C82AC740}"/>
              </a:ext>
            </a:extLst>
          </p:cNvPr>
          <p:cNvSpPr>
            <a:spLocks noGrp="1"/>
          </p:cNvSpPr>
          <p:nvPr>
            <p:ph idx="1"/>
          </p:nvPr>
        </p:nvSpPr>
        <p:spPr/>
        <p:txBody>
          <a:bodyPr>
            <a:normAutofit/>
          </a:bodyPr>
          <a:lstStyle/>
          <a:p>
            <a:r>
              <a:rPr lang="en-US" sz="2000" dirty="0"/>
              <a:t>this project has successfully delivered a Graphical User Interface (GUI) tool for the efficient simplification of finite automata by eliminating redundant symbols. This tool has the potential to greatly benefit a wide range of users, including students, researchers, and engineers, by making the process of automata simplification more accessible and user-friendly.</a:t>
            </a:r>
          </a:p>
          <a:p>
            <a:r>
              <a:rPr lang="en-US" sz="2000" dirty="0"/>
              <a:t>The project has met its objectives by providing a user-friendly interface that allows users to interact with automata visually. It also offers automated algorithms for analyzing automata and removing unnecessary symbols, while preserving the essential language recognition capabilities of the automata.</a:t>
            </a:r>
          </a:p>
          <a:p>
            <a:r>
              <a:rPr lang="en-US" sz="2000" dirty="0"/>
              <a:t>In summary, this project contributes to the field of automata theory by offering a practical, user-friendly, and efficient tool for automata simplification. By providing the means to eliminate useless symbols and simplify automata, this tool can help researchers, educators, and practitioners in various fields make more effective use of automata in their work.</a:t>
            </a:r>
            <a:endParaRPr lang="en-IN" sz="2000" dirty="0"/>
          </a:p>
        </p:txBody>
      </p:sp>
    </p:spTree>
    <p:extLst>
      <p:ext uri="{BB962C8B-B14F-4D97-AF65-F5344CB8AC3E}">
        <p14:creationId xmlns:p14="http://schemas.microsoft.com/office/powerpoint/2010/main" val="156975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734F-0600-B660-D589-6311533BFD6E}"/>
              </a:ext>
            </a:extLst>
          </p:cNvPr>
          <p:cNvSpPr>
            <a:spLocks noGrp="1"/>
          </p:cNvSpPr>
          <p:nvPr>
            <p:ph type="title"/>
          </p:nvPr>
        </p:nvSpPr>
        <p:spPr/>
        <p:txBody>
          <a:bodyPr/>
          <a:lstStyle/>
          <a:p>
            <a:r>
              <a:rPr lang="en-IN" dirty="0"/>
              <a:t>             </a:t>
            </a:r>
            <a:r>
              <a:rPr lang="en-IN" b="1" dirty="0"/>
              <a:t>OBJECTIVE OF A PROBLEM</a:t>
            </a:r>
          </a:p>
        </p:txBody>
      </p:sp>
      <p:sp>
        <p:nvSpPr>
          <p:cNvPr id="3" name="Content Placeholder 2">
            <a:extLst>
              <a:ext uri="{FF2B5EF4-FFF2-40B4-BE49-F238E27FC236}">
                <a16:creationId xmlns:a16="http://schemas.microsoft.com/office/drawing/2014/main" id="{82D81715-26BA-0515-ED8D-608EBF16B77C}"/>
              </a:ext>
            </a:extLst>
          </p:cNvPr>
          <p:cNvSpPr>
            <a:spLocks noGrp="1"/>
          </p:cNvSpPr>
          <p:nvPr>
            <p:ph idx="1"/>
          </p:nvPr>
        </p:nvSpPr>
        <p:spPr/>
        <p:txBody>
          <a:bodyPr>
            <a:normAutofit/>
          </a:bodyPr>
          <a:lstStyle/>
          <a:p>
            <a:r>
              <a:rPr lang="en-US" sz="2000" dirty="0"/>
              <a:t>The objective of the project is to develop a Graphical User Interface (GUI) tool that automates the process of eliminating unnecessary symbols in finite automata, specifically focusing on removing redundant states and transitions, in order to optimize the automaton while preserving its language recognition capabilities.</a:t>
            </a:r>
          </a:p>
          <a:p>
            <a:r>
              <a:rPr lang="en-US" sz="2000" dirty="0"/>
              <a:t>The project aims to create a robust, user-friendly GUI tool that empowers users to streamline automata representations, making them more manageable and comprehensible, and ultimately contributing to the advancement of automata theory and applications.</a:t>
            </a:r>
          </a:p>
          <a:p>
            <a:r>
              <a:rPr lang="en-US" sz="2000" dirty="0"/>
              <a:t>Develop algorithms and tools within the GUI to analyze finite automata, identifying symbols that do not contribute to the language recognized by the automaton. This analysis should cover a range of automata types, including deterministic and nondeterministic finite automata, regular expressions, and context-free grammars.</a:t>
            </a:r>
          </a:p>
          <a:p>
            <a:r>
              <a:rPr lang="en-US" sz="2000" dirty="0"/>
              <a:t>the project aims to create a robust, user-friendly GUI tool that empowers users to streamline automata representations, making them more manageable and comprehensible, and ultimately contributing to the advancement of automata theory and applications.</a:t>
            </a:r>
            <a:endParaRPr lang="en-IN" sz="2000" dirty="0"/>
          </a:p>
        </p:txBody>
      </p:sp>
    </p:spTree>
    <p:extLst>
      <p:ext uri="{BB962C8B-B14F-4D97-AF65-F5344CB8AC3E}">
        <p14:creationId xmlns:p14="http://schemas.microsoft.com/office/powerpoint/2010/main" val="202171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21ED-338B-6EB7-6918-CDF3873AF3D6}"/>
              </a:ext>
            </a:extLst>
          </p:cNvPr>
          <p:cNvSpPr>
            <a:spLocks noGrp="1"/>
          </p:cNvSpPr>
          <p:nvPr>
            <p:ph type="title"/>
          </p:nvPr>
        </p:nvSpPr>
        <p:spPr/>
        <p:txBody>
          <a:bodyPr/>
          <a:lstStyle/>
          <a:p>
            <a:r>
              <a:rPr lang="en-IN" dirty="0"/>
              <a:t>                           </a:t>
            </a:r>
            <a:r>
              <a:rPr lang="en-IN" b="1" dirty="0"/>
              <a:t>APPLICATION</a:t>
            </a:r>
          </a:p>
        </p:txBody>
      </p:sp>
      <p:sp>
        <p:nvSpPr>
          <p:cNvPr id="3" name="Content Placeholder 2">
            <a:extLst>
              <a:ext uri="{FF2B5EF4-FFF2-40B4-BE49-F238E27FC236}">
                <a16:creationId xmlns:a16="http://schemas.microsoft.com/office/drawing/2014/main" id="{ED782DFF-117A-8ED7-44BC-5C00905BC950}"/>
              </a:ext>
            </a:extLst>
          </p:cNvPr>
          <p:cNvSpPr>
            <a:spLocks noGrp="1"/>
          </p:cNvSpPr>
          <p:nvPr>
            <p:ph idx="1"/>
          </p:nvPr>
        </p:nvSpPr>
        <p:spPr/>
        <p:txBody>
          <a:bodyPr>
            <a:normAutofit/>
          </a:bodyPr>
          <a:lstStyle/>
          <a:p>
            <a:r>
              <a:rPr lang="en-US" sz="1900" dirty="0"/>
              <a:t>Researchers in the field of automata theory, formal languages, and compiler design can use this tool to simplify automata representations, making their work more efficient. It aids in analyzing and optimizing automata structures in the context of research projects.</a:t>
            </a:r>
          </a:p>
          <a:p>
            <a:r>
              <a:rPr lang="en-US" sz="1900" dirty="0"/>
              <a:t>Automata are used in software development for tasks like lexical analysis, parsing, and code generation. Simplifying automata can lead to more efficient and faster software components. This tool can be used to optimize automata within compilers, interpreters, and regular expression engines.</a:t>
            </a:r>
          </a:p>
          <a:p>
            <a:r>
              <a:rPr lang="en-US" sz="1900" dirty="0"/>
              <a:t>Automata can be applied to network security for intrusion detection and firewall rule analysis. Simplifying automata can lead to more efficient and accurate security mechanisms, reducing false positives and false negatives.</a:t>
            </a:r>
          </a:p>
          <a:p>
            <a:r>
              <a:rPr lang="en-US" sz="1900" dirty="0"/>
              <a:t>the application of the project spans various fields, including education, research, software development, network security, hardware design, and many others. The ability to simplify automata using a user-friendly GUI can enhance the efficiency, performance, and comprehensibility of systems and applications that rely on automata theory and formal languages.</a:t>
            </a:r>
            <a:endParaRPr lang="en-IN" sz="1900" dirty="0"/>
          </a:p>
        </p:txBody>
      </p:sp>
    </p:spTree>
    <p:extLst>
      <p:ext uri="{BB962C8B-B14F-4D97-AF65-F5344CB8AC3E}">
        <p14:creationId xmlns:p14="http://schemas.microsoft.com/office/powerpoint/2010/main" val="8268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FCDE-60BD-B547-3F74-918F53CB65D4}"/>
              </a:ext>
            </a:extLst>
          </p:cNvPr>
          <p:cNvSpPr>
            <a:spLocks noGrp="1"/>
          </p:cNvSpPr>
          <p:nvPr>
            <p:ph type="title"/>
          </p:nvPr>
        </p:nvSpPr>
        <p:spPr/>
        <p:txBody>
          <a:bodyPr/>
          <a:lstStyle/>
          <a:p>
            <a:r>
              <a:rPr lang="en-IN" dirty="0"/>
              <a:t>                            FLOW CHART</a:t>
            </a:r>
          </a:p>
        </p:txBody>
      </p:sp>
      <p:pic>
        <p:nvPicPr>
          <p:cNvPr id="6" name="Picture 5">
            <a:extLst>
              <a:ext uri="{FF2B5EF4-FFF2-40B4-BE49-F238E27FC236}">
                <a16:creationId xmlns:a16="http://schemas.microsoft.com/office/drawing/2014/main" id="{E0CBA6D2-B7D7-F5D2-CF69-74BBF992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122" y="1414913"/>
            <a:ext cx="4273360" cy="5077961"/>
          </a:xfrm>
          <a:prstGeom prst="rect">
            <a:avLst/>
          </a:prstGeom>
        </p:spPr>
      </p:pic>
    </p:spTree>
    <p:extLst>
      <p:ext uri="{BB962C8B-B14F-4D97-AF65-F5344CB8AC3E}">
        <p14:creationId xmlns:p14="http://schemas.microsoft.com/office/powerpoint/2010/main" val="352327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9F7E-A7DB-DA97-16EE-C1FE1B4A20E7}"/>
              </a:ext>
            </a:extLst>
          </p:cNvPr>
          <p:cNvSpPr>
            <a:spLocks noGrp="1"/>
          </p:cNvSpPr>
          <p:nvPr>
            <p:ph type="title"/>
          </p:nvPr>
        </p:nvSpPr>
        <p:spPr/>
        <p:txBody>
          <a:bodyPr/>
          <a:lstStyle/>
          <a:p>
            <a:pPr algn="ctr"/>
            <a:r>
              <a:rPr lang="en-IN" dirty="0"/>
              <a:t>  </a:t>
            </a:r>
            <a:r>
              <a:rPr lang="en-IN" b="1" dirty="0"/>
              <a:t>EXPLANATION</a:t>
            </a:r>
          </a:p>
        </p:txBody>
      </p:sp>
      <p:sp>
        <p:nvSpPr>
          <p:cNvPr id="3" name="Content Placeholder 2">
            <a:extLst>
              <a:ext uri="{FF2B5EF4-FFF2-40B4-BE49-F238E27FC236}">
                <a16:creationId xmlns:a16="http://schemas.microsoft.com/office/drawing/2014/main" id="{D57C18B5-361D-4D81-9684-467812CB315B}"/>
              </a:ext>
            </a:extLst>
          </p:cNvPr>
          <p:cNvSpPr>
            <a:spLocks noGrp="1"/>
          </p:cNvSpPr>
          <p:nvPr>
            <p:ph idx="1"/>
          </p:nvPr>
        </p:nvSpPr>
        <p:spPr/>
        <p:txBody>
          <a:bodyPr>
            <a:normAutofit lnSpcReduction="10000"/>
          </a:bodyPr>
          <a:lstStyle/>
          <a:p>
            <a:r>
              <a:rPr lang="en-US" sz="1900" dirty="0"/>
              <a:t>The software will internally analyze the provided automaton to identify symbols and transitions that are considered "useless." A symbol is considered useless if it doesn't affect the language recognized by the automaton. For example, if a symbol is never used in any valid path from the initial state to a final state, it is considered useless.</a:t>
            </a:r>
          </a:p>
          <a:p>
            <a:r>
              <a:rPr lang="en-US" sz="1900" dirty="0"/>
              <a:t>implement an algorithm to remove these useless symbols and transitions from the automaton while preserving the essential language recognition capabilities. The specific algorithm may vary depending on the type of automata</a:t>
            </a:r>
          </a:p>
          <a:p>
            <a:r>
              <a:rPr lang="en-US" sz="1900" dirty="0"/>
              <a:t>The GUI will provide visual feedback to the user, illustrating the changes made to the automaton as a result of symbol elimination. This could involve updating the automaton's diagram or providing a summary of the changes made.</a:t>
            </a:r>
          </a:p>
          <a:p>
            <a:r>
              <a:rPr lang="en-US" sz="1900" dirty="0"/>
              <a:t>The GUI will display the resulting simplified automaton, which is now free from useless symbols. Users can examine the simplified automaton and understand its structure and language recognition capabilities more easily.</a:t>
            </a:r>
          </a:p>
          <a:p>
            <a:r>
              <a:rPr lang="en-US" sz="1900" dirty="0"/>
              <a:t>Users can then apply the simplified automaton to various applications, depending on their specific needs, such as in education, research, software development, natural language processing, network security, hardware design, and more.</a:t>
            </a:r>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pPr marL="0" indent="0">
              <a:buNone/>
            </a:pPr>
            <a:endParaRPr lang="en-US" sz="1900" dirty="0"/>
          </a:p>
        </p:txBody>
      </p:sp>
    </p:spTree>
    <p:extLst>
      <p:ext uri="{BB962C8B-B14F-4D97-AF65-F5344CB8AC3E}">
        <p14:creationId xmlns:p14="http://schemas.microsoft.com/office/powerpoint/2010/main" val="179659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2C7B-A65A-7678-64F7-AD6E1FDFBC1B}"/>
              </a:ext>
            </a:extLst>
          </p:cNvPr>
          <p:cNvSpPr>
            <a:spLocks noGrp="1"/>
          </p:cNvSpPr>
          <p:nvPr>
            <p:ph type="title"/>
          </p:nvPr>
        </p:nvSpPr>
        <p:spPr/>
        <p:txBody>
          <a:bodyPr/>
          <a:lstStyle/>
          <a:p>
            <a:r>
              <a:rPr lang="en-IN" dirty="0"/>
              <a:t>                        CONTRIBUTION</a:t>
            </a:r>
          </a:p>
        </p:txBody>
      </p:sp>
      <p:sp>
        <p:nvSpPr>
          <p:cNvPr id="3" name="Content Placeholder 2">
            <a:extLst>
              <a:ext uri="{FF2B5EF4-FFF2-40B4-BE49-F238E27FC236}">
                <a16:creationId xmlns:a16="http://schemas.microsoft.com/office/drawing/2014/main" id="{30092210-894C-7D7E-5D24-A281E44FE814}"/>
              </a:ext>
            </a:extLst>
          </p:cNvPr>
          <p:cNvSpPr>
            <a:spLocks noGrp="1"/>
          </p:cNvSpPr>
          <p:nvPr>
            <p:ph idx="1"/>
          </p:nvPr>
        </p:nvSpPr>
        <p:spPr>
          <a:xfrm>
            <a:off x="770021" y="1825625"/>
            <a:ext cx="10583779" cy="4351338"/>
          </a:xfrm>
        </p:spPr>
        <p:txBody>
          <a:bodyPr>
            <a:normAutofit lnSpcReduction="10000"/>
          </a:bodyPr>
          <a:lstStyle/>
          <a:p>
            <a:endParaRPr lang="en-IN" sz="2800" dirty="0"/>
          </a:p>
          <a:p>
            <a:r>
              <a:rPr lang="en-IN" sz="2800" dirty="0"/>
              <a:t>NAVEEN      -  Developed GUI</a:t>
            </a:r>
          </a:p>
          <a:p>
            <a:endParaRPr lang="en-IN" dirty="0"/>
          </a:p>
          <a:p>
            <a:pPr marL="0" indent="0">
              <a:buNone/>
            </a:pPr>
            <a:endParaRPr lang="en-IN" sz="2800" dirty="0"/>
          </a:p>
          <a:p>
            <a:r>
              <a:rPr lang="en-IN" sz="2800" dirty="0"/>
              <a:t>SUDHARASHAN   -  Developed code and generated the logic for the          program</a:t>
            </a:r>
          </a:p>
          <a:p>
            <a:endParaRPr lang="en-IN" dirty="0"/>
          </a:p>
          <a:p>
            <a:pPr marL="0" indent="0">
              <a:buNone/>
            </a:pPr>
            <a:endParaRPr lang="en-IN" dirty="0"/>
          </a:p>
          <a:p>
            <a:r>
              <a:rPr lang="en-IN" sz="2800" dirty="0"/>
              <a:t> DEEKSHITH -   Cre</a:t>
            </a:r>
            <a:r>
              <a:rPr lang="en-IN" dirty="0"/>
              <a:t>ated  the </a:t>
            </a:r>
            <a:r>
              <a:rPr lang="en-IN" sz="2800" dirty="0"/>
              <a:t>Power point </a:t>
            </a:r>
            <a:endParaRPr lang="en-IN" dirty="0"/>
          </a:p>
        </p:txBody>
      </p:sp>
    </p:spTree>
    <p:extLst>
      <p:ext uri="{BB962C8B-B14F-4D97-AF65-F5344CB8AC3E}">
        <p14:creationId xmlns:p14="http://schemas.microsoft.com/office/powerpoint/2010/main" val="123850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874D-5ADE-6CF9-0FFF-3A046A28A46A}"/>
              </a:ext>
            </a:extLst>
          </p:cNvPr>
          <p:cNvSpPr>
            <a:spLocks noGrp="1"/>
          </p:cNvSpPr>
          <p:nvPr>
            <p:ph type="title"/>
          </p:nvPr>
        </p:nvSpPr>
        <p:spPr/>
        <p:txBody>
          <a:bodyPr/>
          <a:lstStyle/>
          <a:p>
            <a:r>
              <a:rPr lang="en-IN" dirty="0"/>
              <a:t>                      </a:t>
            </a:r>
            <a:r>
              <a:rPr lang="en-IN" b="1" dirty="0"/>
              <a:t>EXAMPLE PROBLEM</a:t>
            </a:r>
          </a:p>
        </p:txBody>
      </p:sp>
      <p:sp>
        <p:nvSpPr>
          <p:cNvPr id="3" name="Content Placeholder 2">
            <a:extLst>
              <a:ext uri="{FF2B5EF4-FFF2-40B4-BE49-F238E27FC236}">
                <a16:creationId xmlns:a16="http://schemas.microsoft.com/office/drawing/2014/main" id="{FEA25B9A-CB57-4AA4-EF05-9E2716E47BD8}"/>
              </a:ext>
            </a:extLst>
          </p:cNvPr>
          <p:cNvSpPr>
            <a:spLocks noGrp="1"/>
          </p:cNvSpPr>
          <p:nvPr>
            <p:ph idx="1"/>
          </p:nvPr>
        </p:nvSpPr>
        <p:spPr/>
        <p:txBody>
          <a:bodyPr>
            <a:normAutofit fontScale="92500" lnSpcReduction="20000"/>
          </a:bodyPr>
          <a:lstStyle/>
          <a:p>
            <a:pPr algn="l"/>
            <a:r>
              <a:rPr lang="en-US" sz="1800" b="0" i="0" dirty="0">
                <a:solidFill>
                  <a:srgbClr val="374151"/>
                </a:solidFill>
                <a:effectLst/>
                <a:latin typeface="Söhne"/>
              </a:rPr>
              <a:t>Let's consider an example problem that demonstrates the elimination of useless symbols in a finite automaton. In this problem, we have a finite automaton that recognizes a language defined by the regular expression:</a:t>
            </a:r>
          </a:p>
          <a:p>
            <a:pPr algn="l"/>
            <a:r>
              <a:rPr lang="en-US" sz="1800" b="0" i="0" dirty="0">
                <a:solidFill>
                  <a:srgbClr val="374151"/>
                </a:solidFill>
                <a:effectLst/>
                <a:latin typeface="Söhne"/>
              </a:rPr>
              <a:t>(0+1)</a:t>
            </a:r>
            <a:r>
              <a:rPr lang="en-US" sz="1800" b="0" i="1" dirty="0">
                <a:solidFill>
                  <a:srgbClr val="374151"/>
                </a:solidFill>
                <a:effectLst/>
                <a:latin typeface="Söhne"/>
              </a:rPr>
              <a:t>0(0+1)(0+1)</a:t>
            </a:r>
          </a:p>
          <a:p>
            <a:pPr algn="l"/>
            <a:r>
              <a:rPr lang="en-US" sz="1800" b="0" i="1" dirty="0">
                <a:solidFill>
                  <a:srgbClr val="374151"/>
                </a:solidFill>
                <a:effectLst/>
                <a:latin typeface="Söhne"/>
              </a:rPr>
              <a:t>Here's the automaton:</a:t>
            </a:r>
          </a:p>
          <a:p>
            <a:pPr algn="l"/>
            <a:r>
              <a:rPr lang="en-US" sz="1800" b="0" i="1" dirty="0">
                <a:solidFill>
                  <a:srgbClr val="374151"/>
                </a:solidFill>
                <a:effectLst/>
                <a:latin typeface="Söhne"/>
              </a:rPr>
              <a:t>States: q0, q1, q2 Alphabet: {0, 1} Transitions:</a:t>
            </a:r>
          </a:p>
          <a:p>
            <a:pPr algn="l"/>
            <a:r>
              <a:rPr lang="en-US" sz="1800" b="0" i="1" dirty="0">
                <a:solidFill>
                  <a:srgbClr val="374151"/>
                </a:solidFill>
                <a:effectLst/>
                <a:latin typeface="Söhne"/>
              </a:rPr>
              <a:t>q0 --(0)--&gt; q0</a:t>
            </a:r>
          </a:p>
          <a:p>
            <a:pPr algn="l"/>
            <a:r>
              <a:rPr lang="en-US" sz="1800" b="0" i="1" dirty="0">
                <a:solidFill>
                  <a:srgbClr val="374151"/>
                </a:solidFill>
                <a:effectLst/>
                <a:latin typeface="Söhne"/>
              </a:rPr>
              <a:t>q0 --(1)--&gt; q1</a:t>
            </a:r>
          </a:p>
          <a:p>
            <a:pPr algn="l"/>
            <a:r>
              <a:rPr lang="en-US" sz="1800" b="0" i="1" dirty="0">
                <a:solidFill>
                  <a:srgbClr val="374151"/>
                </a:solidFill>
                <a:effectLst/>
                <a:latin typeface="Söhne"/>
              </a:rPr>
              <a:t>q1 --(0)--&gt; q2</a:t>
            </a:r>
          </a:p>
          <a:p>
            <a:pPr algn="l"/>
            <a:r>
              <a:rPr lang="en-US" sz="1800" b="0" i="1" dirty="0">
                <a:solidFill>
                  <a:srgbClr val="374151"/>
                </a:solidFill>
                <a:effectLst/>
                <a:latin typeface="Söhne"/>
              </a:rPr>
              <a:t>q1 --(1)--&gt; q1</a:t>
            </a:r>
          </a:p>
          <a:p>
            <a:pPr algn="l"/>
            <a:r>
              <a:rPr lang="en-US" sz="1800" b="0" i="1" dirty="0">
                <a:solidFill>
                  <a:srgbClr val="374151"/>
                </a:solidFill>
                <a:effectLst/>
                <a:latin typeface="Söhne"/>
              </a:rPr>
              <a:t>q2 --(0)--&gt; q2</a:t>
            </a:r>
          </a:p>
          <a:p>
            <a:pPr algn="l"/>
            <a:r>
              <a:rPr lang="en-US" sz="1800" b="0" i="1" dirty="0">
                <a:solidFill>
                  <a:srgbClr val="374151"/>
                </a:solidFill>
                <a:effectLst/>
                <a:latin typeface="Söhne"/>
              </a:rPr>
              <a:t>q2 --(1)--&gt; q2</a:t>
            </a:r>
          </a:p>
          <a:p>
            <a:pPr algn="l"/>
            <a:r>
              <a:rPr lang="en-US" sz="1800" b="0" i="1" dirty="0">
                <a:solidFill>
                  <a:srgbClr val="374151"/>
                </a:solidFill>
                <a:effectLst/>
                <a:latin typeface="Söhne"/>
              </a:rPr>
              <a:t>Initial State: q0 Final State: q2</a:t>
            </a:r>
          </a:p>
          <a:p>
            <a:pPr algn="l"/>
            <a:r>
              <a:rPr lang="en-US" sz="1800" b="0" i="1" dirty="0">
                <a:solidFill>
                  <a:srgbClr val="374151"/>
                </a:solidFill>
                <a:effectLst/>
                <a:latin typeface="Söhne"/>
              </a:rPr>
              <a:t>Now, in this automaton, let's identify and eliminate the useless symbols and transitions. Useless symbols are those that do not contribute to recognizing any valid strings in the language. In this case, it's clear that the symbol '1' is useless because there are no valid transitions that involve '1’.</a:t>
            </a:r>
          </a:p>
          <a:p>
            <a:pPr marL="0" indent="0" algn="l">
              <a:buNone/>
            </a:pPr>
            <a:endParaRPr lang="en-US" sz="1800" b="0" i="1" dirty="0">
              <a:solidFill>
                <a:srgbClr val="374151"/>
              </a:solidFill>
              <a:effectLst/>
              <a:latin typeface="Söhne"/>
            </a:endParaRPr>
          </a:p>
          <a:p>
            <a:pPr algn="l"/>
            <a:endParaRPr lang="en-US" sz="1800" b="0" i="1" dirty="0">
              <a:solidFill>
                <a:srgbClr val="374151"/>
              </a:solidFill>
              <a:effectLst/>
              <a:latin typeface="Söhne"/>
            </a:endParaRPr>
          </a:p>
          <a:p>
            <a:pPr algn="l"/>
            <a:endParaRPr lang="en-US" sz="18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63250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2ECFF-EE42-8B2D-9476-8B36BACC52C5}"/>
              </a:ext>
            </a:extLst>
          </p:cNvPr>
          <p:cNvSpPr>
            <a:spLocks noGrp="1"/>
          </p:cNvSpPr>
          <p:nvPr>
            <p:ph idx="1"/>
          </p:nvPr>
        </p:nvSpPr>
        <p:spPr>
          <a:xfrm>
            <a:off x="702644" y="500514"/>
            <a:ext cx="10651156" cy="5676449"/>
          </a:xfrm>
        </p:spPr>
        <p:txBody>
          <a:bodyPr>
            <a:noAutofit/>
          </a:bodyPr>
          <a:lstStyle/>
          <a:p>
            <a:r>
              <a:rPr lang="en-US" sz="1900" dirty="0"/>
              <a:t>Elimination Process:</a:t>
            </a:r>
          </a:p>
          <a:p>
            <a:pPr marL="0" indent="0">
              <a:buNone/>
            </a:pPr>
            <a:r>
              <a:rPr lang="en-US" sz="1900" dirty="0"/>
              <a:t>     Identify Useless Symbols: The analysis identifies that '1' is a useless symbol. </a:t>
            </a:r>
          </a:p>
          <a:p>
            <a:pPr marL="0" indent="0">
              <a:buNone/>
            </a:pPr>
            <a:r>
              <a:rPr lang="en-US" sz="1900" dirty="0"/>
              <a:t>     Remove Transitions Involving '1': All transitions that involve the symbol '1' are removed. So, the transitions q0 --(1)--&gt; q1 and q1 --(1)--&gt; q1 are eliminated.</a:t>
            </a:r>
          </a:p>
          <a:p>
            <a:pPr marL="0" indent="0">
              <a:buNone/>
            </a:pPr>
            <a:r>
              <a:rPr lang="en-US" sz="1900" dirty="0"/>
              <a:t>After the elimination process, the automaton becomes:</a:t>
            </a:r>
          </a:p>
          <a:p>
            <a:r>
              <a:rPr lang="en-US" sz="1900" dirty="0"/>
              <a:t> States: q0, q2</a:t>
            </a:r>
          </a:p>
          <a:p>
            <a:r>
              <a:rPr lang="en-US" sz="1900" dirty="0"/>
              <a:t>Alphabet: {0}</a:t>
            </a:r>
          </a:p>
          <a:p>
            <a:r>
              <a:rPr lang="en-US" sz="1900" dirty="0"/>
              <a:t>Transitions:</a:t>
            </a:r>
          </a:p>
          <a:p>
            <a:r>
              <a:rPr lang="en-US" sz="1900" dirty="0"/>
              <a:t> q0 --(0)--&gt; q0</a:t>
            </a:r>
          </a:p>
          <a:p>
            <a:r>
              <a:rPr lang="en-US" sz="1900" dirty="0"/>
              <a:t>q2 --(0)--&gt; q2</a:t>
            </a:r>
          </a:p>
          <a:p>
            <a:r>
              <a:rPr lang="en-US" sz="1900" dirty="0"/>
              <a:t>Initial State: q0</a:t>
            </a:r>
          </a:p>
          <a:p>
            <a:r>
              <a:rPr lang="en-US" sz="1900" dirty="0"/>
              <a:t>Final State: q2</a:t>
            </a:r>
          </a:p>
          <a:p>
            <a:pPr marL="0" indent="0">
              <a:buNone/>
            </a:pPr>
            <a:r>
              <a:rPr lang="en-US" sz="1900" dirty="0"/>
              <a:t>The automaton has been simplified by eliminating the useless symbol '1' and the transitions involving '1'. This results in a more compact and efficient representation of the language it recognizes, which is (0+1)0(0+1)(0+1), where '1' is effectively removed from the language.</a:t>
            </a:r>
            <a:endParaRPr lang="en-IN" sz="1900" dirty="0"/>
          </a:p>
        </p:txBody>
      </p:sp>
    </p:spTree>
    <p:extLst>
      <p:ext uri="{BB962C8B-B14F-4D97-AF65-F5344CB8AC3E}">
        <p14:creationId xmlns:p14="http://schemas.microsoft.com/office/powerpoint/2010/main" val="162389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0562-FFC7-96C2-3516-65E74EB58C22}"/>
              </a:ext>
            </a:extLst>
          </p:cNvPr>
          <p:cNvSpPr>
            <a:spLocks noGrp="1"/>
          </p:cNvSpPr>
          <p:nvPr>
            <p:ph type="title"/>
          </p:nvPr>
        </p:nvSpPr>
        <p:spPr/>
        <p:txBody>
          <a:bodyPr/>
          <a:lstStyle/>
          <a:p>
            <a:r>
              <a:rPr lang="en-IN" dirty="0"/>
              <a:t>                               </a:t>
            </a:r>
            <a:r>
              <a:rPr lang="en-IN" b="1" dirty="0"/>
              <a:t>OUTPUT</a:t>
            </a:r>
          </a:p>
        </p:txBody>
      </p:sp>
      <p:pic>
        <p:nvPicPr>
          <p:cNvPr id="4" name="Picture 3">
            <a:extLst>
              <a:ext uri="{FF2B5EF4-FFF2-40B4-BE49-F238E27FC236}">
                <a16:creationId xmlns:a16="http://schemas.microsoft.com/office/drawing/2014/main" id="{ED1DE0DF-C617-B7E3-288E-DCC17C194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346" y="1645286"/>
            <a:ext cx="3094933" cy="4195211"/>
          </a:xfrm>
          <a:prstGeom prst="rect">
            <a:avLst/>
          </a:prstGeom>
        </p:spPr>
      </p:pic>
      <p:pic>
        <p:nvPicPr>
          <p:cNvPr id="6" name="Picture 5">
            <a:extLst>
              <a:ext uri="{FF2B5EF4-FFF2-40B4-BE49-F238E27FC236}">
                <a16:creationId xmlns:a16="http://schemas.microsoft.com/office/drawing/2014/main" id="{4FA0AFC0-8049-5FE1-A54D-53356960B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610" y="1597526"/>
            <a:ext cx="3529762" cy="4290732"/>
          </a:xfrm>
          <a:prstGeom prst="rect">
            <a:avLst/>
          </a:prstGeom>
        </p:spPr>
      </p:pic>
    </p:spTree>
    <p:extLst>
      <p:ext uri="{BB962C8B-B14F-4D97-AF65-F5344CB8AC3E}">
        <p14:creationId xmlns:p14="http://schemas.microsoft.com/office/powerpoint/2010/main" val="1359225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1117</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ELIMINATION  OF USELESS SYMBOLS</vt:lpstr>
      <vt:lpstr>             OBJECTIVE OF A PROBLEM</vt:lpstr>
      <vt:lpstr>                           APPLICATION</vt:lpstr>
      <vt:lpstr>                            FLOW CHART</vt:lpstr>
      <vt:lpstr>  EXPLANATION</vt:lpstr>
      <vt:lpstr>                        CONTRIBUTION</vt:lpstr>
      <vt:lpstr>                      EXAMPLE PROBLEM</vt:lpstr>
      <vt:lpstr>PowerPoint Presentation</vt:lpstr>
      <vt:lpstr>                               OUTPUT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ELIMINATION  OF USELESS SYMBOLS</dc:title>
  <dc:creator>RACHAVARAPU</dc:creator>
  <cp:lastModifiedBy>RACHAVARAPU SAI DEEKSHITH</cp:lastModifiedBy>
  <cp:revision>6</cp:revision>
  <dcterms:created xsi:type="dcterms:W3CDTF">2023-11-06T08:25:17Z</dcterms:created>
  <dcterms:modified xsi:type="dcterms:W3CDTF">2023-11-06T09:42:53Z</dcterms:modified>
</cp:coreProperties>
</file>