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306" r:id="rId9"/>
    <p:sldId id="279" r:id="rId10"/>
    <p:sldId id="280" r:id="rId11"/>
    <p:sldId id="307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6" r:id="rId25"/>
    <p:sldId id="297" r:id="rId26"/>
    <p:sldId id="301" r:id="rId27"/>
    <p:sldId id="298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0" autoAdjust="0"/>
    <p:restoredTop sz="94727" autoAdjust="0"/>
  </p:normalViewPr>
  <p:slideViewPr>
    <p:cSldViewPr>
      <p:cViewPr varScale="1">
        <p:scale>
          <a:sx n="70" d="100"/>
          <a:sy n="70" d="100"/>
        </p:scale>
        <p:origin x="16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DC20-B9F2-4CC4-AFC0-A0BC8997E4C3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2E06C-8C1B-4EB1-840C-129124E686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7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2E06C-8C1B-4EB1-840C-129124E6861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2E06C-8C1B-4EB1-840C-129124E6861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3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A7FAAE-1879-47C7-99DC-FB5516B9254E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FAC5-E7D7-408C-9B6F-105CFFD4F0A7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215-6190-402B-AFFB-4AD0180168B5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8B95-8113-40A5-A182-7915625AD13E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6600E6-FB25-4F3D-96C6-D0B7CCF95096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8C8-9B4D-4B8A-B4F4-0FB62324F3B3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AE6C-CC22-45C7-AB61-FEDE88E95091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C9E3-CCFE-4EE7-8419-E74CA42F4734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86B6-0CEB-4E82-8C04-9108065063D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A84B-7C0D-4E93-93F9-5D86F4C22207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052C-93B2-4D87-AED9-68F4C1AC72E7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0E81E2-B1A9-4891-B3EA-2F7EEFA08B9C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smtClean="0"/>
              <a:t>Chapter </a:t>
            </a:r>
            <a:r>
              <a:rPr lang="en-US" sz="4400" b="1" smtClean="0"/>
              <a:t>Six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010400" cy="59055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Tree structure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Binary search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Insertion</a:t>
            </a:r>
          </a:p>
          <a:p>
            <a:r>
              <a:rPr lang="en-US" dirty="0" smtClean="0"/>
              <a:t>To </a:t>
            </a:r>
            <a:r>
              <a:rPr lang="en-US" dirty="0"/>
              <a:t>insert a node (pointed by new node pointer) in to a binary search tree (whose root node is pointed by </a:t>
            </a:r>
            <a:r>
              <a:rPr lang="en-US" dirty="0" err="1"/>
              <a:t>rootnodeptr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 tree is empty, the node to be inserted is made the root </a:t>
            </a:r>
            <a:r>
              <a:rPr lang="en-US" dirty="0" smtClean="0"/>
              <a:t>node.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search the appropriate position and insert the node </a:t>
            </a:r>
            <a:r>
              <a:rPr lang="en-US" dirty="0" smtClean="0"/>
              <a:t>(fore example, to </a:t>
            </a:r>
            <a:r>
              <a:rPr lang="en-US" dirty="0"/>
              <a:t>insert </a:t>
            </a:r>
            <a:r>
              <a:rPr lang="en-US" dirty="0" err="1"/>
              <a:t>newnodeptr</a:t>
            </a:r>
            <a:r>
              <a:rPr lang="en-US" dirty="0"/>
              <a:t> 8, compare </a:t>
            </a:r>
            <a:r>
              <a:rPr lang="en-US" dirty="0" err="1" smtClean="0"/>
              <a:t>rootnodeptr</a:t>
            </a:r>
            <a:r>
              <a:rPr lang="en-US" dirty="0" smtClean="0"/>
              <a:t> </a:t>
            </a:r>
            <a:r>
              <a:rPr lang="en-US" dirty="0"/>
              <a:t>not null then compare 8 with 10, since 8&lt;10 go to left compare 8 with 5, since 8&gt;5, go to right, compare 8 with 6, since 8&gt;6, go to right, compare, final compare 8 with 7 and since 8&gt;7 and right of 7 is null, 8 will be inserted to the right of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3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701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insert(</a:t>
            </a:r>
            <a:r>
              <a:rPr lang="en-US" dirty="0" err="1"/>
              <a:t>int</a:t>
            </a:r>
            <a:r>
              <a:rPr lang="en-US" dirty="0"/>
              <a:t> d){</a:t>
            </a:r>
          </a:p>
          <a:p>
            <a:pPr marL="0" indent="0">
              <a:buNone/>
            </a:pPr>
            <a:r>
              <a:rPr lang="en-US" dirty="0"/>
              <a:t>	tree *</a:t>
            </a:r>
            <a:r>
              <a:rPr lang="en-US" dirty="0" err="1"/>
              <a:t>newnode</a:t>
            </a:r>
            <a:r>
              <a:rPr lang="en-US" dirty="0"/>
              <a:t>= new tree;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-&gt;data=d;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-&gt;left=NULL;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-&gt;right=NULL;</a:t>
            </a:r>
          </a:p>
          <a:p>
            <a:pPr marL="0" indent="0">
              <a:buNone/>
            </a:pPr>
            <a:r>
              <a:rPr lang="en-US" dirty="0"/>
              <a:t>	tree *temp=root;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flag=0;</a:t>
            </a:r>
          </a:p>
          <a:p>
            <a:pPr marL="0" indent="0">
              <a:buNone/>
            </a:pPr>
            <a:r>
              <a:rPr lang="en-US" dirty="0"/>
              <a:t>	if(root==NULL)</a:t>
            </a:r>
          </a:p>
          <a:p>
            <a:pPr marL="0" indent="0">
              <a:buNone/>
            </a:pPr>
            <a:r>
              <a:rPr lang="en-US" dirty="0"/>
              <a:t>		temp=root=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else{</a:t>
            </a:r>
          </a:p>
          <a:p>
            <a:pPr marL="0" indent="0">
              <a:buNone/>
            </a:pPr>
            <a:r>
              <a:rPr lang="en-US" dirty="0"/>
              <a:t>	      while(flag==0){</a:t>
            </a:r>
          </a:p>
          <a:p>
            <a:pPr marL="0" indent="0">
              <a:buNone/>
            </a:pPr>
            <a:r>
              <a:rPr lang="en-US" dirty="0"/>
              <a:t>	            if(temp-&gt;data &gt; </a:t>
            </a:r>
            <a:r>
              <a:rPr lang="en-US" dirty="0" err="1"/>
              <a:t>newnode</a:t>
            </a:r>
            <a:r>
              <a:rPr lang="en-US" dirty="0"/>
              <a:t>-&gt;data){</a:t>
            </a:r>
          </a:p>
          <a:p>
            <a:pPr marL="0" indent="0">
              <a:buNone/>
            </a:pPr>
            <a:r>
              <a:rPr lang="en-US" dirty="0"/>
              <a:t>		if(temp-&gt;left==NULL){</a:t>
            </a:r>
          </a:p>
          <a:p>
            <a:pPr marL="0" indent="0">
              <a:buNone/>
            </a:pPr>
            <a:r>
              <a:rPr lang="en-US" dirty="0"/>
              <a:t>			temp-&gt;left=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flag=1;}</a:t>
            </a:r>
          </a:p>
          <a:p>
            <a:pPr marL="0" indent="0">
              <a:buNone/>
            </a:pPr>
            <a:r>
              <a:rPr lang="en-US" dirty="0"/>
              <a:t>		else </a:t>
            </a:r>
          </a:p>
          <a:p>
            <a:pPr marL="0" indent="0">
              <a:buNone/>
            </a:pPr>
            <a:r>
              <a:rPr lang="en-US" dirty="0"/>
              <a:t>			temp=temp-&gt;left;  }</a:t>
            </a:r>
          </a:p>
          <a:p>
            <a:pPr marL="0" indent="0">
              <a:buNone/>
            </a:pPr>
            <a:r>
              <a:rPr lang="en-US" dirty="0"/>
              <a:t>	              else{</a:t>
            </a:r>
          </a:p>
          <a:p>
            <a:pPr marL="0" indent="0">
              <a:buNone/>
            </a:pPr>
            <a:r>
              <a:rPr lang="en-US" dirty="0"/>
              <a:t>		if(temp-&gt;right==NULL){</a:t>
            </a:r>
          </a:p>
          <a:p>
            <a:pPr marL="0" indent="0">
              <a:buNone/>
            </a:pPr>
            <a:r>
              <a:rPr lang="en-US" dirty="0"/>
              <a:t>			temp-&gt;right=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	flag=1;}</a:t>
            </a:r>
          </a:p>
          <a:p>
            <a:pPr marL="0" indent="0">
              <a:buNone/>
            </a:pPr>
            <a:r>
              <a:rPr lang="en-US" dirty="0"/>
              <a:t>		else </a:t>
            </a:r>
          </a:p>
          <a:p>
            <a:pPr marL="0" indent="0">
              <a:buNone/>
            </a:pPr>
            <a:r>
              <a:rPr lang="en-US" dirty="0"/>
              <a:t>			temp=temp-&gt;right;   }</a:t>
            </a:r>
          </a:p>
          <a:p>
            <a:pPr marL="0" indent="0">
              <a:buNone/>
            </a:pPr>
            <a:r>
              <a:rPr lang="en-US" dirty="0"/>
              <a:t>		}//while loop</a:t>
            </a:r>
          </a:p>
          <a:p>
            <a:pPr marL="0" indent="0">
              <a:buNone/>
            </a:pPr>
            <a:r>
              <a:rPr lang="en-US" dirty="0"/>
              <a:t>	}    }//function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1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Searching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Searching </a:t>
            </a:r>
            <a:r>
              <a:rPr lang="en-US" sz="2400" dirty="0"/>
              <a:t>a binary search tree is not dissimilar to the process performed when inserting an item:</a:t>
            </a:r>
          </a:p>
          <a:p>
            <a:r>
              <a:rPr lang="en-US" sz="2400" dirty="0"/>
              <a:t> Compare the item that you are looking for with the root,</a:t>
            </a:r>
          </a:p>
          <a:p>
            <a:r>
              <a:rPr lang="en-US" sz="2400" dirty="0"/>
              <a:t> and then push the comparison down into the left or right </a:t>
            </a:r>
            <a:r>
              <a:rPr lang="en-US" sz="2400" dirty="0" smtClean="0"/>
              <a:t>sub-tree </a:t>
            </a:r>
            <a:r>
              <a:rPr lang="en-US" sz="2400" dirty="0"/>
              <a:t>depending on the result of this comparison, until a match is found or a leaf is reached. </a:t>
            </a:r>
          </a:p>
          <a:p>
            <a:r>
              <a:rPr lang="en-US" sz="2400" dirty="0"/>
              <a:t>This takes at most as many comparisons as the height of the tree. </a:t>
            </a:r>
          </a:p>
          <a:p>
            <a:r>
              <a:rPr lang="en-US" sz="2400" dirty="0"/>
              <a:t>At worst, this will be the number of nodes in the tree minus one. </a:t>
            </a:r>
          </a:p>
        </p:txBody>
      </p:sp>
    </p:spTree>
    <p:extLst>
      <p:ext uri="{BB962C8B-B14F-4D97-AF65-F5344CB8AC3E}">
        <p14:creationId xmlns:p14="http://schemas.microsoft.com/office/powerpoint/2010/main" val="283680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call:</a:t>
            </a:r>
          </a:p>
          <a:p>
            <a:pPr marL="0" indent="0">
              <a:buNone/>
            </a:pPr>
            <a:r>
              <a:rPr lang="en-US" dirty="0" err="1"/>
              <a:t>elementExists</a:t>
            </a:r>
            <a:r>
              <a:rPr lang="en-US" dirty="0"/>
              <a:t>=</a:t>
            </a:r>
            <a:r>
              <a:rPr lang="en-US" dirty="0" err="1"/>
              <a:t>searchBST</a:t>
            </a:r>
            <a:r>
              <a:rPr lang="en-US" dirty="0"/>
              <a:t>(RNP, number);</a:t>
            </a:r>
          </a:p>
          <a:p>
            <a:r>
              <a:rPr lang="en-US" dirty="0"/>
              <a:t>The function (recursive implementation)</a:t>
            </a:r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/>
              <a:t>searchBST</a:t>
            </a:r>
            <a:r>
              <a:rPr lang="en-US" dirty="0"/>
              <a:t>(Node *</a:t>
            </a:r>
            <a:r>
              <a:rPr lang="en-US" dirty="0" err="1"/>
              <a:t>CurrNodeptr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currNodeptr</a:t>
            </a:r>
            <a:r>
              <a:rPr lang="en-US" dirty="0"/>
              <a:t>==NULL)</a:t>
            </a:r>
          </a:p>
          <a:p>
            <a:pPr marL="0" indent="0">
              <a:buNone/>
            </a:pPr>
            <a:r>
              <a:rPr lang="en-US" dirty="0"/>
              <a:t>		return (false);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if (</a:t>
            </a:r>
            <a:r>
              <a:rPr lang="en-US" dirty="0" err="1"/>
              <a:t>currNodeptr</a:t>
            </a:r>
            <a:r>
              <a:rPr lang="en-US" dirty="0"/>
              <a:t>-&gt;</a:t>
            </a:r>
            <a:r>
              <a:rPr lang="en-US" dirty="0" err="1"/>
              <a:t>num</a:t>
            </a:r>
            <a:r>
              <a:rPr lang="en-US" dirty="0"/>
              <a:t>==x)</a:t>
            </a:r>
          </a:p>
          <a:p>
            <a:pPr marL="0" indent="0">
              <a:buNone/>
            </a:pPr>
            <a:r>
              <a:rPr lang="en-US" dirty="0"/>
              <a:t>		return (true);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if (</a:t>
            </a:r>
            <a:r>
              <a:rPr lang="en-US" dirty="0" err="1"/>
              <a:t>currNodeptr</a:t>
            </a:r>
            <a:r>
              <a:rPr lang="en-US" dirty="0"/>
              <a:t>-&gt;</a:t>
            </a:r>
            <a:r>
              <a:rPr lang="en-US" dirty="0" err="1"/>
              <a:t>num</a:t>
            </a:r>
            <a:r>
              <a:rPr lang="en-US" dirty="0"/>
              <a:t>&gt;x)</a:t>
            </a:r>
          </a:p>
          <a:p>
            <a:pPr marL="0" indent="0">
              <a:buNone/>
            </a:pPr>
            <a:r>
              <a:rPr lang="en-US" dirty="0"/>
              <a:t>		return (</a:t>
            </a:r>
            <a:r>
              <a:rPr lang="en-US" dirty="0" err="1"/>
              <a:t>searchBST</a:t>
            </a:r>
            <a:r>
              <a:rPr lang="en-US" dirty="0"/>
              <a:t>(</a:t>
            </a:r>
            <a:r>
              <a:rPr lang="en-US" dirty="0" err="1"/>
              <a:t>currNodeptr</a:t>
            </a:r>
            <a:r>
              <a:rPr lang="en-US" dirty="0"/>
              <a:t>-&gt;left, x);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return (</a:t>
            </a:r>
            <a:r>
              <a:rPr lang="en-US" dirty="0" err="1"/>
              <a:t>searchBST</a:t>
            </a:r>
            <a:r>
              <a:rPr lang="en-US" dirty="0"/>
              <a:t>(</a:t>
            </a:r>
            <a:r>
              <a:rPr lang="en-US" dirty="0" err="1"/>
              <a:t>currNodeptr</a:t>
            </a:r>
            <a:r>
              <a:rPr lang="en-US" dirty="0"/>
              <a:t>-&gt;right, x);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function </a:t>
            </a:r>
            <a:r>
              <a:rPr lang="en-US" dirty="0"/>
              <a:t>call</a:t>
            </a:r>
          </a:p>
          <a:p>
            <a:pPr marL="0" indent="0">
              <a:buNone/>
            </a:pPr>
            <a:r>
              <a:rPr lang="en-US" dirty="0" err="1"/>
              <a:t>searchedNodeptr</a:t>
            </a:r>
            <a:r>
              <a:rPr lang="en-US" dirty="0"/>
              <a:t>=</a:t>
            </a:r>
            <a:r>
              <a:rPr lang="en-US" dirty="0" err="1"/>
              <a:t>searchBST</a:t>
            </a:r>
            <a:r>
              <a:rPr lang="en-US" dirty="0"/>
              <a:t>(RNP</a:t>
            </a:r>
            <a:r>
              <a:rPr lang="en-US" dirty="0" smtClean="0"/>
              <a:t>, Number</a:t>
            </a:r>
            <a:r>
              <a:rPr lang="en-US" dirty="0"/>
              <a:t>);</a:t>
            </a:r>
          </a:p>
          <a:p>
            <a:r>
              <a:rPr lang="en-US" dirty="0"/>
              <a:t>The function (recursive implementation)</a:t>
            </a:r>
          </a:p>
          <a:p>
            <a:pPr marL="0" indent="0">
              <a:buNone/>
            </a:pPr>
            <a:r>
              <a:rPr lang="en-US" dirty="0"/>
              <a:t>	Node* </a:t>
            </a:r>
            <a:r>
              <a:rPr lang="en-US" dirty="0" err="1"/>
              <a:t>searchBST</a:t>
            </a:r>
            <a:r>
              <a:rPr lang="en-US" dirty="0"/>
              <a:t>(Node *</a:t>
            </a:r>
            <a:r>
              <a:rPr lang="en-US" dirty="0" err="1"/>
              <a:t>CurrNodeptr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	if(</a:t>
            </a:r>
            <a:r>
              <a:rPr lang="en-US" dirty="0" err="1"/>
              <a:t>currNodeptr</a:t>
            </a:r>
            <a:r>
              <a:rPr lang="en-US" dirty="0"/>
              <a:t>==NULL)</a:t>
            </a:r>
          </a:p>
          <a:p>
            <a:pPr marL="0" indent="0">
              <a:buNone/>
            </a:pPr>
            <a:r>
              <a:rPr lang="en-US" dirty="0"/>
              <a:t>			return (NULL);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currNodeptr</a:t>
            </a:r>
            <a:r>
              <a:rPr lang="en-US" dirty="0"/>
              <a:t>-&gt;</a:t>
            </a:r>
            <a:r>
              <a:rPr lang="en-US" dirty="0" err="1"/>
              <a:t>num</a:t>
            </a:r>
            <a:r>
              <a:rPr lang="en-US" dirty="0"/>
              <a:t>==x)</a:t>
            </a:r>
          </a:p>
          <a:p>
            <a:pPr marL="0" indent="0">
              <a:buNone/>
            </a:pPr>
            <a:r>
              <a:rPr lang="en-US" dirty="0"/>
              <a:t>			return (</a:t>
            </a:r>
            <a:r>
              <a:rPr lang="en-US" dirty="0" err="1"/>
              <a:t>currNodeptr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else if (</a:t>
            </a:r>
            <a:r>
              <a:rPr lang="en-US" dirty="0" err="1"/>
              <a:t>currNodeptr</a:t>
            </a:r>
            <a:r>
              <a:rPr lang="en-US" dirty="0"/>
              <a:t>-&gt;</a:t>
            </a:r>
            <a:r>
              <a:rPr lang="en-US" dirty="0" err="1"/>
              <a:t>num</a:t>
            </a:r>
            <a:r>
              <a:rPr lang="en-US" dirty="0"/>
              <a:t>&gt;x)</a:t>
            </a:r>
          </a:p>
          <a:p>
            <a:pPr marL="0" indent="0">
              <a:buNone/>
            </a:pPr>
            <a:r>
              <a:rPr lang="en-US" dirty="0"/>
              <a:t>			return (</a:t>
            </a:r>
            <a:r>
              <a:rPr lang="en-US" dirty="0" err="1"/>
              <a:t>searchBST</a:t>
            </a:r>
            <a:r>
              <a:rPr lang="en-US" dirty="0"/>
              <a:t>(</a:t>
            </a:r>
            <a:r>
              <a:rPr lang="en-US" dirty="0" err="1"/>
              <a:t>currNodeptr</a:t>
            </a:r>
            <a:r>
              <a:rPr lang="en-US" dirty="0"/>
              <a:t>-&gt;left, x);</a:t>
            </a:r>
          </a:p>
          <a:p>
            <a:pPr marL="0" indent="0">
              <a:buNone/>
            </a:pPr>
            <a:r>
              <a:rPr lang="en-US" dirty="0"/>
              <a:t>		else </a:t>
            </a:r>
          </a:p>
          <a:p>
            <a:pPr marL="0" indent="0">
              <a:buNone/>
            </a:pPr>
            <a:r>
              <a:rPr lang="en-US" dirty="0"/>
              <a:t>			return (</a:t>
            </a:r>
            <a:r>
              <a:rPr lang="en-US" dirty="0" err="1"/>
              <a:t>searchBST</a:t>
            </a:r>
            <a:r>
              <a:rPr lang="en-US" dirty="0"/>
              <a:t>(</a:t>
            </a:r>
            <a:r>
              <a:rPr lang="en-US" dirty="0" err="1"/>
              <a:t>currNodeptr</a:t>
            </a:r>
            <a:r>
              <a:rPr lang="en-US" dirty="0"/>
              <a:t>-&gt;right, x);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8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Deletion </a:t>
            </a:r>
            <a:r>
              <a:rPr lang="en-US" dirty="0"/>
              <a:t>of a node from a binary search tree can be more </a:t>
            </a:r>
            <a:r>
              <a:rPr lang="en-US" dirty="0" smtClean="0"/>
              <a:t>difficult. </a:t>
            </a:r>
            <a:r>
              <a:rPr lang="en-US" dirty="0"/>
              <a:t>The difficulty of the operation depends on the position of the node in the tree. There are three cases: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node is a leaf. This is the easiest case to deal with. The appropriate pointer of its parent is set to null and the node deleted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node has one child. This case is also not complicated. The </a:t>
            </a:r>
            <a:r>
              <a:rPr lang="en-US" dirty="0" smtClean="0"/>
              <a:t>appropriate pointer </a:t>
            </a:r>
            <a:r>
              <a:rPr lang="en-US" dirty="0"/>
              <a:t>of its parent is modified to point to the child of the </a:t>
            </a:r>
            <a:r>
              <a:rPr lang="en-US" dirty="0" smtClean="0"/>
              <a:t>node(the child node takes the place of its parent </a:t>
            </a:r>
            <a:r>
              <a:rPr lang="en-US" dirty="0" smtClean="0">
                <a:sym typeface="Wingdings" panose="05000000000000000000" pitchFamily="2" charset="2"/>
              </a:rPr>
              <a:t> the node to be deleted)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node has two children. </a:t>
            </a:r>
            <a:r>
              <a:rPr lang="en-US" dirty="0" smtClean="0"/>
              <a:t>This one is a bit complicated. There are two </a:t>
            </a:r>
            <a:r>
              <a:rPr lang="en-US" dirty="0"/>
              <a:t>possible ways of dealing with this situation</a:t>
            </a:r>
            <a:r>
              <a:rPr lang="en-US" dirty="0" smtClean="0"/>
              <a:t>. </a:t>
            </a:r>
            <a:r>
              <a:rPr lang="en-US" dirty="0"/>
              <a:t>They are </a:t>
            </a:r>
            <a:r>
              <a:rPr lang="en-US" b="1" dirty="0" smtClean="0"/>
              <a:t>Deletion by Merging </a:t>
            </a:r>
            <a:r>
              <a:rPr lang="en-US" dirty="0" smtClean="0"/>
              <a:t>and </a:t>
            </a:r>
            <a:r>
              <a:rPr lang="en-US" b="1" dirty="0"/>
              <a:t>Deletion by </a:t>
            </a:r>
            <a:r>
              <a:rPr lang="en-US" b="1" dirty="0" smtClean="0"/>
              <a:t>Copying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2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36443" y="1219200"/>
            <a:ext cx="6671114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by Merging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way of deleting nodes that have two children is called </a:t>
            </a:r>
            <a:r>
              <a:rPr lang="en-US" b="1" dirty="0"/>
              <a:t>deletion by merging. </a:t>
            </a:r>
          </a:p>
          <a:p>
            <a:r>
              <a:rPr lang="en-US" dirty="0"/>
              <a:t>This algorithm works by merging the two </a:t>
            </a:r>
            <a:r>
              <a:rPr lang="en-US" dirty="0" err="1"/>
              <a:t>subtrees</a:t>
            </a:r>
            <a:r>
              <a:rPr lang="en-US" dirty="0"/>
              <a:t> of the node and attaching the merged tree to the node’s parent.</a:t>
            </a:r>
          </a:p>
          <a:p>
            <a:r>
              <a:rPr lang="en-US" dirty="0" smtClean="0"/>
              <a:t>In </a:t>
            </a:r>
            <a:r>
              <a:rPr lang="en-US" dirty="0"/>
              <a:t>binary search trees, every value in the left </a:t>
            </a:r>
            <a:r>
              <a:rPr lang="en-US" dirty="0" err="1"/>
              <a:t>subtree</a:t>
            </a:r>
            <a:r>
              <a:rPr lang="en-US" dirty="0"/>
              <a:t> is less than every value in the right </a:t>
            </a:r>
            <a:r>
              <a:rPr lang="en-US" dirty="0" err="1"/>
              <a:t>subtree</a:t>
            </a:r>
            <a:r>
              <a:rPr lang="en-US" dirty="0"/>
              <a:t>, so if we can find the largest value in the left </a:t>
            </a:r>
            <a:r>
              <a:rPr lang="en-US" dirty="0" err="1"/>
              <a:t>subtree</a:t>
            </a:r>
            <a:r>
              <a:rPr lang="en-US" dirty="0"/>
              <a:t>, then we can attach the right </a:t>
            </a:r>
            <a:r>
              <a:rPr lang="en-US" dirty="0" err="1"/>
              <a:t>subtree</a:t>
            </a:r>
            <a:r>
              <a:rPr lang="en-US" dirty="0"/>
              <a:t> as the right child of this node, and still preserve the ordered nature of the tree.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is illustrated in the following figure.</a:t>
            </a:r>
          </a:p>
          <a:p>
            <a:r>
              <a:rPr lang="en-US" dirty="0" smtClean="0"/>
              <a:t> </a:t>
            </a:r>
            <a:r>
              <a:rPr lang="en-US" dirty="0"/>
              <a:t>To find the largest value in the left </a:t>
            </a:r>
            <a:r>
              <a:rPr lang="en-US" dirty="0" err="1"/>
              <a:t>subtree</a:t>
            </a:r>
            <a:r>
              <a:rPr lang="en-US" dirty="0"/>
              <a:t> we need only keep tracking the right child pointer until a null is encountered. </a:t>
            </a:r>
            <a:endParaRPr lang="en-US" dirty="0" smtClean="0"/>
          </a:p>
          <a:p>
            <a:r>
              <a:rPr lang="en-US" dirty="0" smtClean="0"/>
              <a:t>Symmetrically</a:t>
            </a:r>
            <a:r>
              <a:rPr lang="en-US" dirty="0"/>
              <a:t>, this algorithm can also work by finding the smallest value in the right </a:t>
            </a:r>
            <a:r>
              <a:rPr lang="en-US" dirty="0" err="1"/>
              <a:t>subtree</a:t>
            </a:r>
            <a:r>
              <a:rPr lang="en-US" dirty="0"/>
              <a:t>, and attaching the left </a:t>
            </a:r>
            <a:r>
              <a:rPr lang="en-US" dirty="0" err="1"/>
              <a:t>subtree</a:t>
            </a:r>
            <a:r>
              <a:rPr lang="en-US" dirty="0"/>
              <a:t>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2184" y="1219200"/>
            <a:ext cx="6579631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3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by Copying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Deletion by copying </a:t>
            </a:r>
            <a:r>
              <a:rPr lang="en-US" dirty="0"/>
              <a:t>works in a similar fashion to deletion by merging.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we find the largest value in the left </a:t>
            </a:r>
            <a:r>
              <a:rPr lang="en-US" dirty="0" smtClean="0"/>
              <a:t>sub-tree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Next</a:t>
            </a:r>
            <a:r>
              <a:rPr lang="en-US" dirty="0"/>
              <a:t>, we copy this node, so that it replaces the node being deleted.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process is illustrated in the above</a:t>
            </a:r>
            <a:r>
              <a:rPr lang="en-US" dirty="0" smtClean="0"/>
              <a:t> </a:t>
            </a:r>
            <a:r>
              <a:rPr lang="en-US" dirty="0"/>
              <a:t>figure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The 10 node is a valid new root to the tree because it is greater than all nodes in the left </a:t>
            </a:r>
            <a:r>
              <a:rPr lang="en-US" dirty="0" smtClean="0"/>
              <a:t>sub-tree</a:t>
            </a:r>
            <a:r>
              <a:rPr lang="en-US" dirty="0"/>
              <a:t>, and less than all nodes in the right </a:t>
            </a:r>
            <a:r>
              <a:rPr lang="en-US" dirty="0" smtClean="0"/>
              <a:t>sub-tree</a:t>
            </a:r>
            <a:r>
              <a:rPr lang="en-US" dirty="0"/>
              <a:t>.</a:t>
            </a:r>
          </a:p>
          <a:p>
            <a:r>
              <a:rPr lang="en-US" dirty="0"/>
              <a:t>A slight complication with this algorithm can occur if the largest value in the left </a:t>
            </a:r>
            <a:r>
              <a:rPr lang="en-US" dirty="0" err="1" smtClean="0"/>
              <a:t>subt-ree</a:t>
            </a:r>
            <a:r>
              <a:rPr lang="en-US" dirty="0" smtClean="0"/>
              <a:t> </a:t>
            </a:r>
            <a:r>
              <a:rPr lang="en-US" dirty="0"/>
              <a:t>has a left child.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the left child is attached to the nodes parent instead.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 above Figure the 10 node had a left child (node 8), so it was attached as the right child of 10’s parent, namely 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</a:t>
            </a:r>
            <a:r>
              <a:rPr lang="en-US" dirty="0"/>
              <a:t>, binary trees and binary search trees </a:t>
            </a:r>
          </a:p>
          <a:p>
            <a:r>
              <a:rPr lang="en-US" dirty="0" smtClean="0"/>
              <a:t>Implementing </a:t>
            </a:r>
            <a:r>
              <a:rPr lang="en-US" dirty="0"/>
              <a:t>binary trees </a:t>
            </a:r>
          </a:p>
          <a:p>
            <a:r>
              <a:rPr lang="en-US" dirty="0" smtClean="0"/>
              <a:t>Searching </a:t>
            </a:r>
            <a:r>
              <a:rPr lang="en-US" dirty="0"/>
              <a:t>a binary tree </a:t>
            </a:r>
          </a:p>
          <a:p>
            <a:r>
              <a:rPr lang="en-US" dirty="0" smtClean="0"/>
              <a:t>Tree </a:t>
            </a:r>
            <a:r>
              <a:rPr lang="en-US" dirty="0"/>
              <a:t>traversal</a:t>
            </a:r>
          </a:p>
          <a:p>
            <a:r>
              <a:rPr lang="en-US" dirty="0" smtClean="0"/>
              <a:t>Insertion </a:t>
            </a:r>
            <a:endParaRPr lang="en-US" dirty="0"/>
          </a:p>
          <a:p>
            <a:r>
              <a:rPr lang="en-US" dirty="0" smtClean="0"/>
              <a:t>Deletion </a:t>
            </a:r>
            <a:endParaRPr lang="en-US" dirty="0"/>
          </a:p>
          <a:p>
            <a:r>
              <a:rPr lang="en-US" dirty="0" smtClean="0"/>
              <a:t>Balancing </a:t>
            </a:r>
            <a:r>
              <a:rPr lang="en-US" dirty="0"/>
              <a:t>a tree </a:t>
            </a:r>
          </a:p>
        </p:txBody>
      </p:sp>
    </p:spTree>
    <p:extLst>
      <p:ext uri="{BB962C8B-B14F-4D97-AF65-F5344CB8AC3E}">
        <p14:creationId xmlns:p14="http://schemas.microsoft.com/office/powerpoint/2010/main" val="27680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/>
              <a:t>From the above binary search tree considering independently,</a:t>
            </a:r>
          </a:p>
          <a:p>
            <a:pPr lvl="1"/>
            <a:r>
              <a:rPr lang="en-GB" sz="2000" dirty="0"/>
              <a:t>Give the tree after node 1 is deleted.</a:t>
            </a:r>
          </a:p>
          <a:p>
            <a:pPr lvl="1"/>
            <a:r>
              <a:rPr lang="en-GB" sz="2000" dirty="0"/>
              <a:t>Give the tree after node 2 is deleted.</a:t>
            </a:r>
          </a:p>
          <a:p>
            <a:pPr lvl="1"/>
            <a:r>
              <a:rPr lang="en-GB" sz="2000" dirty="0"/>
              <a:t> Give the tree after node 6 is deleted (Deletion by merging)</a:t>
            </a:r>
          </a:p>
          <a:p>
            <a:pPr lvl="1"/>
            <a:r>
              <a:rPr lang="en-GB" sz="2000" dirty="0"/>
              <a:t> Give the tree after node 10 is deleted (Deletion by Coping).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9149" r="-509"/>
          <a:stretch/>
        </p:blipFill>
        <p:spPr>
          <a:xfrm>
            <a:off x="228600" y="3276600"/>
            <a:ext cx="891540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Compared to linear data structures like linked lists and one dimensional arrays, which have only one logical means of traversal, tree structures can be traversed in many different ways. </a:t>
            </a:r>
            <a:endParaRPr lang="en-US" dirty="0" smtClean="0"/>
          </a:p>
          <a:p>
            <a:r>
              <a:rPr lang="en-US" dirty="0" smtClean="0"/>
              <a:t>Starting </a:t>
            </a:r>
            <a:r>
              <a:rPr lang="en-US" dirty="0"/>
              <a:t>at the root of a binary tree, there are three main steps that can be performed and the order in which they are performed define the traversal type.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steps are: Performing an action on the current node (referred to as "visiting" the node); or repeating the process with the </a:t>
            </a:r>
            <a:r>
              <a:rPr lang="en-US" dirty="0" err="1"/>
              <a:t>subtrees</a:t>
            </a:r>
            <a:r>
              <a:rPr lang="en-US" dirty="0"/>
              <a:t> rooted at our left and right children.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the process is most easily described through recursion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2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Traversal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traverse a non-empty binary tree in </a:t>
            </a:r>
            <a:r>
              <a:rPr lang="en-US" b="1" dirty="0"/>
              <a:t>preorder</a:t>
            </a:r>
            <a:r>
              <a:rPr lang="en-US" dirty="0"/>
              <a:t>, we perform the following three operations: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Visit the root. 2. Traverse the left </a:t>
            </a:r>
            <a:r>
              <a:rPr lang="en-US" dirty="0" smtClean="0"/>
              <a:t>sub-tree </a:t>
            </a:r>
            <a:r>
              <a:rPr lang="en-US" dirty="0"/>
              <a:t>in preorder. 3. Traverse the right </a:t>
            </a:r>
            <a:r>
              <a:rPr lang="en-US" dirty="0" smtClean="0"/>
              <a:t>sub-tree </a:t>
            </a:r>
            <a:r>
              <a:rPr lang="en-US" dirty="0"/>
              <a:t>in preorder.</a:t>
            </a:r>
          </a:p>
          <a:p>
            <a:r>
              <a:rPr lang="en-US" dirty="0"/>
              <a:t>To traverse a non-empty binary tree in </a:t>
            </a:r>
            <a:r>
              <a:rPr lang="en-US" b="1" dirty="0" err="1"/>
              <a:t>inorder</a:t>
            </a:r>
            <a:r>
              <a:rPr lang="en-US" dirty="0"/>
              <a:t>, perform the following operations: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Traverse the left </a:t>
            </a:r>
            <a:r>
              <a:rPr lang="en-US" dirty="0" smtClean="0"/>
              <a:t>sub-tree </a:t>
            </a:r>
            <a:r>
              <a:rPr lang="en-US" dirty="0"/>
              <a:t>in </a:t>
            </a:r>
            <a:r>
              <a:rPr lang="en-US" dirty="0" err="1"/>
              <a:t>inorder</a:t>
            </a:r>
            <a:r>
              <a:rPr lang="en-US" dirty="0"/>
              <a:t>. 2. Visit the root. 3. Traverse the right </a:t>
            </a:r>
            <a:r>
              <a:rPr lang="en-US" dirty="0" smtClean="0"/>
              <a:t>sub-tree </a:t>
            </a:r>
            <a:r>
              <a:rPr lang="en-US" dirty="0"/>
              <a:t>in </a:t>
            </a:r>
            <a:r>
              <a:rPr lang="en-US" dirty="0" err="1"/>
              <a:t>inorder</a:t>
            </a:r>
            <a:r>
              <a:rPr lang="en-US" dirty="0"/>
              <a:t>.</a:t>
            </a:r>
          </a:p>
          <a:p>
            <a:r>
              <a:rPr lang="en-US" dirty="0"/>
              <a:t>To traverse a non-empty binary tree in </a:t>
            </a:r>
            <a:r>
              <a:rPr lang="en-US" b="1" dirty="0" err="1"/>
              <a:t>postorder</a:t>
            </a:r>
            <a:r>
              <a:rPr lang="en-US" dirty="0"/>
              <a:t>, perform the following operations: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Traverse the left </a:t>
            </a:r>
            <a:r>
              <a:rPr lang="en-US" dirty="0" err="1"/>
              <a:t>subtree</a:t>
            </a:r>
            <a:r>
              <a:rPr lang="en-US" dirty="0"/>
              <a:t> in </a:t>
            </a:r>
            <a:r>
              <a:rPr lang="en-US" dirty="0" err="1"/>
              <a:t>postorder</a:t>
            </a:r>
            <a:r>
              <a:rPr lang="en-US" dirty="0"/>
              <a:t>. 2. Traverse the right </a:t>
            </a:r>
            <a:r>
              <a:rPr lang="en-US" dirty="0" err="1"/>
              <a:t>subtree</a:t>
            </a:r>
            <a:r>
              <a:rPr lang="en-US" dirty="0"/>
              <a:t> in </a:t>
            </a:r>
            <a:r>
              <a:rPr lang="en-US" dirty="0" err="1"/>
              <a:t>postorder</a:t>
            </a:r>
            <a:r>
              <a:rPr lang="en-US" dirty="0"/>
              <a:t>. 3. Visit the root. This is also called </a:t>
            </a:r>
            <a:r>
              <a:rPr lang="en-US" b="1" dirty="0"/>
              <a:t>Depth-first </a:t>
            </a:r>
            <a:r>
              <a:rPr lang="en-US" b="1" dirty="0" smtClean="0"/>
              <a:t>traversal.</a:t>
            </a:r>
            <a:endParaRPr lang="en-US" b="1" dirty="0"/>
          </a:p>
          <a:p>
            <a:r>
              <a:rPr lang="en-US" dirty="0"/>
              <a:t>Finally, trees can also be traversed in level-order, where we visit every node on a level before going to a lower level. </a:t>
            </a:r>
            <a:r>
              <a:rPr lang="en-US" dirty="0" smtClean="0"/>
              <a:t>This </a:t>
            </a:r>
            <a:r>
              <a:rPr lang="en-US" dirty="0"/>
              <a:t>is also called </a:t>
            </a:r>
            <a:r>
              <a:rPr lang="en-US" b="1" dirty="0"/>
              <a:t>Breadth-first traversal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4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Preorder </a:t>
            </a:r>
            <a:r>
              <a:rPr lang="en-US" sz="2400" b="1" dirty="0" smtClean="0"/>
              <a:t>traversal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F, B, A, D, C, E, G, I, H </a:t>
            </a:r>
          </a:p>
          <a:p>
            <a:r>
              <a:rPr lang="en-US" sz="2400" b="1" dirty="0"/>
              <a:t>In-order </a:t>
            </a:r>
            <a:r>
              <a:rPr lang="en-US" sz="2400" b="1" dirty="0" smtClean="0"/>
              <a:t>traversal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A, B, C, D, E, F, G, H, I </a:t>
            </a:r>
          </a:p>
          <a:p>
            <a:r>
              <a:rPr lang="en-US" sz="2400" dirty="0"/>
              <a:t>Note that the in-order </a:t>
            </a:r>
            <a:r>
              <a:rPr lang="en-US" sz="2400" dirty="0" smtClean="0"/>
              <a:t>traversal of </a:t>
            </a:r>
            <a:r>
              <a:rPr lang="en-US" sz="2400" dirty="0"/>
              <a:t>a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binary </a:t>
            </a:r>
            <a:r>
              <a:rPr lang="en-US" sz="2400" dirty="0"/>
              <a:t>search tree yields </a:t>
            </a:r>
            <a:r>
              <a:rPr lang="en-US" sz="2400" dirty="0" smtClean="0"/>
              <a:t>an ordered list. </a:t>
            </a:r>
            <a:endParaRPr lang="en-US" sz="2400" dirty="0"/>
          </a:p>
          <a:p>
            <a:r>
              <a:rPr lang="en-US" sz="2400" b="1" dirty="0" err="1"/>
              <a:t>Postorder</a:t>
            </a:r>
            <a:r>
              <a:rPr lang="en-US" sz="2400" b="1" dirty="0"/>
              <a:t> </a:t>
            </a:r>
            <a:r>
              <a:rPr lang="en-US" sz="2400" b="1" dirty="0" smtClean="0"/>
              <a:t>traversal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A, C, E, D, B, H, I, G, F </a:t>
            </a:r>
          </a:p>
          <a:p>
            <a:r>
              <a:rPr lang="en-US" sz="2400" b="1" dirty="0" smtClean="0"/>
              <a:t>Level-order traversal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F, B, G, A, D, I, C, E, H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3649" r="3786" b="3306"/>
          <a:stretch/>
        </p:blipFill>
        <p:spPr bwMode="auto">
          <a:xfrm>
            <a:off x="5486399" y="1428750"/>
            <a:ext cx="3200401" cy="45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7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5029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GB" sz="2000" b="1" dirty="0"/>
              <a:t>Implementation of </a:t>
            </a:r>
            <a:r>
              <a:rPr lang="en-GB" sz="2000" b="1" dirty="0" err="1"/>
              <a:t>preorder</a:t>
            </a:r>
            <a:r>
              <a:rPr lang="en-GB" sz="2000" b="1" dirty="0"/>
              <a:t> 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void preorder(Node *</a:t>
            </a:r>
            <a:r>
              <a:rPr lang="en-US" sz="2000" dirty="0" err="1"/>
              <a:t>currNodeptr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      if(</a:t>
            </a:r>
            <a:r>
              <a:rPr lang="en-US" sz="2000" dirty="0" err="1"/>
              <a:t>currNodeptr</a:t>
            </a:r>
            <a:r>
              <a:rPr lang="en-US" sz="2000" dirty="0"/>
              <a:t>!=NULL){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currNodeptr</a:t>
            </a:r>
            <a:r>
              <a:rPr lang="en-US" sz="2000" dirty="0"/>
              <a:t>-&gt;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    preorder(</a:t>
            </a:r>
            <a:r>
              <a:rPr lang="en-US" sz="2000" dirty="0" err="1" smtClean="0"/>
              <a:t>currNodeptr</a:t>
            </a:r>
            <a:r>
              <a:rPr lang="en-US" sz="2000" dirty="0" smtClean="0"/>
              <a:t>-</a:t>
            </a:r>
            <a:r>
              <a:rPr lang="en-US" sz="2000" dirty="0"/>
              <a:t>&gt;left);</a:t>
            </a:r>
          </a:p>
          <a:p>
            <a:pPr marL="0" indent="0">
              <a:buNone/>
            </a:pPr>
            <a:r>
              <a:rPr lang="en-US" sz="2000" dirty="0" smtClean="0"/>
              <a:t>        preorder(</a:t>
            </a:r>
            <a:r>
              <a:rPr lang="en-US" sz="2000" dirty="0" err="1" smtClean="0"/>
              <a:t>currNodeptr</a:t>
            </a:r>
            <a:r>
              <a:rPr lang="en-US" sz="2000" dirty="0" smtClean="0"/>
              <a:t>-</a:t>
            </a:r>
            <a:r>
              <a:rPr lang="en-US" sz="2000" dirty="0"/>
              <a:t>&gt;right);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r>
              <a:rPr lang="en-GB" sz="2000" b="1" dirty="0"/>
              <a:t>Implementation of </a:t>
            </a:r>
            <a:r>
              <a:rPr lang="en-GB" sz="2000" b="1" dirty="0" err="1"/>
              <a:t>Inorder</a:t>
            </a:r>
            <a:endParaRPr 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void </a:t>
            </a:r>
            <a:r>
              <a:rPr lang="en-GB" sz="2000" dirty="0" err="1"/>
              <a:t>inorder</a:t>
            </a:r>
            <a:r>
              <a:rPr lang="en-GB" sz="2000" dirty="0"/>
              <a:t>(Node *</a:t>
            </a:r>
            <a:r>
              <a:rPr lang="en-GB" sz="2000" dirty="0" err="1"/>
              <a:t>currNodeptr</a:t>
            </a:r>
            <a:r>
              <a:rPr lang="en-GB" sz="2000" dirty="0"/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if(</a:t>
            </a:r>
            <a:r>
              <a:rPr lang="en-GB" sz="2000" dirty="0" err="1"/>
              <a:t>currNodeptr</a:t>
            </a:r>
            <a:r>
              <a:rPr lang="en-GB" sz="2000" dirty="0"/>
              <a:t>!=null){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  </a:t>
            </a:r>
            <a:r>
              <a:rPr lang="en-GB" sz="2000" dirty="0" err="1"/>
              <a:t>inorder</a:t>
            </a:r>
            <a:r>
              <a:rPr lang="en-GB" sz="2000" dirty="0"/>
              <a:t>(</a:t>
            </a:r>
            <a:r>
              <a:rPr lang="en-GB" sz="2000" dirty="0" err="1"/>
              <a:t>currNodeptr</a:t>
            </a:r>
            <a:r>
              <a:rPr lang="en-GB" sz="2000" dirty="0"/>
              <a:t>-&gt;left);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  </a:t>
            </a:r>
            <a:r>
              <a:rPr lang="en-GB" sz="2000" dirty="0" err="1"/>
              <a:t>cout</a:t>
            </a:r>
            <a:r>
              <a:rPr lang="en-GB" sz="2000" dirty="0"/>
              <a:t>&lt;&lt;</a:t>
            </a:r>
            <a:r>
              <a:rPr lang="en-GB" sz="2000" dirty="0" err="1"/>
              <a:t>currNodeptr</a:t>
            </a:r>
            <a:r>
              <a:rPr lang="en-GB" sz="2000" dirty="0"/>
              <a:t>-&gt;</a:t>
            </a:r>
            <a:r>
              <a:rPr lang="en-GB" sz="2000" dirty="0" err="1"/>
              <a:t>num</a:t>
            </a:r>
            <a:r>
              <a:rPr lang="en-GB" sz="20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  </a:t>
            </a:r>
            <a:r>
              <a:rPr lang="en-GB" sz="2000" dirty="0" err="1"/>
              <a:t>inorder</a:t>
            </a:r>
            <a:r>
              <a:rPr lang="en-GB" sz="2000" dirty="0"/>
              <a:t>(</a:t>
            </a:r>
            <a:r>
              <a:rPr lang="en-GB" sz="2000" dirty="0" err="1"/>
              <a:t>currNodeptr</a:t>
            </a:r>
            <a:r>
              <a:rPr lang="en-GB" sz="2000" dirty="0"/>
              <a:t>-&gt;right</a:t>
            </a:r>
            <a:r>
              <a:rPr lang="en-GB" sz="2000" dirty="0" smtClean="0"/>
              <a:t>);  }</a:t>
            </a: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sz="2000" b="1" dirty="0"/>
              <a:t>Implementation of </a:t>
            </a:r>
            <a:r>
              <a:rPr lang="en-GB" sz="2000" b="1" dirty="0" err="1"/>
              <a:t>postorder</a:t>
            </a:r>
            <a:r>
              <a:rPr lang="en-GB" sz="2000" b="1" dirty="0"/>
              <a:t> traversal</a:t>
            </a:r>
            <a:endParaRPr 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GB" sz="2000" dirty="0" err="1" smtClean="0"/>
              <a:t>voidpostorder</a:t>
            </a:r>
            <a:r>
              <a:rPr lang="en-GB" sz="2000" dirty="0" smtClean="0"/>
              <a:t>(Node </a:t>
            </a:r>
            <a:r>
              <a:rPr lang="en-GB" sz="2000" dirty="0" err="1" smtClean="0"/>
              <a:t>currNodepptr</a:t>
            </a:r>
            <a:r>
              <a:rPr lang="en-GB" sz="2000" dirty="0"/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if (</a:t>
            </a:r>
            <a:r>
              <a:rPr lang="en-GB" sz="2000" dirty="0" err="1"/>
              <a:t>currNodeptr</a:t>
            </a:r>
            <a:r>
              <a:rPr lang="en-GB" sz="2000" dirty="0"/>
              <a:t>!=NULL){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  </a:t>
            </a:r>
            <a:r>
              <a:rPr lang="en-GB" sz="2000" dirty="0" err="1" smtClean="0"/>
              <a:t>postorder</a:t>
            </a:r>
            <a:r>
              <a:rPr lang="en-GB" sz="2000" dirty="0" smtClean="0"/>
              <a:t>(</a:t>
            </a:r>
            <a:r>
              <a:rPr lang="en-GB" sz="2000" dirty="0" err="1" smtClean="0"/>
              <a:t>currNodeptr</a:t>
            </a:r>
            <a:r>
              <a:rPr lang="en-GB" sz="2000" dirty="0" smtClean="0"/>
              <a:t>-</a:t>
            </a:r>
            <a:r>
              <a:rPr lang="en-GB" sz="2000" dirty="0"/>
              <a:t>&gt;left);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  </a:t>
            </a:r>
            <a:r>
              <a:rPr lang="en-GB" sz="2000" dirty="0" err="1" smtClean="0"/>
              <a:t>postorder</a:t>
            </a:r>
            <a:r>
              <a:rPr lang="en-GB" sz="2000" dirty="0" smtClean="0"/>
              <a:t>(</a:t>
            </a:r>
            <a:r>
              <a:rPr lang="en-GB" sz="2000" dirty="0" err="1" smtClean="0"/>
              <a:t>currNodeptr</a:t>
            </a:r>
            <a:r>
              <a:rPr lang="en-GB" sz="2000" dirty="0" smtClean="0"/>
              <a:t>-</a:t>
            </a:r>
            <a:r>
              <a:rPr lang="en-GB" sz="2000" dirty="0"/>
              <a:t>&gt;right);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  </a:t>
            </a:r>
            <a:r>
              <a:rPr lang="en-GB" sz="2000" dirty="0" err="1" smtClean="0"/>
              <a:t>cout</a:t>
            </a:r>
            <a:r>
              <a:rPr lang="en-GB" sz="2000" dirty="0"/>
              <a:t>&lt;&lt;</a:t>
            </a:r>
            <a:r>
              <a:rPr lang="en-GB" sz="2000" dirty="0" err="1"/>
              <a:t>currNodeptr</a:t>
            </a:r>
            <a:r>
              <a:rPr lang="en-GB" sz="2000" dirty="0"/>
              <a:t>-&gt;</a:t>
            </a:r>
            <a:r>
              <a:rPr lang="en-GB" sz="2000" dirty="0" err="1"/>
              <a:t>num</a:t>
            </a:r>
            <a:r>
              <a:rPr lang="en-GB" sz="20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9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 tree becomes unbalanced, the efficiency of search operations using that tree can be affected</a:t>
            </a:r>
          </a:p>
          <a:p>
            <a:r>
              <a:rPr lang="en-US" dirty="0"/>
              <a:t>A tree is perfectly balanced if it is  balanced </a:t>
            </a:r>
            <a:r>
              <a:rPr lang="en-US" dirty="0" smtClean="0"/>
              <a:t>and/or </a:t>
            </a:r>
            <a:r>
              <a:rPr lang="en-US" dirty="0"/>
              <a:t>all leaves are to be found on one or two levels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How </a:t>
            </a:r>
            <a:r>
              <a:rPr lang="en-US" b="1" dirty="0" smtClean="0"/>
              <a:t>to balance </a:t>
            </a:r>
            <a:r>
              <a:rPr lang="en-US" b="1" dirty="0"/>
              <a:t>an unbalanced tree</a:t>
            </a:r>
            <a:r>
              <a:rPr lang="en-US" b="1" dirty="0" smtClean="0"/>
              <a:t>?</a:t>
            </a:r>
          </a:p>
          <a:p>
            <a:r>
              <a:rPr lang="en-US" dirty="0"/>
              <a:t>Often trees become unbalanced because of the order in which data arrives.</a:t>
            </a:r>
          </a:p>
          <a:p>
            <a:r>
              <a:rPr lang="en-US" dirty="0"/>
              <a:t>One technique to ensure trees become balanced is to change the order in which values are added to the tree.</a:t>
            </a:r>
          </a:p>
          <a:p>
            <a:r>
              <a:rPr lang="en-US" dirty="0"/>
              <a:t>This can be achieved by storing all values in a linear data structure such as an array as they arrive.</a:t>
            </a:r>
          </a:p>
          <a:p>
            <a:r>
              <a:rPr lang="en-US" dirty="0"/>
              <a:t>When all values have arrived they can be added to the tree in such an order that leads to a well-balanced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disadvantage of this algorithm is that it requires the arrival of all values before we can start to use the tree. </a:t>
            </a:r>
          </a:p>
          <a:p>
            <a:r>
              <a:rPr lang="en-US" sz="2400" dirty="0"/>
              <a:t>This is not always possible. It is always possible to use </a:t>
            </a:r>
            <a:r>
              <a:rPr lang="en-US" sz="2400" dirty="0" err="1"/>
              <a:t>inorder</a:t>
            </a:r>
            <a:r>
              <a:rPr lang="en-US" sz="2400" dirty="0"/>
              <a:t> traversal to transfer the data from the tree to an array, and then recreate the tree using the algorithm above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218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node to be added to the tree is the middle element of the array, in our case 12. This effectively divided the array into two. </a:t>
            </a:r>
          </a:p>
          <a:p>
            <a:r>
              <a:rPr lang="en-US" sz="2400" dirty="0"/>
              <a:t>Next, we recursively build two </a:t>
            </a:r>
            <a:r>
              <a:rPr lang="en-US" sz="2400" dirty="0" err="1"/>
              <a:t>subtrees</a:t>
            </a:r>
            <a:r>
              <a:rPr lang="en-US" sz="2400" dirty="0"/>
              <a:t> based on the two remaining halves of the array.</a:t>
            </a:r>
          </a:p>
          <a:p>
            <a:r>
              <a:rPr lang="en-US" sz="2400" dirty="0"/>
              <a:t> Dealing only with the left half, the next node to be selected is 7. Again, this divides our array into two halves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The left half now consists of a single element, so this is added to the tree and we process the right half.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4648200" cy="502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8460"/>
          <a:stretch/>
        </p:blipFill>
        <p:spPr>
          <a:xfrm>
            <a:off x="932620" y="4495800"/>
            <a:ext cx="1341256" cy="5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5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consists of the values 8 and 10, so these are also added to the tree. </a:t>
            </a:r>
            <a:endParaRPr lang="en-US" sz="2400" dirty="0" smtClean="0"/>
          </a:p>
          <a:p>
            <a:r>
              <a:rPr lang="en-US" sz="2400" dirty="0" smtClean="0"/>
              <a:t>This  </a:t>
            </a:r>
            <a:r>
              <a:rPr lang="en-US" sz="2400" dirty="0"/>
              <a:t>process continues until all nodes have been added. In our case, the values will be added to the tree in the following </a:t>
            </a:r>
            <a:r>
              <a:rPr lang="en-US" sz="2400" dirty="0" smtClean="0"/>
              <a:t>order.</a:t>
            </a:r>
          </a:p>
          <a:p>
            <a:endParaRPr lang="en-US" sz="2400" dirty="0"/>
          </a:p>
          <a:p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balanced </a:t>
            </a:r>
            <a:r>
              <a:rPr lang="en-GB" sz="2400" dirty="0" smtClean="0"/>
              <a:t>tree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72024"/>
            <a:ext cx="6660092" cy="55245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669" b="2490"/>
          <a:stretch/>
        </p:blipFill>
        <p:spPr bwMode="auto">
          <a:xfrm>
            <a:off x="3352800" y="3810000"/>
            <a:ext cx="5029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4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289550"/>
          </a:xfrm>
        </p:spPr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b="1" dirty="0"/>
              <a:t>tree</a:t>
            </a:r>
            <a:r>
              <a:rPr lang="en-US" sz="2200" dirty="0"/>
              <a:t> is a set of </a:t>
            </a:r>
            <a:r>
              <a:rPr lang="en-US" sz="2200" b="1" dirty="0"/>
              <a:t>nodes</a:t>
            </a:r>
            <a:r>
              <a:rPr lang="en-US" sz="2200" dirty="0"/>
              <a:t> and </a:t>
            </a:r>
            <a:r>
              <a:rPr lang="en-US" sz="2200" b="1" dirty="0"/>
              <a:t>edges</a:t>
            </a:r>
            <a:r>
              <a:rPr lang="en-US" sz="2200" dirty="0"/>
              <a:t> that connect pairs of nodes. </a:t>
            </a:r>
          </a:p>
          <a:p>
            <a:r>
              <a:rPr lang="en-US" sz="2200" dirty="0"/>
              <a:t>It is an abstract model of a </a:t>
            </a:r>
            <a:r>
              <a:rPr lang="en-US" sz="2200" b="1" dirty="0"/>
              <a:t>hierarchical structure</a:t>
            </a:r>
            <a:r>
              <a:rPr lang="en-US" sz="2200" dirty="0"/>
              <a:t>. </a:t>
            </a:r>
          </a:p>
          <a:p>
            <a:r>
              <a:rPr lang="en-US" sz="2200" dirty="0"/>
              <a:t>A tree consists of a number of nodes connected by arcs.</a:t>
            </a:r>
          </a:p>
          <a:p>
            <a:r>
              <a:rPr lang="en-US" sz="2200" dirty="0"/>
              <a:t>Unlike a real tree, tree data structures are typically depicted upside down, with the root at the top and the leaves at the bottom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Each node can have a number of child nodes, and the parent and child nodes are connected by arcs. </a:t>
            </a:r>
          </a:p>
          <a:p>
            <a:r>
              <a:rPr lang="en-US" sz="2200" dirty="0"/>
              <a:t>The </a:t>
            </a:r>
            <a:r>
              <a:rPr lang="en-US" sz="2200" b="1" dirty="0" smtClean="0"/>
              <a:t>root node </a:t>
            </a:r>
            <a:r>
              <a:rPr lang="en-US" sz="2200" dirty="0"/>
              <a:t>is the top node that has no parent nodes. The  leaves of the tree are those that have no child nodes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4648200"/>
            <a:ext cx="71199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path</a:t>
            </a:r>
            <a:r>
              <a:rPr lang="en-US" dirty="0" smtClean="0"/>
              <a:t> to a node is a sequence of arcs that connect the root to the node. </a:t>
            </a:r>
          </a:p>
          <a:p>
            <a:r>
              <a:rPr lang="en-US" dirty="0" smtClean="0"/>
              <a:t>The </a:t>
            </a:r>
            <a:r>
              <a:rPr lang="en-US" dirty="0"/>
              <a:t>length of a path is the number of arcs in the path. </a:t>
            </a:r>
          </a:p>
          <a:p>
            <a:r>
              <a:rPr lang="en-US" dirty="0"/>
              <a:t>The </a:t>
            </a:r>
            <a:r>
              <a:rPr lang="en-US" b="1" dirty="0"/>
              <a:t>level</a:t>
            </a:r>
            <a:r>
              <a:rPr lang="en-US" dirty="0"/>
              <a:t> of a node is equal to the length of the path from the root to the node plus 1.</a:t>
            </a:r>
          </a:p>
          <a:p>
            <a:r>
              <a:rPr lang="en-US" dirty="0" smtClean="0"/>
              <a:t>The </a:t>
            </a:r>
            <a:r>
              <a:rPr lang="en-US" dirty="0"/>
              <a:t>root node is said to be at level 1 of the tree, its children at level  2, and so on. </a:t>
            </a:r>
          </a:p>
          <a:p>
            <a:r>
              <a:rPr lang="en-US" dirty="0"/>
              <a:t>The </a:t>
            </a:r>
            <a:r>
              <a:rPr lang="en-US" b="1" dirty="0"/>
              <a:t>height</a:t>
            </a:r>
            <a:r>
              <a:rPr lang="en-US" dirty="0"/>
              <a:t> of a tree is equal to the maximum level of a node in the tree. </a:t>
            </a:r>
          </a:p>
          <a:p>
            <a:r>
              <a:rPr lang="en-US" dirty="0"/>
              <a:t>For </a:t>
            </a:r>
            <a:r>
              <a:rPr lang="en-US" dirty="0" smtClean="0"/>
              <a:t>example (figure on previous slide), </a:t>
            </a:r>
            <a:r>
              <a:rPr lang="en-US" dirty="0"/>
              <a:t>Figure </a:t>
            </a:r>
            <a:r>
              <a:rPr lang="en-US" dirty="0" smtClean="0"/>
              <a:t>a </a:t>
            </a:r>
            <a:r>
              <a:rPr lang="en-US" dirty="0"/>
              <a:t>has a height of 2, Figure </a:t>
            </a:r>
            <a:r>
              <a:rPr lang="en-US" dirty="0" smtClean="0"/>
              <a:t>b </a:t>
            </a:r>
            <a:r>
              <a:rPr lang="en-US" dirty="0"/>
              <a:t>and Figure c have heights of 4, and Figure </a:t>
            </a:r>
            <a:r>
              <a:rPr lang="en-US" dirty="0" smtClean="0"/>
              <a:t>d </a:t>
            </a:r>
            <a:r>
              <a:rPr lang="en-US" dirty="0"/>
              <a:t>has a height of 6.</a:t>
            </a:r>
          </a:p>
          <a:p>
            <a:r>
              <a:rPr lang="en-US" dirty="0"/>
              <a:t>Trees can be useful data structures as they often express the structure of real world information more accurately. </a:t>
            </a:r>
          </a:p>
        </p:txBody>
      </p:sp>
    </p:spTree>
    <p:extLst>
      <p:ext uri="{BB962C8B-B14F-4D97-AF65-F5344CB8AC3E}">
        <p14:creationId xmlns:p14="http://schemas.microsoft.com/office/powerpoint/2010/main" val="27631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binary tree </a:t>
            </a:r>
            <a:r>
              <a:rPr lang="en-US" sz="2400" dirty="0"/>
              <a:t>is a tree whose nodes have at most two children each: a left child and a right child. </a:t>
            </a:r>
            <a:endParaRPr lang="en-US" sz="2400" dirty="0" smtClean="0"/>
          </a:p>
          <a:p>
            <a:r>
              <a:rPr lang="en-US" sz="2400" dirty="0" smtClean="0"/>
              <a:t>Nodes </a:t>
            </a:r>
            <a:r>
              <a:rPr lang="en-US" sz="2400" dirty="0"/>
              <a:t>can have a single child (either left or right), or they can have no children, but they can never have more than two children.</a:t>
            </a:r>
          </a:p>
          <a:p>
            <a:r>
              <a:rPr lang="en-US" sz="2400" b="1" dirty="0" smtClean="0"/>
              <a:t>Full </a:t>
            </a:r>
            <a:r>
              <a:rPr lang="en-US" sz="2400" b="1" dirty="0"/>
              <a:t>binary tree</a:t>
            </a:r>
            <a:r>
              <a:rPr lang="en-US" sz="2400" dirty="0"/>
              <a:t>: is a binary tree where each node has either zero or two children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/>
              <a:t>Balanced Binary Tree</a:t>
            </a:r>
            <a:r>
              <a:rPr lang="en-US" sz="2400" dirty="0"/>
              <a:t>: where each node except the leaf nodes has a left and right children and all the leafs are at the same </a:t>
            </a:r>
            <a:r>
              <a:rPr lang="en-US" sz="2400" dirty="0" smtClean="0"/>
              <a:t>level.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200400"/>
            <a:ext cx="4791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b="1" dirty="0" smtClean="0"/>
              <a:t>Complete </a:t>
            </a:r>
            <a:r>
              <a:rPr lang="en-US" sz="2300" b="1" dirty="0"/>
              <a:t>Binary Tree: </a:t>
            </a:r>
            <a:r>
              <a:rPr lang="en-US" sz="2300" dirty="0"/>
              <a:t>is a binary tree in which the level of </a:t>
            </a:r>
            <a:r>
              <a:rPr lang="en-US" sz="2300" dirty="0" smtClean="0"/>
              <a:t>any </a:t>
            </a:r>
            <a:r>
              <a:rPr lang="en-US" sz="2300" dirty="0"/>
              <a:t>leaf node is either H or H-1 where H is the height of the tree. </a:t>
            </a:r>
            <a:r>
              <a:rPr lang="en-US" sz="2300" dirty="0" smtClean="0"/>
              <a:t>The </a:t>
            </a:r>
            <a:r>
              <a:rPr lang="en-US" sz="2300" dirty="0"/>
              <a:t>deepest level should also be filled from left to right. 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5" y="4454415"/>
            <a:ext cx="6620605" cy="22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Tree/Ordered 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It is a binary tree which can be empty or satisfies the following:</a:t>
            </a:r>
          </a:p>
          <a:p>
            <a:pPr lvl="1"/>
            <a:r>
              <a:rPr lang="en-US" sz="2200" dirty="0"/>
              <a:t>Every node has a key and no two nodes have the same </a:t>
            </a:r>
            <a:r>
              <a:rPr lang="en-US" sz="2200" dirty="0" smtClean="0"/>
              <a:t>key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keys in the right </a:t>
            </a:r>
            <a:r>
              <a:rPr lang="en-US" sz="2200" dirty="0" err="1"/>
              <a:t>subtree</a:t>
            </a:r>
            <a:r>
              <a:rPr lang="en-US" sz="2200" dirty="0"/>
              <a:t> are larger than the keys in the </a:t>
            </a:r>
            <a:r>
              <a:rPr lang="en-US" sz="2200" dirty="0" smtClean="0"/>
              <a:t>root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keys in the left </a:t>
            </a:r>
            <a:r>
              <a:rPr lang="en-US" sz="2200" dirty="0" err="1"/>
              <a:t>subtree</a:t>
            </a:r>
            <a:r>
              <a:rPr lang="en-US" sz="2200" dirty="0"/>
              <a:t> are smaller than the keys in the </a:t>
            </a:r>
            <a:r>
              <a:rPr lang="en-US" sz="2200" dirty="0" smtClean="0"/>
              <a:t>root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left and right </a:t>
            </a:r>
            <a:r>
              <a:rPr lang="en-US" sz="2200" dirty="0" err="1"/>
              <a:t>subtrees</a:t>
            </a:r>
            <a:r>
              <a:rPr lang="en-US" sz="2200" dirty="0"/>
              <a:t> are also binary search trees.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097" r="1000"/>
          <a:stretch/>
        </p:blipFill>
        <p:spPr>
          <a:xfrm>
            <a:off x="1066801" y="3657600"/>
            <a:ext cx="75437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9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of 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dirty="0"/>
              <a:t> </a:t>
            </a:r>
            <a:r>
              <a:rPr lang="en-GB" sz="2800" dirty="0" err="1"/>
              <a:t>struct</a:t>
            </a:r>
            <a:r>
              <a:rPr lang="en-GB" sz="2800" dirty="0"/>
              <a:t> </a:t>
            </a:r>
            <a:r>
              <a:rPr lang="en-GB" sz="2800" dirty="0" err="1"/>
              <a:t>datamodel</a:t>
            </a:r>
            <a:r>
              <a:rPr lang="en-GB" sz="2800" dirty="0"/>
              <a:t>{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GB" sz="2800" dirty="0" err="1"/>
              <a:t>datafield</a:t>
            </a:r>
            <a:r>
              <a:rPr lang="en-GB" sz="2800" dirty="0"/>
              <a:t> declaration;</a:t>
            </a:r>
          </a:p>
          <a:p>
            <a:pPr>
              <a:buFontTx/>
              <a:buNone/>
            </a:pPr>
            <a:r>
              <a:rPr lang="en-GB" sz="2800" dirty="0"/>
              <a:t>		</a:t>
            </a:r>
            <a:r>
              <a:rPr lang="en-GB" sz="2800" dirty="0" err="1"/>
              <a:t>datamodel</a:t>
            </a:r>
            <a:r>
              <a:rPr lang="en-GB" sz="2800" dirty="0"/>
              <a:t>  *left, *right;</a:t>
            </a:r>
          </a:p>
          <a:p>
            <a:pPr>
              <a:buFontTx/>
              <a:buNone/>
            </a:pPr>
            <a:r>
              <a:rPr lang="en-GB" sz="2800" dirty="0"/>
              <a:t>   </a:t>
            </a:r>
            <a:r>
              <a:rPr lang="en-GB" sz="2800" dirty="0" smtClean="0"/>
              <a:t>};</a:t>
            </a:r>
            <a:endParaRPr lang="en-GB" sz="2800" dirty="0"/>
          </a:p>
          <a:p>
            <a:pPr>
              <a:buFontTx/>
              <a:buNone/>
            </a:pPr>
            <a:r>
              <a:rPr lang="en-GB" sz="2800" dirty="0"/>
              <a:t>  </a:t>
            </a:r>
            <a:r>
              <a:rPr lang="en-GB" sz="2800" dirty="0" err="1"/>
              <a:t>datamodel</a:t>
            </a:r>
            <a:r>
              <a:rPr lang="en-GB" sz="2800" dirty="0"/>
              <a:t>  *</a:t>
            </a:r>
            <a:r>
              <a:rPr lang="en-GB" sz="2800" dirty="0" err="1"/>
              <a:t>rootpointer</a:t>
            </a:r>
            <a:r>
              <a:rPr lang="en-GB" sz="2800" dirty="0"/>
              <a:t>=NULL</a:t>
            </a:r>
            <a:r>
              <a:rPr lang="en-GB" sz="2800" dirty="0" smtClean="0"/>
              <a:t>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7029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Operations on Binary search </a:t>
            </a:r>
            <a:r>
              <a:rPr lang="en-GB" dirty="0" smtClean="0"/>
              <a:t>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Consider the following structure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*left</a:t>
            </a:r>
            <a:r>
              <a:rPr lang="en-US" dirty="0"/>
              <a:t>, *right;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Node *</a:t>
            </a:r>
            <a:r>
              <a:rPr lang="en-US" dirty="0" err="1" smtClean="0"/>
              <a:t>rootnodeptr</a:t>
            </a:r>
            <a:r>
              <a:rPr lang="en-US" dirty="0" smtClean="0"/>
              <a:t>=NULL;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248" t="11661" r="311" b="9105"/>
          <a:stretch/>
        </p:blipFill>
        <p:spPr>
          <a:xfrm>
            <a:off x="5257800" y="2438400"/>
            <a:ext cx="373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7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2990</TotalTime>
  <Words>2085</Words>
  <Application>Microsoft Office PowerPoint</Application>
  <PresentationFormat>On-screen Show (4:3)</PresentationFormat>
  <Paragraphs>253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Bookman Old Style</vt:lpstr>
      <vt:lpstr>Calibri</vt:lpstr>
      <vt:lpstr>Gill Sans MT</vt:lpstr>
      <vt:lpstr>Wingdings</vt:lpstr>
      <vt:lpstr>Wingdings 3</vt:lpstr>
      <vt:lpstr>Origin</vt:lpstr>
      <vt:lpstr>Chapter Six</vt:lpstr>
      <vt:lpstr>Contents</vt:lpstr>
      <vt:lpstr>Tree</vt:lpstr>
      <vt:lpstr>Cont..</vt:lpstr>
      <vt:lpstr>Binary tree</vt:lpstr>
      <vt:lpstr>Cont..</vt:lpstr>
      <vt:lpstr>Binary Search Tree/Ordered Binary Tree</vt:lpstr>
      <vt:lpstr>Data structure of Binary Tree</vt:lpstr>
      <vt:lpstr>Operations on Binary search tree</vt:lpstr>
      <vt:lpstr>Operations on Binary search tree</vt:lpstr>
      <vt:lpstr>PowerPoint Presentation</vt:lpstr>
      <vt:lpstr>Node Searching</vt:lpstr>
      <vt:lpstr>Implementation</vt:lpstr>
      <vt:lpstr>Alternatively</vt:lpstr>
      <vt:lpstr>Deletion</vt:lpstr>
      <vt:lpstr>Cont..</vt:lpstr>
      <vt:lpstr>Deletion by Merging</vt:lpstr>
      <vt:lpstr>Cont..</vt:lpstr>
      <vt:lpstr>Deletion by Copying</vt:lpstr>
      <vt:lpstr>Exercise </vt:lpstr>
      <vt:lpstr>Tree Traversal</vt:lpstr>
      <vt:lpstr>Traversal methods</vt:lpstr>
      <vt:lpstr>Cont..</vt:lpstr>
      <vt:lpstr>Implementations</vt:lpstr>
      <vt:lpstr>Balancing a Tree</vt:lpstr>
      <vt:lpstr>Cont..</vt:lpstr>
      <vt:lpstr>Example</vt:lpstr>
      <vt:lpstr>Cont..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Paz</dc:creator>
  <cp:lastModifiedBy>PAZ</cp:lastModifiedBy>
  <cp:revision>997</cp:revision>
  <dcterms:created xsi:type="dcterms:W3CDTF">2006-08-16T00:00:00Z</dcterms:created>
  <dcterms:modified xsi:type="dcterms:W3CDTF">2023-04-27T09:30:40Z</dcterms:modified>
</cp:coreProperties>
</file>