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2" r:id="rId3"/>
    <p:sldId id="306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30" r:id="rId20"/>
    <p:sldId id="331" r:id="rId21"/>
    <p:sldId id="332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DC20-B9F2-4CC4-AFC0-A0BC8997E4C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2E06C-8C1B-4EB1-840C-129124E6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2E06C-8C1B-4EB1-840C-129124E68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FA76B5-D205-4297-9CE6-0A3DC7204C65}" type="datetime1">
              <a:rPr lang="en-US" smtClean="0"/>
              <a:t>3/29/2023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E0C6-806A-4BD0-A540-77198D7975A3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1FA9-B6FC-445B-9309-0F303561C9DC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F9A6-DE58-4F98-AA3C-93C5E6FF04D9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13814F-231F-4127-AFFE-814782F34C24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9F3-D765-4F95-83CD-47FCAB40858F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D69B-C0F8-4A78-BA67-55B77E337A87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16DD-F2BB-4BA4-9709-46623A3A7E66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3D00-A12A-4C31-BBDA-6398E926E238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F5-C53E-457D-A3E7-407C3C3B95BC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F5F-9128-4E91-8052-5C2F63DDDF03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53C35F-D84D-4078-96C4-C2B88B0D3542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Data Structures and Algorithms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Another decision that must </a:t>
            </a:r>
            <a:r>
              <a:rPr lang="en-US" dirty="0" smtClean="0"/>
              <a:t>be made </a:t>
            </a:r>
            <a:r>
              <a:rPr lang="en-US" dirty="0"/>
              <a:t>with shell sort is what sorting algorithms should be used to sort the </a:t>
            </a:r>
            <a:r>
              <a:rPr lang="en-US" dirty="0" smtClean="0"/>
              <a:t>sub-arrays </a:t>
            </a:r>
            <a:r>
              <a:rPr lang="en-US" dirty="0"/>
              <a:t>at each iteration? </a:t>
            </a:r>
          </a:p>
          <a:p>
            <a:r>
              <a:rPr lang="en-US" dirty="0"/>
              <a:t>A number of different choices have been made: for example, one technique is to use insertion sort for every iteration and bubble sort for the last iteration. </a:t>
            </a:r>
          </a:p>
          <a:p>
            <a:r>
              <a:rPr lang="en-US" dirty="0"/>
              <a:t>Actually, whatever simple sorting algorithms are used for the different iterations, shell sort performs better than the simple sorting algorithms on their own.</a:t>
            </a:r>
          </a:p>
          <a:p>
            <a:r>
              <a:rPr lang="en-US" smtClean="0"/>
              <a:t>It </a:t>
            </a:r>
            <a:r>
              <a:rPr lang="en-US" dirty="0"/>
              <a:t>may seem that shell sort should be less efficient, since it performs a number of different sorts, but remember that most of these sorts are on small arrays, and in most cases the data is already almost sorted.</a:t>
            </a:r>
          </a:p>
          <a:p>
            <a:r>
              <a:rPr lang="en-US" dirty="0"/>
              <a:t> An experimental analysis has shown that the complexity of shell sort is approximately O(n</a:t>
            </a:r>
            <a:r>
              <a:rPr lang="en-US" baseline="30000" dirty="0"/>
              <a:t>1.25</a:t>
            </a:r>
            <a:r>
              <a:rPr lang="en-US" dirty="0"/>
              <a:t>), which is better than the O(n</a:t>
            </a:r>
            <a:r>
              <a:rPr lang="en-US" baseline="30000" dirty="0"/>
              <a:t>2</a:t>
            </a:r>
            <a:r>
              <a:rPr lang="en-US" dirty="0"/>
              <a:t>) offered by the simple algorithms.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</a:t>
            </a:r>
            <a:r>
              <a:rPr lang="en-US" dirty="0"/>
              <a:t>: (5, 8, 2, 4, 1, 3, 9, 7, 6, 0)</a:t>
            </a:r>
          </a:p>
          <a:p>
            <a:r>
              <a:rPr lang="en-US" dirty="0"/>
              <a:t>Solution:</a:t>
            </a:r>
          </a:p>
          <a:p>
            <a:r>
              <a:rPr lang="en-US" dirty="0"/>
              <a:t>4 – sort</a:t>
            </a:r>
          </a:p>
          <a:p>
            <a:pPr marL="0" indent="0">
              <a:buNone/>
            </a:pPr>
            <a:r>
              <a:rPr lang="en-US" dirty="0"/>
              <a:t>Sort(5, 1, 6) – 1, 8, 2, 4, 5, 3, 9, 7, 6 , 0</a:t>
            </a:r>
          </a:p>
          <a:p>
            <a:pPr marL="0" indent="0">
              <a:buNone/>
            </a:pPr>
            <a:r>
              <a:rPr lang="en-US" dirty="0"/>
              <a:t>Sort(8, 3, 0) – 1, 0, 2, 4, 5, 3, 9, 7, 6, 8</a:t>
            </a:r>
          </a:p>
          <a:p>
            <a:pPr marL="0" indent="0">
              <a:buNone/>
            </a:pPr>
            <a:r>
              <a:rPr lang="en-US" dirty="0"/>
              <a:t>Sort(2, 9) – 1, 0, 2, 4, 5, 3, 9, 7, 6, 8</a:t>
            </a:r>
          </a:p>
          <a:p>
            <a:pPr marL="0" indent="0">
              <a:buNone/>
            </a:pPr>
            <a:r>
              <a:rPr lang="en-US" dirty="0"/>
              <a:t>Sort(4,7) - 1, 0, 2, 4, 5, 3, 9, 7, 6, 8</a:t>
            </a:r>
          </a:p>
          <a:p>
            <a:endParaRPr lang="en-US" dirty="0"/>
          </a:p>
          <a:p>
            <a:r>
              <a:rPr lang="en-US" dirty="0"/>
              <a:t>1- sort</a:t>
            </a:r>
          </a:p>
          <a:p>
            <a:pPr marL="0" indent="0">
              <a:buNone/>
            </a:pPr>
            <a:r>
              <a:rPr lang="en-US" dirty="0"/>
              <a:t>Sort(1, 0, 2, 4, 5, 3, 9, 7, 6, 8) – 0,1, 2, 3, 4, 5, 6, 7,8,9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Quicksort was developed by C. A. R. Hoare in 1961, and is probably the most famous and widely used of sorting algorithms.</a:t>
            </a:r>
          </a:p>
          <a:p>
            <a:r>
              <a:rPr lang="en-US" dirty="0"/>
              <a:t>The guiding principle behind  the algorithm is similar to that of shell sort: it is more efficient to sort a number of smaller </a:t>
            </a:r>
            <a:r>
              <a:rPr lang="en-US" dirty="0" smtClean="0"/>
              <a:t>sub-arrays </a:t>
            </a:r>
            <a:r>
              <a:rPr lang="en-US" dirty="0"/>
              <a:t>than to sort one big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</a:t>
            </a:r>
            <a:r>
              <a:rPr lang="en-US" dirty="0" smtClean="0"/>
              <a:t>quick sort </a:t>
            </a:r>
            <a:r>
              <a:rPr lang="en-US" dirty="0"/>
              <a:t>the original array is first divided into two </a:t>
            </a:r>
            <a:r>
              <a:rPr lang="en-US" dirty="0" smtClean="0"/>
              <a:t>sub-arrays</a:t>
            </a:r>
            <a:r>
              <a:rPr lang="en-US" dirty="0"/>
              <a:t>, the first of which contains only elements that are less than a</a:t>
            </a:r>
            <a:r>
              <a:rPr lang="en-US" dirty="0" smtClean="0"/>
              <a:t> </a:t>
            </a:r>
            <a:r>
              <a:rPr lang="en-US" dirty="0"/>
              <a:t>chosen element, called the </a:t>
            </a:r>
            <a:r>
              <a:rPr lang="en-US" b="1" dirty="0"/>
              <a:t>bound</a:t>
            </a:r>
            <a:r>
              <a:rPr lang="en-US" dirty="0"/>
              <a:t> or </a:t>
            </a:r>
            <a:r>
              <a:rPr lang="en-US" b="1" dirty="0"/>
              <a:t>pivot</a:t>
            </a:r>
            <a:r>
              <a:rPr lang="en-US" dirty="0"/>
              <a:t>. </a:t>
            </a:r>
          </a:p>
          <a:p>
            <a:r>
              <a:rPr lang="en-US" dirty="0"/>
              <a:t>The second </a:t>
            </a:r>
            <a:r>
              <a:rPr lang="en-US" dirty="0" smtClean="0"/>
              <a:t>sub-array </a:t>
            </a:r>
            <a:r>
              <a:rPr lang="en-US" dirty="0"/>
              <a:t>contains elements that are greater </a:t>
            </a:r>
            <a:r>
              <a:rPr lang="en-US" dirty="0" smtClean="0"/>
              <a:t>than </a:t>
            </a:r>
            <a:r>
              <a:rPr lang="en-US" dirty="0"/>
              <a:t>the bound.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each of these </a:t>
            </a:r>
            <a:r>
              <a:rPr lang="en-US" dirty="0" smtClean="0"/>
              <a:t>sub-arrays </a:t>
            </a:r>
            <a:r>
              <a:rPr lang="en-US" dirty="0"/>
              <a:t>is sorted separately they can be combined into a final sorted array.</a:t>
            </a:r>
          </a:p>
          <a:p>
            <a:r>
              <a:rPr lang="en-US" dirty="0" smtClean="0"/>
              <a:t>To </a:t>
            </a:r>
            <a:r>
              <a:rPr lang="en-US" dirty="0"/>
              <a:t>sort each of the </a:t>
            </a:r>
            <a:r>
              <a:rPr lang="en-US" dirty="0" smtClean="0"/>
              <a:t>sub-arrays</a:t>
            </a:r>
            <a:r>
              <a:rPr lang="en-US" dirty="0"/>
              <a:t>, they are both </a:t>
            </a:r>
            <a:r>
              <a:rPr lang="en-US" dirty="0" smtClean="0"/>
              <a:t>sub-divided </a:t>
            </a:r>
            <a:r>
              <a:rPr lang="en-US" dirty="0"/>
              <a:t>again using two new bounds, making a total of 4 </a:t>
            </a:r>
            <a:r>
              <a:rPr lang="en-US" dirty="0" smtClean="0"/>
              <a:t>sub-arrays</a:t>
            </a:r>
            <a:r>
              <a:rPr lang="en-US" dirty="0"/>
              <a:t>. </a:t>
            </a:r>
          </a:p>
          <a:p>
            <a:r>
              <a:rPr lang="en-US" dirty="0"/>
              <a:t>The partitioning is repeated again for each of these </a:t>
            </a:r>
            <a:r>
              <a:rPr lang="en-US" dirty="0" smtClean="0"/>
              <a:t>sub-arrays</a:t>
            </a:r>
            <a:r>
              <a:rPr lang="en-US" dirty="0"/>
              <a:t>, and so on until the </a:t>
            </a:r>
            <a:r>
              <a:rPr lang="en-US" dirty="0" smtClean="0"/>
              <a:t>sub-arrays </a:t>
            </a:r>
            <a:r>
              <a:rPr lang="en-US" dirty="0"/>
              <a:t>consist of a single element each, and do not need to be sorted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0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Quick sort </a:t>
            </a:r>
            <a:r>
              <a:rPr lang="en-US" dirty="0"/>
              <a:t>is inherently recursive in nature, since it consists of the same simple operation (the partitioning) applied to successively smaller </a:t>
            </a:r>
            <a:r>
              <a:rPr lang="en-US" dirty="0" smtClean="0"/>
              <a:t>sub-arrays</a:t>
            </a:r>
            <a:r>
              <a:rPr lang="en-US" dirty="0"/>
              <a:t>. </a:t>
            </a:r>
          </a:p>
          <a:p>
            <a:r>
              <a:rPr lang="en-US" dirty="0" smtClean="0"/>
              <a:t>Pseudo code </a:t>
            </a:r>
            <a:r>
              <a:rPr lang="en-US" dirty="0"/>
              <a:t>for quicksort is given below: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97200"/>
            <a:ext cx="85693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pivot element can be selected in many ways.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may select the first element as a </a:t>
            </a:r>
            <a:r>
              <a:rPr lang="en-US" dirty="0" smtClean="0"/>
              <a:t>pivot, </a:t>
            </a:r>
            <a:r>
              <a:rPr lang="en-US" dirty="0"/>
              <a:t>or we may select the middle element of the array or may be a randomly selected pivot /bound element can be used. </a:t>
            </a:r>
          </a:p>
          <a:p>
            <a:r>
              <a:rPr lang="en-US" dirty="0"/>
              <a:t>The following example demonstrates a pivot element selected from the middle of the data. </a:t>
            </a:r>
          </a:p>
          <a:p>
            <a:r>
              <a:rPr lang="en-US" dirty="0" smtClean="0"/>
              <a:t>In </a:t>
            </a:r>
            <a:r>
              <a:rPr lang="en-US" dirty="0"/>
              <a:t>the average, quicksort has complexity of </a:t>
            </a:r>
            <a:r>
              <a:rPr lang="en-US" dirty="0" err="1"/>
              <a:t>nlogn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0" y="1219200"/>
            <a:ext cx="705826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begin with, the middle element 6 is chosen as the bound, and the array partitioned into two </a:t>
            </a:r>
            <a:r>
              <a:rPr lang="en-US" dirty="0" smtClean="0"/>
              <a:t>sub-arrays</a:t>
            </a:r>
            <a:r>
              <a:rPr lang="en-US" dirty="0"/>
              <a:t>. </a:t>
            </a:r>
          </a:p>
          <a:p>
            <a:r>
              <a:rPr lang="en-US" dirty="0"/>
              <a:t>Each of these </a:t>
            </a:r>
            <a:r>
              <a:rPr lang="en-US" dirty="0" smtClean="0"/>
              <a:t>sub-arrays are </a:t>
            </a:r>
            <a:r>
              <a:rPr lang="en-US" dirty="0"/>
              <a:t>then partitioned using the bounds 2 and 10 respectively. </a:t>
            </a:r>
          </a:p>
          <a:p>
            <a:r>
              <a:rPr lang="en-US" dirty="0"/>
              <a:t>In the third phase, two of the four </a:t>
            </a:r>
            <a:r>
              <a:rPr lang="en-US" dirty="0" smtClean="0"/>
              <a:t>sub-arrays </a:t>
            </a:r>
            <a:r>
              <a:rPr lang="en-US" dirty="0"/>
              <a:t>only have one element, so they are not partitioned further. </a:t>
            </a:r>
          </a:p>
          <a:p>
            <a:r>
              <a:rPr lang="en-US" dirty="0"/>
              <a:t>The other two </a:t>
            </a:r>
            <a:r>
              <a:rPr lang="en-US" dirty="0" smtClean="0"/>
              <a:t>sub-arrays </a:t>
            </a:r>
            <a:r>
              <a:rPr lang="en-US" dirty="0"/>
              <a:t>are partitioned once more, using the bounds 3 and 7. </a:t>
            </a:r>
          </a:p>
          <a:p>
            <a:r>
              <a:rPr lang="en-US" dirty="0"/>
              <a:t>Finally we are left with </a:t>
            </a:r>
            <a:r>
              <a:rPr lang="en-US" dirty="0" smtClean="0"/>
              <a:t>sub-arrays </a:t>
            </a:r>
            <a:r>
              <a:rPr lang="en-US" dirty="0"/>
              <a:t>consisting of only a single element.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this point, the </a:t>
            </a:r>
            <a:r>
              <a:rPr lang="en-US" dirty="0" smtClean="0"/>
              <a:t>sub-arrays </a:t>
            </a:r>
            <a:r>
              <a:rPr lang="en-US" dirty="0"/>
              <a:t>and bounds are recombined successively, resulting in the sorted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Merge sort </a:t>
            </a:r>
            <a:r>
              <a:rPr lang="en-US" dirty="0"/>
              <a:t>also works by successively partitioning the array into two </a:t>
            </a:r>
            <a:r>
              <a:rPr lang="en-US" dirty="0" smtClean="0"/>
              <a:t>sub-arrays</a:t>
            </a:r>
            <a:r>
              <a:rPr lang="en-US" dirty="0"/>
              <a:t>, but it guarantees that the </a:t>
            </a:r>
            <a:r>
              <a:rPr lang="en-US" dirty="0" smtClean="0"/>
              <a:t>sub-arrays </a:t>
            </a:r>
            <a:r>
              <a:rPr lang="en-US" dirty="0"/>
              <a:t>are of approximately equal size.</a:t>
            </a:r>
          </a:p>
          <a:p>
            <a:r>
              <a:rPr lang="en-US" dirty="0"/>
              <a:t>This is possible because in </a:t>
            </a:r>
            <a:r>
              <a:rPr lang="en-US" dirty="0" smtClean="0"/>
              <a:t>merge sort </a:t>
            </a:r>
            <a:r>
              <a:rPr lang="en-US" dirty="0"/>
              <a:t>the array is partitioned without regard to the values of their elements: it is simply divided down the middle into two halves. </a:t>
            </a:r>
          </a:p>
          <a:p>
            <a:r>
              <a:rPr lang="en-US" dirty="0"/>
              <a:t>Each of these halves is recursively sorted using the same algorithm.</a:t>
            </a:r>
          </a:p>
          <a:p>
            <a:r>
              <a:rPr lang="en-US" dirty="0"/>
              <a:t>After the two </a:t>
            </a:r>
            <a:r>
              <a:rPr lang="en-US" dirty="0" smtClean="0"/>
              <a:t>sub-arrays </a:t>
            </a:r>
            <a:r>
              <a:rPr lang="en-US" dirty="0"/>
              <a:t>have been sorted, they are merged back together again. </a:t>
            </a:r>
          </a:p>
          <a:p>
            <a:r>
              <a:rPr lang="en-US" dirty="0"/>
              <a:t>The recursion continues until the </a:t>
            </a:r>
            <a:r>
              <a:rPr lang="en-US" dirty="0" smtClean="0"/>
              <a:t>sub-arrays </a:t>
            </a:r>
            <a:r>
              <a:rPr lang="en-US" dirty="0"/>
              <a:t>consist of a single element, in which case they are already sorted.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9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19" y="2727959"/>
            <a:ext cx="7035881" cy="414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38100"/>
            <a:ext cx="8686800" cy="26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Chapter </a:t>
            </a:r>
            <a:r>
              <a:rPr lang="en-US" sz="4400" b="1" dirty="0" smtClean="0"/>
              <a:t>Eight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smtClean="0"/>
              <a:t>Advanced Sorting Algorithms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/>
              <a:t>Heap</a:t>
            </a:r>
            <a:r>
              <a:rPr lang="en-US" dirty="0"/>
              <a:t> is a binary tree that has two properties: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The value of each node is greater than or equal to the values stored in each of its children.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The tree is perfectly balanced, and the leaves in the last level are all in the leftmost positions. (filled from left to right)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A property of the heap data structure is that the largest element is always at the root of the tree.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A common way of implementing a heap is to use an array.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heap sort works by first rearranging the input array so that it is a heap, and then removing the largest elements from the heap one by one. </a:t>
            </a:r>
            <a:endParaRPr lang="en-US" sz="2400" dirty="0" smtClean="0"/>
          </a:p>
          <a:p>
            <a:r>
              <a:rPr lang="en-US" sz="2400" dirty="0" err="1" smtClean="0"/>
              <a:t>Pseudocode</a:t>
            </a:r>
            <a:r>
              <a:rPr lang="en-US" sz="2400" dirty="0" smtClean="0"/>
              <a:t> </a:t>
            </a:r>
            <a:r>
              <a:rPr lang="en-US" sz="2400" dirty="0"/>
              <a:t>for the heap sort is given below:</a:t>
            </a:r>
          </a:p>
          <a:p>
            <a:r>
              <a:rPr lang="en-US" sz="2400" dirty="0" err="1"/>
              <a:t>HeapSort</a:t>
            </a:r>
            <a:r>
              <a:rPr lang="en-US" sz="2400" dirty="0"/>
              <a:t>(data):</a:t>
            </a:r>
          </a:p>
          <a:p>
            <a:pPr lvl="1"/>
            <a:r>
              <a:rPr lang="en-US" sz="2100" dirty="0"/>
              <a:t>Transform data into a </a:t>
            </a:r>
            <a:r>
              <a:rPr lang="en-US" sz="2100" dirty="0" smtClean="0"/>
              <a:t>heap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= n-1; </a:t>
            </a:r>
            <a:r>
              <a:rPr lang="en-US" sz="2400" dirty="0" err="1"/>
              <a:t>i</a:t>
            </a:r>
            <a:r>
              <a:rPr lang="en-US" sz="2400" dirty="0"/>
              <a:t> &gt; 1; </a:t>
            </a:r>
            <a:r>
              <a:rPr lang="en-US" sz="2400" dirty="0" err="1"/>
              <a:t>i</a:t>
            </a:r>
            <a:r>
              <a:rPr lang="en-US" sz="2400" dirty="0"/>
              <a:t>--)</a:t>
            </a:r>
          </a:p>
          <a:p>
            <a:pPr lvl="2"/>
            <a:r>
              <a:rPr lang="en-US" sz="2100" dirty="0">
                <a:solidFill>
                  <a:schemeClr val="tx2"/>
                </a:solidFill>
              </a:rPr>
              <a:t>Swap the root with element in position I</a:t>
            </a:r>
          </a:p>
          <a:p>
            <a:pPr lvl="2"/>
            <a:r>
              <a:rPr lang="en-US" sz="2100" dirty="0">
                <a:solidFill>
                  <a:schemeClr val="tx2"/>
                </a:solidFill>
              </a:rPr>
              <a:t>Restore the heap property for the tree data[0] … data[i-1]</a:t>
            </a:r>
          </a:p>
          <a:p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7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1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42390"/>
            <a:ext cx="8070850" cy="4790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466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Efficient sorting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Shell </a:t>
            </a:r>
            <a:r>
              <a:rPr lang="en-US" dirty="0"/>
              <a:t>Sort </a:t>
            </a:r>
          </a:p>
          <a:p>
            <a:r>
              <a:rPr lang="en-US" dirty="0" smtClean="0"/>
              <a:t>Quick </a:t>
            </a:r>
            <a:r>
              <a:rPr lang="en-US" dirty="0"/>
              <a:t>Sort</a:t>
            </a:r>
          </a:p>
          <a:p>
            <a:r>
              <a:rPr lang="en-US" dirty="0"/>
              <a:t>Merge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shell sort, also known as the diminishing increment sort, was developed by Donald L. Shell in 1959. </a:t>
            </a:r>
          </a:p>
          <a:p>
            <a:r>
              <a:rPr lang="en-US" dirty="0"/>
              <a:t>The idea behind shell sort is that it is faster to sort an array if parts of it are already sorted. </a:t>
            </a:r>
          </a:p>
          <a:p>
            <a:r>
              <a:rPr lang="en-US" dirty="0"/>
              <a:t>The original array is first divided into a number of smaller </a:t>
            </a:r>
            <a:r>
              <a:rPr lang="en-US" dirty="0" err="1"/>
              <a:t>subarrays</a:t>
            </a:r>
            <a:r>
              <a:rPr lang="en-US" dirty="0"/>
              <a:t>, these </a:t>
            </a:r>
            <a:r>
              <a:rPr lang="en-US" dirty="0" err="1"/>
              <a:t>subarrays</a:t>
            </a:r>
            <a:r>
              <a:rPr lang="en-US" dirty="0"/>
              <a:t> are sorted, and then they are combined into the overall array and this is sorted.</a:t>
            </a:r>
          </a:p>
          <a:p>
            <a:endParaRPr lang="en-US" dirty="0"/>
          </a:p>
          <a:p>
            <a:r>
              <a:rPr lang="en-US" dirty="0" err="1"/>
              <a:t>Pseudocode</a:t>
            </a:r>
            <a:r>
              <a:rPr lang="en-US" dirty="0"/>
              <a:t> for shell sort:</a:t>
            </a:r>
          </a:p>
          <a:p>
            <a:pPr marL="0" indent="0">
              <a:buNone/>
            </a:pPr>
            <a:r>
              <a:rPr lang="en-US" dirty="0"/>
              <a:t>Divide data into h </a:t>
            </a:r>
            <a:r>
              <a:rPr lang="en-US" dirty="0" err="1"/>
              <a:t>subarrays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(i = 1; i &lt; h; i++)</a:t>
            </a:r>
          </a:p>
          <a:p>
            <a:pPr marL="0" indent="0">
              <a:buNone/>
            </a:pPr>
            <a:r>
              <a:rPr lang="en-US" dirty="0"/>
              <a:t>		Sort </a:t>
            </a:r>
            <a:r>
              <a:rPr lang="en-US" dirty="0" err="1"/>
              <a:t>subarray</a:t>
            </a:r>
            <a:r>
              <a:rPr lang="en-US" dirty="0"/>
              <a:t> i</a:t>
            </a:r>
          </a:p>
          <a:p>
            <a:pPr marL="0" indent="0">
              <a:buNone/>
            </a:pPr>
            <a:r>
              <a:rPr lang="en-US" dirty="0"/>
              <a:t>	Sort array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should the original array be divided into </a:t>
            </a:r>
            <a:r>
              <a:rPr lang="en-US" dirty="0" smtClean="0"/>
              <a:t>sub-arrays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approach would be to divide the array into a number of </a:t>
            </a:r>
            <a:r>
              <a:rPr lang="en-US" dirty="0" smtClean="0"/>
              <a:t>sub-arrays </a:t>
            </a:r>
            <a:r>
              <a:rPr lang="en-US" dirty="0"/>
              <a:t>consisting of contiguous elements (i.e. elements that are next to each other). </a:t>
            </a:r>
          </a:p>
          <a:p>
            <a:r>
              <a:rPr lang="en-US" dirty="0"/>
              <a:t>For example, the array [</a:t>
            </a:r>
            <a:r>
              <a:rPr lang="en-US" dirty="0" err="1" smtClean="0"/>
              <a:t>a,b,c,d,e,f</a:t>
            </a:r>
            <a:r>
              <a:rPr lang="en-US" dirty="0"/>
              <a:t>] could be divided into the </a:t>
            </a:r>
            <a:r>
              <a:rPr lang="en-US" dirty="0" smtClean="0"/>
              <a:t>sub-arrays </a:t>
            </a:r>
            <a:r>
              <a:rPr lang="en-US" dirty="0"/>
              <a:t>[</a:t>
            </a:r>
            <a:r>
              <a:rPr lang="en-US" dirty="0" err="1" smtClean="0"/>
              <a:t>a,b,c</a:t>
            </a:r>
            <a:r>
              <a:rPr lang="en-US" dirty="0"/>
              <a:t>] and [</a:t>
            </a:r>
            <a:r>
              <a:rPr lang="en-US" dirty="0" err="1" smtClean="0"/>
              <a:t>d,e,f</a:t>
            </a:r>
            <a:r>
              <a:rPr lang="en-US" dirty="0"/>
              <a:t>].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shell sort uses a different approach: the </a:t>
            </a:r>
            <a:r>
              <a:rPr lang="en-US" dirty="0" smtClean="0"/>
              <a:t>sub-arrays </a:t>
            </a:r>
            <a:r>
              <a:rPr lang="en-US" dirty="0"/>
              <a:t>are constructed by taking elements that are regularly spaced from each other.</a:t>
            </a:r>
          </a:p>
          <a:p>
            <a:r>
              <a:rPr lang="en-US" dirty="0" smtClean="0"/>
              <a:t>For </a:t>
            </a:r>
            <a:r>
              <a:rPr lang="en-US" dirty="0"/>
              <a:t>example, a </a:t>
            </a:r>
            <a:r>
              <a:rPr lang="en-US" dirty="0" smtClean="0"/>
              <a:t>sub-array </a:t>
            </a:r>
            <a:r>
              <a:rPr lang="en-US" dirty="0"/>
              <a:t>may consist of every second element in an array, or every third element, etc. </a:t>
            </a:r>
          </a:p>
          <a:p>
            <a:r>
              <a:rPr lang="en-US" dirty="0"/>
              <a:t>For example, dividing the array [</a:t>
            </a:r>
            <a:r>
              <a:rPr lang="en-US" dirty="0" err="1"/>
              <a:t>a,b,c,d,e,f</a:t>
            </a:r>
            <a:r>
              <a:rPr lang="en-US" dirty="0"/>
              <a:t>] into two </a:t>
            </a:r>
            <a:r>
              <a:rPr lang="en-US" dirty="0" smtClean="0"/>
              <a:t>sub-arrays </a:t>
            </a:r>
            <a:r>
              <a:rPr lang="en-US" dirty="0"/>
              <a:t>by taking every second element </a:t>
            </a:r>
            <a:r>
              <a:rPr lang="en-US" dirty="0" smtClean="0"/>
              <a:t>[</a:t>
            </a:r>
            <a:r>
              <a:rPr lang="en-US" dirty="0" err="1" smtClean="0"/>
              <a:t>a,c,e</a:t>
            </a:r>
            <a:r>
              <a:rPr lang="en-US" dirty="0"/>
              <a:t>] and [</a:t>
            </a:r>
            <a:r>
              <a:rPr lang="en-US" dirty="0" err="1" smtClean="0"/>
              <a:t>b,d,f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Actually, shell sort uses several iterations of this technique. </a:t>
            </a:r>
          </a:p>
          <a:p>
            <a:r>
              <a:rPr lang="en-US" dirty="0"/>
              <a:t>First, a large number of </a:t>
            </a:r>
            <a:r>
              <a:rPr lang="en-US" dirty="0" smtClean="0"/>
              <a:t>sub-arrays</a:t>
            </a:r>
            <a:r>
              <a:rPr lang="en-US" dirty="0"/>
              <a:t>, consisting of widely spaced elements, are sorted. </a:t>
            </a:r>
          </a:p>
          <a:p>
            <a:r>
              <a:rPr lang="en-US" dirty="0"/>
              <a:t>Then, these sub-arrays are combined into the overall array, a new division is made into a smaller number of sub-arrays and these are sorted. </a:t>
            </a:r>
          </a:p>
          <a:p>
            <a:r>
              <a:rPr lang="en-US" dirty="0"/>
              <a:t>In the next </a:t>
            </a:r>
            <a:r>
              <a:rPr lang="en-US" dirty="0" smtClean="0"/>
              <a:t>iteration a </a:t>
            </a:r>
            <a:r>
              <a:rPr lang="en-US" dirty="0"/>
              <a:t>still smaller number of </a:t>
            </a:r>
            <a:r>
              <a:rPr lang="en-US" dirty="0" smtClean="0"/>
              <a:t>sub-arrays are </a:t>
            </a:r>
            <a:r>
              <a:rPr lang="en-US" dirty="0"/>
              <a:t>sorted. </a:t>
            </a:r>
          </a:p>
          <a:p>
            <a:r>
              <a:rPr lang="en-US" dirty="0"/>
              <a:t>This process continues until </a:t>
            </a:r>
            <a:r>
              <a:rPr lang="en-US" dirty="0" smtClean="0"/>
              <a:t>one sub-array </a:t>
            </a:r>
            <a:r>
              <a:rPr lang="en-US" dirty="0"/>
              <a:t>is sorted, the original array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872"/>
            <a:ext cx="86867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first iteration, five </a:t>
            </a:r>
            <a:r>
              <a:rPr lang="en-US" dirty="0" smtClean="0"/>
              <a:t>sub-arrays </a:t>
            </a:r>
            <a:r>
              <a:rPr lang="en-US" dirty="0"/>
              <a:t>are constructed by taking every fifth element. </a:t>
            </a:r>
          </a:p>
          <a:p>
            <a:r>
              <a:rPr lang="en-US" dirty="0"/>
              <a:t>These </a:t>
            </a:r>
            <a:r>
              <a:rPr lang="en-US" dirty="0" smtClean="0"/>
              <a:t>sub-arrays </a:t>
            </a:r>
            <a:r>
              <a:rPr lang="en-US" dirty="0"/>
              <a:t>are sorted (this phase is </a:t>
            </a:r>
            <a:r>
              <a:rPr lang="en-US" dirty="0" smtClean="0"/>
              <a:t>called the </a:t>
            </a:r>
            <a:r>
              <a:rPr lang="en-US" dirty="0"/>
              <a:t>5-sort).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second iteration, three </a:t>
            </a:r>
            <a:r>
              <a:rPr lang="en-US" dirty="0" smtClean="0"/>
              <a:t>sub-arrays </a:t>
            </a:r>
            <a:r>
              <a:rPr lang="en-US" dirty="0"/>
              <a:t>are constructed by taking every third element, and these arrays are sorted (the 3-sort). </a:t>
            </a:r>
          </a:p>
          <a:p>
            <a:r>
              <a:rPr lang="en-US" dirty="0"/>
              <a:t>In the final iteration, the overall array is sorted (the 1-sort).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the data after the 3-sort but before the 1-sort is almost correctly ordered, so the complexity of the final 1-sort is 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 above example, we used three iterations: a 5-sort, a 3-sort and a 1-sort.</a:t>
            </a:r>
          </a:p>
          <a:p>
            <a:r>
              <a:rPr lang="en-US" dirty="0"/>
              <a:t>This sequence is known as the diminishing increment.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how do we decide on this sequence of increments? </a:t>
            </a:r>
          </a:p>
          <a:p>
            <a:r>
              <a:rPr lang="en-US" dirty="0"/>
              <a:t>Unfortunately, there is no definitive answer to this question.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original algorithm proposed by Donald L. Shell, powers of 2 were used for the increments, e.g. 16, 8, 4, 2, 1. </a:t>
            </a:r>
          </a:p>
          <a:p>
            <a:r>
              <a:rPr lang="en-US" dirty="0"/>
              <a:t>However, this is not the most efficient technique.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studies have shown that increments calculated according to the following conditions </a:t>
            </a:r>
            <a:r>
              <a:rPr lang="en-US" b="1" dirty="0"/>
              <a:t>lead to better efficiency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h1 = 1</a:t>
            </a:r>
          </a:p>
          <a:p>
            <a:pPr marL="0" indent="0">
              <a:buNone/>
            </a:pPr>
            <a:r>
              <a:rPr lang="en-US" dirty="0"/>
              <a:t>	hi+1 = 3hi + 1</a:t>
            </a:r>
          </a:p>
          <a:p>
            <a:r>
              <a:rPr lang="en-US" dirty="0"/>
              <a:t>For example, for a list of length 10,000 the sequence of increments would be 3280, 1093, 364, 121, 40, 13, 4,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2516</TotalTime>
  <Words>1542</Words>
  <Application>Microsoft Office PowerPoint</Application>
  <PresentationFormat>On-screen Show (4:3)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Gill Sans MT</vt:lpstr>
      <vt:lpstr>Wingdings</vt:lpstr>
      <vt:lpstr>Wingdings 3</vt:lpstr>
      <vt:lpstr>Origin</vt:lpstr>
      <vt:lpstr>Data Structures and Algorithms</vt:lpstr>
      <vt:lpstr>Chapter Eight</vt:lpstr>
      <vt:lpstr>Efficient sorting algorithms </vt:lpstr>
      <vt:lpstr>Shell Sort</vt:lpstr>
      <vt:lpstr>How should the original array be divided into sub-arrays?</vt:lpstr>
      <vt:lpstr>Cont..</vt:lpstr>
      <vt:lpstr>PowerPoint Presentation</vt:lpstr>
      <vt:lpstr>Cont..</vt:lpstr>
      <vt:lpstr>Cont..</vt:lpstr>
      <vt:lpstr>Cont..</vt:lpstr>
      <vt:lpstr>Example2:</vt:lpstr>
      <vt:lpstr>Quick sort</vt:lpstr>
      <vt:lpstr>Algorithm</vt:lpstr>
      <vt:lpstr>Cont..</vt:lpstr>
      <vt:lpstr>Cont..</vt:lpstr>
      <vt:lpstr>Cont..</vt:lpstr>
      <vt:lpstr>Cont..</vt:lpstr>
      <vt:lpstr>Merge sort</vt:lpstr>
      <vt:lpstr>PowerPoint Presentation</vt:lpstr>
      <vt:lpstr>Heaps</vt:lpstr>
      <vt:lpstr>Heap Sort</vt:lpstr>
      <vt:lpstr>Example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Paz</dc:creator>
  <cp:lastModifiedBy>PAZ</cp:lastModifiedBy>
  <cp:revision>811</cp:revision>
  <dcterms:created xsi:type="dcterms:W3CDTF">2006-08-16T00:00:00Z</dcterms:created>
  <dcterms:modified xsi:type="dcterms:W3CDTF">2023-03-30T06:56:10Z</dcterms:modified>
</cp:coreProperties>
</file>