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5" r:id="rId25"/>
    <p:sldId id="278" r:id="rId26"/>
    <p:sldId id="294" r:id="rId27"/>
    <p:sldId id="29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8" r:id="rId43"/>
    <p:sldId id="299" r:id="rId44"/>
    <p:sldId id="293" r:id="rId45"/>
    <p:sldId id="300" r:id="rId4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71" y="506505"/>
            <a:ext cx="8034304" cy="40985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987" y="1087882"/>
            <a:ext cx="6013450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08-Apr-23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6285" y="6405182"/>
            <a:ext cx="3422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273" y="589915"/>
            <a:ext cx="181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Chapter </a:t>
            </a:r>
            <a:r>
              <a:rPr sz="3600" spc="-50" dirty="0"/>
              <a:t>5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6925" y="1261998"/>
            <a:ext cx="8080375" cy="3823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latin typeface="Times New Roman"/>
                <a:cs typeface="Times New Roman"/>
              </a:rPr>
              <a:t>Introduction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to</a:t>
            </a:r>
            <a:r>
              <a:rPr sz="3400" spc="-7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Central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Processing</a:t>
            </a:r>
            <a:r>
              <a:rPr sz="3400" spc="-7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Unit</a:t>
            </a:r>
            <a:r>
              <a:rPr sz="3400" spc="-9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(CPU)</a:t>
            </a:r>
            <a:endParaRPr sz="3400">
              <a:latin typeface="Times New Roman"/>
              <a:cs typeface="Times New Roman"/>
            </a:endParaRPr>
          </a:p>
          <a:p>
            <a:pPr marL="696595" indent="-340995">
              <a:lnSpc>
                <a:spcPct val="100000"/>
              </a:lnSpc>
              <a:spcBef>
                <a:spcPts val="17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696595" algn="l"/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Sub </a:t>
            </a:r>
            <a:r>
              <a:rPr sz="2400" spc="-10" dirty="0">
                <a:latin typeface="Times New Roman"/>
                <a:cs typeface="Times New Roman"/>
              </a:rPr>
              <a:t>topics:</a:t>
            </a:r>
            <a:endParaRPr sz="2400">
              <a:latin typeface="Times New Roman"/>
              <a:cs typeface="Times New Roman"/>
            </a:endParaRPr>
          </a:p>
          <a:p>
            <a:pPr marL="1095375" lvl="1" indent="-28257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095375" algn="l"/>
                <a:tab pos="109601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1095375" lvl="1" indent="-282575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095375" algn="l"/>
                <a:tab pos="1096010" algn="l"/>
              </a:tabLst>
            </a:pPr>
            <a:r>
              <a:rPr sz="2400" dirty="0">
                <a:latin typeface="Times New Roman"/>
                <a:cs typeface="Times New Roman"/>
              </a:rPr>
              <a:t>Organization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1499235" lvl="2" indent="-229235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499870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1499235" lvl="2" indent="-22923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499870" algn="l"/>
              </a:tabLst>
            </a:pP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1499235" lvl="2" indent="-22923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499870" algn="l"/>
              </a:tabLst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1095375" lvl="1" indent="-28257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095375" algn="l"/>
                <a:tab pos="1096010" algn="l"/>
              </a:tabLst>
            </a:pP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(RISC)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531" y="924919"/>
            <a:ext cx="7977505" cy="4933950"/>
            <a:chOff x="633531" y="924919"/>
            <a:chExt cx="7977505" cy="4933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531" y="924919"/>
              <a:ext cx="5899354" cy="48528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656" y="5257799"/>
              <a:ext cx="3742944" cy="6004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2561" y="5777890"/>
            <a:ext cx="20250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a)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Block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9685" y="6405182"/>
            <a:ext cx="3429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25" dirty="0">
                <a:latin typeface="Arial"/>
                <a:cs typeface="Arial"/>
              </a:rPr>
              <a:t>10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8973" y="186054"/>
            <a:ext cx="640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5.2. General Register </a:t>
            </a:r>
            <a:r>
              <a:rPr sz="3600" spc="-10" dirty="0"/>
              <a:t>Organization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470397" y="5893714"/>
            <a:ext cx="18599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b)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Control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Word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861516"/>
            <a:ext cx="8265795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41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 bus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ALU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211391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example,</a:t>
            </a:r>
            <a:r>
              <a:rPr sz="2400" dirty="0">
                <a:latin typeface="Times New Roman"/>
                <a:cs typeface="Times New Roman"/>
              </a:rPr>
              <a:t>	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2298700">
              <a:lnSpc>
                <a:spcPts val="2810"/>
              </a:lnSpc>
            </a:pPr>
            <a:r>
              <a:rPr sz="2400" b="1" dirty="0">
                <a:solidFill>
                  <a:srgbClr val="333399"/>
                </a:solidFill>
                <a:latin typeface="Courier New"/>
                <a:cs typeface="Courier New"/>
              </a:rPr>
              <a:t>R1</a:t>
            </a:r>
            <a:r>
              <a:rPr sz="2400" b="1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400" spc="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urier New"/>
                <a:cs typeface="Courier New"/>
              </a:rPr>
              <a:t>R2</a:t>
            </a:r>
            <a:r>
              <a:rPr sz="2400" b="1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urier New"/>
                <a:cs typeface="Courier New"/>
              </a:rPr>
              <a:t>+</a:t>
            </a:r>
            <a:r>
              <a:rPr sz="2400" b="1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33399"/>
                </a:solidFill>
                <a:latin typeface="Courier New"/>
                <a:cs typeface="Courier New"/>
              </a:rPr>
              <a:t>R3</a:t>
            </a:r>
            <a:endParaRPr sz="2400">
              <a:latin typeface="Courier New"/>
              <a:cs typeface="Courier New"/>
            </a:endParaRPr>
          </a:p>
          <a:p>
            <a:pPr marL="708660" marR="408940" lvl="1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708660" algn="l"/>
                <a:tab pos="70929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13690" indent="-301625">
              <a:lnSpc>
                <a:spcPct val="100000"/>
              </a:lnSpc>
              <a:buClr>
                <a:srgbClr val="FF0000"/>
              </a:buClr>
              <a:buSzPct val="95833"/>
              <a:buFont typeface="Wingdings"/>
              <a:buChar char=""/>
              <a:tabLst>
                <a:tab pos="31432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Binary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selector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0E3A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Times New Roman"/>
                <a:cs typeface="Times New Roman"/>
              </a:rPr>
              <a:t>MUX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selector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300" b="1" dirty="0">
                <a:solidFill>
                  <a:srgbClr val="006FC0"/>
                </a:solidFill>
                <a:latin typeface="Times New Roman"/>
                <a:cs typeface="Times New Roman"/>
              </a:rPr>
              <a:t>SELA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3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place the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content of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R2 into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BUS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E3A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Times New Roman"/>
                <a:cs typeface="Times New Roman"/>
              </a:rPr>
              <a:t>MUX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selector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300" b="1" dirty="0">
                <a:solidFill>
                  <a:srgbClr val="006FC0"/>
                </a:solidFill>
                <a:latin typeface="Times New Roman"/>
                <a:cs typeface="Times New Roman"/>
              </a:rPr>
              <a:t>SELB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3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place the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content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R3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BUS </a:t>
            </a:r>
            <a:r>
              <a:rPr sz="2300" spc="-50" dirty="0"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E3A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Times New Roman"/>
                <a:cs typeface="Times New Roman"/>
              </a:rPr>
              <a:t>ALU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operation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selector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300" b="1" dirty="0">
                <a:solidFill>
                  <a:srgbClr val="006FC0"/>
                </a:solidFill>
                <a:latin typeface="Times New Roman"/>
                <a:cs typeface="Times New Roman"/>
              </a:rPr>
              <a:t>OPR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3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provide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arithmetic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addition</a:t>
            </a:r>
            <a:endParaRPr sz="23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R2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 </a:t>
            </a:r>
            <a:r>
              <a:rPr sz="2300" spc="-25" dirty="0">
                <a:latin typeface="Times New Roman"/>
                <a:cs typeface="Times New Roman"/>
              </a:rPr>
              <a:t>R3</a:t>
            </a:r>
            <a:endParaRPr sz="2300">
              <a:latin typeface="Times New Roman"/>
              <a:cs typeface="Times New Roman"/>
            </a:endParaRPr>
          </a:p>
          <a:p>
            <a:pPr marL="469265" marR="434340" indent="-457200">
              <a:lnSpc>
                <a:spcPct val="100000"/>
              </a:lnSpc>
              <a:spcBef>
                <a:spcPts val="5"/>
              </a:spcBef>
              <a:buClr>
                <a:srgbClr val="00E3A8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300" dirty="0">
                <a:latin typeface="Times New Roman"/>
                <a:cs typeface="Times New Roman"/>
              </a:rPr>
              <a:t>Decoder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selector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sz="2300" b="1" dirty="0">
                <a:solidFill>
                  <a:srgbClr val="006FC0"/>
                </a:solidFill>
                <a:latin typeface="Times New Roman"/>
                <a:cs typeface="Times New Roman"/>
              </a:rPr>
              <a:t>SELD</a:t>
            </a:r>
            <a:r>
              <a:rPr sz="23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3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transfer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content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0" dirty="0">
                <a:latin typeface="Times New Roman"/>
                <a:cs typeface="Times New Roman"/>
              </a:rPr>
              <a:t> output </a:t>
            </a:r>
            <a:r>
              <a:rPr sz="2300" dirty="0">
                <a:latin typeface="Times New Roman"/>
                <a:cs typeface="Times New Roman"/>
              </a:rPr>
              <a:t>bus into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R1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839" y="3224445"/>
            <a:ext cx="3596239" cy="4670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8973" y="147954"/>
            <a:ext cx="640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5.2. General Register </a:t>
            </a:r>
            <a:r>
              <a:rPr sz="3600" spc="-10" dirty="0"/>
              <a:t>Organization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139685" y="6405182"/>
            <a:ext cx="3429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25" dirty="0">
                <a:latin typeface="Arial"/>
                <a:cs typeface="Arial"/>
              </a:rPr>
              <a:t>11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320" y="4511776"/>
            <a:ext cx="8170545" cy="174053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395"/>
              </a:spcBef>
              <a:buClr>
                <a:srgbClr val="00E3A8"/>
              </a:buClr>
              <a:buSzPct val="95000"/>
              <a:buFont typeface="Wingdings"/>
              <a:buChar char=""/>
              <a:tabLst>
                <a:tab pos="203835" algn="l"/>
              </a:tabLst>
            </a:pPr>
            <a:r>
              <a:rPr sz="2000" dirty="0">
                <a:latin typeface="Arial"/>
                <a:cs typeface="Arial"/>
              </a:rPr>
              <a:t>Encoding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Fields:</a:t>
            </a:r>
            <a:endParaRPr sz="20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»</a:t>
            </a:r>
            <a:r>
              <a:rPr sz="2000" b="1" dirty="0">
                <a:latin typeface="Arial"/>
                <a:cs typeface="Arial"/>
              </a:rPr>
              <a:t>SELA </a:t>
            </a: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SELB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000</a:t>
            </a:r>
            <a:r>
              <a:rPr sz="2000" spc="-25" dirty="0">
                <a:solidFill>
                  <a:srgbClr val="00E3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(External</a:t>
            </a:r>
            <a:r>
              <a:rPr sz="2000" spc="-25" dirty="0">
                <a:solidFill>
                  <a:srgbClr val="00E3A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E3A8"/>
                </a:solidFill>
                <a:latin typeface="Arial"/>
                <a:cs typeface="Arial"/>
              </a:rPr>
              <a:t>Input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)</a:t>
            </a:r>
            <a:r>
              <a:rPr sz="2000" spc="-25" dirty="0">
                <a:solidFill>
                  <a:srgbClr val="00E3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MUX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external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3825" marR="808990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»</a:t>
            </a:r>
            <a:r>
              <a:rPr sz="2000" b="1" dirty="0">
                <a:latin typeface="Arial"/>
                <a:cs typeface="Arial"/>
              </a:rPr>
              <a:t>SELD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000</a:t>
            </a:r>
            <a:r>
              <a:rPr sz="2000" spc="-20" dirty="0">
                <a:solidFill>
                  <a:srgbClr val="00E3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E3A8"/>
                </a:solidFill>
                <a:latin typeface="Arial"/>
                <a:cs typeface="Arial"/>
              </a:rPr>
              <a:t>None</a:t>
            </a:r>
            <a:r>
              <a:rPr sz="2000" dirty="0">
                <a:solidFill>
                  <a:srgbClr val="00E3A8"/>
                </a:solidFill>
                <a:latin typeface="Arial"/>
                <a:cs typeface="Arial"/>
              </a:rPr>
              <a:t>)</a:t>
            </a:r>
            <a:r>
              <a:rPr sz="2000" spc="-30" dirty="0">
                <a:solidFill>
                  <a:srgbClr val="00E3A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F00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FFC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no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destination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register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selected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but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the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contents</a:t>
            </a:r>
            <a:r>
              <a:rPr sz="20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output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bus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available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external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2320" y="1007109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99"/>
                </a:solid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3270" y="1358024"/>
          <a:ext cx="7744457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9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0935">
                <a:tc>
                  <a:txBody>
                    <a:bodyPr/>
                    <a:lstStyle/>
                    <a:p>
                      <a:pPr marL="488950" indent="-457200">
                        <a:lnSpc>
                          <a:spcPct val="100000"/>
                        </a:lnSpc>
                        <a:spcBef>
                          <a:spcPts val="10"/>
                        </a:spcBef>
                        <a:buAutoNum type="arabicPeriod"/>
                        <a:tabLst>
                          <a:tab pos="488315" algn="l"/>
                          <a:tab pos="488950" algn="l"/>
                          <a:tab pos="3411854" algn="l"/>
                        </a:tabLst>
                      </a:pPr>
                      <a:r>
                        <a:rPr sz="2400" b="1" spc="-10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Micro-operation:</a:t>
                      </a:r>
                      <a:r>
                        <a:rPr sz="2400" b="1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488950" indent="-457200">
                        <a:lnSpc>
                          <a:spcPts val="2745"/>
                        </a:lnSpc>
                        <a:spcBef>
                          <a:spcPts val="204"/>
                        </a:spcBef>
                        <a:buAutoNum type="arabicPeriod"/>
                        <a:tabLst>
                          <a:tab pos="488315" algn="l"/>
                          <a:tab pos="488950" algn="l"/>
                        </a:tabLst>
                      </a:pPr>
                      <a:r>
                        <a:rPr sz="2400" b="1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Control</a:t>
                      </a:r>
                      <a:r>
                        <a:rPr sz="2400" b="1" spc="-20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word</a:t>
                      </a:r>
                      <a:endParaRPr sz="2400">
                        <a:latin typeface="Tahoma"/>
                        <a:cs typeface="Tahoma"/>
                      </a:endParaRPr>
                    </a:p>
                    <a:p>
                      <a:pPr marL="309245" algn="ctr">
                        <a:lnSpc>
                          <a:spcPts val="2745"/>
                        </a:lnSpc>
                        <a:tabLst>
                          <a:tab pos="2778125" algn="l"/>
                        </a:tabLst>
                      </a:pPr>
                      <a:r>
                        <a:rPr sz="2400" b="1" spc="-10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r>
                        <a:rPr sz="2400" b="1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400" b="1" spc="-20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SELA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solidFill>
                            <a:srgbClr val="333399"/>
                          </a:solidFill>
                          <a:latin typeface="Symbol"/>
                          <a:cs typeface="Symbol"/>
                        </a:rPr>
                        <a:t>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20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SELB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600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20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SELD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OPR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88950">
                        <a:lnSpc>
                          <a:spcPts val="2560"/>
                        </a:lnSpc>
                        <a:tabLst>
                          <a:tab pos="2957830" algn="l"/>
                        </a:tabLst>
                      </a:pPr>
                      <a:r>
                        <a:rPr sz="2400" b="1" spc="-10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Symbol:</a:t>
                      </a:r>
                      <a:r>
                        <a:rPr sz="2400" b="1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2560"/>
                        </a:lnSpc>
                      </a:pP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2560"/>
                        </a:lnSpc>
                      </a:pP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R1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2560"/>
                        </a:lnSpc>
                      </a:pPr>
                      <a:r>
                        <a:rPr sz="2400" b="1" spc="-25" dirty="0">
                          <a:solidFill>
                            <a:srgbClr val="333399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488950">
                        <a:lnSpc>
                          <a:spcPts val="2560"/>
                        </a:lnSpc>
                      </a:pPr>
                      <a:r>
                        <a:rPr sz="2400" b="1" i="1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Control</a:t>
                      </a:r>
                      <a:r>
                        <a:rPr sz="2400" b="1" i="1" spc="-5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i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word:010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2560"/>
                        </a:lnSpc>
                      </a:pPr>
                      <a:r>
                        <a:rPr sz="2400" b="1" i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011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60"/>
                        </a:lnSpc>
                      </a:pPr>
                      <a:r>
                        <a:rPr sz="2400" b="1" i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2560"/>
                        </a:lnSpc>
                      </a:pPr>
                      <a:r>
                        <a:rPr sz="2400" b="1" i="1" spc="-1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00010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2320" y="3560445"/>
            <a:ext cx="821944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Q: let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content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R2=0001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R3=0010,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Please </a:t>
            </a:r>
            <a:r>
              <a:rPr sz="2600" dirty="0">
                <a:latin typeface="Arial"/>
                <a:cs typeface="Arial"/>
              </a:rPr>
              <a:t>specify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which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register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selected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decoder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what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going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stored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target </a:t>
            </a:r>
            <a:r>
              <a:rPr sz="2600" dirty="0">
                <a:latin typeface="Arial"/>
                <a:cs typeface="Arial"/>
              </a:rPr>
              <a:t>register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using the</a:t>
            </a:r>
            <a:r>
              <a:rPr sz="2600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above</a:t>
            </a:r>
            <a:r>
              <a:rPr sz="2600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given</a:t>
            </a:r>
            <a:r>
              <a:rPr sz="2600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instruction</a:t>
            </a:r>
            <a:r>
              <a:rPr sz="2600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600" spc="-25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control</a:t>
            </a:r>
            <a:r>
              <a:rPr sz="2600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Arial"/>
                <a:cs typeface="Arial"/>
              </a:rPr>
              <a:t>word.</a:t>
            </a:r>
            <a:endParaRPr sz="2600">
              <a:latin typeface="Arial"/>
              <a:cs typeface="Arial"/>
            </a:endParaRPr>
          </a:p>
          <a:p>
            <a:pPr marL="210820">
              <a:lnSpc>
                <a:spcPts val="2885"/>
              </a:lnSpc>
            </a:pPr>
            <a:r>
              <a:rPr sz="2600" b="1" dirty="0">
                <a:latin typeface="Courier New"/>
                <a:cs typeface="Courier New"/>
              </a:rPr>
              <a:t>Ans: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R1,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spc="-20" dirty="0">
                <a:latin typeface="Courier New"/>
                <a:cs typeface="Courier New"/>
              </a:rPr>
              <a:t>0011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5.2.</a:t>
            </a:r>
            <a:r>
              <a:rPr sz="3600" spc="-10" dirty="0"/>
              <a:t> </a:t>
            </a:r>
            <a:r>
              <a:rPr sz="3600" dirty="0"/>
              <a:t>General</a:t>
            </a:r>
            <a:r>
              <a:rPr sz="3600" spc="5" dirty="0"/>
              <a:t> </a:t>
            </a:r>
            <a:r>
              <a:rPr sz="3600" dirty="0"/>
              <a:t>Register </a:t>
            </a:r>
            <a:r>
              <a:rPr sz="3600" spc="-10" dirty="0"/>
              <a:t>Organization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5864" y="324739"/>
            <a:ext cx="414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5.3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87881"/>
            <a:ext cx="8383905" cy="361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666115" indent="-34036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useful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CPU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most </a:t>
            </a:r>
            <a:r>
              <a:rPr sz="2800" dirty="0">
                <a:latin typeface="Times New Roman"/>
                <a:cs typeface="Times New Roman"/>
              </a:rPr>
              <a:t>computers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last-</a:t>
            </a:r>
            <a:r>
              <a:rPr sz="2800" dirty="0">
                <a:latin typeface="Times New Roman"/>
                <a:cs typeface="Times New Roman"/>
              </a:rPr>
              <a:t>in,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first-</a:t>
            </a:r>
            <a:r>
              <a:rPr sz="2800" dirty="0">
                <a:latin typeface="Times New Roman"/>
                <a:cs typeface="Times New Roman"/>
              </a:rPr>
              <a:t>out(LIFO)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Stac</a:t>
            </a:r>
            <a:r>
              <a:rPr sz="2800" spc="-10" dirty="0">
                <a:latin typeface="Times New Roman"/>
                <a:cs typeface="Times New Roman"/>
              </a:rPr>
              <a:t>k: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device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manner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item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last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item </a:t>
            </a:r>
            <a:r>
              <a:rPr sz="2800" spc="-10" dirty="0">
                <a:latin typeface="Times New Roman"/>
                <a:cs typeface="Times New Roman"/>
              </a:rPr>
              <a:t>retrieved.</a:t>
            </a:r>
            <a:endParaRPr sz="2800">
              <a:latin typeface="Times New Roman"/>
              <a:cs typeface="Times New Roman"/>
            </a:endParaRPr>
          </a:p>
          <a:p>
            <a:pPr marL="352425" marR="151130" indent="-3403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compared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trays.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placed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stack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first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taken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off.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59980" y="5178552"/>
            <a:ext cx="1005840" cy="1306195"/>
            <a:chOff x="7459980" y="5178552"/>
            <a:chExt cx="1005840" cy="1306195"/>
          </a:xfrm>
        </p:grpSpPr>
        <p:sp>
          <p:nvSpPr>
            <p:cNvPr id="5" name="object 5"/>
            <p:cNvSpPr/>
            <p:nvPr/>
          </p:nvSpPr>
          <p:spPr>
            <a:xfrm>
              <a:off x="7543800" y="56388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3800" y="56388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3800" y="57912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43800" y="57912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43800" y="59436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43800" y="59436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43800" y="6096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3800" y="6096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3800" y="62484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3800" y="62484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35570" y="5178552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76200" y="76327"/>
                  </a:moveTo>
                  <a:lnTo>
                    <a:pt x="69837" y="63500"/>
                  </a:lnTo>
                  <a:lnTo>
                    <a:pt x="38354" y="0"/>
                  </a:lnTo>
                  <a:lnTo>
                    <a:pt x="0" y="76073"/>
                  </a:lnTo>
                  <a:lnTo>
                    <a:pt x="31699" y="76187"/>
                  </a:lnTo>
                  <a:lnTo>
                    <a:pt x="30480" y="387096"/>
                  </a:lnTo>
                  <a:lnTo>
                    <a:pt x="43180" y="387096"/>
                  </a:lnTo>
                  <a:lnTo>
                    <a:pt x="44399" y="76225"/>
                  </a:lnTo>
                  <a:lnTo>
                    <a:pt x="76200" y="76327"/>
                  </a:lnTo>
                  <a:close/>
                </a:path>
                <a:path w="457200" h="460375">
                  <a:moveTo>
                    <a:pt x="457200" y="383921"/>
                  </a:moveTo>
                  <a:lnTo>
                    <a:pt x="425399" y="384035"/>
                  </a:lnTo>
                  <a:lnTo>
                    <a:pt x="424180" y="3048"/>
                  </a:lnTo>
                  <a:lnTo>
                    <a:pt x="411480" y="3048"/>
                  </a:lnTo>
                  <a:lnTo>
                    <a:pt x="412699" y="384073"/>
                  </a:lnTo>
                  <a:lnTo>
                    <a:pt x="381000" y="384175"/>
                  </a:lnTo>
                  <a:lnTo>
                    <a:pt x="419354" y="460248"/>
                  </a:lnTo>
                  <a:lnTo>
                    <a:pt x="450837" y="396748"/>
                  </a:lnTo>
                  <a:lnTo>
                    <a:pt x="457200" y="383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4552" y="5407152"/>
              <a:ext cx="996950" cy="1073150"/>
            </a:xfrm>
            <a:custGeom>
              <a:avLst/>
              <a:gdLst/>
              <a:ahLst/>
              <a:cxnLst/>
              <a:rect l="l" t="t" r="r" b="b"/>
              <a:pathLst>
                <a:path w="996950" h="1073150">
                  <a:moveTo>
                    <a:pt x="993648" y="3048"/>
                  </a:moveTo>
                  <a:lnTo>
                    <a:pt x="995172" y="1069848"/>
                  </a:lnTo>
                </a:path>
                <a:path w="996950" h="1073150">
                  <a:moveTo>
                    <a:pt x="996696" y="1069848"/>
                  </a:moveTo>
                  <a:lnTo>
                    <a:pt x="0" y="1071372"/>
                  </a:lnTo>
                </a:path>
                <a:path w="996950" h="1073150">
                  <a:moveTo>
                    <a:pt x="3048" y="1072896"/>
                  </a:moveTo>
                  <a:lnTo>
                    <a:pt x="457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5.3 Stack </a:t>
            </a:r>
            <a:r>
              <a:rPr sz="3600" spc="-10" dirty="0"/>
              <a:t>Organization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981582"/>
            <a:ext cx="8362315" cy="5016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196215" indent="-3403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600" b="1" dirty="0">
                <a:latin typeface="Times New Roman"/>
                <a:cs typeface="Times New Roman"/>
              </a:rPr>
              <a:t>Stack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pointer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(SP</a:t>
            </a:r>
            <a:r>
              <a:rPr sz="2600" spc="-10" dirty="0">
                <a:latin typeface="Times New Roman"/>
                <a:cs typeface="Times New Roman"/>
              </a:rPr>
              <a:t>):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register that holds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address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top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item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stack.</a:t>
            </a:r>
            <a:endParaRPr sz="26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600" b="1" dirty="0">
                <a:latin typeface="Times New Roman"/>
                <a:cs typeface="Times New Roman"/>
              </a:rPr>
              <a:t>SP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always points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item in the </a:t>
            </a:r>
            <a:r>
              <a:rPr sz="2600" spc="-10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  <a:p>
            <a:pPr marL="352425" marR="29209" indent="-340360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There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exactly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sz="26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operations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stack.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latin typeface="Times New Roman"/>
                <a:cs typeface="Times New Roman"/>
              </a:rPr>
              <a:t>Push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(Push-down)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result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pushing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25" dirty="0">
                <a:latin typeface="Times New Roman"/>
                <a:cs typeface="Times New Roman"/>
              </a:rPr>
              <a:t> top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156335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item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latin typeface="Times New Roman"/>
                <a:cs typeface="Times New Roman"/>
              </a:rPr>
              <a:t>Pop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(Pop-up)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result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top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retrieve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115633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removes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item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stack.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6180" y="5483352"/>
            <a:ext cx="1005840" cy="1306195"/>
            <a:chOff x="7536180" y="5483352"/>
            <a:chExt cx="1005840" cy="1306195"/>
          </a:xfrm>
        </p:grpSpPr>
        <p:sp>
          <p:nvSpPr>
            <p:cNvPr id="5" name="object 5"/>
            <p:cNvSpPr/>
            <p:nvPr/>
          </p:nvSpPr>
          <p:spPr>
            <a:xfrm>
              <a:off x="7620000" y="59436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0" y="59436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0" y="6096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6096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0" y="62484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62484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0" y="64008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0" y="64008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0" y="65532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0" y="65532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11770" y="5483352"/>
              <a:ext cx="457200" cy="460375"/>
            </a:xfrm>
            <a:custGeom>
              <a:avLst/>
              <a:gdLst/>
              <a:ahLst/>
              <a:cxnLst/>
              <a:rect l="l" t="t" r="r" b="b"/>
              <a:pathLst>
                <a:path w="457200" h="460375">
                  <a:moveTo>
                    <a:pt x="76200" y="76327"/>
                  </a:moveTo>
                  <a:lnTo>
                    <a:pt x="69837" y="63500"/>
                  </a:lnTo>
                  <a:lnTo>
                    <a:pt x="38354" y="0"/>
                  </a:lnTo>
                  <a:lnTo>
                    <a:pt x="0" y="76073"/>
                  </a:lnTo>
                  <a:lnTo>
                    <a:pt x="31699" y="76187"/>
                  </a:lnTo>
                  <a:lnTo>
                    <a:pt x="30480" y="387070"/>
                  </a:lnTo>
                  <a:lnTo>
                    <a:pt x="43180" y="387121"/>
                  </a:lnTo>
                  <a:lnTo>
                    <a:pt x="44399" y="76225"/>
                  </a:lnTo>
                  <a:lnTo>
                    <a:pt x="76200" y="76327"/>
                  </a:lnTo>
                  <a:close/>
                </a:path>
                <a:path w="457200" h="460375">
                  <a:moveTo>
                    <a:pt x="457200" y="383921"/>
                  </a:moveTo>
                  <a:lnTo>
                    <a:pt x="425399" y="384035"/>
                  </a:lnTo>
                  <a:lnTo>
                    <a:pt x="424180" y="3048"/>
                  </a:lnTo>
                  <a:lnTo>
                    <a:pt x="411480" y="3048"/>
                  </a:lnTo>
                  <a:lnTo>
                    <a:pt x="412699" y="384073"/>
                  </a:lnTo>
                  <a:lnTo>
                    <a:pt x="381000" y="384175"/>
                  </a:lnTo>
                  <a:lnTo>
                    <a:pt x="419354" y="460248"/>
                  </a:lnTo>
                  <a:lnTo>
                    <a:pt x="450824" y="396773"/>
                  </a:lnTo>
                  <a:lnTo>
                    <a:pt x="457200" y="383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0752" y="5711952"/>
              <a:ext cx="996950" cy="1073150"/>
            </a:xfrm>
            <a:custGeom>
              <a:avLst/>
              <a:gdLst/>
              <a:ahLst/>
              <a:cxnLst/>
              <a:rect l="l" t="t" r="r" b="b"/>
              <a:pathLst>
                <a:path w="996950" h="1073150">
                  <a:moveTo>
                    <a:pt x="993648" y="3048"/>
                  </a:moveTo>
                  <a:lnTo>
                    <a:pt x="995172" y="1069846"/>
                  </a:lnTo>
                </a:path>
                <a:path w="996950" h="1073150">
                  <a:moveTo>
                    <a:pt x="996696" y="1069846"/>
                  </a:moveTo>
                  <a:lnTo>
                    <a:pt x="0" y="1071370"/>
                  </a:lnTo>
                </a:path>
                <a:path w="996950" h="1073150">
                  <a:moveTo>
                    <a:pt x="3048" y="1072894"/>
                  </a:moveTo>
                  <a:lnTo>
                    <a:pt x="457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520" y="1301241"/>
            <a:ext cx="4245610" cy="4935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stack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organized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collection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finite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number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registers.</a:t>
            </a:r>
            <a:endParaRPr sz="2600">
              <a:latin typeface="Times New Roman"/>
              <a:cs typeface="Times New Roman"/>
            </a:endParaRPr>
          </a:p>
          <a:p>
            <a:pPr marL="355600" marR="889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64-word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stack, the </a:t>
            </a:r>
            <a:r>
              <a:rPr sz="2600" spc="-10" dirty="0">
                <a:latin typeface="Times New Roman"/>
                <a:cs typeface="Times New Roman"/>
              </a:rPr>
              <a:t>stack </a:t>
            </a:r>
            <a:r>
              <a:rPr sz="2600" dirty="0">
                <a:latin typeface="Times New Roman"/>
                <a:cs typeface="Times New Roman"/>
              </a:rPr>
              <a:t>pointer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contains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bits.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one-bit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register</a:t>
            </a:r>
            <a:endParaRPr sz="2600">
              <a:latin typeface="Times New Roman"/>
              <a:cs typeface="Times New Roman"/>
            </a:endParaRPr>
          </a:p>
          <a:p>
            <a:pPr marL="756285" marR="441959" lvl="1" indent="-28702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Arial"/>
              <a:buChar char="•"/>
              <a:tabLst>
                <a:tab pos="826135" algn="l"/>
                <a:tab pos="826769" algn="l"/>
              </a:tabLst>
            </a:pPr>
            <a:r>
              <a:rPr dirty="0"/>
              <a:t>	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FULL</a:t>
            </a:r>
            <a:r>
              <a:rPr sz="2200" b="1" i="1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r>
              <a:rPr sz="22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set</a:t>
            </a:r>
            <a:r>
              <a:rPr sz="2200" b="1" i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200" b="1" i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2200" b="1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when</a:t>
            </a:r>
            <a:r>
              <a:rPr sz="22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stack</a:t>
            </a:r>
            <a:r>
              <a:rPr sz="22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r>
              <a:rPr sz="22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full;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2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EMPTY</a:t>
            </a:r>
            <a:r>
              <a:rPr sz="2200" b="1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register</a:t>
            </a:r>
            <a:r>
              <a:rPr sz="22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r>
              <a:rPr sz="22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sz="2200" b="1" i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when</a:t>
            </a:r>
            <a:r>
              <a:rPr sz="22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ts val="2635"/>
              </a:lnSpc>
            </a:pP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stack</a:t>
            </a:r>
            <a:r>
              <a:rPr sz="22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333CC"/>
                </a:solidFill>
                <a:latin typeface="Times New Roman"/>
                <a:cs typeface="Times New Roman"/>
              </a:rPr>
              <a:t>is</a:t>
            </a:r>
            <a:r>
              <a:rPr sz="22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empty.</a:t>
            </a:r>
            <a:endParaRPr sz="2200">
              <a:latin typeface="Times New Roman"/>
              <a:cs typeface="Times New Roman"/>
            </a:endParaRPr>
          </a:p>
          <a:p>
            <a:pPr marL="355600" marR="140335" indent="-342900">
              <a:lnSpc>
                <a:spcPts val="31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register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holds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written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 </a:t>
            </a:r>
            <a:r>
              <a:rPr sz="2600" spc="-25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3030"/>
              </a:lnSpc>
            </a:pPr>
            <a:r>
              <a:rPr sz="2600" dirty="0">
                <a:latin typeface="Times New Roman"/>
                <a:cs typeface="Times New Roman"/>
              </a:rPr>
              <a:t>read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stack.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81" y="1510258"/>
            <a:ext cx="3945329" cy="44220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7071" y="304927"/>
            <a:ext cx="310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8975" algn="l"/>
              </a:tabLst>
            </a:pPr>
            <a:r>
              <a:rPr sz="4000" spc="-10" dirty="0"/>
              <a:t>Register</a:t>
            </a:r>
            <a:r>
              <a:rPr sz="4000" dirty="0"/>
              <a:t>	</a:t>
            </a:r>
            <a:r>
              <a:rPr sz="4000" spc="-10" dirty="0"/>
              <a:t>Stack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4720" y="1517650"/>
            <a:ext cx="7670165" cy="18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A,B,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  <a:p>
            <a:pPr marL="355600" marR="5981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push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operation</a:t>
            </a:r>
            <a:r>
              <a:rPr sz="24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microoperation.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SP</a:t>
            </a:r>
            <a:r>
              <a:rPr sz="2400" b="1" i="1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0,</a:t>
            </a:r>
            <a:r>
              <a:rPr sz="2400" b="1" i="1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EMPTY</a:t>
            </a:r>
            <a:r>
              <a:rPr sz="2400" b="1" i="1" spc="-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1,</a:t>
            </a:r>
            <a:r>
              <a:rPr sz="2400" b="1" i="1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FULL</a:t>
            </a:r>
            <a:r>
              <a:rPr sz="2400" b="1" i="1" spc="-6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0</a:t>
            </a:r>
            <a:r>
              <a:rPr sz="2400" b="1" i="1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333399"/>
                </a:solidFill>
                <a:latin typeface="Courier New"/>
                <a:cs typeface="Courier New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Initialization)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3312058"/>
            <a:ext cx="204660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SP</a:t>
            </a:r>
            <a:r>
              <a:rPr sz="2400" b="1" i="1" spc="-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SP</a:t>
            </a:r>
            <a:r>
              <a:rPr sz="24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+</a:t>
            </a:r>
            <a:r>
              <a:rPr sz="2400" b="1" i="1" spc="-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7640" y="3328542"/>
            <a:ext cx="291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(increment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pointer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720" y="3677497"/>
            <a:ext cx="18669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M[SP]</a:t>
            </a:r>
            <a:r>
              <a:rPr sz="2400" b="1" i="1" spc="-1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333399"/>
                </a:solidFill>
                <a:latin typeface="Courier New"/>
                <a:cs typeface="Courier New"/>
              </a:rPr>
              <a:t>DR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760" y="3693998"/>
            <a:ext cx="3947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Write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item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top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stack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720" y="4043833"/>
            <a:ext cx="44227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If(SP</a:t>
            </a:r>
            <a:r>
              <a:rPr sz="2400" b="1" i="1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=</a:t>
            </a:r>
            <a:r>
              <a:rPr sz="2400" b="1" i="1" spc="-7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0)then(FULL</a:t>
            </a:r>
            <a:r>
              <a:rPr sz="2400" b="1" i="1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333399"/>
                </a:solidFill>
                <a:latin typeface="Courier New"/>
                <a:cs typeface="Courier New"/>
              </a:rPr>
              <a:t>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757" y="4060317"/>
            <a:ext cx="322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985" algn="l"/>
              </a:tabLst>
            </a:pPr>
            <a:r>
              <a:rPr sz="2400" i="1" dirty="0">
                <a:latin typeface="Times New Roman"/>
                <a:cs typeface="Times New Roman"/>
              </a:rPr>
              <a:t>(Check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if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stack</a:t>
            </a:r>
            <a:r>
              <a:rPr sz="2400" i="1" dirty="0">
                <a:latin typeface="Times New Roman"/>
                <a:cs typeface="Times New Roman"/>
              </a:rPr>
              <a:t>	is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full)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720" y="4409592"/>
            <a:ext cx="16840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i="1" dirty="0">
                <a:solidFill>
                  <a:srgbClr val="333399"/>
                </a:solidFill>
                <a:latin typeface="Courier New"/>
                <a:cs typeface="Courier New"/>
              </a:rPr>
              <a:t>EMPTY</a:t>
            </a:r>
            <a:r>
              <a:rPr sz="2400" b="1" i="1" spc="-1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500" b="1" i="1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5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765" y="4426077"/>
            <a:ext cx="334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mark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stack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empty)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20" y="5541975"/>
            <a:ext cx="436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24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SP</a:t>
            </a:r>
            <a:r>
              <a:rPr sz="24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becomes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63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5905" y="444449"/>
            <a:ext cx="642048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0625" marR="5080" indent="-11785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25" dirty="0"/>
              <a:t> </a:t>
            </a:r>
            <a:r>
              <a:rPr sz="3200" dirty="0"/>
              <a:t>following</a:t>
            </a:r>
            <a:r>
              <a:rPr sz="3200" spc="-40" dirty="0"/>
              <a:t> </a:t>
            </a:r>
            <a:r>
              <a:rPr sz="3200" dirty="0"/>
              <a:t>are</a:t>
            </a:r>
            <a:r>
              <a:rPr sz="3200" spc="5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micro-</a:t>
            </a:r>
            <a:r>
              <a:rPr sz="3200" spc="-10" dirty="0"/>
              <a:t>operations </a:t>
            </a:r>
            <a:r>
              <a:rPr sz="3200" dirty="0"/>
              <a:t>associated</a:t>
            </a:r>
            <a:r>
              <a:rPr sz="3200" spc="-10" dirty="0"/>
              <a:t> </a:t>
            </a:r>
            <a:r>
              <a:rPr sz="3200" dirty="0"/>
              <a:t>with</a:t>
            </a:r>
            <a:r>
              <a:rPr sz="3200" spc="-20" dirty="0"/>
              <a:t> </a:t>
            </a:r>
            <a:r>
              <a:rPr sz="3200" dirty="0"/>
              <a:t>the</a:t>
            </a:r>
            <a:r>
              <a:rPr sz="3200" spc="10" dirty="0"/>
              <a:t> </a:t>
            </a:r>
            <a:r>
              <a:rPr sz="3200" spc="-10" dirty="0"/>
              <a:t>stack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94791" y="3710199"/>
            <a:ext cx="202438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DR</a:t>
            </a:r>
            <a:r>
              <a:rPr sz="2600" b="1" i="1" spc="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750" b="1" i="1" spc="-170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75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333399"/>
                </a:solidFill>
                <a:latin typeface="Courier New"/>
                <a:cs typeface="Courier New"/>
              </a:rPr>
              <a:t>M[SP]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3280" y="3728084"/>
            <a:ext cx="43580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Times New Roman"/>
                <a:cs typeface="Times New Roman"/>
              </a:rPr>
              <a:t>(Read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item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from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the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top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of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stack)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791" y="4106439"/>
            <a:ext cx="221996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7870" algn="l"/>
              </a:tabLst>
            </a:pP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SP</a:t>
            </a:r>
            <a:r>
              <a:rPr sz="2600" b="1" i="1" spc="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750" b="1" i="1" spc="-170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75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SP</a:t>
            </a:r>
            <a:r>
              <a:rPr sz="2600" b="1" i="1" spc="-3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6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–</a:t>
            </a: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	</a:t>
            </a:r>
            <a:r>
              <a:rPr sz="26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280" y="4124325"/>
            <a:ext cx="3890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Times New Roman"/>
                <a:cs typeface="Times New Roman"/>
              </a:rPr>
              <a:t>(decrement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the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stack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pointer)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4502679"/>
            <a:ext cx="8340725" cy="86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85"/>
              </a:lnSpc>
              <a:spcBef>
                <a:spcPts val="95"/>
              </a:spcBef>
            </a:pP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If(SP=0)then</a:t>
            </a:r>
            <a:r>
              <a:rPr sz="2600" b="1" i="1" spc="-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EMPTY</a:t>
            </a:r>
            <a:r>
              <a:rPr sz="2600" b="1" i="1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750" b="1" i="1" spc="-170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75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1)</a:t>
            </a:r>
            <a:r>
              <a:rPr sz="2600" i="1" dirty="0">
                <a:latin typeface="Times New Roman"/>
                <a:cs typeface="Times New Roman"/>
              </a:rPr>
              <a:t>(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check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if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the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stack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is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empty)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45"/>
              </a:lnSpc>
              <a:tabLst>
                <a:tab pos="2999740" algn="l"/>
              </a:tabLst>
            </a:pP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FULL </a:t>
            </a:r>
            <a:r>
              <a:rPr sz="2750" b="1" i="1" spc="-170" dirty="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sz="275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33399"/>
                </a:solidFill>
                <a:latin typeface="Courier New"/>
                <a:cs typeface="Courier New"/>
              </a:rPr>
              <a:t>0</a:t>
            </a:r>
            <a:r>
              <a:rPr sz="2600" b="1" i="1" dirty="0">
                <a:solidFill>
                  <a:srgbClr val="333399"/>
                </a:solidFill>
                <a:latin typeface="Courier New"/>
                <a:cs typeface="Courier New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(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mark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stack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full)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8705" y="475614"/>
            <a:ext cx="64185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0625" marR="5080" indent="-11785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15" dirty="0"/>
              <a:t> </a:t>
            </a:r>
            <a:r>
              <a:rPr sz="3200" dirty="0"/>
              <a:t>following</a:t>
            </a:r>
            <a:r>
              <a:rPr sz="3200" spc="-30" dirty="0"/>
              <a:t> </a:t>
            </a:r>
            <a:r>
              <a:rPr sz="3200" dirty="0"/>
              <a:t>are</a:t>
            </a:r>
            <a:r>
              <a:rPr sz="3200" spc="15" dirty="0"/>
              <a:t> </a:t>
            </a:r>
            <a:r>
              <a:rPr sz="3200" dirty="0"/>
              <a:t>the</a:t>
            </a:r>
            <a:r>
              <a:rPr sz="3200" spc="15" dirty="0"/>
              <a:t> </a:t>
            </a:r>
            <a:r>
              <a:rPr sz="3200" dirty="0"/>
              <a:t>micro-</a:t>
            </a:r>
            <a:r>
              <a:rPr sz="3200" spc="-10" dirty="0"/>
              <a:t>operations </a:t>
            </a:r>
            <a:r>
              <a:rPr sz="3200" dirty="0"/>
              <a:t>associated</a:t>
            </a:r>
            <a:r>
              <a:rPr sz="3200" spc="-15" dirty="0"/>
              <a:t> </a:t>
            </a:r>
            <a:r>
              <a:rPr sz="3200" dirty="0"/>
              <a:t>with</a:t>
            </a:r>
            <a:r>
              <a:rPr sz="3200" spc="-25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spc="-10" dirty="0"/>
              <a:t>stack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94791" y="1662811"/>
            <a:ext cx="7832725" cy="159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908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new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item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deleted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stack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stack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not </a:t>
            </a:r>
            <a:r>
              <a:rPr sz="2600" spc="-10" dirty="0">
                <a:latin typeface="Times New Roman"/>
                <a:cs typeface="Times New Roman"/>
              </a:rPr>
              <a:t>empty.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97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pop</a:t>
            </a:r>
            <a:r>
              <a:rPr sz="2600" b="1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operation</a:t>
            </a:r>
            <a:r>
              <a:rPr sz="26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consists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sequence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micro-operations.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Reverse</a:t>
            </a:r>
            <a:r>
              <a:rPr sz="3600" spc="-125" dirty="0"/>
              <a:t> </a:t>
            </a:r>
            <a:r>
              <a:rPr sz="3600" dirty="0"/>
              <a:t>Polish</a:t>
            </a:r>
            <a:r>
              <a:rPr sz="3600" spc="-125" dirty="0"/>
              <a:t> </a:t>
            </a:r>
            <a:r>
              <a:rPr sz="3600" dirty="0"/>
              <a:t>Notation</a:t>
            </a:r>
            <a:r>
              <a:rPr sz="3600" spc="-120" dirty="0"/>
              <a:t> </a:t>
            </a:r>
            <a:r>
              <a:rPr sz="3600" spc="-10" dirty="0"/>
              <a:t>(RPN)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859282"/>
            <a:ext cx="8110855" cy="4997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918844" indent="-3403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stack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organization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very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effective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evaluating </a:t>
            </a:r>
            <a:r>
              <a:rPr sz="2600" dirty="0">
                <a:latin typeface="Times New Roman"/>
                <a:cs typeface="Times New Roman"/>
              </a:rPr>
              <a:t>arithmetic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expressions</a:t>
            </a:r>
            <a:endParaRPr sz="2600">
              <a:latin typeface="Times New Roman"/>
              <a:cs typeface="Times New Roman"/>
            </a:endParaRPr>
          </a:p>
          <a:p>
            <a:pPr marL="352425" marR="255270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mathematical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method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arithmetic </a:t>
            </a:r>
            <a:r>
              <a:rPr sz="2600" dirty="0">
                <a:latin typeface="Times New Roman"/>
                <a:cs typeface="Times New Roman"/>
              </a:rPr>
              <a:t>expressions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imposes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difficulties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evaluated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computer</a:t>
            </a:r>
            <a:endParaRPr sz="260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arithmetic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expressions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written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infix </a:t>
            </a:r>
            <a:r>
              <a:rPr sz="2600" dirty="0">
                <a:latin typeface="Times New Roman"/>
                <a:cs typeface="Times New Roman"/>
              </a:rPr>
              <a:t>notation,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written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operands.</a:t>
            </a:r>
            <a:endParaRPr sz="2600">
              <a:latin typeface="Times New Roman"/>
              <a:cs typeface="Times New Roman"/>
            </a:endParaRPr>
          </a:p>
          <a:p>
            <a:pPr marL="352425" marR="448309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b="1" dirty="0">
                <a:latin typeface="Times New Roman"/>
                <a:cs typeface="Times New Roman"/>
              </a:rPr>
              <a:t>Reverse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polish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notatio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a </a:t>
            </a:r>
            <a:r>
              <a:rPr sz="2600" b="1" dirty="0">
                <a:latin typeface="Times New Roman"/>
                <a:cs typeface="Times New Roman"/>
              </a:rPr>
              <a:t>postfix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notation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(places </a:t>
            </a:r>
            <a:r>
              <a:rPr sz="2600" dirty="0">
                <a:latin typeface="Times New Roman"/>
                <a:cs typeface="Times New Roman"/>
              </a:rPr>
              <a:t>operators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operands)</a:t>
            </a:r>
            <a:endParaRPr sz="26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b="1" dirty="0">
                <a:latin typeface="Times New Roman"/>
                <a:cs typeface="Times New Roman"/>
              </a:rPr>
              <a:t>Example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Consider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following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expression: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56285" algn="l"/>
                <a:tab pos="756920" algn="l"/>
                <a:tab pos="1773555" algn="l"/>
              </a:tabLst>
            </a:pPr>
            <a:r>
              <a:rPr sz="2200" spc="-20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	Infix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6285" algn="l"/>
                <a:tab pos="1788795" algn="l"/>
              </a:tabLst>
            </a:pPr>
            <a:r>
              <a:rPr sz="2200" spc="-50" dirty="0">
                <a:latin typeface="Arial"/>
                <a:cs typeface="Arial"/>
              </a:rPr>
              <a:t>•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+AB</a:t>
            </a:r>
            <a:r>
              <a:rPr sz="2200" dirty="0">
                <a:latin typeface="Times New Roman"/>
                <a:cs typeface="Times New Roman"/>
              </a:rPr>
              <a:t>	Prefix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polish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  <a:tab pos="1788160" algn="l"/>
              </a:tabLst>
            </a:pPr>
            <a:r>
              <a:rPr sz="2200" spc="-25" dirty="0">
                <a:latin typeface="Times New Roman"/>
                <a:cs typeface="Times New Roman"/>
              </a:rPr>
              <a:t>AB+</a:t>
            </a:r>
            <a:r>
              <a:rPr sz="2200" dirty="0">
                <a:latin typeface="Times New Roman"/>
                <a:cs typeface="Times New Roman"/>
              </a:rPr>
              <a:t>	Postfix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Reverse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Polish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notation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25" y="522478"/>
            <a:ext cx="80803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Introduction</a:t>
            </a:r>
            <a:r>
              <a:rPr sz="3400" spc="-80" dirty="0"/>
              <a:t> </a:t>
            </a:r>
            <a:r>
              <a:rPr sz="3400" dirty="0"/>
              <a:t>to</a:t>
            </a:r>
            <a:r>
              <a:rPr sz="3400" spc="-75" dirty="0"/>
              <a:t> </a:t>
            </a:r>
            <a:r>
              <a:rPr sz="3400" dirty="0"/>
              <a:t>Central</a:t>
            </a:r>
            <a:r>
              <a:rPr sz="3400" spc="-90" dirty="0"/>
              <a:t> </a:t>
            </a:r>
            <a:r>
              <a:rPr sz="3400" dirty="0"/>
              <a:t>Processing</a:t>
            </a:r>
            <a:r>
              <a:rPr sz="3400" spc="-70" dirty="0"/>
              <a:t> </a:t>
            </a:r>
            <a:r>
              <a:rPr sz="3400" dirty="0"/>
              <a:t>Unit</a:t>
            </a:r>
            <a:r>
              <a:rPr sz="3400" spc="-90" dirty="0"/>
              <a:t> </a:t>
            </a:r>
            <a:r>
              <a:rPr sz="3400" spc="-10" dirty="0"/>
              <a:t>(CPU)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12140" y="1468882"/>
            <a:ext cx="7925434" cy="459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259"/>
              <a:buFont typeface="Wingdings"/>
              <a:buChar char=""/>
              <a:tabLst>
                <a:tab pos="352425" algn="l"/>
                <a:tab pos="353060" algn="l"/>
                <a:tab pos="3818890" algn="l"/>
              </a:tabLst>
            </a:pPr>
            <a:r>
              <a:rPr sz="2700" dirty="0">
                <a:latin typeface="Times New Roman"/>
                <a:cs typeface="Times New Roman"/>
              </a:rPr>
              <a:t>The part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the computer that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performs the bulk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-20" dirty="0">
                <a:latin typeface="Times New Roman"/>
                <a:cs typeface="Times New Roman"/>
              </a:rPr>
              <a:t>data </a:t>
            </a:r>
            <a:r>
              <a:rPr sz="2700" dirty="0">
                <a:latin typeface="Times New Roman"/>
                <a:cs typeface="Times New Roman"/>
              </a:rPr>
              <a:t>processing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operations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is</a:t>
            </a:r>
            <a:r>
              <a:rPr sz="2700" dirty="0">
                <a:latin typeface="Times New Roman"/>
                <a:cs typeface="Times New Roman"/>
              </a:rPr>
              <a:t>	called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central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processing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sz="2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Times New Roman"/>
                <a:cs typeface="Times New Roman"/>
              </a:rPr>
              <a:t>(CPU)</a:t>
            </a:r>
            <a:endParaRPr sz="27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2425" marR="26670" indent="-34036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central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processing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unit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(CPU)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dictates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computer organization</a:t>
            </a:r>
            <a:endParaRPr sz="28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9259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CPU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made up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lang="en-US" sz="2700" dirty="0">
                <a:latin typeface="Times New Roman"/>
                <a:cs typeface="Times New Roman"/>
              </a:rPr>
              <a:t>3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major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parts:</a:t>
            </a:r>
            <a:endParaRPr sz="2700" dirty="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1840" algn="l"/>
                <a:tab pos="752475" algn="l"/>
              </a:tabLst>
            </a:pPr>
            <a:r>
              <a:rPr sz="2700" dirty="0">
                <a:latin typeface="Times New Roman"/>
                <a:cs typeface="Times New Roman"/>
              </a:rPr>
              <a:t>Register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set</a:t>
            </a:r>
            <a:endParaRPr sz="2700" dirty="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53703"/>
              <a:buFont typeface="Wingdings"/>
              <a:buChar char=""/>
              <a:tabLst>
                <a:tab pos="751840" algn="l"/>
                <a:tab pos="752475" algn="l"/>
              </a:tabLst>
            </a:pPr>
            <a:r>
              <a:rPr sz="2700" spc="-25" dirty="0">
                <a:latin typeface="Times New Roman"/>
                <a:cs typeface="Times New Roman"/>
              </a:rPr>
              <a:t>ALU</a:t>
            </a:r>
            <a:endParaRPr sz="2700" dirty="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53703"/>
              <a:buFont typeface="Wingdings"/>
              <a:buChar char=""/>
              <a:tabLst>
                <a:tab pos="751840" algn="l"/>
                <a:tab pos="752475" algn="l"/>
              </a:tabLst>
            </a:pP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-20" dirty="0">
                <a:latin typeface="Times New Roman"/>
                <a:cs typeface="Times New Roman"/>
              </a:rPr>
              <a:t> units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937005"/>
            <a:ext cx="8361045" cy="465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027430" indent="-3403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 manipulation.</a:t>
            </a:r>
            <a:endParaRPr sz="240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(AB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*)+(CD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34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56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1" i="1" dirty="0">
                <a:solidFill>
                  <a:srgbClr val="4F81BC"/>
                </a:solidFill>
                <a:latin typeface="Times New Roman"/>
                <a:cs typeface="Times New Roman"/>
              </a:rPr>
              <a:t>Evaluation</a:t>
            </a:r>
            <a:r>
              <a:rPr sz="2800" b="1" i="1" spc="-15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4F81BC"/>
                </a:solidFill>
                <a:latin typeface="Times New Roman"/>
                <a:cs typeface="Times New Roman"/>
              </a:rPr>
              <a:t>procedure:</a:t>
            </a:r>
            <a:endParaRPr sz="2800">
              <a:latin typeface="Times New Roman"/>
              <a:cs typeface="Times New Roman"/>
            </a:endParaRPr>
          </a:p>
          <a:p>
            <a:pPr marL="873760" indent="-457834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873760" algn="l"/>
                <a:tab pos="874394" algn="l"/>
              </a:tabLst>
            </a:pPr>
            <a:r>
              <a:rPr sz="2400" dirty="0">
                <a:latin typeface="Times New Roman"/>
                <a:cs typeface="Times New Roman"/>
              </a:rPr>
              <a:t>Scan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marL="873760" marR="5080" indent="-457834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873760" algn="l"/>
                <a:tab pos="874394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operator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reached,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perform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operation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two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operands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found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left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side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operator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73760" marR="706755" indent="-457834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873760" algn="l"/>
                <a:tab pos="874394" algn="l"/>
              </a:tabLst>
            </a:pPr>
            <a:r>
              <a:rPr sz="2400" dirty="0">
                <a:latin typeface="Times New Roman"/>
                <a:cs typeface="Times New Roman"/>
              </a:rPr>
              <a:t>Replace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result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Reverse</a:t>
            </a:r>
            <a:r>
              <a:rPr sz="3600" spc="-125" dirty="0"/>
              <a:t> </a:t>
            </a:r>
            <a:r>
              <a:rPr sz="3600" dirty="0"/>
              <a:t>Polish</a:t>
            </a:r>
            <a:r>
              <a:rPr sz="3600" spc="-125" dirty="0"/>
              <a:t> </a:t>
            </a:r>
            <a:r>
              <a:rPr sz="3600" dirty="0"/>
              <a:t>Notation</a:t>
            </a:r>
            <a:r>
              <a:rPr sz="3600" spc="-120" dirty="0"/>
              <a:t> </a:t>
            </a:r>
            <a:r>
              <a:rPr sz="3600" spc="-10" dirty="0"/>
              <a:t>(RPN)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83540" y="872998"/>
            <a:ext cx="8253730" cy="50120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i="1" dirty="0">
                <a:latin typeface="Times New Roman"/>
                <a:cs typeface="Times New Roman"/>
              </a:rPr>
              <a:t>Example: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consider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following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expression</a:t>
            </a:r>
            <a:endParaRPr sz="24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873760" algn="l"/>
                <a:tab pos="874394" algn="l"/>
                <a:tab pos="1771014" algn="l"/>
              </a:tabLst>
            </a:pPr>
            <a:r>
              <a:rPr sz="2400" spc="-10" dirty="0">
                <a:latin typeface="Times New Roman"/>
                <a:cs typeface="Times New Roman"/>
              </a:rPr>
              <a:t>Infix</a:t>
            </a:r>
            <a:r>
              <a:rPr sz="2400" dirty="0">
                <a:latin typeface="Times New Roman"/>
                <a:cs typeface="Times New Roman"/>
              </a:rPr>
              <a:t>	(</a:t>
            </a:r>
            <a:r>
              <a:rPr sz="2400" b="1" i="1" dirty="0">
                <a:latin typeface="Times New Roman"/>
                <a:cs typeface="Times New Roman"/>
              </a:rPr>
              <a:t>3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* 4) +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(5 * 6</a:t>
            </a: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=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873760" algn="l"/>
                <a:tab pos="874394" algn="l"/>
                <a:tab pos="4215130" algn="l"/>
              </a:tabLst>
            </a:pP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notation: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Times New Roman"/>
                <a:cs typeface="Times New Roman"/>
              </a:rPr>
              <a:t>3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4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*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5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6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*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b="1" i="1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stack</a:t>
            </a:r>
            <a:r>
              <a:rPr sz="2600" b="1" i="1" u="sng" spc="-2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evaluation:</a:t>
            </a:r>
            <a:endParaRPr sz="26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buFont typeface="Arial"/>
              <a:buChar char="•"/>
              <a:tabLst>
                <a:tab pos="873760" algn="l"/>
                <a:tab pos="874394" algn="l"/>
              </a:tabLst>
            </a:pP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Get </a:t>
            </a:r>
            <a:r>
              <a:rPr sz="2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73760" algn="l"/>
                <a:tab pos="874394" algn="l"/>
              </a:tabLst>
            </a:pP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If</a:t>
            </a:r>
            <a:r>
              <a:rPr sz="2600" b="1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value is data:</a:t>
            </a:r>
            <a:r>
              <a:rPr sz="2600" b="1" i="1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push</a:t>
            </a:r>
            <a:r>
              <a:rPr sz="2600" b="1" i="1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data</a:t>
            </a:r>
            <a:endParaRPr sz="26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buFont typeface="Arial"/>
              <a:buChar char="•"/>
              <a:tabLst>
                <a:tab pos="873760" algn="l"/>
                <a:tab pos="874394" algn="l"/>
              </a:tabLst>
            </a:pP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Else</a:t>
            </a:r>
            <a:r>
              <a:rPr sz="2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if</a:t>
            </a:r>
            <a:r>
              <a:rPr sz="2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value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is operation: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pop,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pop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evaluate</a:t>
            </a:r>
            <a:r>
              <a:rPr sz="2600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sz="2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push.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</a:pPr>
            <a:r>
              <a:rPr sz="2600" b="1" i="1" dirty="0">
                <a:latin typeface="Times New Roman"/>
                <a:cs typeface="Times New Roman"/>
              </a:rPr>
              <a:t>12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5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6 *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2600" b="1" i="1" dirty="0">
                <a:latin typeface="Times New Roman"/>
                <a:cs typeface="Times New Roman"/>
              </a:rPr>
              <a:t>12</a:t>
            </a:r>
            <a:r>
              <a:rPr sz="2600" b="1" i="1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30</a:t>
            </a:r>
            <a:r>
              <a:rPr sz="2600" b="1" i="1" spc="-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sz="2600" b="1" i="1" spc="-25" dirty="0">
                <a:latin typeface="Times New Roman"/>
                <a:cs typeface="Times New Roman"/>
              </a:rPr>
              <a:t>42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Reverse</a:t>
            </a:r>
            <a:r>
              <a:rPr sz="3600" spc="-125" dirty="0"/>
              <a:t> </a:t>
            </a:r>
            <a:r>
              <a:rPr sz="3600" dirty="0"/>
              <a:t>Polish</a:t>
            </a:r>
            <a:r>
              <a:rPr sz="3600" spc="-125" dirty="0"/>
              <a:t> </a:t>
            </a:r>
            <a:r>
              <a:rPr sz="3600" dirty="0"/>
              <a:t>Notation</a:t>
            </a:r>
            <a:r>
              <a:rPr sz="3600" spc="-120" dirty="0"/>
              <a:t> </a:t>
            </a:r>
            <a:r>
              <a:rPr sz="3600" spc="-10" dirty="0"/>
              <a:t>(RPN)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72998"/>
            <a:ext cx="8383270" cy="27711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470534" algn="l"/>
                <a:tab pos="3887470" algn="l"/>
              </a:tabLst>
            </a:pP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dirty="0">
                <a:latin typeface="Times New Roman"/>
                <a:cs typeface="Times New Roman"/>
              </a:rPr>
              <a:t>3 4 * 5 6 * </a:t>
            </a:r>
            <a:r>
              <a:rPr sz="2400" b="1" i="1" spc="-5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i="1" dirty="0">
                <a:latin typeface="Times New Roman"/>
                <a:cs typeface="Times New Roman"/>
              </a:rPr>
              <a:t>Consider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stack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operation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below:</a:t>
            </a:r>
            <a:endParaRPr sz="24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873760" algn="l"/>
                <a:tab pos="874394" algn="l"/>
              </a:tabLst>
            </a:pPr>
            <a:r>
              <a:rPr sz="2200" dirty="0">
                <a:latin typeface="Times New Roman"/>
                <a:cs typeface="Times New Roman"/>
              </a:rPr>
              <a:t>First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pushed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873760" algn="l"/>
                <a:tab pos="874394" algn="l"/>
                <a:tab pos="519239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symbol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multiplication</a:t>
            </a:r>
            <a:r>
              <a:rPr sz="2200" dirty="0">
                <a:latin typeface="Times New Roman"/>
                <a:cs typeface="Times New Roman"/>
              </a:rPr>
              <a:t>	operator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*</a:t>
            </a:r>
            <a:endParaRPr sz="2200">
              <a:latin typeface="Times New Roman"/>
              <a:cs typeface="Times New Roman"/>
            </a:endParaRPr>
          </a:p>
          <a:p>
            <a:pPr marL="1273175" lvl="2" indent="-457834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273175" algn="l"/>
                <a:tab pos="1273810" algn="l"/>
              </a:tabLst>
            </a:pP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causes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multiplication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two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topmost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items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0" dirty="0">
                <a:latin typeface="Times New Roman"/>
                <a:cs typeface="Times New Roman"/>
              </a:rPr>
              <a:t> stack</a:t>
            </a:r>
            <a:endParaRPr sz="2100">
              <a:latin typeface="Times New Roman"/>
              <a:cs typeface="Times New Roman"/>
            </a:endParaRPr>
          </a:p>
          <a:p>
            <a:pPr marL="873760" lvl="1" indent="-457834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873760" algn="l"/>
                <a:tab pos="874394" algn="l"/>
              </a:tabLst>
            </a:pPr>
            <a:r>
              <a:rPr sz="2100" dirty="0">
                <a:latin typeface="Times New Roman"/>
                <a:cs typeface="Times New Roman"/>
              </a:rPr>
              <a:t>The stack is then popped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 the product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 placed 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top 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10" dirty="0">
                <a:latin typeface="Times New Roman"/>
                <a:cs typeface="Times New Roman"/>
              </a:rPr>
              <a:t>stack,</a:t>
            </a:r>
            <a:endParaRPr sz="2100">
              <a:latin typeface="Times New Roman"/>
              <a:cs typeface="Times New Roman"/>
            </a:endParaRPr>
          </a:p>
          <a:p>
            <a:pPr marL="87376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replacing 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two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original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operands.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Reverse</a:t>
            </a:r>
            <a:r>
              <a:rPr sz="3600" spc="-125" dirty="0"/>
              <a:t> </a:t>
            </a:r>
            <a:r>
              <a:rPr sz="3600" dirty="0"/>
              <a:t>Polish</a:t>
            </a:r>
            <a:r>
              <a:rPr sz="3600" spc="-125" dirty="0"/>
              <a:t> </a:t>
            </a:r>
            <a:r>
              <a:rPr sz="3600" dirty="0"/>
              <a:t>Notation</a:t>
            </a:r>
            <a:r>
              <a:rPr sz="3600" spc="-120" dirty="0"/>
              <a:t> </a:t>
            </a:r>
            <a:r>
              <a:rPr sz="3600" spc="-10" dirty="0"/>
              <a:t>(RPN)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605" y="4042282"/>
            <a:ext cx="6856230" cy="17232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50" y="453897"/>
            <a:ext cx="7141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</a:t>
            </a:r>
            <a:r>
              <a:rPr spc="-40" dirty="0"/>
              <a:t> </a:t>
            </a:r>
            <a:r>
              <a:rPr dirty="0"/>
              <a:t>Complex</a:t>
            </a:r>
            <a:r>
              <a:rPr spc="-15" dirty="0"/>
              <a:t> </a:t>
            </a:r>
            <a:r>
              <a:rPr dirty="0"/>
              <a:t>Instruction</a:t>
            </a:r>
            <a:r>
              <a:rPr spc="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Computers: </a:t>
            </a:r>
            <a:r>
              <a:rPr spc="-20" dirty="0"/>
              <a:t>CISC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720" y="1013916"/>
            <a:ext cx="785685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457454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complex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lang="en-US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CISC.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marR="342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Complex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scientific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 arithmetic.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342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It is designed to minimize the number of instruction per program ang ignoring the number of cycles per instruction.</a:t>
            </a:r>
          </a:p>
          <a:p>
            <a:pPr marL="355600" marR="342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Mostly used in desktop or laptop computers.</a:t>
            </a:r>
          </a:p>
          <a:p>
            <a:pPr marL="355600" marR="342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Short Length of code. Hence very little RAM required to store instruction.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1A7C-90E8-3BDD-0735-1A63D55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825628"/>
          </a:xfrm>
        </p:spPr>
        <p:txBody>
          <a:bodyPr/>
          <a:lstStyle/>
          <a:p>
            <a:r>
              <a:rPr lang="en-US" sz="2800" b="1" i="1" dirty="0">
                <a:latin typeface="Times New Roman"/>
                <a:cs typeface="Times New Roman"/>
              </a:rPr>
              <a:t>CISC </a:t>
            </a:r>
            <a:r>
              <a:rPr lang="en-US" sz="2800" b="1" i="1" spc="-10" dirty="0">
                <a:latin typeface="Times New Roman"/>
                <a:cs typeface="Times New Roman"/>
              </a:rPr>
              <a:t>Characteristics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FF8-3CE0-9245-25BF-2EF695CC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986" y="1295400"/>
            <a:ext cx="8300213" cy="4708981"/>
          </a:xfrm>
        </p:spPr>
        <p:txBody>
          <a:bodyPr/>
          <a:lstStyle/>
          <a:p>
            <a:pPr marL="355600" marR="38989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large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number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instructions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typically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from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100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250 </a:t>
            </a:r>
            <a:r>
              <a:rPr lang="en-US" sz="2800" spc="-10" dirty="0">
                <a:latin typeface="Times New Roman"/>
                <a:cs typeface="Times New Roman"/>
              </a:rPr>
              <a:t>instructions.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Some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instructions</a:t>
            </a:r>
            <a:r>
              <a:rPr lang="en-US" sz="2800" spc="-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perform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specialized</a:t>
            </a:r>
            <a:r>
              <a:rPr lang="en-US" sz="2800" spc="-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tasks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used </a:t>
            </a:r>
            <a:r>
              <a:rPr lang="en-US" sz="2800" spc="-10" dirty="0">
                <a:latin typeface="Times New Roman"/>
                <a:cs typeface="Times New Roman"/>
              </a:rPr>
              <a:t>infrequently.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8464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large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variety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addressing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modes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typically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5 to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20 </a:t>
            </a:r>
            <a:r>
              <a:rPr lang="en-US" sz="2800" dirty="0">
                <a:latin typeface="Times New Roman"/>
                <a:cs typeface="Times New Roman"/>
              </a:rPr>
              <a:t>different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modes.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Variable-length</a:t>
            </a:r>
            <a:r>
              <a:rPr lang="en-US" sz="2800" spc="-70" dirty="0">
                <a:latin typeface="Times New Roman"/>
                <a:cs typeface="Times New Roman"/>
              </a:rPr>
              <a:t> of </a:t>
            </a:r>
            <a:r>
              <a:rPr lang="en-US" sz="2800" dirty="0">
                <a:latin typeface="Times New Roman"/>
                <a:cs typeface="Times New Roman"/>
              </a:rPr>
              <a:t>instruction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formats.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/>
              <a:t>Several cycles required to execute one instruction.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Instruction decoding logic is complex.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Instructions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manipulate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operands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memory.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142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dirty="0"/>
              <a:t>Reduced</a:t>
            </a:r>
            <a:r>
              <a:rPr spc="-30" dirty="0"/>
              <a:t> </a:t>
            </a:r>
            <a:r>
              <a:rPr dirty="0"/>
              <a:t>Instruction</a:t>
            </a:r>
            <a:r>
              <a:rPr spc="-1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Computers:</a:t>
            </a:r>
            <a:r>
              <a:rPr spc="-30" dirty="0"/>
              <a:t> </a:t>
            </a:r>
            <a:r>
              <a:rPr spc="-2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720" y="1089151"/>
            <a:ext cx="8456880" cy="50302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few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instructions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simple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construction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reduced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RISC.</a:t>
            </a:r>
            <a:endParaRPr sz="2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It is designed to reduce the execution time by simplifying the instruction set computer.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Each instruction requires only one </a:t>
            </a:r>
            <a:r>
              <a:rPr lang="en-US" sz="2600">
                <a:latin typeface="Times New Roman"/>
                <a:cs typeface="Times New Roman"/>
              </a:rPr>
              <a:t>clock cycle to </a:t>
            </a:r>
            <a:r>
              <a:rPr lang="en-US" sz="2600" dirty="0">
                <a:latin typeface="Times New Roman"/>
                <a:cs typeface="Times New Roman"/>
              </a:rPr>
              <a:t>execute the result in uniform execution time.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it reduces the efficiency as there are more lines of codes. Hence, more RAM needed to store the instruction.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It uses highly optimized set of instructions.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It uses in portable devices.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RISC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architecture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simple 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efficient.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DEC4-645B-5C1A-C262-E37A9471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86" y="262254"/>
            <a:ext cx="8066027" cy="1033146"/>
          </a:xfrm>
        </p:spPr>
        <p:txBody>
          <a:bodyPr/>
          <a:lstStyle/>
          <a:p>
            <a:r>
              <a:rPr lang="en-US" sz="3200" spc="-10" dirty="0">
                <a:latin typeface="Times New Roman"/>
                <a:cs typeface="Times New Roman"/>
              </a:rPr>
              <a:t>characteristics</a:t>
            </a:r>
            <a:r>
              <a:rPr lang="en-US" sz="3200" spc="-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of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RISC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88644-6449-7378-45C7-7319A422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986" y="1447800"/>
            <a:ext cx="8300213" cy="5337359"/>
          </a:xfrm>
        </p:spPr>
        <p:txBody>
          <a:bodyPr/>
          <a:lstStyle/>
          <a:p>
            <a:pPr marL="756285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It consists of relatively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few</a:t>
            </a:r>
            <a:r>
              <a:rPr lang="en-US" sz="2800" spc="-60" dirty="0">
                <a:latin typeface="Times New Roman"/>
                <a:cs typeface="Times New Roman"/>
              </a:rPr>
              <a:t> &amp; simple </a:t>
            </a:r>
            <a:r>
              <a:rPr lang="en-US" sz="2800" spc="-10" dirty="0">
                <a:latin typeface="Times New Roman"/>
                <a:cs typeface="Times New Roman"/>
              </a:rPr>
              <a:t>instructions</a:t>
            </a: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It supports various data type formats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It utilizes simple addressing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modes</a:t>
            </a: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It consists of ne cycle execution time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Memory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access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limited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LOAD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b="1" spc="-60" dirty="0">
                <a:latin typeface="Times New Roman"/>
                <a:cs typeface="Times New Roman"/>
              </a:rPr>
              <a:t>STORE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instructions</a:t>
            </a: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It consists of large number of register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All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operations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done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within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registers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CPU</a:t>
            </a:r>
            <a:endParaRPr lang="en-US"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800" spc="-20" dirty="0">
                <a:latin typeface="Times New Roman"/>
                <a:cs typeface="Times New Roman"/>
              </a:rPr>
              <a:t>Fixed-</a:t>
            </a:r>
            <a:r>
              <a:rPr lang="en-US" sz="2800" dirty="0">
                <a:latin typeface="Times New Roman"/>
                <a:cs typeface="Times New Roman"/>
              </a:rPr>
              <a:t>length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easily-</a:t>
            </a:r>
            <a:r>
              <a:rPr lang="en-US" sz="2800" dirty="0">
                <a:latin typeface="Times New Roman"/>
                <a:cs typeface="Times New Roman"/>
              </a:rPr>
              <a:t>decoded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instruction </a:t>
            </a:r>
            <a:r>
              <a:rPr lang="en-US" sz="2800" spc="-10" dirty="0">
                <a:latin typeface="Times New Roman"/>
                <a:cs typeface="Times New Roman"/>
              </a:rPr>
              <a:t>format.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62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D1-E50F-02F9-CAC0-FCE8C446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1231106"/>
          </a:xfrm>
        </p:spPr>
        <p:txBody>
          <a:bodyPr/>
          <a:lstStyle/>
          <a:p>
            <a:r>
              <a:rPr lang="en-US" sz="8000" dirty="0"/>
              <a:t>CISC and 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93A1-4B93-A082-5DE2-BCEDCD37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00109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Emphasis on hardware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Multiple clock cycle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Consists not or less pipelined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Perform on memory to memory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Having variable format instruction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Any instructions may refer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72E0-9CF8-DF01-7DE2-F077B6A872D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85360" y="1600200"/>
            <a:ext cx="3977640" cy="4114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Software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Single clock cycle per instruction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Highly pipelined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Register to register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Fixed format instruction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Only LOAD/STORE instruction refers memory</a:t>
            </a:r>
          </a:p>
        </p:txBody>
      </p:sp>
    </p:spTree>
    <p:extLst>
      <p:ext uri="{BB962C8B-B14F-4D97-AF65-F5344CB8AC3E}">
        <p14:creationId xmlns:p14="http://schemas.microsoft.com/office/powerpoint/2010/main" val="304432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28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1570101"/>
            <a:ext cx="7472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Chapter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6: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Memory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Organization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2519677"/>
            <a:ext cx="3700779" cy="27692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000" dirty="0">
                <a:latin typeface="Times New Roman"/>
                <a:cs typeface="Times New Roman"/>
              </a:rPr>
              <a:t>Sub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topics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includes:</a:t>
            </a:r>
            <a:endParaRPr sz="3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Memory </a:t>
            </a:r>
            <a:r>
              <a:rPr sz="3000" spc="-10" dirty="0">
                <a:latin typeface="Times New Roman"/>
                <a:cs typeface="Times New Roman"/>
              </a:rPr>
              <a:t>Hierarchy</a:t>
            </a:r>
            <a:endParaRPr sz="3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Main </a:t>
            </a:r>
            <a:r>
              <a:rPr sz="3000" spc="-10" dirty="0">
                <a:latin typeface="Times New Roman"/>
                <a:cs typeface="Times New Roman"/>
              </a:rPr>
              <a:t>Memory</a:t>
            </a:r>
            <a:endParaRPr sz="3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External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Memory</a:t>
            </a:r>
            <a:endParaRPr sz="3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Cache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Memory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29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66" y="331978"/>
            <a:ext cx="452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002538"/>
            <a:ext cx="8000365" cy="513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essential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component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digital </a:t>
            </a:r>
            <a:r>
              <a:rPr sz="2600" dirty="0">
                <a:latin typeface="Calibri"/>
                <a:cs typeface="Calibri"/>
              </a:rPr>
              <a:t>computer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it</a:t>
            </a:r>
            <a:r>
              <a:rPr sz="2600" b="1" i="1" spc="-4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is</a:t>
            </a:r>
            <a:r>
              <a:rPr sz="2600" b="1" i="1" spc="-25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needed</a:t>
            </a:r>
            <a:r>
              <a:rPr sz="2600" b="1" i="1" spc="-6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for</a:t>
            </a:r>
            <a:r>
              <a:rPr sz="2600" b="1" i="1" spc="-3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storing</a:t>
            </a:r>
            <a:r>
              <a:rPr sz="2600" b="1" i="1" spc="-30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programs</a:t>
            </a:r>
            <a:r>
              <a:rPr sz="2600" b="1" i="1" spc="-25" dirty="0">
                <a:latin typeface="Calibri"/>
                <a:cs typeface="Calibri"/>
              </a:rPr>
              <a:t> and </a:t>
            </a:r>
            <a:r>
              <a:rPr sz="2600" b="1" i="1" spc="-20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354330" marR="360045" indent="-342265">
              <a:lnSpc>
                <a:spcPct val="100000"/>
              </a:lnSpc>
              <a:spcBef>
                <a:spcPts val="78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No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technology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optimal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satisfying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memory </a:t>
            </a:r>
            <a:r>
              <a:rPr sz="2600" dirty="0">
                <a:latin typeface="Times New Roman"/>
                <a:cs typeface="Times New Roman"/>
              </a:rPr>
              <a:t>requirements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354330" marR="34925" indent="-342265">
              <a:lnSpc>
                <a:spcPts val="3060"/>
              </a:lnSpc>
              <a:spcBef>
                <a:spcPts val="8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exhibits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widest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technology,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organization, </a:t>
            </a:r>
            <a:r>
              <a:rPr sz="2600" dirty="0">
                <a:latin typeface="Times New Roman"/>
                <a:cs typeface="Times New Roman"/>
              </a:rPr>
              <a:t>performance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cost.</a:t>
            </a:r>
            <a:endParaRPr sz="2600">
              <a:latin typeface="Times New Roman"/>
              <a:cs typeface="Times New Roman"/>
            </a:endParaRPr>
          </a:p>
          <a:p>
            <a:pPr marL="354330" marR="42545" indent="-342265" algn="just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Not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accumulated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CPU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  <a:p>
            <a:pPr marL="354330" marR="130810" indent="-342265" algn="just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</a:tabLst>
            </a:pPr>
            <a:r>
              <a:rPr sz="2600" spc="-10" dirty="0">
                <a:latin typeface="Calibri"/>
                <a:cs typeface="Calibri"/>
              </a:rPr>
              <a:t>Therefore,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economical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low-</a:t>
            </a:r>
            <a:r>
              <a:rPr sz="2600" dirty="0">
                <a:latin typeface="Calibri"/>
                <a:cs typeface="Calibri"/>
              </a:rPr>
              <a:t>cost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storage </a:t>
            </a:r>
            <a:r>
              <a:rPr sz="2600" dirty="0">
                <a:latin typeface="Calibri"/>
                <a:cs typeface="Calibri"/>
              </a:rPr>
              <a:t>devices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backup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storing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currently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CPU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273" y="291211"/>
            <a:ext cx="884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Calibri"/>
                <a:cs typeface="Calibri"/>
              </a:rPr>
              <a:t>CPU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342900" indent="-3403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dirty="0"/>
              <a:t>1.</a:t>
            </a:r>
            <a:r>
              <a:rPr spc="-20" dirty="0"/>
              <a:t> </a:t>
            </a:r>
            <a:r>
              <a:rPr b="1" dirty="0">
                <a:latin typeface="Times New Roman"/>
                <a:cs typeface="Times New Roman"/>
              </a:rPr>
              <a:t>Register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</a:t>
            </a:r>
            <a:r>
              <a:rPr dirty="0"/>
              <a:t>t:</a:t>
            </a:r>
            <a:r>
              <a:rPr spc="-20" dirty="0"/>
              <a:t> </a:t>
            </a:r>
            <a:r>
              <a:rPr dirty="0"/>
              <a:t>Stores</a:t>
            </a:r>
            <a:r>
              <a:rPr spc="-20" dirty="0"/>
              <a:t> </a:t>
            </a:r>
            <a:r>
              <a:rPr dirty="0"/>
              <a:t>intermediate</a:t>
            </a:r>
            <a:r>
              <a:rPr spc="-10" dirty="0"/>
              <a:t> </a:t>
            </a:r>
            <a:r>
              <a:rPr spc="-20" dirty="0"/>
              <a:t>data </a:t>
            </a:r>
            <a:r>
              <a:rPr dirty="0"/>
              <a:t>during</a:t>
            </a:r>
            <a:r>
              <a:rPr spc="-25" dirty="0"/>
              <a:t> </a:t>
            </a:r>
            <a:r>
              <a:rPr dirty="0"/>
              <a:t>the execution</a:t>
            </a:r>
            <a:r>
              <a:rPr spc="-35" dirty="0"/>
              <a:t> </a:t>
            </a:r>
            <a:r>
              <a:rPr dirty="0"/>
              <a:t>of </a:t>
            </a:r>
            <a:r>
              <a:rPr spc="-10" dirty="0"/>
              <a:t>instructions;</a:t>
            </a:r>
          </a:p>
          <a:p>
            <a:pPr marL="352425" marR="5080" indent="-340360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dirty="0"/>
              <a:t>2.</a:t>
            </a:r>
            <a:r>
              <a:rPr spc="-15" dirty="0"/>
              <a:t> </a:t>
            </a:r>
            <a:r>
              <a:rPr b="1" dirty="0">
                <a:latin typeface="Times New Roman"/>
                <a:cs typeface="Times New Roman"/>
              </a:rPr>
              <a:t>Arithmetic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logic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unit (ALU</a:t>
            </a:r>
            <a:r>
              <a:rPr dirty="0"/>
              <a:t>):</a:t>
            </a:r>
            <a:r>
              <a:rPr spc="-35" dirty="0"/>
              <a:t> </a:t>
            </a:r>
            <a:r>
              <a:rPr spc="-10" dirty="0"/>
              <a:t>Performs </a:t>
            </a:r>
            <a:r>
              <a:rPr dirty="0"/>
              <a:t>the required</a:t>
            </a:r>
            <a:r>
              <a:rPr spc="-15" dirty="0"/>
              <a:t> </a:t>
            </a:r>
            <a:r>
              <a:rPr spc="-10" dirty="0"/>
              <a:t>micro-</a:t>
            </a:r>
            <a:r>
              <a:rPr dirty="0"/>
              <a:t>operations</a:t>
            </a:r>
            <a:r>
              <a:rPr spc="-30" dirty="0"/>
              <a:t> </a:t>
            </a:r>
            <a:r>
              <a:rPr spc="-25" dirty="0"/>
              <a:t>for </a:t>
            </a:r>
            <a:r>
              <a:rPr dirty="0"/>
              <a:t>executing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instructions;</a:t>
            </a:r>
          </a:p>
          <a:p>
            <a:pPr marL="352425" marR="52069" indent="-340360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dirty="0"/>
              <a:t>3.</a:t>
            </a:r>
            <a:r>
              <a:rPr spc="-20" dirty="0"/>
              <a:t> </a:t>
            </a:r>
            <a:r>
              <a:rPr b="1" dirty="0">
                <a:latin typeface="Times New Roman"/>
                <a:cs typeface="Times New Roman"/>
              </a:rPr>
              <a:t>Control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uni</a:t>
            </a:r>
            <a:r>
              <a:rPr dirty="0"/>
              <a:t>t:</a:t>
            </a:r>
            <a:r>
              <a:rPr spc="-20" dirty="0"/>
              <a:t> </a:t>
            </a:r>
            <a:r>
              <a:rPr dirty="0"/>
              <a:t>supervises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transfer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dirty="0"/>
              <a:t>information</a:t>
            </a:r>
            <a:r>
              <a:rPr spc="-25" dirty="0"/>
              <a:t> </a:t>
            </a:r>
            <a:r>
              <a:rPr dirty="0"/>
              <a:t>among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registers</a:t>
            </a:r>
            <a:r>
              <a:rPr spc="-25" dirty="0"/>
              <a:t> and </a:t>
            </a:r>
            <a:r>
              <a:rPr dirty="0"/>
              <a:t>instructs</a:t>
            </a:r>
            <a:r>
              <a:rPr spc="-10" dirty="0"/>
              <a:t> </a:t>
            </a:r>
            <a:r>
              <a:rPr dirty="0"/>
              <a:t>the</a:t>
            </a:r>
            <a:r>
              <a:rPr spc="-160" dirty="0"/>
              <a:t> </a:t>
            </a:r>
            <a:r>
              <a:rPr dirty="0"/>
              <a:t>ALU</a:t>
            </a:r>
            <a:r>
              <a:rPr spc="-3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which</a:t>
            </a:r>
            <a:r>
              <a:rPr spc="-25" dirty="0"/>
              <a:t> </a:t>
            </a:r>
            <a:r>
              <a:rPr dirty="0"/>
              <a:t>operation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dirty="0"/>
              <a:t>perform</a:t>
            </a:r>
            <a:r>
              <a:rPr spc="-4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generating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spc="-10" dirty="0"/>
              <a:t>signals.</a:t>
            </a:r>
          </a:p>
        </p:txBody>
      </p:sp>
      <p:sp>
        <p:nvSpPr>
          <p:cNvPr id="4" name="object 4"/>
          <p:cNvSpPr/>
          <p:nvPr/>
        </p:nvSpPr>
        <p:spPr>
          <a:xfrm>
            <a:off x="6706361" y="2286761"/>
            <a:ext cx="2174875" cy="2667000"/>
          </a:xfrm>
          <a:custGeom>
            <a:avLst/>
            <a:gdLst/>
            <a:ahLst/>
            <a:cxnLst/>
            <a:rect l="l" t="t" r="r" b="b"/>
            <a:pathLst>
              <a:path w="2174875" h="2667000">
                <a:moveTo>
                  <a:pt x="0" y="2667000"/>
                </a:moveTo>
                <a:lnTo>
                  <a:pt x="2174748" y="2667000"/>
                </a:lnTo>
                <a:lnTo>
                  <a:pt x="2174748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1809" y="2384298"/>
            <a:ext cx="1864360" cy="58229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5"/>
              </a:lnSpc>
            </a:pPr>
            <a:r>
              <a:rPr sz="2000" spc="-10" dirty="0">
                <a:latin typeface="Verdana"/>
                <a:cs typeface="Verdana"/>
              </a:rPr>
              <a:t>Control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20"/>
              </a:lnSpc>
            </a:pPr>
            <a:r>
              <a:rPr sz="2000" spc="-20" dirty="0">
                <a:latin typeface="Verdana"/>
                <a:cs typeface="Verdana"/>
              </a:rPr>
              <a:t>Unit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1809" y="3755897"/>
            <a:ext cx="1864360" cy="1115695"/>
          </a:xfrm>
          <a:custGeom>
            <a:avLst/>
            <a:gdLst/>
            <a:ahLst/>
            <a:cxnLst/>
            <a:rect l="l" t="t" r="r" b="b"/>
            <a:pathLst>
              <a:path w="1864359" h="1115695">
                <a:moveTo>
                  <a:pt x="0" y="1115568"/>
                </a:moveTo>
                <a:lnTo>
                  <a:pt x="1863852" y="1115568"/>
                </a:lnTo>
                <a:lnTo>
                  <a:pt x="1863852" y="0"/>
                </a:lnTo>
                <a:lnTo>
                  <a:pt x="0" y="0"/>
                </a:lnTo>
                <a:lnTo>
                  <a:pt x="0" y="111556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94550" y="3786377"/>
            <a:ext cx="1200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Registers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861809" y="3062477"/>
            <a:ext cx="1864360" cy="58229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955">
              <a:lnSpc>
                <a:spcPts val="2270"/>
              </a:lnSpc>
            </a:pPr>
            <a:r>
              <a:rPr sz="2000" spc="-10" dirty="0">
                <a:latin typeface="Verdana"/>
                <a:cs typeface="Verdana"/>
              </a:rPr>
              <a:t>Arithmetic</a:t>
            </a:r>
            <a:endParaRPr sz="2000">
              <a:latin typeface="Verdana"/>
              <a:cs typeface="Verdana"/>
            </a:endParaRPr>
          </a:p>
          <a:p>
            <a:pPr marL="300990">
              <a:lnSpc>
                <a:spcPts val="2310"/>
              </a:lnSpc>
            </a:pPr>
            <a:r>
              <a:rPr sz="2000" dirty="0">
                <a:latin typeface="Verdana"/>
                <a:cs typeface="Verdana"/>
              </a:rPr>
              <a:t>Logic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Unit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25056" y="4123944"/>
          <a:ext cx="808990" cy="67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15071" y="4123944"/>
          <a:ext cx="812165" cy="67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66" y="331978"/>
            <a:ext cx="452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4605"/>
            <a:ext cx="8159115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ts val="287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Some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characteristics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Memory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755015" marR="453390" lvl="1" indent="-341630">
              <a:lnSpc>
                <a:spcPts val="2980"/>
              </a:lnSpc>
              <a:spcBef>
                <a:spcPts val="4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b="1" dirty="0">
                <a:latin typeface="Times New Roman"/>
                <a:cs typeface="Times New Roman"/>
              </a:rPr>
              <a:t>Location: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765"/>
              </a:lnSpc>
              <a:buFont typeface="Wingdings"/>
              <a:buChar char=""/>
              <a:tabLst>
                <a:tab pos="1156335" algn="l"/>
              </a:tabLst>
            </a:pPr>
            <a:r>
              <a:rPr sz="2400" b="1" dirty="0">
                <a:latin typeface="Times New Roman"/>
                <a:cs typeface="Times New Roman"/>
              </a:rPr>
              <a:t>Internal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accessible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buFont typeface="Wingdings"/>
              <a:buChar char=""/>
              <a:tabLst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cache,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1154430" indent="-34163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sz="2400" b="1" dirty="0">
                <a:latin typeface="Times New Roman"/>
                <a:cs typeface="Times New Roman"/>
              </a:rPr>
              <a:t>External: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Accessible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1611630" lvl="1" indent="-34163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1610995" algn="l"/>
                <a:tab pos="1611630" algn="l"/>
              </a:tabLst>
            </a:pPr>
            <a:r>
              <a:rPr sz="2400" dirty="0">
                <a:latin typeface="Times New Roman"/>
                <a:cs typeface="Times New Roman"/>
              </a:rPr>
              <a:t>magnetic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tapes,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755015" indent="-34226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b="1" dirty="0">
                <a:latin typeface="Times New Roman"/>
                <a:cs typeface="Times New Roman"/>
              </a:rPr>
              <a:t>Access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1212215" marR="826135" lvl="1" indent="-34163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212215" algn="l"/>
                <a:tab pos="1212850" algn="l"/>
                <a:tab pos="4271010" algn="l"/>
              </a:tabLst>
            </a:pPr>
            <a:r>
              <a:rPr sz="2400" b="1" dirty="0">
                <a:latin typeface="Times New Roman"/>
                <a:cs typeface="Times New Roman"/>
              </a:rPr>
              <a:t>Sequential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access: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</a:t>
            </a:r>
            <a:r>
              <a:rPr sz="2400" dirty="0">
                <a:latin typeface="Times New Roman"/>
                <a:cs typeface="Times New Roman"/>
              </a:rPr>
              <a:t>	eg. Magnetic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tape</a:t>
            </a:r>
            <a:endParaRPr sz="2400">
              <a:latin typeface="Times New Roman"/>
              <a:cs typeface="Times New Roman"/>
            </a:endParaRPr>
          </a:p>
          <a:p>
            <a:pPr marL="1212215" marR="5080" lvl="1" indent="-34163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212215" algn="l"/>
                <a:tab pos="1212850" algn="l"/>
                <a:tab pos="281051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Random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access: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10" dirty="0">
                <a:latin typeface="Times New Roman"/>
                <a:cs typeface="Times New Roman"/>
              </a:rPr>
              <a:t>order.</a:t>
            </a:r>
            <a:r>
              <a:rPr sz="2400" dirty="0">
                <a:latin typeface="Times New Roman"/>
                <a:cs typeface="Times New Roman"/>
              </a:rPr>
              <a:t>	e.g.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ROM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66" y="331978"/>
            <a:ext cx="452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8863"/>
            <a:ext cx="8041640" cy="50457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b="1" dirty="0">
                <a:latin typeface="Times New Roman"/>
                <a:cs typeface="Times New Roman"/>
              </a:rPr>
              <a:t>Some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characteristics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Memory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Systems</a:t>
            </a:r>
            <a:endParaRPr sz="2600">
              <a:latin typeface="Times New Roman"/>
              <a:cs typeface="Times New Roman"/>
            </a:endParaRPr>
          </a:p>
          <a:p>
            <a:pPr marL="755015" lvl="1" indent="-34226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Performance:</a:t>
            </a:r>
            <a:endParaRPr sz="2800">
              <a:latin typeface="Times New Roman"/>
              <a:cs typeface="Times New Roman"/>
            </a:endParaRPr>
          </a:p>
          <a:p>
            <a:pPr marL="1153795" marR="5080" lvl="2" indent="-34163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access</a:t>
            </a:r>
            <a:r>
              <a:rPr sz="2400" b="1" spc="-20" dirty="0">
                <a:latin typeface="Times New Roman"/>
                <a:cs typeface="Times New Roman"/>
              </a:rPr>
              <a:t> time</a:t>
            </a:r>
            <a:endParaRPr sz="2400">
              <a:latin typeface="Times New Roman"/>
              <a:cs typeface="Times New Roman"/>
            </a:endParaRPr>
          </a:p>
          <a:p>
            <a:pPr marL="1153795" marR="123825" lvl="2" indent="-34163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1153795" algn="l"/>
                <a:tab pos="1154430" algn="l"/>
                <a:tab pos="3249295" algn="l"/>
              </a:tabLst>
            </a:pPr>
            <a:r>
              <a:rPr sz="2400" b="1" dirty="0">
                <a:latin typeface="Times New Roman"/>
                <a:cs typeface="Times New Roman"/>
              </a:rPr>
              <a:t>Access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(latency)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"requesting"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getting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1154430" lvl="2" indent="-34163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access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seek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transfer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1610995" marR="203200" lvl="3" indent="-28384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1610995" algn="l"/>
                <a:tab pos="1611630" algn="l"/>
              </a:tabLst>
            </a:pPr>
            <a:r>
              <a:rPr sz="2400" b="1" dirty="0">
                <a:latin typeface="Times New Roman"/>
                <a:cs typeface="Times New Roman"/>
              </a:rPr>
              <a:t>Seek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read-</a:t>
            </a:r>
            <a:r>
              <a:rPr sz="2400" spc="-10" dirty="0">
                <a:latin typeface="Times New Roman"/>
                <a:cs typeface="Times New Roman"/>
              </a:rPr>
              <a:t>write </a:t>
            </a:r>
            <a:r>
              <a:rPr sz="2400" dirty="0">
                <a:latin typeface="Times New Roman"/>
                <a:cs typeface="Times New Roman"/>
              </a:rPr>
              <a:t>head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1611630" lvl="3" indent="-28384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1610995" algn="l"/>
                <a:tab pos="161163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Transfer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61099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  <a:p>
            <a:pPr marL="1153795" marR="32384" lvl="2" indent="-283845">
              <a:lnSpc>
                <a:spcPct val="100000"/>
              </a:lnSpc>
              <a:buSzPct val="54166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Transfer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moved </a:t>
            </a:r>
            <a:r>
              <a:rPr sz="2400" spc="-10" dirty="0">
                <a:latin typeface="Times New Roman"/>
                <a:cs typeface="Times New Roman"/>
              </a:rPr>
              <a:t>into/out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882" y="392938"/>
            <a:ext cx="417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6.1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Hierarchy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1681"/>
            <a:ext cx="7788275" cy="465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constraints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computer’s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memory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summed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three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questions: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−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much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capacity?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Storage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−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fast?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Speed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−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expensive?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355600" marR="727075" indent="-3435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dirty="0">
                <a:latin typeface="Cambria"/>
                <a:cs typeface="Cambria"/>
              </a:rPr>
              <a:t>A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variety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technologies</a:t>
            </a:r>
            <a:r>
              <a:rPr sz="2600" spc="-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are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used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to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implement </a:t>
            </a:r>
            <a:r>
              <a:rPr sz="2600" dirty="0">
                <a:latin typeface="Cambria"/>
                <a:cs typeface="Cambria"/>
              </a:rPr>
              <a:t>memory</a:t>
            </a:r>
            <a:r>
              <a:rPr sz="2600" spc="-7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systems,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and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across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this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spectrum</a:t>
            </a:r>
            <a:r>
              <a:rPr sz="2600" spc="-5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of </a:t>
            </a:r>
            <a:r>
              <a:rPr sz="2600" dirty="0">
                <a:latin typeface="Cambria"/>
                <a:cs typeface="Cambria"/>
              </a:rPr>
              <a:t>technologies,</a:t>
            </a:r>
            <a:r>
              <a:rPr sz="2600" spc="-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-6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following</a:t>
            </a:r>
            <a:r>
              <a:rPr sz="2600" spc="-7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relationships</a:t>
            </a:r>
            <a:r>
              <a:rPr sz="2600" spc="-6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hold:</a:t>
            </a:r>
            <a:endParaRPr sz="2600">
              <a:latin typeface="Cambria"/>
              <a:cs typeface="Cambria"/>
            </a:endParaRPr>
          </a:p>
          <a:p>
            <a:pPr marL="469900">
              <a:lnSpc>
                <a:spcPts val="3095"/>
              </a:lnSpc>
            </a:pPr>
            <a:r>
              <a:rPr sz="2600" dirty="0">
                <a:latin typeface="Arial"/>
                <a:cs typeface="Arial"/>
              </a:rPr>
              <a:t>−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Faster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time,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greater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cost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bit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−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Greater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capacity,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smaller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cost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bit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−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Greater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capacity,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slower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882" y="392938"/>
            <a:ext cx="417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6.1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Hierarchy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6338"/>
            <a:ext cx="7757159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total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organized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hierarchy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memories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shown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below.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02935"/>
            <a:ext cx="812927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Economic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performance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hierarchy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organization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543800" cy="396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3" y="438734"/>
            <a:ext cx="417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6.1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</a:t>
            </a:r>
            <a:r>
              <a:rPr sz="3600" spc="-20" dirty="0">
                <a:latin typeface="Calibri"/>
                <a:cs typeface="Calibri"/>
              </a:rPr>
              <a:t> Hierarchy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02538"/>
            <a:ext cx="8263255" cy="547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As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goes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down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hierarchy,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following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occurs:</a:t>
            </a:r>
            <a:endParaRPr sz="2700">
              <a:latin typeface="Calibri"/>
              <a:cs typeface="Calibri"/>
            </a:endParaRPr>
          </a:p>
          <a:p>
            <a:pPr marL="1155700" lvl="1" indent="-51435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500" dirty="0">
                <a:latin typeface="Calibri"/>
                <a:cs typeface="Calibri"/>
              </a:rPr>
              <a:t>Cost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Decrease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(cheaper)</a:t>
            </a:r>
            <a:endParaRPr sz="2500">
              <a:latin typeface="Calibri"/>
              <a:cs typeface="Calibri"/>
            </a:endParaRPr>
          </a:p>
          <a:p>
            <a:pPr marL="1155700" lvl="1" indent="-51435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500" dirty="0">
                <a:latin typeface="Calibri"/>
                <a:cs typeface="Calibri"/>
              </a:rPr>
              <a:t>Increasing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storage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capacity</a:t>
            </a:r>
            <a:endParaRPr sz="2500">
              <a:latin typeface="Calibri"/>
              <a:cs typeface="Calibri"/>
            </a:endParaRPr>
          </a:p>
          <a:p>
            <a:pPr marL="1155700" lvl="1" indent="-51435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500" dirty="0">
                <a:latin typeface="Calibri"/>
                <a:cs typeface="Calibri"/>
              </a:rPr>
              <a:t>Increasing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access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(slower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speed)</a:t>
            </a:r>
            <a:endParaRPr sz="2500">
              <a:latin typeface="Calibri"/>
              <a:cs typeface="Calibri"/>
            </a:endParaRPr>
          </a:p>
          <a:p>
            <a:pPr marL="1155700" marR="5080" lvl="1" indent="-513715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500" dirty="0">
                <a:latin typeface="Calibri"/>
                <a:cs typeface="Calibri"/>
              </a:rPr>
              <a:t>Decreasing</a:t>
            </a:r>
            <a:r>
              <a:rPr sz="2500" spc="1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frequency</a:t>
            </a:r>
            <a:r>
              <a:rPr sz="2500" spc="1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access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1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memory</a:t>
            </a:r>
            <a:r>
              <a:rPr sz="2500" spc="1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processor</a:t>
            </a:r>
            <a:endParaRPr sz="2500">
              <a:latin typeface="Calibri"/>
              <a:cs typeface="Calibri"/>
            </a:endParaRPr>
          </a:p>
          <a:p>
            <a:pPr marL="354330" marR="382270" indent="-342265">
              <a:lnSpc>
                <a:spcPct val="80000"/>
              </a:lnSpc>
              <a:spcBef>
                <a:spcPts val="78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unit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directly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communicate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CPU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main</a:t>
            </a:r>
            <a:r>
              <a:rPr sz="2600" b="1" i="1" spc="-1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memory</a:t>
            </a:r>
            <a:endParaRPr sz="2600">
              <a:latin typeface="Times New Roman"/>
              <a:cs typeface="Times New Roman"/>
            </a:endParaRPr>
          </a:p>
          <a:p>
            <a:pPr marL="354330" marR="429895" indent="-342265">
              <a:lnSpc>
                <a:spcPts val="250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Devices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provide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backup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storage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auxiliary memory</a:t>
            </a:r>
            <a:endParaRPr sz="2600">
              <a:latin typeface="Times New Roman"/>
              <a:cs typeface="Times New Roman"/>
            </a:endParaRPr>
          </a:p>
          <a:p>
            <a:pPr marL="354330" marR="302260" indent="-342265">
              <a:lnSpc>
                <a:spcPct val="80000"/>
              </a:lnSpc>
              <a:spcBef>
                <a:spcPts val="71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hierarchy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consists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storage </a:t>
            </a:r>
            <a:r>
              <a:rPr sz="2600" dirty="0">
                <a:latin typeface="Times New Roman"/>
                <a:cs typeface="Times New Roman"/>
              </a:rPr>
              <a:t>devices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employed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 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slow </a:t>
            </a:r>
            <a:r>
              <a:rPr sz="2600" spc="-25" dirty="0">
                <a:latin typeface="Times New Roman"/>
                <a:cs typeface="Times New Roman"/>
              </a:rPr>
              <a:t>by </a:t>
            </a:r>
            <a:r>
              <a:rPr sz="2600" dirty="0">
                <a:latin typeface="Times New Roman"/>
                <a:cs typeface="Times New Roman"/>
              </a:rPr>
              <a:t>high-capacity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auxiliary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memory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relatively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faster </a:t>
            </a:r>
            <a:r>
              <a:rPr sz="2600" b="1" dirty="0">
                <a:latin typeface="Times New Roman"/>
                <a:cs typeface="Times New Roman"/>
              </a:rPr>
              <a:t>main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memory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even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smaller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faster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cache memory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3" y="629234"/>
            <a:ext cx="417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6.1 Memory</a:t>
            </a:r>
            <a:r>
              <a:rPr sz="3600" spc="-20" dirty="0">
                <a:latin typeface="Calibri"/>
                <a:cs typeface="Calibri"/>
              </a:rPr>
              <a:t> Hierarchy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18005"/>
            <a:ext cx="8021955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7048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occupies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25" dirty="0">
                <a:latin typeface="Times New Roman"/>
                <a:cs typeface="Times New Roman"/>
              </a:rPr>
              <a:t> to </a:t>
            </a:r>
            <a:r>
              <a:rPr sz="2400" dirty="0">
                <a:latin typeface="Times New Roman"/>
                <a:cs typeface="Times New Roman"/>
              </a:rPr>
              <a:t>communicate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auxiliary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processor</a:t>
            </a:r>
            <a:endParaRPr sz="2400" dirty="0">
              <a:latin typeface="Times New Roman"/>
              <a:cs typeface="Times New Roman"/>
            </a:endParaRPr>
          </a:p>
          <a:p>
            <a:pPr marL="354330" marR="5080" indent="-342265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very-high-speed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cache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b="1" dirty="0">
                <a:latin typeface="Times New Roman"/>
                <a:cs typeface="Times New Roman"/>
              </a:rPr>
              <a:t>increase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speed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processing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 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rapid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785" y="3916819"/>
            <a:ext cx="7324659" cy="23459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3" y="629234"/>
            <a:ext cx="417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6.1 Memory</a:t>
            </a:r>
            <a:r>
              <a:rPr sz="3600" spc="-20" dirty="0">
                <a:latin typeface="Calibri"/>
                <a:cs typeface="Calibri"/>
              </a:rPr>
              <a:t> Hierarchy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63142"/>
            <a:ext cx="8124190" cy="41376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330" marR="201930" indent="-342265" algn="just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CPU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limited </a:t>
            </a:r>
            <a:r>
              <a:rPr sz="2800" dirty="0">
                <a:latin typeface="Calibri"/>
                <a:cs typeface="Calibri"/>
              </a:rPr>
              <a:t>primarily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354330" marR="370205" indent="-342265"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cache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programs currently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CPU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temporary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frequently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calculations</a:t>
            </a:r>
            <a:endParaRPr sz="2800">
              <a:latin typeface="Calibri"/>
              <a:cs typeface="Calibri"/>
            </a:endParaRPr>
          </a:p>
          <a:p>
            <a:pPr marL="354330" marR="5080" indent="-342265">
              <a:lnSpc>
                <a:spcPts val="302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cache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main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  <a:p>
            <a:pPr marL="354330" marR="394970" indent="-342265">
              <a:lnSpc>
                <a:spcPts val="3030"/>
              </a:lnSpc>
              <a:spcBef>
                <a:spcPts val="6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Auxiliary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times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598678"/>
            <a:ext cx="335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6.2 Main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Memory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00657"/>
            <a:ext cx="8193405" cy="534441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330" marR="184785" indent="-342265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unit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communicates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directly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CPU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main</a:t>
            </a:r>
            <a:r>
              <a:rPr sz="2600" b="1" i="1" spc="-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memory/Primary</a:t>
            </a:r>
            <a:r>
              <a:rPr sz="2600" b="1" i="1" spc="-3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memory</a:t>
            </a:r>
            <a:r>
              <a:rPr sz="2600" spc="-10" dirty="0" smtClean="0">
                <a:latin typeface="Times New Roman"/>
                <a:cs typeface="Times New Roman"/>
              </a:rPr>
              <a:t>.</a:t>
            </a:r>
            <a:endParaRPr lang="en-US" sz="2600" spc="-10" dirty="0" smtClean="0">
              <a:latin typeface="Times New Roman"/>
              <a:cs typeface="Times New Roman"/>
            </a:endParaRPr>
          </a:p>
          <a:p>
            <a:pPr marL="354330" marR="184785" indent="-342265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lang="en-US" sz="2600" spc="-10" dirty="0" smtClean="0">
                <a:latin typeface="Times New Roman"/>
                <a:cs typeface="Times New Roman"/>
              </a:rPr>
              <a:t>It stores data and program during computer operations.</a:t>
            </a:r>
          </a:p>
          <a:p>
            <a:pPr marL="354330" marR="184785" indent="-342265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lang="en-US" sz="2600" spc="-10" dirty="0" smtClean="0">
                <a:latin typeface="Times New Roman"/>
                <a:cs typeface="Times New Roman"/>
              </a:rPr>
              <a:t>It uses semiconductor technology hence known as </a:t>
            </a:r>
            <a:r>
              <a:rPr lang="en-US" sz="26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semiconductor memory.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4330" marR="21590" indent="-342265">
              <a:lnSpc>
                <a:spcPts val="3020"/>
              </a:lnSpc>
              <a:spcBef>
                <a:spcPts val="6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 computer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integrated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circuits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chips,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ROM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chips</a:t>
            </a:r>
            <a:endParaRPr sz="3300" dirty="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RAM–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read/write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memory</a:t>
            </a:r>
            <a:endParaRPr sz="2800" dirty="0">
              <a:latin typeface="Calibri"/>
              <a:cs typeface="Calibri"/>
            </a:endParaRPr>
          </a:p>
          <a:p>
            <a:pPr marL="755015" marR="1016635" lvl="1" indent="-285115">
              <a:lnSpc>
                <a:spcPts val="3030"/>
              </a:lnSpc>
              <a:spcBef>
                <a:spcPts val="6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Integrated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available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 operating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modes,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tatic</a:t>
            </a:r>
            <a:r>
              <a:rPr sz="2800" i="1" spc="-10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and</a:t>
            </a:r>
            <a:r>
              <a:rPr sz="2800" i="1" spc="-10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Dynamic</a:t>
            </a:r>
            <a:endParaRPr sz="2800" dirty="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ROM–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491490"/>
            <a:ext cx="335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6.2 Main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Memory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924813"/>
            <a:ext cx="8086090" cy="551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Random-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(RAM)</a:t>
            </a:r>
            <a:endParaRPr sz="2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SRAM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six-transistor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circuit.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Retains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indefinitely,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powered.</a:t>
            </a:r>
            <a:endParaRPr sz="2400">
              <a:latin typeface="Calibri"/>
              <a:cs typeface="Calibri"/>
            </a:endParaRPr>
          </a:p>
          <a:p>
            <a:pPr marL="755015" marR="612775" lvl="1" indent="-28511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Relatively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insensitive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disturbances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electrical noise.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Faster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expensive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endParaRPr sz="24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DRAM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capacitor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transistor.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Loses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</a:t>
            </a:r>
            <a:endParaRPr sz="24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milliseconds)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154430" lvl="2" indent="-283845">
              <a:lnSpc>
                <a:spcPts val="2385"/>
              </a:lnSpc>
              <a:spcBef>
                <a:spcPts val="3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refreshed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10-100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ms.</a:t>
            </a:r>
            <a:endParaRPr sz="2000">
              <a:latin typeface="Calibri"/>
              <a:cs typeface="Calibri"/>
            </a:endParaRPr>
          </a:p>
          <a:p>
            <a:pPr marL="755015" lvl="1" indent="-285750">
              <a:lnSpc>
                <a:spcPts val="286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Sensitive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disturbances.</a:t>
            </a:r>
            <a:endParaRPr sz="2400">
              <a:latin typeface="Calibri"/>
              <a:cs typeface="Calibri"/>
            </a:endParaRPr>
          </a:p>
          <a:p>
            <a:pPr marL="755015" lvl="1" indent="-285750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Slower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cheaper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39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629234"/>
            <a:ext cx="3359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6.2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Main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Memory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56629"/>
            <a:ext cx="8214995" cy="44551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800" dirty="0">
                <a:latin typeface="Calibri"/>
                <a:cs typeface="Calibri"/>
              </a:rPr>
              <a:t>Read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(ROM)</a:t>
            </a:r>
            <a:endParaRPr sz="28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ROM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storing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programs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PERMENTLY</a:t>
            </a:r>
            <a:endParaRPr sz="26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resident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portion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 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 </a:t>
            </a:r>
            <a:r>
              <a:rPr sz="2600" dirty="0">
                <a:latin typeface="Times New Roman"/>
                <a:cs typeface="Times New Roman"/>
              </a:rPr>
              <a:t>initial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bootstrap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loader.</a:t>
            </a:r>
            <a:endParaRPr sz="2600">
              <a:latin typeface="Times New Roman"/>
              <a:cs typeface="Times New Roman"/>
            </a:endParaRPr>
          </a:p>
          <a:p>
            <a:pPr marL="355600" marR="12192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bootstrap</a:t>
            </a:r>
            <a:r>
              <a:rPr sz="2600" b="1" i="1" spc="-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loader</a:t>
            </a:r>
            <a:r>
              <a:rPr sz="2600" dirty="0">
                <a:latin typeface="Times New Roman"/>
                <a:cs typeface="Times New Roman"/>
              </a:rPr>
              <a:t>((BIOS)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whose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function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start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software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power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turned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on.</a:t>
            </a:r>
            <a:endParaRPr sz="2600">
              <a:latin typeface="Times New Roman"/>
              <a:cs typeface="Times New Roman"/>
            </a:endParaRPr>
          </a:p>
          <a:p>
            <a:pPr marL="355600" marR="105537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Nonvolatile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memory: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contents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remain </a:t>
            </a:r>
            <a:r>
              <a:rPr sz="2600" dirty="0">
                <a:latin typeface="Times New Roman"/>
                <a:cs typeface="Times New Roman"/>
              </a:rPr>
              <a:t>unchanged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after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power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turned </a:t>
            </a:r>
            <a:r>
              <a:rPr sz="2600" spc="-20" dirty="0">
                <a:latin typeface="Times New Roman"/>
                <a:cs typeface="Times New Roman"/>
              </a:rPr>
              <a:t>off.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461665"/>
          </a:xfrm>
        </p:spPr>
        <p:txBody>
          <a:bodyPr/>
          <a:lstStyle/>
          <a:p>
            <a:r>
              <a:rPr lang="en-US" dirty="0" smtClean="0"/>
              <a:t>Functions of CPU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986" y="1087882"/>
            <a:ext cx="7843013" cy="493191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Control the entire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Performs data movement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Having data processing capability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Having data storage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1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40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977" y="400634"/>
            <a:ext cx="7400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6.3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Auxiliary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Memory/External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Memory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16482"/>
            <a:ext cx="8073390" cy="42453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355600" algn="l"/>
                <a:tab pos="356235" algn="l"/>
                <a:tab pos="1522730" algn="l"/>
                <a:tab pos="2669540" algn="l"/>
                <a:tab pos="3322954" algn="l"/>
                <a:tab pos="4490720" algn="l"/>
                <a:tab pos="5601970" algn="l"/>
                <a:tab pos="6713220" algn="l"/>
                <a:tab pos="7272655" algn="l"/>
              </a:tabLst>
            </a:pPr>
            <a:r>
              <a:rPr sz="2600" spc="-10" dirty="0">
                <a:latin typeface="Times New Roman"/>
                <a:cs typeface="Times New Roman"/>
              </a:rPr>
              <a:t>Storage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devices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that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provide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backup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storage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called</a:t>
            </a:r>
            <a:endParaRPr sz="26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600" b="1" dirty="0">
                <a:latin typeface="Times New Roman"/>
                <a:cs typeface="Times New Roman"/>
              </a:rPr>
              <a:t>auxiliary/external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memory/secondary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memory.</a:t>
            </a:r>
            <a:endParaRPr sz="2600" dirty="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500" dirty="0">
                <a:latin typeface="Times New Roman"/>
                <a:cs typeface="Times New Roman"/>
              </a:rPr>
              <a:t>Used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3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store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programs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3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which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3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3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needed </a:t>
            </a:r>
            <a:r>
              <a:rPr sz="2500" dirty="0">
                <a:latin typeface="Times New Roman"/>
                <a:cs typeface="Times New Roman"/>
              </a:rPr>
              <a:t>immediately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CPU,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large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files,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backup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data</a:t>
            </a:r>
            <a:endParaRPr sz="2500" dirty="0">
              <a:latin typeface="Times New Roman"/>
              <a:cs typeface="Times New Roman"/>
            </a:endParaRPr>
          </a:p>
          <a:p>
            <a:pPr marL="835660" lvl="1" indent="-366395">
              <a:lnSpc>
                <a:spcPts val="3579"/>
              </a:lnSpc>
              <a:buFont typeface="Arial"/>
              <a:buChar char="•"/>
              <a:tabLst>
                <a:tab pos="835660" algn="l"/>
                <a:tab pos="836294" algn="l"/>
              </a:tabLst>
            </a:pP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urgently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needed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stored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here.</a:t>
            </a:r>
            <a:endParaRPr sz="3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40"/>
              </a:spcBef>
              <a:buClr>
                <a:srgbClr val="006FC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non</a:t>
            </a:r>
            <a:r>
              <a:rPr sz="2600" spc="-10" dirty="0">
                <a:latin typeface="Times New Roman"/>
                <a:cs typeface="Times New Roman"/>
              </a:rPr>
              <a:t> volatile</a:t>
            </a:r>
            <a:endParaRPr sz="26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99"/>
              </a:lnSpc>
              <a:spcBef>
                <a:spcPts val="610"/>
              </a:spcBef>
              <a:buClr>
                <a:srgbClr val="006FC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Common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secondary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includes: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endParaRPr lang="en-US" sz="2600" spc="5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99"/>
              </a:lnSpc>
              <a:spcBef>
                <a:spcPts val="610"/>
              </a:spcBef>
              <a:buClr>
                <a:srgbClr val="006FC0"/>
              </a:buClr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disks, </a:t>
            </a:r>
            <a:endParaRPr lang="en-US" sz="2200" spc="-1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99"/>
              </a:lnSpc>
              <a:spcBef>
                <a:spcPts val="610"/>
              </a:spcBef>
              <a:buClr>
                <a:srgbClr val="006FC0"/>
              </a:buClr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200" dirty="0">
                <a:latin typeface="Times New Roman"/>
                <a:cs typeface="Times New Roman"/>
              </a:rPr>
              <a:t>Optical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disks,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endParaRPr lang="en-US" sz="2200" spc="-6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499"/>
              </a:lnSpc>
              <a:spcBef>
                <a:spcPts val="610"/>
              </a:spcBef>
              <a:buClr>
                <a:srgbClr val="006FC0"/>
              </a:buClr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200" dirty="0">
                <a:latin typeface="Times New Roman"/>
                <a:cs typeface="Times New Roman"/>
              </a:rPr>
              <a:t>Magnetic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tapes,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etc.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41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81000"/>
            <a:ext cx="3503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6.4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Cache</a:t>
            </a:r>
            <a:r>
              <a:rPr sz="3600" spc="-10" dirty="0">
                <a:latin typeface="Calibri"/>
                <a:cs typeface="Calibri"/>
              </a:rPr>
              <a:t> memory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077213"/>
            <a:ext cx="8022590" cy="357020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4330" marR="419734" indent="-342265" algn="just">
              <a:lnSpc>
                <a:spcPts val="269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419734" indent="-457200" algn="just">
              <a:lnSpc>
                <a:spcPts val="269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Wingdings" panose="05000000000000000000" pitchFamily="2" charset="2"/>
              <a:buChar char="Ø"/>
              <a:tabLst>
                <a:tab pos="353695" algn="l"/>
                <a:tab pos="354965" algn="l"/>
              </a:tabLst>
            </a:pP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419734" indent="-457200" algn="just">
              <a:lnSpc>
                <a:spcPts val="269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Wingdings" panose="05000000000000000000" pitchFamily="2" charset="2"/>
              <a:buChar char="Ø"/>
              <a:tabLst>
                <a:tab pos="353695" algn="l"/>
                <a:tab pos="354965" algn="l"/>
              </a:tabLst>
            </a:pP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nearest memory to the CPU, all the recent instruction are stored in it</a:t>
            </a:r>
          </a:p>
          <a:p>
            <a:pPr marL="469265" marR="419734" indent="-457200" algn="just">
              <a:lnSpc>
                <a:spcPts val="269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Wingdings" panose="05000000000000000000" pitchFamily="2" charset="2"/>
              <a:buChar char="Ø"/>
              <a:tabLst>
                <a:tab pos="353695" algn="l"/>
                <a:tab pos="354965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information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419734" indent="-457200" algn="just">
              <a:lnSpc>
                <a:spcPts val="2690"/>
              </a:lnSpc>
              <a:spcBef>
                <a:spcPts val="740"/>
              </a:spcBef>
              <a:buClr>
                <a:srgbClr val="3333CC"/>
              </a:buClr>
              <a:buSzPct val="58928"/>
              <a:buFont typeface="Wingdings" panose="05000000000000000000" pitchFamily="2" charset="2"/>
              <a:buChar char="Ø"/>
              <a:tabLst>
                <a:tab pos="353695" algn="l"/>
                <a:tab pos="354965" algn="l"/>
              </a:tabLst>
            </a:pP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attached for storing the input which is given by the user &amp; which is necessary for the CPU to perform a task.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492443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6.4</a:t>
            </a:r>
            <a:r>
              <a:rPr lang="en-US" sz="3200" spc="-1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Cache</a:t>
            </a:r>
            <a:r>
              <a:rPr lang="en-US" sz="3200" spc="-10" dirty="0">
                <a:latin typeface="Calibri"/>
                <a:cs typeface="Calibri"/>
              </a:rPr>
              <a:t>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986" y="1087882"/>
            <a:ext cx="7843013" cy="4994188"/>
          </a:xfrm>
        </p:spPr>
        <p:txBody>
          <a:bodyPr/>
          <a:lstStyle/>
          <a:p>
            <a:pPr marL="354330" marR="267970" indent="-342265" algn="just">
              <a:lnSpc>
                <a:spcPts val="2690"/>
              </a:lnSpc>
              <a:spcBef>
                <a:spcPts val="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marR="361315" lvl="1" indent="-341630" algn="just">
              <a:lnSpc>
                <a:spcPts val="2500"/>
              </a:lnSpc>
              <a:spcBef>
                <a:spcPts val="71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portions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lang="en-US"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reduced,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342265" algn="just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marR="214629" lvl="1" indent="-341630" algn="just">
              <a:lnSpc>
                <a:spcPct val="80000"/>
              </a:lnSpc>
              <a:spcBef>
                <a:spcPts val="7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en-US"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68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492443"/>
          </a:xfrm>
        </p:spPr>
        <p:txBody>
          <a:bodyPr/>
          <a:lstStyle/>
          <a:p>
            <a:r>
              <a:rPr lang="en-US" sz="3200" dirty="0">
                <a:latin typeface="Calibri"/>
                <a:cs typeface="Calibri"/>
              </a:rPr>
              <a:t>6.4</a:t>
            </a:r>
            <a:r>
              <a:rPr lang="en-US" sz="3200" spc="-1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Cache</a:t>
            </a:r>
            <a:r>
              <a:rPr lang="en-US" sz="3200" spc="-10" dirty="0">
                <a:latin typeface="Calibri"/>
                <a:cs typeface="Calibri"/>
              </a:rPr>
              <a:t>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987" y="1087882"/>
            <a:ext cx="7555230" cy="2400657"/>
          </a:xfrm>
        </p:spPr>
        <p:txBody>
          <a:bodyPr/>
          <a:lstStyle/>
          <a:p>
            <a:pPr algn="just"/>
            <a:r>
              <a:rPr lang="en-US" dirty="0" smtClean="0"/>
              <a:t>If the processor finds the address code data is not available in cache is referred as </a:t>
            </a:r>
            <a:r>
              <a:rPr lang="en-US" dirty="0" smtClean="0">
                <a:solidFill>
                  <a:srgbClr val="FF0000"/>
                </a:solidFill>
              </a:rPr>
              <a:t>CACHE MISS.</a:t>
            </a:r>
          </a:p>
          <a:p>
            <a:pPr algn="just"/>
            <a:r>
              <a:rPr lang="en-US" dirty="0"/>
              <a:t>If the processor finds the address code data </a:t>
            </a:r>
            <a:r>
              <a:rPr lang="en-US" dirty="0" smtClean="0"/>
              <a:t>is </a:t>
            </a:r>
            <a:r>
              <a:rPr lang="en-US" dirty="0"/>
              <a:t>available in cache is referred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FF0000"/>
                </a:solidFill>
              </a:rPr>
              <a:t>SUCCESS.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00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6571" y="6446122"/>
            <a:ext cx="2597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44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07" y="560654"/>
            <a:ext cx="4279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6.4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Cache</a:t>
            </a:r>
            <a:r>
              <a:rPr sz="4400" spc="-10" dirty="0">
                <a:latin typeface="Calibri"/>
                <a:cs typeface="Calibri"/>
              </a:rPr>
              <a:t> memory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94222"/>
            <a:ext cx="8261350" cy="36982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7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CPU</a:t>
            </a:r>
            <a:endParaRPr sz="2800" dirty="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CPU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memory,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cache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examined</a:t>
            </a:r>
            <a:endParaRPr sz="2600" dirty="0">
              <a:latin typeface="Calibri"/>
              <a:cs typeface="Calibri"/>
            </a:endParaRPr>
          </a:p>
          <a:p>
            <a:pPr marL="755015" marR="76835" lvl="1" indent="-34163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cache,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read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fast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(cache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memory)</a:t>
            </a:r>
            <a:endParaRPr sz="2600" dirty="0">
              <a:latin typeface="Calibri"/>
              <a:cs typeface="Calibri"/>
            </a:endParaRPr>
          </a:p>
          <a:p>
            <a:pPr marL="755015" marR="293370" lvl="1" indent="-34163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addressed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CPU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cache,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read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word</a:t>
            </a:r>
            <a:endParaRPr sz="2600" dirty="0">
              <a:latin typeface="Calibri"/>
              <a:cs typeface="Calibri"/>
            </a:endParaRPr>
          </a:p>
          <a:p>
            <a:pPr marL="354330" marR="629920" indent="-342265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3695" algn="l"/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cache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fast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81" y="262254"/>
            <a:ext cx="7044436" cy="2954655"/>
          </a:xfrm>
        </p:spPr>
        <p:txBody>
          <a:bodyPr/>
          <a:lstStyle/>
          <a:p>
            <a:pPr algn="ctr"/>
            <a:r>
              <a:rPr lang="en-US" sz="9600" dirty="0" smtClean="0"/>
              <a:t>Thank you!!!!</a:t>
            </a:r>
            <a:br>
              <a:rPr lang="en-US" sz="9600" dirty="0" smtClean="0"/>
            </a:br>
            <a:r>
              <a:rPr lang="en-US" sz="9600" dirty="0" smtClean="0"/>
              <a:t>End of class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889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246" y="290830"/>
            <a:ext cx="18237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Registers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54888" y="969010"/>
            <a:ext cx="7918450" cy="44964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marR="5080" indent="-3422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Basic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Computer,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purpose register,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Accumulator</a:t>
            </a:r>
            <a:r>
              <a:rPr sz="2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(AC)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4330" marR="527685" indent="-342265">
              <a:lnSpc>
                <a:spcPts val="3020"/>
              </a:lnSpc>
              <a:spcBef>
                <a:spcPts val="81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modern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CPUs,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there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8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many</a:t>
            </a:r>
            <a:r>
              <a:rPr sz="28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general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purpose registers.</a:t>
            </a:r>
            <a:endParaRPr sz="2800" dirty="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F81BC"/>
                </a:solidFill>
                <a:latin typeface="Times New Roman"/>
                <a:cs typeface="Times New Roman"/>
              </a:rPr>
              <a:t>advantageous</a:t>
            </a:r>
            <a:r>
              <a:rPr sz="3000" spc="2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many </a:t>
            </a:r>
            <a:r>
              <a:rPr sz="3000" spc="-10" dirty="0">
                <a:latin typeface="Times New Roman"/>
                <a:cs typeface="Times New Roman"/>
              </a:rPr>
              <a:t>registers:</a:t>
            </a:r>
            <a:endParaRPr sz="3000" dirty="0">
              <a:latin typeface="Times New Roman"/>
              <a:cs typeface="Times New Roman"/>
            </a:endParaRPr>
          </a:p>
          <a:p>
            <a:pPr marL="755015" marR="425450" lvl="1" indent="-285115">
              <a:lnSpc>
                <a:spcPts val="281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Times New Roman"/>
                <a:cs typeface="Times New Roman"/>
              </a:rPr>
              <a:t>Transfer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registers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within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are </a:t>
            </a:r>
            <a:r>
              <a:rPr sz="2600" dirty="0">
                <a:latin typeface="Times New Roman"/>
                <a:cs typeface="Times New Roman"/>
              </a:rPr>
              <a:t>relatively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fast</a:t>
            </a:r>
            <a:endParaRPr sz="2600" dirty="0">
              <a:latin typeface="Times New Roman"/>
              <a:cs typeface="Times New Roman"/>
            </a:endParaRPr>
          </a:p>
          <a:p>
            <a:pPr marL="755015" marR="179705" lvl="1" indent="-285115">
              <a:lnSpc>
                <a:spcPts val="281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Times New Roman"/>
                <a:cs typeface="Times New Roman"/>
              </a:rPr>
              <a:t>Going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“off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processor”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much </a:t>
            </a:r>
            <a:r>
              <a:rPr sz="2600" spc="-10" dirty="0">
                <a:latin typeface="Times New Roman"/>
                <a:cs typeface="Times New Roman"/>
              </a:rPr>
              <a:t>slower</a:t>
            </a:r>
            <a:endParaRPr sz="2600" dirty="0">
              <a:latin typeface="Times New Roman"/>
              <a:cs typeface="Times New Roman"/>
            </a:endParaRPr>
          </a:p>
          <a:p>
            <a:pPr marL="1155700" marR="373380" indent="-228600">
              <a:lnSpc>
                <a:spcPts val="2590"/>
              </a:lnSpc>
              <a:spcBef>
                <a:spcPts val="5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consuming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61" y="336549"/>
            <a:ext cx="342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Registers</a:t>
            </a:r>
            <a:r>
              <a:rPr sz="4000" spc="-135" dirty="0"/>
              <a:t> </a:t>
            </a:r>
            <a:r>
              <a:rPr sz="4000" spc="-10" dirty="0"/>
              <a:t>cont…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86762"/>
            <a:ext cx="7676515" cy="34582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three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organization</a:t>
            </a:r>
            <a:endParaRPr sz="3200">
              <a:latin typeface="Times New Roman"/>
              <a:cs typeface="Times New Roman"/>
            </a:endParaRPr>
          </a:p>
          <a:p>
            <a:pPr marL="354330" marR="58419" indent="-342265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registers</a:t>
            </a:r>
            <a:r>
              <a:rPr sz="3200" spc="-20" dirty="0">
                <a:latin typeface="Times New Roman"/>
                <a:cs typeface="Times New Roman"/>
              </a:rPr>
              <a:t> (The </a:t>
            </a:r>
            <a:r>
              <a:rPr sz="3200" dirty="0">
                <a:latin typeface="Times New Roman"/>
                <a:cs typeface="Times New Roman"/>
              </a:rPr>
              <a:t>three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CPU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organizations)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805"/>
              </a:spcBef>
              <a:buClr>
                <a:srgbClr val="4F81BC"/>
              </a:buClr>
              <a:buFont typeface="Arial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Single</a:t>
            </a:r>
            <a:r>
              <a:rPr sz="3200" spc="-2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Accumulator</a:t>
            </a:r>
            <a:r>
              <a:rPr sz="32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Organization</a:t>
            </a:r>
            <a:endParaRPr sz="32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805"/>
              </a:spcBef>
              <a:buClr>
                <a:srgbClr val="4F81BC"/>
              </a:buClr>
              <a:buFont typeface="Arial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General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Register</a:t>
            </a: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organization</a:t>
            </a:r>
            <a:endParaRPr sz="32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795"/>
              </a:spcBef>
              <a:buClr>
                <a:srgbClr val="4F81BC"/>
              </a:buClr>
              <a:buFont typeface="Arial"/>
              <a:buChar char="•"/>
              <a:tabLst>
                <a:tab pos="11563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Stack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organization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1685" y="604855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929" y="25577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5.2.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Register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35482"/>
            <a:ext cx="8225155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103505" indent="-3403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CPU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working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space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(fast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close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20" dirty="0">
                <a:latin typeface="Times New Roman"/>
                <a:cs typeface="Times New Roman"/>
              </a:rPr>
              <a:t>CPU)</a:t>
            </a:r>
            <a:endParaRPr sz="26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space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efficiently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intermediate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values</a:t>
            </a:r>
            <a:endParaRPr sz="2600" dirty="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2425" algn="l"/>
                <a:tab pos="353060" algn="l"/>
                <a:tab pos="2178685" algn="l"/>
                <a:tab pos="2887345" algn="l"/>
                <a:tab pos="3446779" algn="l"/>
                <a:tab pos="4540885" algn="l"/>
                <a:tab pos="4955540" algn="l"/>
                <a:tab pos="5426710" algn="l"/>
                <a:tab pos="6391275" algn="l"/>
                <a:tab pos="7045325" algn="l"/>
              </a:tabLst>
            </a:pPr>
            <a:r>
              <a:rPr sz="2600" spc="-10" dirty="0">
                <a:latin typeface="Times New Roman"/>
                <a:cs typeface="Times New Roman"/>
              </a:rPr>
              <a:t>Intermediate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needed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be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stored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like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Pointers, </a:t>
            </a:r>
            <a:r>
              <a:rPr sz="2600" dirty="0">
                <a:latin typeface="Times New Roman"/>
                <a:cs typeface="Times New Roman"/>
              </a:rPr>
              <a:t>counters,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return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address,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temp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results,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partial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products.</a:t>
            </a:r>
            <a:endParaRPr sz="2600" dirty="0">
              <a:latin typeface="Times New Roman"/>
              <a:cs typeface="Times New Roman"/>
            </a:endParaRPr>
          </a:p>
          <a:p>
            <a:pPr marL="352425" marR="7620" indent="-3403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Cannot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save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them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main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memory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because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their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access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time</a:t>
            </a:r>
            <a:r>
              <a:rPr sz="2600" spc="-10" dirty="0">
                <a:latin typeface="Times New Roman"/>
                <a:cs typeface="Times New Roman"/>
              </a:rPr>
              <a:t> consuming.</a:t>
            </a:r>
            <a:endParaRPr sz="26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efficient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faster to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inside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processor.</a:t>
            </a:r>
            <a:endParaRPr sz="2600" dirty="0">
              <a:latin typeface="Times New Roman"/>
              <a:cs typeface="Times New Roman"/>
            </a:endParaRPr>
          </a:p>
          <a:p>
            <a:pPr marL="352425" marR="5080" indent="-3403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2425" algn="l"/>
                <a:tab pos="353060" algn="l"/>
                <a:tab pos="884555" algn="l"/>
                <a:tab pos="1469390" algn="l"/>
                <a:tab pos="2717800" algn="l"/>
                <a:tab pos="3119120" algn="l"/>
                <a:tab pos="4643120" algn="l"/>
                <a:tab pos="6000115" algn="l"/>
                <a:tab pos="7383780" algn="l"/>
              </a:tabLst>
            </a:pPr>
            <a:r>
              <a:rPr sz="2600" spc="-25" dirty="0">
                <a:latin typeface="Times New Roman"/>
                <a:cs typeface="Times New Roman"/>
              </a:rPr>
              <a:t>So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solution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designing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multiple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registers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inside </a:t>
            </a:r>
            <a:r>
              <a:rPr sz="2600" b="1" dirty="0">
                <a:latin typeface="Times New Roman"/>
                <a:cs typeface="Times New Roman"/>
              </a:rPr>
              <a:t>processor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connects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them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through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common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bus</a:t>
            </a:r>
            <a:r>
              <a:rPr sz="2600" spc="-2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772" y="376554"/>
            <a:ext cx="640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5.2.</a:t>
            </a:r>
            <a:r>
              <a:rPr sz="3600" spc="-10" dirty="0"/>
              <a:t> </a:t>
            </a:r>
            <a:r>
              <a:rPr sz="3600" dirty="0"/>
              <a:t>General</a:t>
            </a:r>
            <a:r>
              <a:rPr sz="3600" spc="5" dirty="0"/>
              <a:t> </a:t>
            </a:r>
            <a:r>
              <a:rPr sz="3600" dirty="0"/>
              <a:t>Register </a:t>
            </a:r>
            <a:r>
              <a:rPr sz="3600" spc="-10" dirty="0"/>
              <a:t>Organization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002297"/>
            <a:ext cx="8091805" cy="54324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685"/>
              </a:spcBef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</a:pPr>
            <a:r>
              <a:rPr sz="2800" dirty="0">
                <a:solidFill>
                  <a:srgbClr val="3333CC"/>
                </a:solidFill>
                <a:latin typeface="Calibri"/>
                <a:cs typeface="Calibri"/>
              </a:rPr>
              <a:t>Bus</a:t>
            </a:r>
            <a:r>
              <a:rPr sz="28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Calibri"/>
                <a:cs typeface="Calibri"/>
              </a:rPr>
              <a:t>organization</a:t>
            </a:r>
            <a:r>
              <a:rPr sz="28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Calibri"/>
                <a:cs typeface="Calibri"/>
              </a:rPr>
              <a:t>7</a:t>
            </a:r>
            <a:r>
              <a:rPr sz="2800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Calibri"/>
                <a:cs typeface="Calibri"/>
              </a:rPr>
              <a:t>CPU</a:t>
            </a:r>
            <a:r>
              <a:rPr sz="2800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Calibri"/>
                <a:cs typeface="Calibri"/>
              </a:rPr>
              <a:t>registers:</a:t>
            </a:r>
            <a:endParaRPr sz="2800">
              <a:latin typeface="Calibri"/>
              <a:cs typeface="Calibri"/>
            </a:endParaRPr>
          </a:p>
          <a:p>
            <a:pPr marL="756285" marR="909955" lvl="1" indent="-28702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These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7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common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MUX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b="1" dirty="0">
                <a:solidFill>
                  <a:srgbClr val="00E3A8"/>
                </a:solidFill>
                <a:latin typeface="Times New Roman"/>
                <a:cs typeface="Times New Roman"/>
              </a:rPr>
              <a:t>SELA</a:t>
            </a:r>
            <a:r>
              <a:rPr sz="2400" b="1" spc="-25" dirty="0">
                <a:solidFill>
                  <a:srgbClr val="00E3A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E3A8"/>
                </a:solidFill>
                <a:latin typeface="Times New Roman"/>
                <a:cs typeface="Times New Roman"/>
              </a:rPr>
              <a:t>SELB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  <a:tab pos="630364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BUS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common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ALU</a:t>
            </a:r>
            <a:endParaRPr sz="2400">
              <a:latin typeface="Times New Roman"/>
              <a:cs typeface="Times New Roman"/>
            </a:endParaRPr>
          </a:p>
          <a:p>
            <a:pPr marL="1155700" marR="1339215" lvl="2" indent="-22860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b="1" dirty="0">
                <a:latin typeface="Times New Roman"/>
                <a:cs typeface="Times New Roman"/>
              </a:rPr>
              <a:t>ALU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E3A8"/>
                </a:solidFill>
                <a:latin typeface="Times New Roman"/>
                <a:cs typeface="Times New Roman"/>
              </a:rPr>
              <a:t>OPR</a:t>
            </a:r>
            <a:r>
              <a:rPr sz="2400" b="1" spc="-20" dirty="0">
                <a:solidFill>
                  <a:srgbClr val="00E3A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arithmetic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 microoperation</a:t>
            </a:r>
            <a:endParaRPr sz="2400">
              <a:latin typeface="Times New Roman"/>
              <a:cs typeface="Times New Roman"/>
            </a:endParaRPr>
          </a:p>
          <a:p>
            <a:pPr marL="1612900" marR="191135" lvl="3" indent="-228600">
              <a:lnSpc>
                <a:spcPct val="100000"/>
              </a:lnSpc>
              <a:spcBef>
                <a:spcPts val="490"/>
              </a:spcBef>
              <a:buClr>
                <a:srgbClr val="FFCF00"/>
              </a:buClr>
              <a:buSzPct val="54166"/>
              <a:buFont typeface="Wingdings"/>
              <a:buChar char=""/>
              <a:tabLst>
                <a:tab pos="16135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result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microoperation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 available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external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also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goes into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inputs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all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1155700" marR="809625" lvl="2" indent="-22860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b="1" dirty="0">
                <a:latin typeface="Times New Roman"/>
                <a:cs typeface="Times New Roman"/>
              </a:rPr>
              <a:t>3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Decoder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E3A8"/>
                </a:solidFill>
                <a:latin typeface="Times New Roman"/>
                <a:cs typeface="Times New Roman"/>
              </a:rPr>
              <a:t>SELD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receives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501" y="286639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5.2.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Register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Organization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588" y="937005"/>
            <a:ext cx="8375650" cy="19005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ALU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selector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(OPR).</a:t>
            </a:r>
            <a:endParaRPr sz="2400">
              <a:latin typeface="Times New Roman"/>
              <a:cs typeface="Times New Roman"/>
            </a:endParaRPr>
          </a:p>
          <a:p>
            <a:pPr marL="352425" marR="45720" indent="-340360">
              <a:lnSpc>
                <a:spcPts val="2590"/>
              </a:lnSpc>
              <a:spcBef>
                <a:spcPts val="64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microoperation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directed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destination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register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decoder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(SELD).</a:t>
            </a:r>
            <a:endParaRPr sz="2400">
              <a:latin typeface="Times New Roman"/>
              <a:cs typeface="Times New Roman"/>
            </a:endParaRPr>
          </a:p>
          <a:p>
            <a:pPr marL="352425" marR="5080" indent="-340360">
              <a:lnSpc>
                <a:spcPts val="2590"/>
              </a:lnSpc>
              <a:spcBef>
                <a:spcPts val="61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b="1" dirty="0">
                <a:latin typeface="Times New Roman"/>
                <a:cs typeface="Times New Roman"/>
              </a:rPr>
              <a:t>Control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</a:t>
            </a:r>
            <a:r>
              <a:rPr sz="2400" dirty="0">
                <a:latin typeface="Times New Roman"/>
                <a:cs typeface="Times New Roman"/>
              </a:rPr>
              <a:t>d: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588" y="4141089"/>
            <a:ext cx="8402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control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unit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operands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beside</a:t>
            </a:r>
            <a:r>
              <a:rPr sz="2400" spc="-10" dirty="0">
                <a:latin typeface="Times New Roman"/>
                <a:cs typeface="Times New Roman"/>
              </a:rPr>
              <a:t> correct </a:t>
            </a:r>
            <a:r>
              <a:rPr sz="2400" dirty="0">
                <a:latin typeface="Times New Roman"/>
                <a:cs typeface="Times New Roman"/>
              </a:rPr>
              <a:t>ALU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chosen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only.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968" y="3200230"/>
            <a:ext cx="4757323" cy="532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31685" y="6405182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2711</Words>
  <Application>Microsoft Office PowerPoint</Application>
  <PresentationFormat>On-screen Show (4:3)</PresentationFormat>
  <Paragraphs>397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Cambria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Chapter 5</vt:lpstr>
      <vt:lpstr>Introduction to Central Processing Unit (CPU)</vt:lpstr>
      <vt:lpstr>CPU</vt:lpstr>
      <vt:lpstr>Functions of CPU</vt:lpstr>
      <vt:lpstr>Registers</vt:lpstr>
      <vt:lpstr>Registers cont…</vt:lpstr>
      <vt:lpstr>5.2. General Register Organization</vt:lpstr>
      <vt:lpstr>5.2. General Register Organization</vt:lpstr>
      <vt:lpstr>5.2. General Register Organization</vt:lpstr>
      <vt:lpstr>5.2. General Register Organization</vt:lpstr>
      <vt:lpstr>5.2. General Register Organization</vt:lpstr>
      <vt:lpstr>PowerPoint Presentation</vt:lpstr>
      <vt:lpstr>5.2. General Register Organization</vt:lpstr>
      <vt:lpstr>5.3 Stack Organization</vt:lpstr>
      <vt:lpstr>5.3 Stack Organization</vt:lpstr>
      <vt:lpstr>Register Stack</vt:lpstr>
      <vt:lpstr>The following are the micro-operations associated with the stack</vt:lpstr>
      <vt:lpstr>The following are the micro-operations associated with the stack</vt:lpstr>
      <vt:lpstr>Reverse Polish Notation (RPN)</vt:lpstr>
      <vt:lpstr>Reverse Polish Notation (RPN)</vt:lpstr>
      <vt:lpstr>Reverse Polish Notation (RPN)</vt:lpstr>
      <vt:lpstr>Reverse Polish Notation (RPN)</vt:lpstr>
      <vt:lpstr>5.4 Complex Instruction Set Computers: CISC</vt:lpstr>
      <vt:lpstr>CISC Characteristics</vt:lpstr>
      <vt:lpstr>Reduced Instruction Set Computers: RISC</vt:lpstr>
      <vt:lpstr>characteristics of RISC :</vt:lpstr>
      <vt:lpstr>CISC and RISC</vt:lpstr>
      <vt:lpstr>Chapter 6: Memory Organization</vt:lpstr>
      <vt:lpstr>6. Memory Organization</vt:lpstr>
      <vt:lpstr>6. Memory Organization</vt:lpstr>
      <vt:lpstr>6. Memory Organization</vt:lpstr>
      <vt:lpstr>6.1 Memory Hierarchy</vt:lpstr>
      <vt:lpstr>6.1 Memory Hierarchy</vt:lpstr>
      <vt:lpstr>6.1 Memory Hierarchy</vt:lpstr>
      <vt:lpstr>6.1 Memory Hierarchy</vt:lpstr>
      <vt:lpstr>6.1 Memory Hierarchy</vt:lpstr>
      <vt:lpstr>6.2 Main Memory</vt:lpstr>
      <vt:lpstr>6.2 Main Memory</vt:lpstr>
      <vt:lpstr>6.2 Main Memory</vt:lpstr>
      <vt:lpstr>6.3 Auxiliary Memory/External Memory</vt:lpstr>
      <vt:lpstr>6.4 Cache memory</vt:lpstr>
      <vt:lpstr>6.4 Cache memory</vt:lpstr>
      <vt:lpstr>6.4 Cache memory</vt:lpstr>
      <vt:lpstr>6.4 Cache memory</vt:lpstr>
      <vt:lpstr>Thank you!!!! End of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Chen</dc:creator>
  <cp:lastModifiedBy>riiii</cp:lastModifiedBy>
  <cp:revision>13</cp:revision>
  <dcterms:created xsi:type="dcterms:W3CDTF">2023-03-25T18:30:08Z</dcterms:created>
  <dcterms:modified xsi:type="dcterms:W3CDTF">2023-04-08T16:03:33Z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2023-03-25T00:00:00Z</vt:filetime>
  </property>
  <property fmtid="{D5CDD505-2E9C-101B-9397-08002B2CF9AE}" pid="5" name="Producer">
    <vt:lpwstr>Microsoft® PowerPoint® 2016</vt:lpwstr>
  </property>
</Properties>
</file>