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05-Apr-23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05-Apr-23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05-Apr-23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05-Apr-23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05-Apr-23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1630" y="547242"/>
            <a:ext cx="592073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916" y="1043939"/>
            <a:ext cx="7726680" cy="2186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05-Apr-23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9140" y="6290385"/>
            <a:ext cx="2870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1243177"/>
            <a:ext cx="7592695" cy="50349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855"/>
              </a:spcBef>
            </a:pPr>
            <a:r>
              <a:rPr sz="3200" dirty="0">
                <a:solidFill>
                  <a:srgbClr val="333399"/>
                </a:solidFill>
                <a:latin typeface="Arial"/>
                <a:cs typeface="Arial"/>
              </a:rPr>
              <a:t>Basic</a:t>
            </a:r>
            <a:r>
              <a:rPr sz="32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9"/>
                </a:solidFill>
                <a:latin typeface="Arial"/>
                <a:cs typeface="Arial"/>
              </a:rPr>
              <a:t>Computer</a:t>
            </a:r>
            <a:r>
              <a:rPr sz="32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9"/>
                </a:solidFill>
                <a:latin typeface="Arial"/>
                <a:cs typeface="Arial"/>
              </a:rPr>
              <a:t>Organization</a:t>
            </a:r>
            <a:r>
              <a:rPr sz="32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32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Arial"/>
                <a:cs typeface="Arial"/>
              </a:rPr>
              <a:t>Design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solidFill>
                  <a:srgbClr val="333399"/>
                </a:solidFill>
                <a:latin typeface="Times New Roman"/>
                <a:cs typeface="Times New Roman"/>
              </a:rPr>
              <a:t>Topics</a:t>
            </a:r>
            <a:r>
              <a:rPr sz="32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99"/>
                </a:solidFill>
                <a:latin typeface="Times New Roman"/>
                <a:cs typeface="Times New Roman"/>
              </a:rPr>
              <a:t>to be</a:t>
            </a:r>
            <a:r>
              <a:rPr sz="3200" spc="-10" dirty="0">
                <a:solidFill>
                  <a:srgbClr val="333399"/>
                </a:solidFill>
                <a:latin typeface="Times New Roman"/>
                <a:cs typeface="Times New Roman"/>
              </a:rPr>
              <a:t> covered:</a:t>
            </a:r>
            <a:endParaRPr sz="3200">
              <a:latin typeface="Times New Roman"/>
              <a:cs typeface="Times New Roman"/>
            </a:endParaRPr>
          </a:p>
          <a:p>
            <a:pPr marL="812165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800" dirty="0">
                <a:latin typeface="Times New Roman"/>
                <a:cs typeface="Times New Roman"/>
              </a:rPr>
              <a:t>Instruction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Codes</a:t>
            </a:r>
            <a:endParaRPr sz="2800">
              <a:latin typeface="Times New Roman"/>
              <a:cs typeface="Times New Roman"/>
            </a:endParaRPr>
          </a:p>
          <a:p>
            <a:pPr marL="812165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800" dirty="0">
                <a:latin typeface="Times New Roman"/>
                <a:cs typeface="Times New Roman"/>
              </a:rPr>
              <a:t>Addressing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modes</a:t>
            </a:r>
            <a:endParaRPr sz="2800">
              <a:latin typeface="Times New Roman"/>
              <a:cs typeface="Times New Roman"/>
            </a:endParaRPr>
          </a:p>
          <a:p>
            <a:pPr marL="812165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800" dirty="0">
                <a:latin typeface="Times New Roman"/>
                <a:cs typeface="Times New Roman"/>
              </a:rPr>
              <a:t>Computer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Registers</a:t>
            </a:r>
            <a:endParaRPr sz="2800">
              <a:latin typeface="Times New Roman"/>
              <a:cs typeface="Times New Roman"/>
            </a:endParaRPr>
          </a:p>
          <a:p>
            <a:pPr marL="812165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800" dirty="0">
                <a:latin typeface="Times New Roman"/>
                <a:cs typeface="Times New Roman"/>
              </a:rPr>
              <a:t>Instruction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Set</a:t>
            </a:r>
            <a:endParaRPr sz="2800">
              <a:latin typeface="Times New Roman"/>
              <a:cs typeface="Times New Roman"/>
            </a:endParaRPr>
          </a:p>
          <a:p>
            <a:pPr marL="812165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800" dirty="0">
                <a:latin typeface="Times New Roman"/>
                <a:cs typeface="Times New Roman"/>
              </a:rPr>
              <a:t>Timing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Control</a:t>
            </a:r>
            <a:endParaRPr sz="2800">
              <a:latin typeface="Times New Roman"/>
              <a:cs typeface="Times New Roman"/>
            </a:endParaRPr>
          </a:p>
          <a:p>
            <a:pPr marL="901065" indent="-432434">
              <a:lnSpc>
                <a:spcPct val="100000"/>
              </a:lnSpc>
              <a:buFont typeface="Arial"/>
              <a:buChar char="•"/>
              <a:tabLst>
                <a:tab pos="901065" algn="l"/>
                <a:tab pos="901700" algn="l"/>
              </a:tabLst>
            </a:pPr>
            <a:r>
              <a:rPr sz="2800" dirty="0">
                <a:latin typeface="Times New Roman"/>
                <a:cs typeface="Times New Roman"/>
              </a:rPr>
              <a:t>Instruction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Cycle</a:t>
            </a:r>
            <a:endParaRPr sz="2800">
              <a:latin typeface="Times New Roman"/>
              <a:cs typeface="Times New Roman"/>
            </a:endParaRPr>
          </a:p>
          <a:p>
            <a:pPr marL="901065" indent="-4324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01065" algn="l"/>
                <a:tab pos="901700" algn="l"/>
              </a:tabLst>
            </a:pPr>
            <a:r>
              <a:rPr sz="2800" dirty="0">
                <a:latin typeface="Times New Roman"/>
                <a:cs typeface="Times New Roman"/>
              </a:rPr>
              <a:t>Memory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Reference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Instructions</a:t>
            </a:r>
            <a:endParaRPr sz="2800">
              <a:latin typeface="Times New Roman"/>
              <a:cs typeface="Times New Roman"/>
            </a:endParaRPr>
          </a:p>
          <a:p>
            <a:pPr marL="901065" indent="-432434">
              <a:lnSpc>
                <a:spcPct val="100000"/>
              </a:lnSpc>
              <a:buFont typeface="Arial"/>
              <a:buChar char="•"/>
              <a:tabLst>
                <a:tab pos="901065" algn="l"/>
                <a:tab pos="901700" algn="l"/>
              </a:tabLst>
            </a:pP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–output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devices</a:t>
            </a:r>
            <a:endParaRPr sz="2800">
              <a:latin typeface="Times New Roman"/>
              <a:cs typeface="Times New Roman"/>
            </a:endParaRPr>
          </a:p>
          <a:p>
            <a:pPr marL="901065" indent="-432434">
              <a:lnSpc>
                <a:spcPct val="100000"/>
              </a:lnSpc>
              <a:buFont typeface="Arial"/>
              <a:buChar char="•"/>
              <a:tabLst>
                <a:tab pos="901065" algn="l"/>
                <a:tab pos="901700" algn="l"/>
              </a:tabLst>
            </a:pPr>
            <a:r>
              <a:rPr sz="2800" dirty="0">
                <a:latin typeface="Times New Roman"/>
                <a:cs typeface="Times New Roman"/>
              </a:rPr>
              <a:t>Design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Basic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Computer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1473" y="629158"/>
            <a:ext cx="2397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Chapter</a:t>
            </a:r>
            <a:r>
              <a:rPr sz="4000" spc="-130" dirty="0"/>
              <a:t> </a:t>
            </a:r>
            <a:r>
              <a:rPr sz="4000" spc="-25" dirty="0"/>
              <a:t>4: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483600" y="6290385"/>
            <a:ext cx="1250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377" y="263397"/>
            <a:ext cx="3843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4-2</a:t>
            </a:r>
            <a:r>
              <a:rPr sz="32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Addressing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modes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783082"/>
            <a:ext cx="8359775" cy="3152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006FC0"/>
                </a:solidFill>
                <a:latin typeface="Times New Roman"/>
                <a:cs typeface="Times New Roman"/>
              </a:rPr>
              <a:t>Indirect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lang="en-US" sz="2600" spc="-15" dirty="0" smtClean="0">
                <a:latin typeface="Times New Roman"/>
                <a:cs typeface="Times New Roman"/>
              </a:rPr>
              <a:t>it specifies </a:t>
            </a:r>
            <a:r>
              <a:rPr lang="en-US" sz="26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 address of memory word in which address of operand is found. 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dirty="0" smtClean="0">
                <a:latin typeface="Times New Roman"/>
                <a:cs typeface="Times New Roman"/>
              </a:rPr>
              <a:t>the</a:t>
            </a:r>
            <a:r>
              <a:rPr sz="2600" spc="-5" dirty="0" smtClean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address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points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pointer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(another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address) </a:t>
            </a:r>
            <a:r>
              <a:rPr sz="2600" dirty="0">
                <a:latin typeface="Times New Roman"/>
                <a:cs typeface="Times New Roman"/>
              </a:rPr>
              <a:t>stored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the memory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references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operand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10" dirty="0">
                <a:latin typeface="Times New Roman"/>
                <a:cs typeface="Times New Roman"/>
              </a:rPr>
              <a:t>memory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slows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down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execution,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includes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multiple</a:t>
            </a:r>
            <a:endParaRPr sz="26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memory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lookups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find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operand.</a:t>
            </a:r>
            <a:endParaRPr sz="2600" dirty="0">
              <a:latin typeface="Times New Roman"/>
              <a:cs typeface="Times New Roman"/>
            </a:endParaRPr>
          </a:p>
          <a:p>
            <a:pPr marL="355600" marR="1052830" indent="-342900">
              <a:lnSpc>
                <a:spcPct val="100000"/>
              </a:lnSpc>
              <a:spcBef>
                <a:spcPts val="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distinguish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indirect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addresses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3935867"/>
            <a:ext cx="5486400" cy="23545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377" y="182702"/>
            <a:ext cx="38436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4-2</a:t>
            </a:r>
            <a:r>
              <a:rPr sz="32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Addressing</a:t>
            </a:r>
            <a:r>
              <a:rPr sz="32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modes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07335" y="2135123"/>
            <a:ext cx="2514600" cy="266700"/>
            <a:chOff x="2307335" y="2135123"/>
            <a:chExt cx="2514600" cy="266700"/>
          </a:xfrm>
        </p:grpSpPr>
        <p:sp>
          <p:nvSpPr>
            <p:cNvPr id="4" name="object 4"/>
            <p:cNvSpPr/>
            <p:nvPr/>
          </p:nvSpPr>
          <p:spPr>
            <a:xfrm>
              <a:off x="2320289" y="2148077"/>
              <a:ext cx="2489200" cy="241300"/>
            </a:xfrm>
            <a:custGeom>
              <a:avLst/>
              <a:gdLst/>
              <a:ahLst/>
              <a:cxnLst/>
              <a:rect l="l" t="t" r="r" b="b"/>
              <a:pathLst>
                <a:path w="2489200" h="241300">
                  <a:moveTo>
                    <a:pt x="2488691" y="0"/>
                  </a:moveTo>
                  <a:lnTo>
                    <a:pt x="0" y="0"/>
                  </a:lnTo>
                  <a:lnTo>
                    <a:pt x="0" y="240791"/>
                  </a:lnTo>
                  <a:lnTo>
                    <a:pt x="2488691" y="240791"/>
                  </a:lnTo>
                  <a:lnTo>
                    <a:pt x="2488691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20289" y="2148077"/>
              <a:ext cx="2489200" cy="241300"/>
            </a:xfrm>
            <a:custGeom>
              <a:avLst/>
              <a:gdLst/>
              <a:ahLst/>
              <a:cxnLst/>
              <a:rect l="l" t="t" r="r" b="b"/>
              <a:pathLst>
                <a:path w="2489200" h="241300">
                  <a:moveTo>
                    <a:pt x="0" y="240791"/>
                  </a:moveTo>
                  <a:lnTo>
                    <a:pt x="2488691" y="240791"/>
                  </a:lnTo>
                  <a:lnTo>
                    <a:pt x="2488691" y="0"/>
                  </a:lnTo>
                  <a:lnTo>
                    <a:pt x="0" y="0"/>
                  </a:lnTo>
                  <a:lnTo>
                    <a:pt x="0" y="2407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09266" y="2148077"/>
            <a:ext cx="803275" cy="241300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65"/>
              </a:spcBef>
            </a:pPr>
            <a:r>
              <a:rPr sz="1400" b="1" spc="-10" dirty="0">
                <a:latin typeface="Arial"/>
                <a:cs typeface="Arial"/>
              </a:rPr>
              <a:t>Opcode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5367" y="2161032"/>
            <a:ext cx="1483995" cy="215265"/>
          </a:xfrm>
          <a:prstGeom prst="rect">
            <a:avLst/>
          </a:prstGeom>
          <a:solidFill>
            <a:srgbClr val="BADFE2"/>
          </a:solidFill>
        </p:spPr>
        <p:txBody>
          <a:bodyPr vert="horz" wrap="square" lIns="0" tIns="381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30"/>
              </a:spcBef>
            </a:pPr>
            <a:r>
              <a:rPr sz="1200" b="1" spc="-10" dirty="0">
                <a:latin typeface="Arial"/>
                <a:cs typeface="Arial"/>
              </a:rPr>
              <a:t>Address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4657" y="1695450"/>
            <a:ext cx="15919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Instruction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Format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4382" y="1952371"/>
            <a:ext cx="462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15</a:t>
            </a:r>
            <a:r>
              <a:rPr sz="1200" b="1" spc="40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0289" y="2148077"/>
            <a:ext cx="189230" cy="241300"/>
          </a:xfrm>
          <a:prstGeom prst="rect">
            <a:avLst/>
          </a:prstGeom>
          <a:solidFill>
            <a:srgbClr val="BADFE2"/>
          </a:solidFill>
          <a:ln w="25908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200" b="1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8982" y="1952371"/>
            <a:ext cx="1800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800" algn="l"/>
              </a:tabLst>
            </a:pPr>
            <a:r>
              <a:rPr sz="1200" b="1" dirty="0">
                <a:latin typeface="Arial"/>
                <a:cs typeface="Arial"/>
              </a:rPr>
              <a:t>12</a:t>
            </a:r>
            <a:r>
              <a:rPr sz="1200" b="1" spc="21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11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9473" y="3187445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40329" y="3009138"/>
            <a:ext cx="216535" cy="17843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295"/>
              </a:lnSpc>
            </a:pPr>
            <a:r>
              <a:rPr sz="1200" b="1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6738" y="3009138"/>
            <a:ext cx="506095" cy="17843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1295"/>
              </a:lnSpc>
            </a:pPr>
            <a:r>
              <a:rPr sz="1200" b="1" spc="-25" dirty="0">
                <a:latin typeface="Arial"/>
                <a:cs typeface="Arial"/>
              </a:rPr>
              <a:t>ADD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2705" y="3009138"/>
            <a:ext cx="1066800" cy="17843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ts val="1370"/>
              </a:lnSpc>
            </a:pPr>
            <a:r>
              <a:rPr sz="1200" b="1" spc="-25" dirty="0">
                <a:latin typeface="Arial"/>
                <a:cs typeface="Arial"/>
              </a:rPr>
              <a:t>457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2482" y="302590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0329" y="3879341"/>
            <a:ext cx="1789430" cy="17081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3395">
              <a:lnSpc>
                <a:spcPts val="1210"/>
              </a:lnSpc>
            </a:pPr>
            <a:r>
              <a:rPr sz="1200" b="1" spc="-10" dirty="0">
                <a:latin typeface="Arial"/>
                <a:cs typeface="Arial"/>
              </a:rPr>
              <a:t>Operand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8982" y="3889629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457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8958" y="3187445"/>
            <a:ext cx="1771014" cy="0"/>
          </a:xfrm>
          <a:custGeom>
            <a:avLst/>
            <a:gdLst/>
            <a:ahLst/>
            <a:cxnLst/>
            <a:rect l="l" t="t" r="r" b="b"/>
            <a:pathLst>
              <a:path w="1771015">
                <a:moveTo>
                  <a:pt x="0" y="0"/>
                </a:moveTo>
                <a:lnTo>
                  <a:pt x="177088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622740" y="2996120"/>
            <a:ext cx="1819910" cy="2321560"/>
            <a:chOff x="2622740" y="2996120"/>
            <a:chExt cx="1819910" cy="2321560"/>
          </a:xfrm>
        </p:grpSpPr>
        <p:sp>
          <p:nvSpPr>
            <p:cNvPr id="21" name="object 21"/>
            <p:cNvSpPr/>
            <p:nvPr/>
          </p:nvSpPr>
          <p:spPr>
            <a:xfrm>
              <a:off x="2649473" y="4696205"/>
              <a:ext cx="1769745" cy="91440"/>
            </a:xfrm>
            <a:custGeom>
              <a:avLst/>
              <a:gdLst/>
              <a:ahLst/>
              <a:cxnLst/>
              <a:rect l="l" t="t" r="r" b="b"/>
              <a:pathLst>
                <a:path w="1769745" h="91439">
                  <a:moveTo>
                    <a:pt x="0" y="45720"/>
                  </a:moveTo>
                  <a:lnTo>
                    <a:pt x="54726" y="24779"/>
                  </a:lnTo>
                  <a:lnTo>
                    <a:pt x="94609" y="18800"/>
                  </a:lnTo>
                  <a:lnTo>
                    <a:pt x="143636" y="13477"/>
                  </a:lnTo>
                  <a:lnTo>
                    <a:pt x="200802" y="8906"/>
                  </a:lnTo>
                  <a:lnTo>
                    <a:pt x="265099" y="5178"/>
                  </a:lnTo>
                  <a:lnTo>
                    <a:pt x="335523" y="2389"/>
                  </a:lnTo>
                  <a:lnTo>
                    <a:pt x="411068" y="632"/>
                  </a:lnTo>
                  <a:lnTo>
                    <a:pt x="490727" y="0"/>
                  </a:lnTo>
                </a:path>
                <a:path w="1769745" h="91439">
                  <a:moveTo>
                    <a:pt x="489203" y="0"/>
                  </a:moveTo>
                  <a:lnTo>
                    <a:pt x="489712" y="0"/>
                  </a:lnTo>
                  <a:lnTo>
                    <a:pt x="490219" y="0"/>
                  </a:lnTo>
                  <a:lnTo>
                    <a:pt x="490727" y="0"/>
                  </a:lnTo>
                  <a:lnTo>
                    <a:pt x="565790" y="735"/>
                  </a:lnTo>
                  <a:lnTo>
                    <a:pt x="636438" y="2857"/>
                  </a:lnTo>
                  <a:lnTo>
                    <a:pt x="701491" y="6237"/>
                  </a:lnTo>
                  <a:lnTo>
                    <a:pt x="759771" y="10745"/>
                  </a:lnTo>
                  <a:lnTo>
                    <a:pt x="810099" y="16253"/>
                  </a:lnTo>
                  <a:lnTo>
                    <a:pt x="851295" y="22634"/>
                  </a:lnTo>
                  <a:lnTo>
                    <a:pt x="901576" y="37495"/>
                  </a:lnTo>
                  <a:lnTo>
                    <a:pt x="908303" y="45720"/>
                  </a:lnTo>
                </a:path>
                <a:path w="1769745" h="91439">
                  <a:moveTo>
                    <a:pt x="1353312" y="91440"/>
                  </a:moveTo>
                  <a:lnTo>
                    <a:pt x="1278249" y="90704"/>
                  </a:lnTo>
                  <a:lnTo>
                    <a:pt x="1207601" y="88582"/>
                  </a:lnTo>
                  <a:lnTo>
                    <a:pt x="1142548" y="85202"/>
                  </a:lnTo>
                  <a:lnTo>
                    <a:pt x="1084268" y="80694"/>
                  </a:lnTo>
                  <a:lnTo>
                    <a:pt x="1033940" y="75186"/>
                  </a:lnTo>
                  <a:lnTo>
                    <a:pt x="992744" y="68805"/>
                  </a:lnTo>
                  <a:lnTo>
                    <a:pt x="942463" y="53944"/>
                  </a:lnTo>
                  <a:lnTo>
                    <a:pt x="935736" y="45720"/>
                  </a:lnTo>
                </a:path>
                <a:path w="1769745" h="91439">
                  <a:moveTo>
                    <a:pt x="1769364" y="45720"/>
                  </a:moveTo>
                  <a:lnTo>
                    <a:pt x="1712355" y="68805"/>
                  </a:lnTo>
                  <a:lnTo>
                    <a:pt x="1671159" y="75186"/>
                  </a:lnTo>
                  <a:lnTo>
                    <a:pt x="1620831" y="80694"/>
                  </a:lnTo>
                  <a:lnTo>
                    <a:pt x="1562551" y="85202"/>
                  </a:lnTo>
                  <a:lnTo>
                    <a:pt x="1497498" y="88582"/>
                  </a:lnTo>
                  <a:lnTo>
                    <a:pt x="1426850" y="90704"/>
                  </a:lnTo>
                  <a:lnTo>
                    <a:pt x="1351788" y="9144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40329" y="3019805"/>
              <a:ext cx="0" cy="1705610"/>
            </a:xfrm>
            <a:custGeom>
              <a:avLst/>
              <a:gdLst/>
              <a:ahLst/>
              <a:cxnLst/>
              <a:rect l="l" t="t" r="r" b="b"/>
              <a:pathLst>
                <a:path h="1705610">
                  <a:moveTo>
                    <a:pt x="0" y="0"/>
                  </a:moveTo>
                  <a:lnTo>
                    <a:pt x="0" y="170535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5757" y="3009137"/>
              <a:ext cx="1793875" cy="1727200"/>
            </a:xfrm>
            <a:custGeom>
              <a:avLst/>
              <a:gdLst/>
              <a:ahLst/>
              <a:cxnLst/>
              <a:rect l="l" t="t" r="r" b="b"/>
              <a:pathLst>
                <a:path w="1793875" h="1727200">
                  <a:moveTo>
                    <a:pt x="0" y="0"/>
                  </a:moveTo>
                  <a:lnTo>
                    <a:pt x="1793747" y="0"/>
                  </a:lnTo>
                  <a:lnTo>
                    <a:pt x="1793747" y="172694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67277" y="5040629"/>
              <a:ext cx="329565" cy="264160"/>
            </a:xfrm>
            <a:custGeom>
              <a:avLst/>
              <a:gdLst/>
              <a:ahLst/>
              <a:cxnLst/>
              <a:rect l="l" t="t" r="r" b="b"/>
              <a:pathLst>
                <a:path w="329564" h="264160">
                  <a:moveTo>
                    <a:pt x="164592" y="0"/>
                  </a:moveTo>
                  <a:lnTo>
                    <a:pt x="112556" y="6723"/>
                  </a:lnTo>
                  <a:lnTo>
                    <a:pt x="67372" y="25444"/>
                  </a:lnTo>
                  <a:lnTo>
                    <a:pt x="31747" y="53986"/>
                  </a:lnTo>
                  <a:lnTo>
                    <a:pt x="8388" y="90172"/>
                  </a:lnTo>
                  <a:lnTo>
                    <a:pt x="0" y="131826"/>
                  </a:lnTo>
                  <a:lnTo>
                    <a:pt x="8388" y="173479"/>
                  </a:lnTo>
                  <a:lnTo>
                    <a:pt x="31747" y="209665"/>
                  </a:lnTo>
                  <a:lnTo>
                    <a:pt x="67372" y="238207"/>
                  </a:lnTo>
                  <a:lnTo>
                    <a:pt x="112556" y="256928"/>
                  </a:lnTo>
                  <a:lnTo>
                    <a:pt x="164592" y="263652"/>
                  </a:lnTo>
                  <a:lnTo>
                    <a:pt x="216627" y="256928"/>
                  </a:lnTo>
                  <a:lnTo>
                    <a:pt x="261811" y="238207"/>
                  </a:lnTo>
                  <a:lnTo>
                    <a:pt x="297436" y="209665"/>
                  </a:lnTo>
                  <a:lnTo>
                    <a:pt x="320795" y="173479"/>
                  </a:lnTo>
                  <a:lnTo>
                    <a:pt x="329184" y="131826"/>
                  </a:lnTo>
                  <a:lnTo>
                    <a:pt x="320795" y="90172"/>
                  </a:lnTo>
                  <a:lnTo>
                    <a:pt x="297436" y="53986"/>
                  </a:lnTo>
                  <a:lnTo>
                    <a:pt x="261811" y="25444"/>
                  </a:lnTo>
                  <a:lnTo>
                    <a:pt x="216627" y="6723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67277" y="5040629"/>
              <a:ext cx="329565" cy="264160"/>
            </a:xfrm>
            <a:custGeom>
              <a:avLst/>
              <a:gdLst/>
              <a:ahLst/>
              <a:cxnLst/>
              <a:rect l="l" t="t" r="r" b="b"/>
              <a:pathLst>
                <a:path w="329564" h="264160">
                  <a:moveTo>
                    <a:pt x="0" y="131826"/>
                  </a:moveTo>
                  <a:lnTo>
                    <a:pt x="8388" y="90172"/>
                  </a:lnTo>
                  <a:lnTo>
                    <a:pt x="31747" y="53986"/>
                  </a:lnTo>
                  <a:lnTo>
                    <a:pt x="67372" y="25444"/>
                  </a:lnTo>
                  <a:lnTo>
                    <a:pt x="112556" y="6723"/>
                  </a:lnTo>
                  <a:lnTo>
                    <a:pt x="164592" y="0"/>
                  </a:lnTo>
                  <a:lnTo>
                    <a:pt x="216627" y="6723"/>
                  </a:lnTo>
                  <a:lnTo>
                    <a:pt x="261811" y="25444"/>
                  </a:lnTo>
                  <a:lnTo>
                    <a:pt x="297436" y="53986"/>
                  </a:lnTo>
                  <a:lnTo>
                    <a:pt x="320795" y="90172"/>
                  </a:lnTo>
                  <a:lnTo>
                    <a:pt x="329184" y="131826"/>
                  </a:lnTo>
                  <a:lnTo>
                    <a:pt x="320795" y="173479"/>
                  </a:lnTo>
                  <a:lnTo>
                    <a:pt x="297436" y="209665"/>
                  </a:lnTo>
                  <a:lnTo>
                    <a:pt x="261811" y="238207"/>
                  </a:lnTo>
                  <a:lnTo>
                    <a:pt x="216627" y="256928"/>
                  </a:lnTo>
                  <a:lnTo>
                    <a:pt x="164592" y="263652"/>
                  </a:lnTo>
                  <a:lnTo>
                    <a:pt x="112556" y="256928"/>
                  </a:lnTo>
                  <a:lnTo>
                    <a:pt x="67372" y="238207"/>
                  </a:lnTo>
                  <a:lnTo>
                    <a:pt x="31747" y="209665"/>
                  </a:lnTo>
                  <a:lnTo>
                    <a:pt x="8388" y="173479"/>
                  </a:lnTo>
                  <a:lnTo>
                    <a:pt x="0" y="131826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15788" y="297827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87746" y="3001517"/>
            <a:ext cx="494030" cy="181610"/>
          </a:xfrm>
          <a:custGeom>
            <a:avLst/>
            <a:gdLst/>
            <a:ahLst/>
            <a:cxnLst/>
            <a:rect l="l" t="t" r="r" b="b"/>
            <a:pathLst>
              <a:path w="494029" h="181610">
                <a:moveTo>
                  <a:pt x="0" y="0"/>
                </a:moveTo>
                <a:lnTo>
                  <a:pt x="0" y="176784"/>
                </a:lnTo>
              </a:path>
              <a:path w="494029" h="181610">
                <a:moveTo>
                  <a:pt x="493775" y="0"/>
                </a:moveTo>
                <a:lnTo>
                  <a:pt x="493775" y="18135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79238" y="298780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78958" y="3705605"/>
            <a:ext cx="1771014" cy="0"/>
          </a:xfrm>
          <a:custGeom>
            <a:avLst/>
            <a:gdLst/>
            <a:ahLst/>
            <a:cxnLst/>
            <a:rect l="l" t="t" r="r" b="b"/>
            <a:pathLst>
              <a:path w="1771015">
                <a:moveTo>
                  <a:pt x="0" y="0"/>
                </a:moveTo>
                <a:lnTo>
                  <a:pt x="177088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72861" y="3534917"/>
            <a:ext cx="1789430" cy="17081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5560" algn="ctr">
              <a:lnSpc>
                <a:spcPts val="1320"/>
              </a:lnSpc>
            </a:pPr>
            <a:r>
              <a:rPr sz="1200" b="1" spc="-20" dirty="0">
                <a:latin typeface="Arial"/>
                <a:cs typeface="Arial"/>
              </a:rPr>
              <a:t>1350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85765" y="3516629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300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353748" y="2996120"/>
            <a:ext cx="1821814" cy="1804670"/>
            <a:chOff x="5353748" y="2996120"/>
            <a:chExt cx="1821814" cy="1804670"/>
          </a:xfrm>
        </p:grpSpPr>
        <p:sp>
          <p:nvSpPr>
            <p:cNvPr id="33" name="object 33"/>
            <p:cNvSpPr/>
            <p:nvPr/>
          </p:nvSpPr>
          <p:spPr>
            <a:xfrm>
              <a:off x="5380481" y="4696205"/>
              <a:ext cx="1769745" cy="91440"/>
            </a:xfrm>
            <a:custGeom>
              <a:avLst/>
              <a:gdLst/>
              <a:ahLst/>
              <a:cxnLst/>
              <a:rect l="l" t="t" r="r" b="b"/>
              <a:pathLst>
                <a:path w="1769745" h="91439">
                  <a:moveTo>
                    <a:pt x="0" y="45720"/>
                  </a:moveTo>
                  <a:lnTo>
                    <a:pt x="54219" y="24779"/>
                  </a:lnTo>
                  <a:lnTo>
                    <a:pt x="93732" y="18800"/>
                  </a:lnTo>
                  <a:lnTo>
                    <a:pt x="142303" y="13477"/>
                  </a:lnTo>
                  <a:lnTo>
                    <a:pt x="198936" y="8906"/>
                  </a:lnTo>
                  <a:lnTo>
                    <a:pt x="262635" y="5178"/>
                  </a:lnTo>
                  <a:lnTo>
                    <a:pt x="332402" y="2389"/>
                  </a:lnTo>
                  <a:lnTo>
                    <a:pt x="407241" y="632"/>
                  </a:lnTo>
                  <a:lnTo>
                    <a:pt x="486155" y="0"/>
                  </a:lnTo>
                </a:path>
                <a:path w="1769745" h="91439">
                  <a:moveTo>
                    <a:pt x="477012" y="0"/>
                  </a:moveTo>
                  <a:lnTo>
                    <a:pt x="477519" y="0"/>
                  </a:lnTo>
                  <a:lnTo>
                    <a:pt x="478027" y="0"/>
                  </a:lnTo>
                  <a:lnTo>
                    <a:pt x="478535" y="0"/>
                  </a:lnTo>
                  <a:lnTo>
                    <a:pt x="551407" y="735"/>
                  </a:lnTo>
                  <a:lnTo>
                    <a:pt x="619993" y="2857"/>
                  </a:lnTo>
                  <a:lnTo>
                    <a:pt x="683147" y="6237"/>
                  </a:lnTo>
                  <a:lnTo>
                    <a:pt x="739725" y="10745"/>
                  </a:lnTo>
                  <a:lnTo>
                    <a:pt x="788583" y="16253"/>
                  </a:lnTo>
                  <a:lnTo>
                    <a:pt x="828576" y="22634"/>
                  </a:lnTo>
                  <a:lnTo>
                    <a:pt x="877389" y="37495"/>
                  </a:lnTo>
                  <a:lnTo>
                    <a:pt x="883919" y="45720"/>
                  </a:lnTo>
                </a:path>
                <a:path w="1769745" h="91439">
                  <a:moveTo>
                    <a:pt x="1347215" y="91440"/>
                  </a:moveTo>
                  <a:lnTo>
                    <a:pt x="1271041" y="90704"/>
                  </a:lnTo>
                  <a:lnTo>
                    <a:pt x="1199353" y="88582"/>
                  </a:lnTo>
                  <a:lnTo>
                    <a:pt x="1133347" y="85202"/>
                  </a:lnTo>
                  <a:lnTo>
                    <a:pt x="1074219" y="80694"/>
                  </a:lnTo>
                  <a:lnTo>
                    <a:pt x="1023162" y="75186"/>
                  </a:lnTo>
                  <a:lnTo>
                    <a:pt x="981371" y="68805"/>
                  </a:lnTo>
                  <a:lnTo>
                    <a:pt x="930367" y="53944"/>
                  </a:lnTo>
                  <a:lnTo>
                    <a:pt x="923543" y="45720"/>
                  </a:lnTo>
                </a:path>
                <a:path w="1769745" h="91439">
                  <a:moveTo>
                    <a:pt x="1769364" y="45720"/>
                  </a:moveTo>
                  <a:lnTo>
                    <a:pt x="1711508" y="68805"/>
                  </a:lnTo>
                  <a:lnTo>
                    <a:pt x="1669704" y="75186"/>
                  </a:lnTo>
                  <a:lnTo>
                    <a:pt x="1618636" y="80694"/>
                  </a:lnTo>
                  <a:lnTo>
                    <a:pt x="1559503" y="85202"/>
                  </a:lnTo>
                  <a:lnTo>
                    <a:pt x="1493503" y="88582"/>
                  </a:lnTo>
                  <a:lnTo>
                    <a:pt x="1421833" y="90704"/>
                  </a:lnTo>
                  <a:lnTo>
                    <a:pt x="1345691" y="9144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72861" y="3019805"/>
              <a:ext cx="0" cy="1705610"/>
            </a:xfrm>
            <a:custGeom>
              <a:avLst/>
              <a:gdLst/>
              <a:ahLst/>
              <a:cxnLst/>
              <a:rect l="l" t="t" r="r" b="b"/>
              <a:pathLst>
                <a:path h="1705610">
                  <a:moveTo>
                    <a:pt x="0" y="0"/>
                  </a:moveTo>
                  <a:lnTo>
                    <a:pt x="0" y="170535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66765" y="3009137"/>
              <a:ext cx="1795780" cy="1727200"/>
            </a:xfrm>
            <a:custGeom>
              <a:avLst/>
              <a:gdLst/>
              <a:ahLst/>
              <a:cxnLst/>
              <a:rect l="l" t="t" r="r" b="b"/>
              <a:pathLst>
                <a:path w="1795779" h="1727200">
                  <a:moveTo>
                    <a:pt x="0" y="0"/>
                  </a:moveTo>
                  <a:lnTo>
                    <a:pt x="1795272" y="0"/>
                  </a:lnTo>
                  <a:lnTo>
                    <a:pt x="1795272" y="1726945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372861" y="4170426"/>
            <a:ext cx="1789430" cy="17526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1170">
              <a:lnSpc>
                <a:spcPts val="1190"/>
              </a:lnSpc>
            </a:pPr>
            <a:r>
              <a:rPr sz="1200" b="1" spc="-10" dirty="0">
                <a:latin typeface="Arial"/>
                <a:cs typeface="Arial"/>
              </a:rPr>
              <a:t>Operand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33315" y="4154804"/>
            <a:ext cx="36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1350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15410" y="4965572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49473" y="5621273"/>
            <a:ext cx="1769745" cy="190500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ts val="1385"/>
              </a:lnSpc>
            </a:pPr>
            <a:r>
              <a:rPr sz="1200" b="1" spc="-25" dirty="0">
                <a:latin typeface="Arial"/>
                <a:cs typeface="Arial"/>
              </a:rPr>
              <a:t>AC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74600" y="5027612"/>
            <a:ext cx="367665" cy="290195"/>
            <a:chOff x="6074600" y="5027612"/>
            <a:chExt cx="367665" cy="290195"/>
          </a:xfrm>
        </p:grpSpPr>
        <p:sp>
          <p:nvSpPr>
            <p:cNvPr id="41" name="object 41"/>
            <p:cNvSpPr/>
            <p:nvPr/>
          </p:nvSpPr>
          <p:spPr>
            <a:xfrm>
              <a:off x="6087618" y="5040629"/>
              <a:ext cx="341630" cy="264160"/>
            </a:xfrm>
            <a:custGeom>
              <a:avLst/>
              <a:gdLst/>
              <a:ahLst/>
              <a:cxnLst/>
              <a:rect l="l" t="t" r="r" b="b"/>
              <a:pathLst>
                <a:path w="341629" h="264160">
                  <a:moveTo>
                    <a:pt x="170687" y="0"/>
                  </a:moveTo>
                  <a:lnTo>
                    <a:pt x="116750" y="6723"/>
                  </a:lnTo>
                  <a:lnTo>
                    <a:pt x="69896" y="25444"/>
                  </a:lnTo>
                  <a:lnTo>
                    <a:pt x="32942" y="53986"/>
                  </a:lnTo>
                  <a:lnTo>
                    <a:pt x="8705" y="90172"/>
                  </a:lnTo>
                  <a:lnTo>
                    <a:pt x="0" y="131826"/>
                  </a:lnTo>
                  <a:lnTo>
                    <a:pt x="8705" y="173479"/>
                  </a:lnTo>
                  <a:lnTo>
                    <a:pt x="32942" y="209665"/>
                  </a:lnTo>
                  <a:lnTo>
                    <a:pt x="69896" y="238207"/>
                  </a:lnTo>
                  <a:lnTo>
                    <a:pt x="116750" y="256928"/>
                  </a:lnTo>
                  <a:lnTo>
                    <a:pt x="170687" y="263652"/>
                  </a:lnTo>
                  <a:lnTo>
                    <a:pt x="224625" y="256928"/>
                  </a:lnTo>
                  <a:lnTo>
                    <a:pt x="271479" y="238207"/>
                  </a:lnTo>
                  <a:lnTo>
                    <a:pt x="308433" y="209665"/>
                  </a:lnTo>
                  <a:lnTo>
                    <a:pt x="332670" y="173479"/>
                  </a:lnTo>
                  <a:lnTo>
                    <a:pt x="341376" y="131826"/>
                  </a:lnTo>
                  <a:lnTo>
                    <a:pt x="332670" y="90172"/>
                  </a:lnTo>
                  <a:lnTo>
                    <a:pt x="308433" y="53986"/>
                  </a:lnTo>
                  <a:lnTo>
                    <a:pt x="271479" y="25444"/>
                  </a:lnTo>
                  <a:lnTo>
                    <a:pt x="224625" y="6723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87618" y="5040629"/>
              <a:ext cx="341630" cy="264160"/>
            </a:xfrm>
            <a:custGeom>
              <a:avLst/>
              <a:gdLst/>
              <a:ahLst/>
              <a:cxnLst/>
              <a:rect l="l" t="t" r="r" b="b"/>
              <a:pathLst>
                <a:path w="341629" h="264160">
                  <a:moveTo>
                    <a:pt x="0" y="131826"/>
                  </a:moveTo>
                  <a:lnTo>
                    <a:pt x="8705" y="90172"/>
                  </a:lnTo>
                  <a:lnTo>
                    <a:pt x="32942" y="53986"/>
                  </a:lnTo>
                  <a:lnTo>
                    <a:pt x="69896" y="25444"/>
                  </a:lnTo>
                  <a:lnTo>
                    <a:pt x="116750" y="6723"/>
                  </a:lnTo>
                  <a:lnTo>
                    <a:pt x="170687" y="0"/>
                  </a:lnTo>
                  <a:lnTo>
                    <a:pt x="224625" y="6723"/>
                  </a:lnTo>
                  <a:lnTo>
                    <a:pt x="271479" y="25444"/>
                  </a:lnTo>
                  <a:lnTo>
                    <a:pt x="308433" y="53986"/>
                  </a:lnTo>
                  <a:lnTo>
                    <a:pt x="332670" y="90172"/>
                  </a:lnTo>
                  <a:lnTo>
                    <a:pt x="341376" y="131826"/>
                  </a:lnTo>
                  <a:lnTo>
                    <a:pt x="332670" y="173479"/>
                  </a:lnTo>
                  <a:lnTo>
                    <a:pt x="308433" y="209665"/>
                  </a:lnTo>
                  <a:lnTo>
                    <a:pt x="271479" y="238207"/>
                  </a:lnTo>
                  <a:lnTo>
                    <a:pt x="224625" y="256928"/>
                  </a:lnTo>
                  <a:lnTo>
                    <a:pt x="170687" y="263652"/>
                  </a:lnTo>
                  <a:lnTo>
                    <a:pt x="116750" y="256928"/>
                  </a:lnTo>
                  <a:lnTo>
                    <a:pt x="69896" y="238207"/>
                  </a:lnTo>
                  <a:lnTo>
                    <a:pt x="32942" y="209665"/>
                  </a:lnTo>
                  <a:lnTo>
                    <a:pt x="8705" y="173479"/>
                  </a:lnTo>
                  <a:lnTo>
                    <a:pt x="0" y="13182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2293620" y="4068317"/>
            <a:ext cx="1277620" cy="1937385"/>
            <a:chOff x="2293620" y="4068317"/>
            <a:chExt cx="1277620" cy="1937385"/>
          </a:xfrm>
        </p:grpSpPr>
        <p:sp>
          <p:nvSpPr>
            <p:cNvPr id="44" name="object 44"/>
            <p:cNvSpPr/>
            <p:nvPr/>
          </p:nvSpPr>
          <p:spPr>
            <a:xfrm>
              <a:off x="2311146" y="5819394"/>
              <a:ext cx="1214755" cy="172720"/>
            </a:xfrm>
            <a:custGeom>
              <a:avLst/>
              <a:gdLst/>
              <a:ahLst/>
              <a:cxnLst/>
              <a:rect l="l" t="t" r="r" b="b"/>
              <a:pathLst>
                <a:path w="1214754" h="172720">
                  <a:moveTo>
                    <a:pt x="1214628" y="0"/>
                  </a:moveTo>
                  <a:lnTo>
                    <a:pt x="1214628" y="172465"/>
                  </a:lnTo>
                  <a:lnTo>
                    <a:pt x="0" y="17246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06574" y="5196077"/>
              <a:ext cx="0" cy="809625"/>
            </a:xfrm>
            <a:custGeom>
              <a:avLst/>
              <a:gdLst/>
              <a:ahLst/>
              <a:cxnLst/>
              <a:rect l="l" t="t" r="r" b="b"/>
              <a:pathLst>
                <a:path h="809625">
                  <a:moveTo>
                    <a:pt x="0" y="0"/>
                  </a:moveTo>
                  <a:lnTo>
                    <a:pt x="0" y="8092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94382" y="4068317"/>
              <a:ext cx="1276350" cy="1533525"/>
            </a:xfrm>
            <a:custGeom>
              <a:avLst/>
              <a:gdLst/>
              <a:ahLst/>
              <a:cxnLst/>
              <a:rect l="l" t="t" r="r" b="b"/>
              <a:pathLst>
                <a:path w="1276350" h="1533525">
                  <a:moveTo>
                    <a:pt x="1062228" y="1139952"/>
                  </a:moveTo>
                  <a:lnTo>
                    <a:pt x="1036320" y="1127010"/>
                  </a:lnTo>
                  <a:lnTo>
                    <a:pt x="984504" y="1101090"/>
                  </a:lnTo>
                  <a:lnTo>
                    <a:pt x="1001776" y="1127010"/>
                  </a:lnTo>
                  <a:lnTo>
                    <a:pt x="0" y="1127010"/>
                  </a:lnTo>
                  <a:lnTo>
                    <a:pt x="0" y="1152906"/>
                  </a:lnTo>
                  <a:lnTo>
                    <a:pt x="1001776" y="1152906"/>
                  </a:lnTo>
                  <a:lnTo>
                    <a:pt x="984504" y="1178814"/>
                  </a:lnTo>
                  <a:lnTo>
                    <a:pt x="1036320" y="1152906"/>
                  </a:lnTo>
                  <a:lnTo>
                    <a:pt x="1062228" y="1139952"/>
                  </a:lnTo>
                  <a:close/>
                </a:path>
                <a:path w="1276350" h="1533525">
                  <a:moveTo>
                    <a:pt x="1265682" y="865632"/>
                  </a:moveTo>
                  <a:lnTo>
                    <a:pt x="1239774" y="882904"/>
                  </a:lnTo>
                  <a:lnTo>
                    <a:pt x="1239774" y="0"/>
                  </a:lnTo>
                  <a:lnTo>
                    <a:pt x="1213866" y="0"/>
                  </a:lnTo>
                  <a:lnTo>
                    <a:pt x="1213866" y="882904"/>
                  </a:lnTo>
                  <a:lnTo>
                    <a:pt x="1187958" y="865632"/>
                  </a:lnTo>
                  <a:lnTo>
                    <a:pt x="1226820" y="943356"/>
                  </a:lnTo>
                  <a:lnTo>
                    <a:pt x="1252728" y="891540"/>
                  </a:lnTo>
                  <a:lnTo>
                    <a:pt x="1265682" y="865632"/>
                  </a:lnTo>
                  <a:close/>
                </a:path>
                <a:path w="1276350" h="1533525">
                  <a:moveTo>
                    <a:pt x="1276350" y="1455420"/>
                  </a:moveTo>
                  <a:lnTo>
                    <a:pt x="1250442" y="1472704"/>
                  </a:lnTo>
                  <a:lnTo>
                    <a:pt x="1250442" y="1237488"/>
                  </a:lnTo>
                  <a:lnTo>
                    <a:pt x="1224534" y="1237488"/>
                  </a:lnTo>
                  <a:lnTo>
                    <a:pt x="1224534" y="1472704"/>
                  </a:lnTo>
                  <a:lnTo>
                    <a:pt x="1198626" y="1455420"/>
                  </a:lnTo>
                  <a:lnTo>
                    <a:pt x="1237488" y="1533144"/>
                  </a:lnTo>
                  <a:lnTo>
                    <a:pt x="1263396" y="1481328"/>
                  </a:lnTo>
                  <a:lnTo>
                    <a:pt x="1276350" y="1455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138417" y="4959222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78958" y="5621273"/>
            <a:ext cx="1771014" cy="190500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" algn="ctr">
              <a:lnSpc>
                <a:spcPts val="1385"/>
              </a:lnSpc>
            </a:pPr>
            <a:r>
              <a:rPr sz="1200" b="1" spc="-25" dirty="0">
                <a:latin typeface="Arial"/>
                <a:cs typeface="Arial"/>
              </a:rPr>
              <a:t>AC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003228" y="5199824"/>
            <a:ext cx="1263650" cy="796290"/>
            <a:chOff x="5003228" y="5199824"/>
            <a:chExt cx="1263650" cy="796290"/>
          </a:xfrm>
        </p:grpSpPr>
        <p:sp>
          <p:nvSpPr>
            <p:cNvPr id="50" name="object 50"/>
            <p:cNvSpPr/>
            <p:nvPr/>
          </p:nvSpPr>
          <p:spPr>
            <a:xfrm>
              <a:off x="5028437" y="5808725"/>
              <a:ext cx="1225550" cy="173990"/>
            </a:xfrm>
            <a:custGeom>
              <a:avLst/>
              <a:gdLst/>
              <a:ahLst/>
              <a:cxnLst/>
              <a:rect l="l" t="t" r="r" b="b"/>
              <a:pathLst>
                <a:path w="1225550" h="173989">
                  <a:moveTo>
                    <a:pt x="1225296" y="0"/>
                  </a:moveTo>
                  <a:lnTo>
                    <a:pt x="1225296" y="173977"/>
                  </a:lnTo>
                  <a:lnTo>
                    <a:pt x="0" y="173977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16245" y="5212841"/>
              <a:ext cx="0" cy="769620"/>
            </a:xfrm>
            <a:custGeom>
              <a:avLst/>
              <a:gdLst/>
              <a:ahLst/>
              <a:cxnLst/>
              <a:rect l="l" t="t" r="r" b="b"/>
              <a:pathLst>
                <a:path h="769620">
                  <a:moveTo>
                    <a:pt x="0" y="0"/>
                  </a:moveTo>
                  <a:lnTo>
                    <a:pt x="0" y="76961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816732" y="2646121"/>
            <a:ext cx="12788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Direct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38342" y="2625979"/>
            <a:ext cx="1396365" cy="57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Indirect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1165"/>
              </a:spcBef>
              <a:tabLst>
                <a:tab pos="966469" algn="l"/>
              </a:tabLst>
            </a:pPr>
            <a:r>
              <a:rPr sz="1800" b="1" spc="-37" baseline="2314" dirty="0">
                <a:latin typeface="Arial"/>
                <a:cs typeface="Arial"/>
              </a:rPr>
              <a:t>ADD</a:t>
            </a:r>
            <a:r>
              <a:rPr sz="1800" b="1" baseline="2314" dirty="0">
                <a:latin typeface="Arial"/>
                <a:cs typeface="Arial"/>
              </a:rPr>
              <a:t>	</a:t>
            </a:r>
            <a:r>
              <a:rPr sz="1200" b="1" spc="-25" dirty="0">
                <a:latin typeface="Arial"/>
                <a:cs typeface="Arial"/>
              </a:rPr>
              <a:t>300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019294" y="1968499"/>
            <a:ext cx="2462530" cy="3671570"/>
          </a:xfrm>
          <a:custGeom>
            <a:avLst/>
            <a:gdLst/>
            <a:ahLst/>
            <a:cxnLst/>
            <a:rect l="l" t="t" r="r" b="b"/>
            <a:pathLst>
              <a:path w="2462529" h="3671570">
                <a:moveTo>
                  <a:pt x="1062228" y="3248914"/>
                </a:moveTo>
                <a:lnTo>
                  <a:pt x="1036320" y="3235972"/>
                </a:lnTo>
                <a:lnTo>
                  <a:pt x="984504" y="3210052"/>
                </a:lnTo>
                <a:lnTo>
                  <a:pt x="1001776" y="3235972"/>
                </a:lnTo>
                <a:lnTo>
                  <a:pt x="0" y="3235972"/>
                </a:lnTo>
                <a:lnTo>
                  <a:pt x="0" y="3261868"/>
                </a:lnTo>
                <a:lnTo>
                  <a:pt x="1001763" y="3261868"/>
                </a:lnTo>
                <a:lnTo>
                  <a:pt x="1010412" y="3248914"/>
                </a:lnTo>
                <a:lnTo>
                  <a:pt x="984504" y="3287776"/>
                </a:lnTo>
                <a:lnTo>
                  <a:pt x="1036320" y="3261868"/>
                </a:lnTo>
                <a:lnTo>
                  <a:pt x="1062228" y="3248914"/>
                </a:lnTo>
                <a:close/>
              </a:path>
              <a:path w="2462529" h="3671570">
                <a:moveTo>
                  <a:pt x="1265682" y="2965450"/>
                </a:moveTo>
                <a:lnTo>
                  <a:pt x="1239774" y="2982722"/>
                </a:lnTo>
                <a:lnTo>
                  <a:pt x="1239774" y="2375662"/>
                </a:lnTo>
                <a:lnTo>
                  <a:pt x="1213866" y="2375662"/>
                </a:lnTo>
                <a:lnTo>
                  <a:pt x="1213866" y="2982722"/>
                </a:lnTo>
                <a:lnTo>
                  <a:pt x="1187958" y="2965450"/>
                </a:lnTo>
                <a:lnTo>
                  <a:pt x="1226820" y="3043174"/>
                </a:lnTo>
                <a:lnTo>
                  <a:pt x="1252728" y="2991358"/>
                </a:lnTo>
                <a:lnTo>
                  <a:pt x="1265682" y="2965450"/>
                </a:lnTo>
                <a:close/>
              </a:path>
              <a:path w="2462529" h="3671570">
                <a:moveTo>
                  <a:pt x="1274826" y="3593338"/>
                </a:moveTo>
                <a:lnTo>
                  <a:pt x="1248918" y="3610622"/>
                </a:lnTo>
                <a:lnTo>
                  <a:pt x="1248918" y="3347974"/>
                </a:lnTo>
                <a:lnTo>
                  <a:pt x="1223010" y="3347974"/>
                </a:lnTo>
                <a:lnTo>
                  <a:pt x="1223010" y="3610622"/>
                </a:lnTo>
                <a:lnTo>
                  <a:pt x="1197102" y="3593338"/>
                </a:lnTo>
                <a:lnTo>
                  <a:pt x="1235964" y="3671062"/>
                </a:lnTo>
                <a:lnTo>
                  <a:pt x="1261872" y="3619246"/>
                </a:lnTo>
                <a:lnTo>
                  <a:pt x="1274826" y="3593338"/>
                </a:lnTo>
                <a:close/>
              </a:path>
              <a:path w="2462529" h="3671570">
                <a:moveTo>
                  <a:pt x="2462530" y="26924"/>
                </a:moveTo>
                <a:lnTo>
                  <a:pt x="2435606" y="0"/>
                </a:lnTo>
                <a:lnTo>
                  <a:pt x="306641" y="2128977"/>
                </a:lnTo>
                <a:lnTo>
                  <a:pt x="279654" y="2101977"/>
                </a:lnTo>
                <a:lnTo>
                  <a:pt x="239268" y="2223262"/>
                </a:lnTo>
                <a:lnTo>
                  <a:pt x="360553" y="2182876"/>
                </a:lnTo>
                <a:lnTo>
                  <a:pt x="347091" y="2169414"/>
                </a:lnTo>
                <a:lnTo>
                  <a:pt x="333565" y="2155888"/>
                </a:lnTo>
                <a:lnTo>
                  <a:pt x="2462530" y="26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39361" y="1963801"/>
            <a:ext cx="3358515" cy="1104900"/>
          </a:xfrm>
          <a:custGeom>
            <a:avLst/>
            <a:gdLst/>
            <a:ahLst/>
            <a:cxnLst/>
            <a:rect l="l" t="t" r="r" b="b"/>
            <a:pathLst>
              <a:path w="3358515" h="1104900">
                <a:moveTo>
                  <a:pt x="91566" y="995807"/>
                </a:moveTo>
                <a:lnTo>
                  <a:pt x="0" y="1084961"/>
                </a:lnTo>
                <a:lnTo>
                  <a:pt x="126237" y="1104773"/>
                </a:lnTo>
                <a:lnTo>
                  <a:pt x="116539" y="1074293"/>
                </a:lnTo>
                <a:lnTo>
                  <a:pt x="96520" y="1074293"/>
                </a:lnTo>
                <a:lnTo>
                  <a:pt x="84962" y="1037971"/>
                </a:lnTo>
                <a:lnTo>
                  <a:pt x="103142" y="1032186"/>
                </a:lnTo>
                <a:lnTo>
                  <a:pt x="91566" y="995807"/>
                </a:lnTo>
                <a:close/>
              </a:path>
              <a:path w="3358515" h="1104900">
                <a:moveTo>
                  <a:pt x="103142" y="1032186"/>
                </a:moveTo>
                <a:lnTo>
                  <a:pt x="84962" y="1037971"/>
                </a:lnTo>
                <a:lnTo>
                  <a:pt x="96520" y="1074293"/>
                </a:lnTo>
                <a:lnTo>
                  <a:pt x="114699" y="1068508"/>
                </a:lnTo>
                <a:lnTo>
                  <a:pt x="103142" y="1032186"/>
                </a:lnTo>
                <a:close/>
              </a:path>
              <a:path w="3358515" h="1104900">
                <a:moveTo>
                  <a:pt x="114699" y="1068508"/>
                </a:moveTo>
                <a:lnTo>
                  <a:pt x="96520" y="1074293"/>
                </a:lnTo>
                <a:lnTo>
                  <a:pt x="116539" y="1074293"/>
                </a:lnTo>
                <a:lnTo>
                  <a:pt x="114699" y="1068508"/>
                </a:lnTo>
                <a:close/>
              </a:path>
              <a:path w="3358515" h="1104900">
                <a:moveTo>
                  <a:pt x="3347085" y="0"/>
                </a:moveTo>
                <a:lnTo>
                  <a:pt x="103142" y="1032186"/>
                </a:lnTo>
                <a:lnTo>
                  <a:pt x="114699" y="1068508"/>
                </a:lnTo>
                <a:lnTo>
                  <a:pt x="3358515" y="36322"/>
                </a:lnTo>
                <a:lnTo>
                  <a:pt x="3347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495413" y="1722882"/>
            <a:ext cx="76771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Effective address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7" name="object 57"/>
          <p:cNvSpPr txBox="1"/>
          <p:nvPr/>
        </p:nvSpPr>
        <p:spPr>
          <a:xfrm>
            <a:off x="612140" y="6058916"/>
            <a:ext cx="54696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Effective</a:t>
            </a:r>
            <a:r>
              <a:rPr sz="1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address: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address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operand</a:t>
            </a:r>
            <a:endParaRPr sz="1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9740" y="720674"/>
            <a:ext cx="779399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addressing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mod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(I)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0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direct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addressing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for </a:t>
            </a:r>
            <a:r>
              <a:rPr sz="2500" dirty="0">
                <a:latin typeface="Times New Roman"/>
                <a:cs typeface="Times New Roman"/>
              </a:rPr>
              <a:t>indirect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mode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following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instruction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format.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838200"/>
            <a:ext cx="7696200" cy="4848225"/>
          </a:xfrm>
          <a:custGeom>
            <a:avLst/>
            <a:gdLst/>
            <a:ahLst/>
            <a:cxnLst/>
            <a:rect l="l" t="t" r="r" b="b"/>
            <a:pathLst>
              <a:path w="7696200" h="4848225">
                <a:moveTo>
                  <a:pt x="7696200" y="0"/>
                </a:moveTo>
                <a:lnTo>
                  <a:pt x="0" y="0"/>
                </a:lnTo>
                <a:lnTo>
                  <a:pt x="0" y="4847844"/>
                </a:lnTo>
                <a:lnTo>
                  <a:pt x="7696200" y="4847844"/>
                </a:lnTo>
                <a:lnTo>
                  <a:pt x="76962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644" y="857758"/>
            <a:ext cx="754062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3000" b="1" spc="5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order</a:t>
            </a:r>
            <a:r>
              <a:rPr sz="3000" b="1" spc="5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3000" b="1" spc="5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cover</a:t>
            </a:r>
            <a:r>
              <a:rPr sz="3000" b="1" spc="5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3000" b="1" spc="5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basic</a:t>
            </a:r>
            <a:r>
              <a:rPr sz="3000" b="1" spc="5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concepts</a:t>
            </a:r>
            <a:r>
              <a:rPr sz="3000" b="1" spc="5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behind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designing</a:t>
            </a:r>
            <a:r>
              <a:rPr sz="30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0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computer,</a:t>
            </a:r>
            <a:r>
              <a:rPr sz="30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000" b="1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model</a:t>
            </a:r>
            <a:r>
              <a:rPr sz="3000" b="1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(an</a:t>
            </a:r>
            <a:r>
              <a:rPr sz="30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imaginary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system)</a:t>
            </a:r>
            <a:r>
              <a:rPr sz="3000" b="1" spc="4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will</a:t>
            </a:r>
            <a:r>
              <a:rPr sz="3000" b="1" spc="4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  <a:r>
              <a:rPr sz="3000" b="1" spc="4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presented</a:t>
            </a:r>
            <a:r>
              <a:rPr sz="3000" b="1" spc="4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3000" b="1" spc="4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sz="3000" b="1" spc="4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throughout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sz="30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chapter.</a:t>
            </a:r>
            <a:r>
              <a:rPr sz="3000" b="1" spc="3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sz="3000" b="1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model</a:t>
            </a:r>
            <a:r>
              <a:rPr sz="30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will</a:t>
            </a:r>
            <a:r>
              <a:rPr sz="3000" b="1" spc="3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  <a:r>
              <a:rPr sz="3000" b="1" spc="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called</a:t>
            </a:r>
            <a:r>
              <a:rPr sz="3000" b="1" spc="3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sz="30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3000" b="1" dirty="0">
                <a:solidFill>
                  <a:srgbClr val="000000"/>
                </a:solidFill>
                <a:latin typeface="Times New Roman"/>
                <a:cs typeface="Times New Roman"/>
              </a:rPr>
              <a:t>“Basic </a:t>
            </a:r>
            <a:r>
              <a:rPr sz="3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Computer”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813305" y="3223082"/>
            <a:ext cx="6795770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registers,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unit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 marL="469900" marR="5715" indent="-4572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  <a:tab pos="2135505" algn="l"/>
                <a:tab pos="2755900" algn="l"/>
                <a:tab pos="3820160" algn="l"/>
                <a:tab pos="4153535" algn="l"/>
                <a:tab pos="4876165" algn="l"/>
                <a:tab pos="536130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Common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Bus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System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is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used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transferring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469900" marR="6350" indent="-4572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  <a:tab pos="1139190" algn="l"/>
                <a:tab pos="1958975" algn="l"/>
                <a:tab pos="3304540" algn="l"/>
                <a:tab pos="3905250" algn="l"/>
                <a:tab pos="4708525" algn="l"/>
                <a:tab pos="6207125" algn="l"/>
              </a:tabLst>
            </a:pP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basic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computer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three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instruction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code </a:t>
            </a:r>
            <a:r>
              <a:rPr sz="2400" spc="-10" dirty="0">
                <a:latin typeface="Times New Roman"/>
                <a:cs typeface="Times New Roman"/>
              </a:rPr>
              <a:t>formats.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5550" y="271017"/>
            <a:ext cx="41529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>
                <a:solidFill>
                  <a:srgbClr val="006FC0"/>
                </a:solidFill>
                <a:latin typeface="Times New Roman"/>
                <a:cs typeface="Times New Roman"/>
              </a:rPr>
              <a:t>4-</a:t>
            </a:r>
            <a:r>
              <a:rPr sz="3400" dirty="0">
                <a:solidFill>
                  <a:srgbClr val="006FC0"/>
                </a:solidFill>
                <a:latin typeface="Times New Roman"/>
                <a:cs typeface="Times New Roman"/>
              </a:rPr>
              <a:t>3</a:t>
            </a:r>
            <a:r>
              <a:rPr sz="34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solidFill>
                  <a:srgbClr val="006FC0"/>
                </a:solidFill>
                <a:latin typeface="Times New Roman"/>
                <a:cs typeface="Times New Roman"/>
              </a:rPr>
              <a:t>Computer</a:t>
            </a:r>
            <a:r>
              <a:rPr sz="34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400" spc="-10" dirty="0">
                <a:solidFill>
                  <a:srgbClr val="006FC0"/>
                </a:solidFill>
                <a:latin typeface="Times New Roman"/>
                <a:cs typeface="Times New Roman"/>
              </a:rPr>
              <a:t>Registers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22705"/>
            <a:ext cx="8218170" cy="42932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413384" indent="-343535">
              <a:lnSpc>
                <a:spcPts val="27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  <a:tab pos="3339465" algn="l"/>
              </a:tabLst>
            </a:pPr>
            <a:r>
              <a:rPr sz="2500" dirty="0">
                <a:latin typeface="Times New Roman"/>
                <a:cs typeface="Times New Roman"/>
              </a:rPr>
              <a:t>Computer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instructions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normally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stored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consecutive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memory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locations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	executed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sequentially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one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at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time</a:t>
            </a:r>
            <a:endParaRPr sz="2500" dirty="0">
              <a:latin typeface="Times New Roman"/>
              <a:cs typeface="Times New Roman"/>
            </a:endParaRPr>
          </a:p>
          <a:p>
            <a:pPr marL="355600" marR="460375" indent="-343535">
              <a:lnSpc>
                <a:spcPts val="2700"/>
              </a:lnSpc>
              <a:spcBef>
                <a:spcPts val="600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control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reads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instruction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from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specific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address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memory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executes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it,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so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on</a:t>
            </a:r>
            <a:endParaRPr sz="2500" dirty="0">
              <a:latin typeface="Times New Roman"/>
              <a:cs typeface="Times New Roman"/>
            </a:endParaRPr>
          </a:p>
          <a:p>
            <a:pPr marL="355600" marR="252729" indent="-343535">
              <a:lnSpc>
                <a:spcPts val="2700"/>
              </a:lnSpc>
              <a:spcBef>
                <a:spcPts val="600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This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type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sequencing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needs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counter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calculate</a:t>
            </a:r>
            <a:r>
              <a:rPr sz="2500" spc="-25" dirty="0">
                <a:latin typeface="Times New Roman"/>
                <a:cs typeface="Times New Roman"/>
              </a:rPr>
              <a:t> the </a:t>
            </a:r>
            <a:r>
              <a:rPr sz="2500" dirty="0">
                <a:latin typeface="Times New Roman"/>
                <a:cs typeface="Times New Roman"/>
              </a:rPr>
              <a:t>address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next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instruction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after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execution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current </a:t>
            </a:r>
            <a:r>
              <a:rPr sz="2500" dirty="0">
                <a:latin typeface="Times New Roman"/>
                <a:cs typeface="Times New Roman"/>
              </a:rPr>
              <a:t>instruction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completed</a:t>
            </a:r>
            <a:endParaRPr sz="2500" dirty="0">
              <a:latin typeface="Times New Roman"/>
              <a:cs typeface="Times New Roman"/>
            </a:endParaRPr>
          </a:p>
          <a:p>
            <a:pPr marL="355600" marR="28575" indent="-343535">
              <a:lnSpc>
                <a:spcPct val="100000"/>
              </a:lnSpc>
              <a:spcBef>
                <a:spcPts val="565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It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also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necessary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provide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register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control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unit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for </a:t>
            </a:r>
            <a:r>
              <a:rPr sz="2500" dirty="0">
                <a:latin typeface="Times New Roman"/>
                <a:cs typeface="Times New Roman"/>
              </a:rPr>
              <a:t>storing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instruction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code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after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read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from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memory</a:t>
            </a:r>
            <a:endParaRPr sz="25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computer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needs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processor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registers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manipulating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data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register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holding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memory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address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960" y="3704970"/>
            <a:ext cx="220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List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BC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33372" y="4164329"/>
          <a:ext cx="5901689" cy="1882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665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DR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Register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Holds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operand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Register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Holds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memory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147955">
                        <a:lnSpc>
                          <a:spcPts val="1680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AC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1680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68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Accumulator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68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Processor</a:t>
                      </a:r>
                      <a:r>
                        <a:rPr sz="14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register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IR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Instruction Register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Holds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instruction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code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47955">
                        <a:lnSpc>
                          <a:spcPts val="1680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PC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680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168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Counter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68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Holds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instruction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TR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R="20002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Temporary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Register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Holds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temporary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data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INPR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Register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Holds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character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47955">
                        <a:lnSpc>
                          <a:spcPts val="168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OUTR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ts val="168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68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Register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68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Holds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character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89505" y="313436"/>
            <a:ext cx="51358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000000"/>
                </a:solidFill>
                <a:latin typeface="Arial"/>
                <a:cs typeface="Arial"/>
              </a:rPr>
              <a:t>Registers</a:t>
            </a:r>
            <a:r>
              <a:rPr sz="26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26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0000"/>
                </a:solidFill>
                <a:latin typeface="Arial"/>
                <a:cs typeface="Arial"/>
              </a:rPr>
              <a:t>the Basic</a:t>
            </a:r>
            <a:r>
              <a:rPr sz="2600" b="1" spc="-10" dirty="0">
                <a:solidFill>
                  <a:srgbClr val="000000"/>
                </a:solidFill>
                <a:latin typeface="Arial"/>
                <a:cs typeface="Arial"/>
              </a:rPr>
              <a:t> Computer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2755" y="791717"/>
            <a:ext cx="1664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6545" algn="l"/>
              </a:tabLst>
            </a:pPr>
            <a:r>
              <a:rPr sz="1200" b="1" spc="-25" dirty="0">
                <a:latin typeface="Arial"/>
                <a:cs typeface="Arial"/>
              </a:rPr>
              <a:t>11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1938" y="1012697"/>
            <a:ext cx="1583690" cy="222885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25"/>
              </a:spcBef>
            </a:pPr>
            <a:r>
              <a:rPr sz="1400" b="1" spc="-25" dirty="0">
                <a:latin typeface="Arial"/>
                <a:cs typeface="Arial"/>
              </a:rPr>
              <a:t>PC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7130" y="1855723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7235" y="1871598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5866" y="2071877"/>
            <a:ext cx="2152015" cy="222885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" algn="ctr">
              <a:lnSpc>
                <a:spcPts val="1670"/>
              </a:lnSpc>
            </a:pPr>
            <a:r>
              <a:rPr sz="1400" b="1" spc="-25" dirty="0">
                <a:latin typeface="Arial"/>
                <a:cs typeface="Arial"/>
              </a:rPr>
              <a:t>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7130" y="2409825"/>
            <a:ext cx="2220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2170" algn="l"/>
              </a:tabLst>
            </a:pPr>
            <a:r>
              <a:rPr sz="1200" b="1" spc="-25" dirty="0">
                <a:latin typeface="Arial"/>
                <a:cs typeface="Arial"/>
              </a:rPr>
              <a:t>15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5866" y="2614422"/>
            <a:ext cx="2152015" cy="226060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R="99060" algn="ctr">
              <a:lnSpc>
                <a:spcPts val="1670"/>
              </a:lnSpc>
              <a:spcBef>
                <a:spcPts val="105"/>
              </a:spcBef>
            </a:pPr>
            <a:r>
              <a:rPr sz="1400" b="1" spc="-25" dirty="0">
                <a:latin typeface="Arial"/>
                <a:cs typeface="Arial"/>
              </a:rPr>
              <a:t>TR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7130" y="2943225"/>
            <a:ext cx="2220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0590" algn="l"/>
                <a:tab pos="1223645" algn="l"/>
                <a:tab pos="2122170" algn="l"/>
              </a:tabLst>
            </a:pPr>
            <a:r>
              <a:rPr sz="1200" b="1" spc="-50" dirty="0">
                <a:latin typeface="Arial"/>
                <a:cs typeface="Arial"/>
              </a:rPr>
              <a:t>7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0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7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5866" y="3158489"/>
            <a:ext cx="942340" cy="222885"/>
          </a:xfrm>
          <a:prstGeom prst="rect">
            <a:avLst/>
          </a:prstGeom>
          <a:solidFill>
            <a:srgbClr val="BADFE2"/>
          </a:solidFill>
          <a:ln w="25908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215265">
              <a:lnSpc>
                <a:spcPts val="1664"/>
              </a:lnSpc>
              <a:spcBef>
                <a:spcPts val="85"/>
              </a:spcBef>
            </a:pPr>
            <a:r>
              <a:rPr sz="1400" b="1" spc="-20" dirty="0">
                <a:latin typeface="Arial"/>
                <a:cs typeface="Arial"/>
              </a:rPr>
              <a:t>OUTR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7590" y="2400046"/>
            <a:ext cx="2222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4075" algn="l"/>
              </a:tabLst>
            </a:pPr>
            <a:r>
              <a:rPr sz="1200" b="1" spc="-25" dirty="0">
                <a:latin typeface="Arial"/>
                <a:cs typeface="Arial"/>
              </a:rPr>
              <a:t>15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85182" y="2614422"/>
            <a:ext cx="2155190" cy="226060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R="51435" algn="ctr">
              <a:lnSpc>
                <a:spcPts val="1670"/>
              </a:lnSpc>
              <a:spcBef>
                <a:spcPts val="105"/>
              </a:spcBef>
            </a:pPr>
            <a:r>
              <a:rPr sz="1400" b="1" spc="-25" dirty="0">
                <a:latin typeface="Arial"/>
                <a:cs typeface="Arial"/>
              </a:rPr>
              <a:t>DR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7590" y="2962402"/>
            <a:ext cx="2223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345" algn="l"/>
              </a:tabLst>
            </a:pPr>
            <a:r>
              <a:rPr sz="1200" b="1" spc="-25" dirty="0">
                <a:latin typeface="Arial"/>
                <a:cs typeface="Arial"/>
              </a:rPr>
              <a:t>15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5182" y="3158489"/>
            <a:ext cx="2155190" cy="222885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R="29209" algn="ctr">
              <a:lnSpc>
                <a:spcPts val="1664"/>
              </a:lnSpc>
              <a:spcBef>
                <a:spcPts val="85"/>
              </a:spcBef>
            </a:pPr>
            <a:r>
              <a:rPr sz="1400" b="1" spc="-25" dirty="0">
                <a:latin typeface="Arial"/>
                <a:cs typeface="Arial"/>
              </a:rPr>
              <a:t>AC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32888" y="1514855"/>
            <a:ext cx="1607820" cy="251460"/>
            <a:chOff x="2532888" y="1514855"/>
            <a:chExt cx="1607820" cy="251460"/>
          </a:xfrm>
        </p:grpSpPr>
        <p:sp>
          <p:nvSpPr>
            <p:cNvPr id="19" name="object 19"/>
            <p:cNvSpPr/>
            <p:nvPr/>
          </p:nvSpPr>
          <p:spPr>
            <a:xfrm>
              <a:off x="2545842" y="1527809"/>
              <a:ext cx="1582420" cy="226060"/>
            </a:xfrm>
            <a:custGeom>
              <a:avLst/>
              <a:gdLst/>
              <a:ahLst/>
              <a:cxnLst/>
              <a:rect l="l" t="t" r="r" b="b"/>
              <a:pathLst>
                <a:path w="1582420" h="226060">
                  <a:moveTo>
                    <a:pt x="1581911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1581911" y="225551"/>
                  </a:lnTo>
                  <a:lnTo>
                    <a:pt x="1581911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45842" y="1527809"/>
              <a:ext cx="1582420" cy="226060"/>
            </a:xfrm>
            <a:custGeom>
              <a:avLst/>
              <a:gdLst/>
              <a:ahLst/>
              <a:cxnLst/>
              <a:rect l="l" t="t" r="r" b="b"/>
              <a:pathLst>
                <a:path w="1582420" h="226060">
                  <a:moveTo>
                    <a:pt x="0" y="225551"/>
                  </a:moveTo>
                  <a:lnTo>
                    <a:pt x="1581911" y="225551"/>
                  </a:lnTo>
                  <a:lnTo>
                    <a:pt x="1581911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92755" y="1323594"/>
            <a:ext cx="1664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6545" algn="l"/>
              </a:tabLst>
            </a:pPr>
            <a:r>
              <a:rPr sz="1200" b="1" spc="-25" dirty="0">
                <a:latin typeface="Arial"/>
                <a:cs typeface="Arial"/>
              </a:rPr>
              <a:t>11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3235832" y="1512824"/>
            <a:ext cx="272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7445" y="3158489"/>
            <a:ext cx="940435" cy="222885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240665">
              <a:lnSpc>
                <a:spcPts val="1664"/>
              </a:lnSpc>
              <a:spcBef>
                <a:spcPts val="85"/>
              </a:spcBef>
            </a:pPr>
            <a:r>
              <a:rPr sz="1400" b="1" spc="-20" dirty="0">
                <a:latin typeface="Arial"/>
                <a:cs typeface="Arial"/>
              </a:rPr>
              <a:t>INPR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5182" y="1230630"/>
            <a:ext cx="2155190" cy="1064260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671830" marR="687070" indent="67945">
              <a:lnSpc>
                <a:spcPct val="151000"/>
              </a:lnSpc>
              <a:spcBef>
                <a:spcPts val="1045"/>
              </a:spcBef>
            </a:pPr>
            <a:r>
              <a:rPr sz="1400" b="1" spc="-10" dirty="0">
                <a:latin typeface="Arial"/>
                <a:cs typeface="Arial"/>
              </a:rPr>
              <a:t>Memory </a:t>
            </a:r>
            <a:r>
              <a:rPr sz="1400" b="1" dirty="0">
                <a:latin typeface="Arial"/>
                <a:cs typeface="Arial"/>
              </a:rPr>
              <a:t>4096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x</a:t>
            </a:r>
            <a:r>
              <a:rPr sz="1400" b="1" spc="-25" dirty="0">
                <a:latin typeface="Arial"/>
                <a:cs typeface="Arial"/>
              </a:rPr>
              <a:t> 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2683" y="3243072"/>
            <a:ext cx="561340" cy="559435"/>
            <a:chOff x="1662683" y="3243072"/>
            <a:chExt cx="561340" cy="559435"/>
          </a:xfrm>
        </p:grpSpPr>
        <p:sp>
          <p:nvSpPr>
            <p:cNvPr id="3" name="object 3"/>
            <p:cNvSpPr/>
            <p:nvPr/>
          </p:nvSpPr>
          <p:spPr>
            <a:xfrm>
              <a:off x="1675637" y="3256026"/>
              <a:ext cx="535305" cy="533400"/>
            </a:xfrm>
            <a:custGeom>
              <a:avLst/>
              <a:gdLst/>
              <a:ahLst/>
              <a:cxnLst/>
              <a:rect l="l" t="t" r="r" b="b"/>
              <a:pathLst>
                <a:path w="535305" h="533400">
                  <a:moveTo>
                    <a:pt x="53492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34924" y="533400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5637" y="3256026"/>
              <a:ext cx="535305" cy="533400"/>
            </a:xfrm>
            <a:custGeom>
              <a:avLst/>
              <a:gdLst/>
              <a:ahLst/>
              <a:cxnLst/>
              <a:rect l="l" t="t" r="r" b="b"/>
              <a:pathLst>
                <a:path w="535305" h="533400">
                  <a:moveTo>
                    <a:pt x="0" y="533400"/>
                  </a:moveTo>
                  <a:lnTo>
                    <a:pt x="534924" y="533400"/>
                  </a:lnTo>
                  <a:lnTo>
                    <a:pt x="534924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374392" y="3215639"/>
            <a:ext cx="251460" cy="218440"/>
            <a:chOff x="2374392" y="3215639"/>
            <a:chExt cx="251460" cy="218440"/>
          </a:xfrm>
        </p:grpSpPr>
        <p:sp>
          <p:nvSpPr>
            <p:cNvPr id="6" name="object 6"/>
            <p:cNvSpPr/>
            <p:nvPr/>
          </p:nvSpPr>
          <p:spPr>
            <a:xfrm>
              <a:off x="2387346" y="3228593"/>
              <a:ext cx="226060" cy="192405"/>
            </a:xfrm>
            <a:custGeom>
              <a:avLst/>
              <a:gdLst/>
              <a:ahLst/>
              <a:cxnLst/>
              <a:rect l="l" t="t" r="r" b="b"/>
              <a:pathLst>
                <a:path w="226060" h="192404">
                  <a:moveTo>
                    <a:pt x="22555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25551" y="192024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7346" y="3228593"/>
              <a:ext cx="226060" cy="192405"/>
            </a:xfrm>
            <a:custGeom>
              <a:avLst/>
              <a:gdLst/>
              <a:ahLst/>
              <a:cxnLst/>
              <a:rect l="l" t="t" r="r" b="b"/>
              <a:pathLst>
                <a:path w="226060" h="192404">
                  <a:moveTo>
                    <a:pt x="0" y="192024"/>
                  </a:moveTo>
                  <a:lnTo>
                    <a:pt x="225551" y="192024"/>
                  </a:lnTo>
                  <a:lnTo>
                    <a:pt x="22555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31592" y="606551"/>
            <a:ext cx="1414780" cy="441959"/>
            <a:chOff x="2831592" y="606551"/>
            <a:chExt cx="1414780" cy="441959"/>
          </a:xfrm>
        </p:grpSpPr>
        <p:sp>
          <p:nvSpPr>
            <p:cNvPr id="9" name="object 9"/>
            <p:cNvSpPr/>
            <p:nvPr/>
          </p:nvSpPr>
          <p:spPr>
            <a:xfrm>
              <a:off x="2844546" y="619505"/>
              <a:ext cx="1388745" cy="416559"/>
            </a:xfrm>
            <a:custGeom>
              <a:avLst/>
              <a:gdLst/>
              <a:ahLst/>
              <a:cxnLst/>
              <a:rect l="l" t="t" r="r" b="b"/>
              <a:pathLst>
                <a:path w="1388745" h="416559">
                  <a:moveTo>
                    <a:pt x="1388363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1388363" y="416051"/>
                  </a:lnTo>
                  <a:lnTo>
                    <a:pt x="13883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44546" y="619505"/>
              <a:ext cx="1388745" cy="416559"/>
            </a:xfrm>
            <a:custGeom>
              <a:avLst/>
              <a:gdLst/>
              <a:ahLst/>
              <a:cxnLst/>
              <a:rect l="l" t="t" r="r" b="b"/>
              <a:pathLst>
                <a:path w="1388745" h="416559">
                  <a:moveTo>
                    <a:pt x="0" y="416051"/>
                  </a:moveTo>
                  <a:lnTo>
                    <a:pt x="1388363" y="416051"/>
                  </a:lnTo>
                  <a:lnTo>
                    <a:pt x="1388363" y="0"/>
                  </a:lnTo>
                  <a:lnTo>
                    <a:pt x="0" y="0"/>
                  </a:lnTo>
                  <a:lnTo>
                    <a:pt x="0" y="41605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891976" y="284924"/>
            <a:ext cx="809625" cy="5671185"/>
            <a:chOff x="4891976" y="284924"/>
            <a:chExt cx="809625" cy="5671185"/>
          </a:xfrm>
        </p:grpSpPr>
        <p:sp>
          <p:nvSpPr>
            <p:cNvPr id="12" name="object 12"/>
            <p:cNvSpPr/>
            <p:nvPr/>
          </p:nvSpPr>
          <p:spPr>
            <a:xfrm>
              <a:off x="5045964" y="295655"/>
              <a:ext cx="106680" cy="74930"/>
            </a:xfrm>
            <a:custGeom>
              <a:avLst/>
              <a:gdLst/>
              <a:ahLst/>
              <a:cxnLst/>
              <a:rect l="l" t="t" r="r" b="b"/>
              <a:pathLst>
                <a:path w="106679" h="74929">
                  <a:moveTo>
                    <a:pt x="9144" y="0"/>
                  </a:moveTo>
                  <a:lnTo>
                    <a:pt x="5143" y="9110"/>
                  </a:lnTo>
                  <a:lnTo>
                    <a:pt x="2286" y="18494"/>
                  </a:lnTo>
                  <a:lnTo>
                    <a:pt x="571" y="28092"/>
                  </a:lnTo>
                  <a:lnTo>
                    <a:pt x="0" y="37846"/>
                  </a:lnTo>
                  <a:lnTo>
                    <a:pt x="545" y="47315"/>
                  </a:lnTo>
                  <a:lnTo>
                    <a:pt x="2174" y="56642"/>
                  </a:lnTo>
                  <a:lnTo>
                    <a:pt x="4875" y="65778"/>
                  </a:lnTo>
                  <a:lnTo>
                    <a:pt x="8636" y="74676"/>
                  </a:lnTo>
                  <a:lnTo>
                    <a:pt x="106680" y="3784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4994" y="334517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827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45964" y="406907"/>
              <a:ext cx="106680" cy="76200"/>
            </a:xfrm>
            <a:custGeom>
              <a:avLst/>
              <a:gdLst/>
              <a:ahLst/>
              <a:cxnLst/>
              <a:rect l="l" t="t" r="r" b="b"/>
              <a:pathLst>
                <a:path w="106679" h="76200">
                  <a:moveTo>
                    <a:pt x="9144" y="0"/>
                  </a:moveTo>
                  <a:lnTo>
                    <a:pt x="5143" y="9300"/>
                  </a:lnTo>
                  <a:lnTo>
                    <a:pt x="2286" y="18875"/>
                  </a:lnTo>
                  <a:lnTo>
                    <a:pt x="571" y="28664"/>
                  </a:lnTo>
                  <a:lnTo>
                    <a:pt x="0" y="38607"/>
                  </a:lnTo>
                  <a:lnTo>
                    <a:pt x="545" y="48267"/>
                  </a:lnTo>
                  <a:lnTo>
                    <a:pt x="2174" y="57785"/>
                  </a:lnTo>
                  <a:lnTo>
                    <a:pt x="4875" y="67111"/>
                  </a:lnTo>
                  <a:lnTo>
                    <a:pt x="8636" y="76200"/>
                  </a:lnTo>
                  <a:lnTo>
                    <a:pt x="106680" y="38607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04994" y="450341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827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45964" y="515111"/>
              <a:ext cx="106680" cy="73660"/>
            </a:xfrm>
            <a:custGeom>
              <a:avLst/>
              <a:gdLst/>
              <a:ahLst/>
              <a:cxnLst/>
              <a:rect l="l" t="t" r="r" b="b"/>
              <a:pathLst>
                <a:path w="106679" h="73659">
                  <a:moveTo>
                    <a:pt x="9144" y="0"/>
                  </a:moveTo>
                  <a:lnTo>
                    <a:pt x="5143" y="8919"/>
                  </a:lnTo>
                  <a:lnTo>
                    <a:pt x="2286" y="18113"/>
                  </a:lnTo>
                  <a:lnTo>
                    <a:pt x="571" y="27521"/>
                  </a:lnTo>
                  <a:lnTo>
                    <a:pt x="0" y="37084"/>
                  </a:lnTo>
                  <a:lnTo>
                    <a:pt x="545" y="46362"/>
                  </a:lnTo>
                  <a:lnTo>
                    <a:pt x="2174" y="55498"/>
                  </a:lnTo>
                  <a:lnTo>
                    <a:pt x="4875" y="64444"/>
                  </a:lnTo>
                  <a:lnTo>
                    <a:pt x="8636" y="73151"/>
                  </a:lnTo>
                  <a:lnTo>
                    <a:pt x="106680" y="3708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04994" y="299465"/>
              <a:ext cx="772795" cy="5643880"/>
            </a:xfrm>
            <a:custGeom>
              <a:avLst/>
              <a:gdLst/>
              <a:ahLst/>
              <a:cxnLst/>
              <a:rect l="l" t="t" r="r" b="b"/>
              <a:pathLst>
                <a:path w="772795" h="5643880">
                  <a:moveTo>
                    <a:pt x="0" y="257555"/>
                  </a:moveTo>
                  <a:lnTo>
                    <a:pt x="147827" y="257555"/>
                  </a:lnTo>
                </a:path>
                <a:path w="772795" h="5643880">
                  <a:moveTo>
                    <a:pt x="252983" y="0"/>
                  </a:moveTo>
                  <a:lnTo>
                    <a:pt x="772667" y="0"/>
                  </a:lnTo>
                </a:path>
                <a:path w="772795" h="5643880">
                  <a:moveTo>
                    <a:pt x="630935" y="353567"/>
                  </a:moveTo>
                  <a:lnTo>
                    <a:pt x="630935" y="564337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47310" y="297941"/>
              <a:ext cx="541655" cy="5490210"/>
            </a:xfrm>
            <a:custGeom>
              <a:avLst/>
              <a:gdLst/>
              <a:ahLst/>
              <a:cxnLst/>
              <a:rect l="l" t="t" r="r" b="b"/>
              <a:pathLst>
                <a:path w="541654" h="5490210">
                  <a:moveTo>
                    <a:pt x="384048" y="347725"/>
                  </a:moveTo>
                  <a:lnTo>
                    <a:pt x="541147" y="347725"/>
                  </a:lnTo>
                  <a:lnTo>
                    <a:pt x="541147" y="0"/>
                  </a:lnTo>
                </a:path>
                <a:path w="541654" h="5490210">
                  <a:moveTo>
                    <a:pt x="0" y="359663"/>
                  </a:moveTo>
                  <a:lnTo>
                    <a:pt x="175387" y="359663"/>
                  </a:lnTo>
                  <a:lnTo>
                    <a:pt x="175387" y="548976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14164" y="237490"/>
            <a:ext cx="212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S2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4164" y="343915"/>
            <a:ext cx="212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S1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28515" y="451865"/>
            <a:ext cx="212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S0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57291" y="343915"/>
            <a:ext cx="313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Bus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10280" y="1731645"/>
            <a:ext cx="9759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LD</a:t>
            </a:r>
            <a:r>
              <a:rPr sz="1200" b="1" spc="3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INR</a:t>
            </a:r>
            <a:r>
              <a:rPr sz="1200" b="1" spc="31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CLR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24464" y="733044"/>
            <a:ext cx="1109980" cy="73660"/>
            <a:chOff x="4224464" y="733044"/>
            <a:chExt cx="1109980" cy="7366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7320" y="733044"/>
              <a:ext cx="106679" cy="7315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237482" y="778002"/>
              <a:ext cx="1000125" cy="0"/>
            </a:xfrm>
            <a:custGeom>
              <a:avLst/>
              <a:gdLst/>
              <a:ahLst/>
              <a:cxnLst/>
              <a:rect l="l" t="t" r="r" b="b"/>
              <a:pathLst>
                <a:path w="1000125">
                  <a:moveTo>
                    <a:pt x="0" y="0"/>
                  </a:moveTo>
                  <a:lnTo>
                    <a:pt x="999743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90186" y="945896"/>
            <a:ext cx="631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Address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42815" y="903732"/>
            <a:ext cx="715010" cy="631825"/>
            <a:chOff x="4242815" y="903732"/>
            <a:chExt cx="715010" cy="63182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2815" y="903732"/>
              <a:ext cx="106680" cy="7315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335017" y="941070"/>
              <a:ext cx="610235" cy="581025"/>
            </a:xfrm>
            <a:custGeom>
              <a:avLst/>
              <a:gdLst/>
              <a:ahLst/>
              <a:cxnLst/>
              <a:rect l="l" t="t" r="r" b="b"/>
              <a:pathLst>
                <a:path w="610235" h="581025">
                  <a:moveTo>
                    <a:pt x="0" y="0"/>
                  </a:moveTo>
                  <a:lnTo>
                    <a:pt x="609727" y="0"/>
                  </a:lnTo>
                  <a:lnTo>
                    <a:pt x="609727" y="58089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3865626" y="1041653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53257" y="674370"/>
            <a:ext cx="1113790" cy="70358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250825" marR="44450" indent="-93980">
              <a:lnSpc>
                <a:spcPct val="74700"/>
              </a:lnSpc>
              <a:spcBef>
                <a:spcPts val="464"/>
              </a:spcBef>
            </a:pPr>
            <a:r>
              <a:rPr sz="1200" b="1" spc="-10" dirty="0">
                <a:latin typeface="Arial"/>
                <a:cs typeface="Arial"/>
              </a:rPr>
              <a:t>Memory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unit </a:t>
            </a:r>
            <a:r>
              <a:rPr sz="1200" b="1" dirty="0">
                <a:latin typeface="Arial"/>
                <a:cs typeface="Arial"/>
              </a:rPr>
              <a:t>4096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25" dirty="0">
                <a:latin typeface="Arial"/>
                <a:cs typeface="Arial"/>
              </a:rPr>
              <a:t> 16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27075" algn="l"/>
              </a:tabLst>
            </a:pPr>
            <a:r>
              <a:rPr sz="1200" b="1" spc="-10" dirty="0">
                <a:latin typeface="Arial"/>
                <a:cs typeface="Arial"/>
              </a:rPr>
              <a:t>Write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20" dirty="0">
                <a:latin typeface="Arial"/>
                <a:cs typeface="Arial"/>
              </a:rPr>
              <a:t>Read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983928" y="1414208"/>
            <a:ext cx="2356485" cy="347980"/>
            <a:chOff x="2983928" y="1414208"/>
            <a:chExt cx="2356485" cy="347980"/>
          </a:xfrm>
        </p:grpSpPr>
        <p:sp>
          <p:nvSpPr>
            <p:cNvPr id="34" name="object 34"/>
            <p:cNvSpPr/>
            <p:nvPr/>
          </p:nvSpPr>
          <p:spPr>
            <a:xfrm>
              <a:off x="2996946" y="1427226"/>
              <a:ext cx="1252855" cy="196850"/>
            </a:xfrm>
            <a:custGeom>
              <a:avLst/>
              <a:gdLst/>
              <a:ahLst/>
              <a:cxnLst/>
              <a:rect l="l" t="t" r="r" b="b"/>
              <a:pathLst>
                <a:path w="1252854" h="196850">
                  <a:moveTo>
                    <a:pt x="1252728" y="0"/>
                  </a:moveTo>
                  <a:lnTo>
                    <a:pt x="0" y="0"/>
                  </a:lnTo>
                  <a:lnTo>
                    <a:pt x="0" y="196596"/>
                  </a:lnTo>
                  <a:lnTo>
                    <a:pt x="1252728" y="196596"/>
                  </a:lnTo>
                  <a:lnTo>
                    <a:pt x="1252728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96946" y="1427226"/>
              <a:ext cx="1252855" cy="196850"/>
            </a:xfrm>
            <a:custGeom>
              <a:avLst/>
              <a:gdLst/>
              <a:ahLst/>
              <a:cxnLst/>
              <a:rect l="l" t="t" r="r" b="b"/>
              <a:pathLst>
                <a:path w="1252854" h="196850">
                  <a:moveTo>
                    <a:pt x="0" y="196596"/>
                  </a:moveTo>
                  <a:lnTo>
                    <a:pt x="1252728" y="196596"/>
                  </a:lnTo>
                  <a:lnTo>
                    <a:pt x="125272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31286" y="1623822"/>
              <a:ext cx="327660" cy="117475"/>
            </a:xfrm>
            <a:custGeom>
              <a:avLst/>
              <a:gdLst/>
              <a:ahLst/>
              <a:cxnLst/>
              <a:rect l="l" t="t" r="r" b="b"/>
              <a:pathLst>
                <a:path w="327660" h="117475">
                  <a:moveTo>
                    <a:pt x="0" y="4572"/>
                  </a:moveTo>
                  <a:lnTo>
                    <a:pt x="0" y="117348"/>
                  </a:lnTo>
                </a:path>
                <a:path w="327660" h="117475">
                  <a:moveTo>
                    <a:pt x="327660" y="0"/>
                  </a:moveTo>
                  <a:lnTo>
                    <a:pt x="327660" y="11734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68318" y="1632966"/>
              <a:ext cx="497205" cy="116205"/>
            </a:xfrm>
            <a:custGeom>
              <a:avLst/>
              <a:gdLst/>
              <a:ahLst/>
              <a:cxnLst/>
              <a:rect l="l" t="t" r="r" b="b"/>
              <a:pathLst>
                <a:path w="497204" h="116205">
                  <a:moveTo>
                    <a:pt x="0" y="0"/>
                  </a:moveTo>
                  <a:lnTo>
                    <a:pt x="0" y="116078"/>
                  </a:lnTo>
                  <a:lnTo>
                    <a:pt x="496951" y="11607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1892" y="1493520"/>
              <a:ext cx="108204" cy="7315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72533" y="1530858"/>
              <a:ext cx="981710" cy="0"/>
            </a:xfrm>
            <a:custGeom>
              <a:avLst/>
              <a:gdLst/>
              <a:ahLst/>
              <a:cxnLst/>
              <a:rect l="l" t="t" r="r" b="b"/>
              <a:pathLst>
                <a:path w="981710">
                  <a:moveTo>
                    <a:pt x="0" y="0"/>
                  </a:moveTo>
                  <a:lnTo>
                    <a:pt x="98145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491610" y="1404874"/>
            <a:ext cx="272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05834" y="1559813"/>
            <a:ext cx="137795" cy="49530"/>
          </a:xfrm>
          <a:custGeom>
            <a:avLst/>
            <a:gdLst/>
            <a:ahLst/>
            <a:cxnLst/>
            <a:rect l="l" t="t" r="r" b="b"/>
            <a:pathLst>
              <a:path w="137795" h="49530">
                <a:moveTo>
                  <a:pt x="0" y="49022"/>
                </a:moveTo>
                <a:lnTo>
                  <a:pt x="68579" y="0"/>
                </a:lnTo>
                <a:lnTo>
                  <a:pt x="137287" y="4902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23107" y="2287651"/>
            <a:ext cx="975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LD</a:t>
            </a:r>
            <a:r>
              <a:rPr sz="1200" b="1" spc="3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INR</a:t>
            </a:r>
            <a:r>
              <a:rPr sz="1200" b="1" spc="31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CLR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983928" y="1973516"/>
            <a:ext cx="1583690" cy="346710"/>
            <a:chOff x="2983928" y="1973516"/>
            <a:chExt cx="1583690" cy="346710"/>
          </a:xfrm>
        </p:grpSpPr>
        <p:sp>
          <p:nvSpPr>
            <p:cNvPr id="44" name="object 44"/>
            <p:cNvSpPr/>
            <p:nvPr/>
          </p:nvSpPr>
          <p:spPr>
            <a:xfrm>
              <a:off x="2996946" y="1986534"/>
              <a:ext cx="1252855" cy="203200"/>
            </a:xfrm>
            <a:custGeom>
              <a:avLst/>
              <a:gdLst/>
              <a:ahLst/>
              <a:cxnLst/>
              <a:rect l="l" t="t" r="r" b="b"/>
              <a:pathLst>
                <a:path w="1252854" h="203200">
                  <a:moveTo>
                    <a:pt x="1252728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1252728" y="202691"/>
                  </a:lnTo>
                  <a:lnTo>
                    <a:pt x="1252728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96946" y="1986534"/>
              <a:ext cx="1252855" cy="203200"/>
            </a:xfrm>
            <a:custGeom>
              <a:avLst/>
              <a:gdLst/>
              <a:ahLst/>
              <a:cxnLst/>
              <a:rect l="l" t="t" r="r" b="b"/>
              <a:pathLst>
                <a:path w="1252854" h="203200">
                  <a:moveTo>
                    <a:pt x="0" y="202691"/>
                  </a:moveTo>
                  <a:lnTo>
                    <a:pt x="1252728" y="202691"/>
                  </a:lnTo>
                  <a:lnTo>
                    <a:pt x="1252728" y="0"/>
                  </a:lnTo>
                  <a:lnTo>
                    <a:pt x="0" y="0"/>
                  </a:lnTo>
                  <a:lnTo>
                    <a:pt x="0" y="2026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31286" y="2195322"/>
              <a:ext cx="327660" cy="100965"/>
            </a:xfrm>
            <a:custGeom>
              <a:avLst/>
              <a:gdLst/>
              <a:ahLst/>
              <a:cxnLst/>
              <a:rect l="l" t="t" r="r" b="b"/>
              <a:pathLst>
                <a:path w="327660" h="100964">
                  <a:moveTo>
                    <a:pt x="0" y="0"/>
                  </a:moveTo>
                  <a:lnTo>
                    <a:pt x="0" y="100583"/>
                  </a:lnTo>
                </a:path>
                <a:path w="327660" h="100964">
                  <a:moveTo>
                    <a:pt x="327660" y="0"/>
                  </a:moveTo>
                  <a:lnTo>
                    <a:pt x="327660" y="10058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68318" y="2201418"/>
              <a:ext cx="486409" cy="106045"/>
            </a:xfrm>
            <a:custGeom>
              <a:avLst/>
              <a:gdLst/>
              <a:ahLst/>
              <a:cxnLst/>
              <a:rect l="l" t="t" r="r" b="b"/>
              <a:pathLst>
                <a:path w="486410" h="106044">
                  <a:moveTo>
                    <a:pt x="0" y="0"/>
                  </a:moveTo>
                  <a:lnTo>
                    <a:pt x="0" y="105537"/>
                  </a:lnTo>
                  <a:lnTo>
                    <a:pt x="486283" y="10553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491610" y="1973326"/>
            <a:ext cx="273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Arial"/>
                <a:cs typeface="Arial"/>
              </a:rPr>
              <a:t>PC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001261" y="2126742"/>
            <a:ext cx="135890" cy="58419"/>
          </a:xfrm>
          <a:custGeom>
            <a:avLst/>
            <a:gdLst/>
            <a:ahLst/>
            <a:cxnLst/>
            <a:rect l="l" t="t" r="r" b="b"/>
            <a:pathLst>
              <a:path w="135889" h="58419">
                <a:moveTo>
                  <a:pt x="0" y="58166"/>
                </a:moveTo>
                <a:lnTo>
                  <a:pt x="67817" y="0"/>
                </a:lnTo>
                <a:lnTo>
                  <a:pt x="135762" y="5816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899410" y="2910078"/>
            <a:ext cx="106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170" algn="l"/>
              </a:tabLst>
            </a:pPr>
            <a:r>
              <a:rPr sz="1200" b="1" spc="-25" dirty="0">
                <a:latin typeface="Arial"/>
                <a:cs typeface="Arial"/>
              </a:rPr>
              <a:t>LD</a:t>
            </a:r>
            <a:r>
              <a:rPr sz="1200" b="1" dirty="0">
                <a:latin typeface="Arial"/>
                <a:cs typeface="Arial"/>
              </a:rPr>
              <a:t>	INR</a:t>
            </a:r>
            <a:r>
              <a:rPr sz="1200" b="1" spc="150" dirty="0">
                <a:latin typeface="Arial"/>
                <a:cs typeface="Arial"/>
              </a:rPr>
              <a:t>  </a:t>
            </a:r>
            <a:r>
              <a:rPr sz="1200" b="1" spc="-25" dirty="0">
                <a:latin typeface="Arial"/>
                <a:cs typeface="Arial"/>
              </a:rPr>
              <a:t>CLR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773616" y="2573972"/>
            <a:ext cx="1800225" cy="346710"/>
            <a:chOff x="2773616" y="2573972"/>
            <a:chExt cx="1800225" cy="346710"/>
          </a:xfrm>
        </p:grpSpPr>
        <p:sp>
          <p:nvSpPr>
            <p:cNvPr id="52" name="object 52"/>
            <p:cNvSpPr/>
            <p:nvPr/>
          </p:nvSpPr>
          <p:spPr>
            <a:xfrm>
              <a:off x="2786634" y="2586990"/>
              <a:ext cx="1446530" cy="204470"/>
            </a:xfrm>
            <a:custGeom>
              <a:avLst/>
              <a:gdLst/>
              <a:ahLst/>
              <a:cxnLst/>
              <a:rect l="l" t="t" r="r" b="b"/>
              <a:pathLst>
                <a:path w="1446529" h="204469">
                  <a:moveTo>
                    <a:pt x="1446275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446275" y="204215"/>
                  </a:lnTo>
                  <a:lnTo>
                    <a:pt x="1446275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86634" y="2586990"/>
              <a:ext cx="1446530" cy="204470"/>
            </a:xfrm>
            <a:custGeom>
              <a:avLst/>
              <a:gdLst/>
              <a:ahLst/>
              <a:cxnLst/>
              <a:rect l="l" t="t" r="r" b="b"/>
              <a:pathLst>
                <a:path w="1446529" h="204469">
                  <a:moveTo>
                    <a:pt x="0" y="204215"/>
                  </a:moveTo>
                  <a:lnTo>
                    <a:pt x="1446275" y="204215"/>
                  </a:lnTo>
                  <a:lnTo>
                    <a:pt x="1446275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74086" y="2795778"/>
              <a:ext cx="767080" cy="102235"/>
            </a:xfrm>
            <a:custGeom>
              <a:avLst/>
              <a:gdLst/>
              <a:ahLst/>
              <a:cxnLst/>
              <a:rect l="l" t="t" r="r" b="b"/>
              <a:pathLst>
                <a:path w="767079" h="102235">
                  <a:moveTo>
                    <a:pt x="0" y="6096"/>
                  </a:moveTo>
                  <a:lnTo>
                    <a:pt x="0" y="102108"/>
                  </a:lnTo>
                </a:path>
                <a:path w="767079" h="102235">
                  <a:moveTo>
                    <a:pt x="766572" y="0"/>
                  </a:moveTo>
                  <a:lnTo>
                    <a:pt x="766572" y="10210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51554" y="2801874"/>
              <a:ext cx="509270" cy="106045"/>
            </a:xfrm>
            <a:custGeom>
              <a:avLst/>
              <a:gdLst/>
              <a:ahLst/>
              <a:cxnLst/>
              <a:rect l="l" t="t" r="r" b="b"/>
              <a:pathLst>
                <a:path w="509270" h="106044">
                  <a:moveTo>
                    <a:pt x="0" y="0"/>
                  </a:moveTo>
                  <a:lnTo>
                    <a:pt x="0" y="105537"/>
                  </a:lnTo>
                  <a:lnTo>
                    <a:pt x="509143" y="10553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367785" y="2573527"/>
            <a:ext cx="281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Arial"/>
                <a:cs typeface="Arial"/>
              </a:rPr>
              <a:t>DR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756852" y="2717228"/>
            <a:ext cx="1798955" cy="980440"/>
            <a:chOff x="2756852" y="2717228"/>
            <a:chExt cx="1798955" cy="980440"/>
          </a:xfrm>
        </p:grpSpPr>
        <p:sp>
          <p:nvSpPr>
            <p:cNvPr id="58" name="object 58"/>
            <p:cNvSpPr/>
            <p:nvPr/>
          </p:nvSpPr>
          <p:spPr>
            <a:xfrm>
              <a:off x="3984497" y="2730246"/>
              <a:ext cx="134620" cy="55244"/>
            </a:xfrm>
            <a:custGeom>
              <a:avLst/>
              <a:gdLst/>
              <a:ahLst/>
              <a:cxnLst/>
              <a:rect l="l" t="t" r="r" b="b"/>
              <a:pathLst>
                <a:path w="134620" h="55244">
                  <a:moveTo>
                    <a:pt x="0" y="55244"/>
                  </a:moveTo>
                  <a:lnTo>
                    <a:pt x="67055" y="0"/>
                  </a:lnTo>
                  <a:lnTo>
                    <a:pt x="134238" y="552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69869" y="3362706"/>
              <a:ext cx="1446530" cy="205740"/>
            </a:xfrm>
            <a:custGeom>
              <a:avLst/>
              <a:gdLst/>
              <a:ahLst/>
              <a:cxnLst/>
              <a:rect l="l" t="t" r="r" b="b"/>
              <a:pathLst>
                <a:path w="1446529" h="205739">
                  <a:moveTo>
                    <a:pt x="1446276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1446276" y="205739"/>
                  </a:lnTo>
                  <a:lnTo>
                    <a:pt x="1446276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769869" y="3362706"/>
              <a:ext cx="1446530" cy="205740"/>
            </a:xfrm>
            <a:custGeom>
              <a:avLst/>
              <a:gdLst/>
              <a:ahLst/>
              <a:cxnLst/>
              <a:rect l="l" t="t" r="r" b="b"/>
              <a:pathLst>
                <a:path w="1446529" h="205739">
                  <a:moveTo>
                    <a:pt x="0" y="205739"/>
                  </a:moveTo>
                  <a:lnTo>
                    <a:pt x="1446276" y="205739"/>
                  </a:lnTo>
                  <a:lnTo>
                    <a:pt x="1446276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1369" y="3568446"/>
              <a:ext cx="382905" cy="105410"/>
            </a:xfrm>
            <a:custGeom>
              <a:avLst/>
              <a:gdLst/>
              <a:ahLst/>
              <a:cxnLst/>
              <a:rect l="l" t="t" r="r" b="b"/>
              <a:pathLst>
                <a:path w="382904" h="105410">
                  <a:moveTo>
                    <a:pt x="0" y="7619"/>
                  </a:moveTo>
                  <a:lnTo>
                    <a:pt x="0" y="105155"/>
                  </a:lnTo>
                </a:path>
                <a:path w="382904" h="105410">
                  <a:moveTo>
                    <a:pt x="382524" y="0"/>
                  </a:moveTo>
                  <a:lnTo>
                    <a:pt x="382524" y="10515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34789" y="3576066"/>
              <a:ext cx="508000" cy="108585"/>
            </a:xfrm>
            <a:custGeom>
              <a:avLst/>
              <a:gdLst/>
              <a:ahLst/>
              <a:cxnLst/>
              <a:rect l="l" t="t" r="r" b="b"/>
              <a:pathLst>
                <a:path w="508000" h="108585">
                  <a:moveTo>
                    <a:pt x="0" y="0"/>
                  </a:moveTo>
                  <a:lnTo>
                    <a:pt x="0" y="108458"/>
                  </a:lnTo>
                  <a:lnTo>
                    <a:pt x="507619" y="10845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880105" y="3349878"/>
            <a:ext cx="1060450" cy="53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Arial"/>
                <a:cs typeface="Arial"/>
              </a:rPr>
              <a:t>AC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344170" algn="l"/>
              </a:tabLst>
            </a:pPr>
            <a:r>
              <a:rPr sz="1200" b="1" spc="-25" dirty="0">
                <a:latin typeface="Arial"/>
                <a:cs typeface="Arial"/>
              </a:rPr>
              <a:t>LD</a:t>
            </a:r>
            <a:r>
              <a:rPr sz="1200" b="1" dirty="0">
                <a:latin typeface="Arial"/>
                <a:cs typeface="Arial"/>
              </a:rPr>
              <a:t>	INR</a:t>
            </a:r>
            <a:r>
              <a:rPr sz="1200" b="1" spc="150" dirty="0">
                <a:latin typeface="Arial"/>
                <a:cs typeface="Arial"/>
              </a:rPr>
              <a:t>  </a:t>
            </a:r>
            <a:r>
              <a:rPr sz="1200" b="1" spc="-25" dirty="0">
                <a:latin typeface="Arial"/>
                <a:cs typeface="Arial"/>
              </a:rPr>
              <a:t>CLR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470596" y="2042160"/>
            <a:ext cx="3874135" cy="1538605"/>
            <a:chOff x="1470596" y="2042160"/>
            <a:chExt cx="3874135" cy="1538605"/>
          </a:xfrm>
        </p:grpSpPr>
        <p:sp>
          <p:nvSpPr>
            <p:cNvPr id="65" name="object 65"/>
            <p:cNvSpPr/>
            <p:nvPr/>
          </p:nvSpPr>
          <p:spPr>
            <a:xfrm>
              <a:off x="3967733" y="3507486"/>
              <a:ext cx="135890" cy="59690"/>
            </a:xfrm>
            <a:custGeom>
              <a:avLst/>
              <a:gdLst/>
              <a:ahLst/>
              <a:cxnLst/>
              <a:rect l="l" t="t" r="r" b="b"/>
              <a:pathLst>
                <a:path w="135889" h="59689">
                  <a:moveTo>
                    <a:pt x="0" y="59689"/>
                  </a:moveTo>
                  <a:lnTo>
                    <a:pt x="67817" y="0"/>
                  </a:lnTo>
                  <a:lnTo>
                    <a:pt x="135762" y="5968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83613" y="3193542"/>
              <a:ext cx="3426460" cy="0"/>
            </a:xfrm>
            <a:custGeom>
              <a:avLst/>
              <a:gdLst/>
              <a:ahLst/>
              <a:cxnLst/>
              <a:rect l="l" t="t" r="r" b="b"/>
              <a:pathLst>
                <a:path w="3426460">
                  <a:moveTo>
                    <a:pt x="0" y="0"/>
                  </a:moveTo>
                  <a:lnTo>
                    <a:pt x="3425952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1892" y="2042160"/>
              <a:ext cx="108204" cy="7467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272533" y="2088642"/>
              <a:ext cx="981710" cy="0"/>
            </a:xfrm>
            <a:custGeom>
              <a:avLst/>
              <a:gdLst/>
              <a:ahLst/>
              <a:cxnLst/>
              <a:rect l="l" t="t" r="r" b="b"/>
              <a:pathLst>
                <a:path w="981710">
                  <a:moveTo>
                    <a:pt x="0" y="0"/>
                  </a:moveTo>
                  <a:lnTo>
                    <a:pt x="98145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9512" y="2653284"/>
              <a:ext cx="105155" cy="74675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255769" y="2699766"/>
              <a:ext cx="981710" cy="0"/>
            </a:xfrm>
            <a:custGeom>
              <a:avLst/>
              <a:gdLst/>
              <a:ahLst/>
              <a:cxnLst/>
              <a:rect l="l" t="t" r="r" b="b"/>
              <a:pathLst>
                <a:path w="981710">
                  <a:moveTo>
                    <a:pt x="0" y="0"/>
                  </a:moveTo>
                  <a:lnTo>
                    <a:pt x="98145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1224" y="3424427"/>
              <a:ext cx="108203" cy="7315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232910" y="3464813"/>
              <a:ext cx="988060" cy="0"/>
            </a:xfrm>
            <a:custGeom>
              <a:avLst/>
              <a:gdLst/>
              <a:ahLst/>
              <a:cxnLst/>
              <a:rect l="l" t="t" r="r" b="b"/>
              <a:pathLst>
                <a:path w="988060">
                  <a:moveTo>
                    <a:pt x="0" y="0"/>
                  </a:moveTo>
                  <a:lnTo>
                    <a:pt x="987551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745107" y="3265423"/>
            <a:ext cx="4610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Adder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45107" y="3393440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45107" y="3521455"/>
            <a:ext cx="381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logic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38780" y="3205353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341056" y="1731200"/>
            <a:ext cx="3571240" cy="3924935"/>
            <a:chOff x="1341056" y="1731200"/>
            <a:chExt cx="3571240" cy="3924935"/>
          </a:xfrm>
        </p:grpSpPr>
        <p:sp>
          <p:nvSpPr>
            <p:cNvPr id="78" name="object 78"/>
            <p:cNvSpPr/>
            <p:nvPr/>
          </p:nvSpPr>
          <p:spPr>
            <a:xfrm>
              <a:off x="2275332" y="3259836"/>
              <a:ext cx="109855" cy="83820"/>
            </a:xfrm>
            <a:custGeom>
              <a:avLst/>
              <a:gdLst/>
              <a:ahLst/>
              <a:cxnLst/>
              <a:rect l="l" t="t" r="r" b="b"/>
              <a:pathLst>
                <a:path w="109855" h="83820">
                  <a:moveTo>
                    <a:pt x="9398" y="0"/>
                  </a:moveTo>
                  <a:lnTo>
                    <a:pt x="5304" y="8844"/>
                  </a:lnTo>
                  <a:lnTo>
                    <a:pt x="2365" y="17986"/>
                  </a:lnTo>
                  <a:lnTo>
                    <a:pt x="593" y="27342"/>
                  </a:lnTo>
                  <a:lnTo>
                    <a:pt x="0" y="36829"/>
                  </a:lnTo>
                  <a:lnTo>
                    <a:pt x="1014" y="49137"/>
                  </a:lnTo>
                  <a:lnTo>
                    <a:pt x="4016" y="61182"/>
                  </a:lnTo>
                  <a:lnTo>
                    <a:pt x="8947" y="72798"/>
                  </a:lnTo>
                  <a:lnTo>
                    <a:pt x="15748" y="83819"/>
                  </a:lnTo>
                  <a:lnTo>
                    <a:pt x="109728" y="36829"/>
                  </a:lnTo>
                  <a:lnTo>
                    <a:pt x="9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192274" y="3300222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4">
                  <a:moveTo>
                    <a:pt x="0" y="0"/>
                  </a:moveTo>
                  <a:lnTo>
                    <a:pt x="100583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9380" y="3433572"/>
              <a:ext cx="106680" cy="73151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2196846" y="3461766"/>
              <a:ext cx="480059" cy="3175"/>
            </a:xfrm>
            <a:custGeom>
              <a:avLst/>
              <a:gdLst/>
              <a:ahLst/>
              <a:cxnLst/>
              <a:rect l="l" t="t" r="r" b="b"/>
              <a:pathLst>
                <a:path w="480060" h="3175">
                  <a:moveTo>
                    <a:pt x="0" y="0"/>
                  </a:moveTo>
                  <a:lnTo>
                    <a:pt x="480060" y="3048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72768" y="3320796"/>
              <a:ext cx="106680" cy="73660"/>
            </a:xfrm>
            <a:custGeom>
              <a:avLst/>
              <a:gdLst/>
              <a:ahLst/>
              <a:cxnLst/>
              <a:rect l="l" t="t" r="r" b="b"/>
              <a:pathLst>
                <a:path w="106680" h="73660">
                  <a:moveTo>
                    <a:pt x="9143" y="0"/>
                  </a:moveTo>
                  <a:lnTo>
                    <a:pt x="5143" y="8919"/>
                  </a:lnTo>
                  <a:lnTo>
                    <a:pt x="2286" y="18113"/>
                  </a:lnTo>
                  <a:lnTo>
                    <a:pt x="571" y="27521"/>
                  </a:lnTo>
                  <a:lnTo>
                    <a:pt x="0" y="37083"/>
                  </a:lnTo>
                  <a:lnTo>
                    <a:pt x="545" y="46362"/>
                  </a:lnTo>
                  <a:lnTo>
                    <a:pt x="2174" y="55498"/>
                  </a:lnTo>
                  <a:lnTo>
                    <a:pt x="4875" y="64444"/>
                  </a:lnTo>
                  <a:lnTo>
                    <a:pt x="8635" y="73151"/>
                  </a:lnTo>
                  <a:lnTo>
                    <a:pt x="106680" y="3708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483614" y="3359658"/>
              <a:ext cx="99060" cy="0"/>
            </a:xfrm>
            <a:custGeom>
              <a:avLst/>
              <a:gdLst/>
              <a:ahLst/>
              <a:cxnLst/>
              <a:rect l="l" t="t" r="r" b="b"/>
              <a:pathLst>
                <a:path w="99059">
                  <a:moveTo>
                    <a:pt x="0" y="0"/>
                  </a:moveTo>
                  <a:lnTo>
                    <a:pt x="9906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2768" y="3486911"/>
              <a:ext cx="106680" cy="73151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354074" y="3522726"/>
              <a:ext cx="228600" cy="6350"/>
            </a:xfrm>
            <a:custGeom>
              <a:avLst/>
              <a:gdLst/>
              <a:ahLst/>
              <a:cxnLst/>
              <a:rect l="l" t="t" r="r" b="b"/>
              <a:pathLst>
                <a:path w="228600" h="6350">
                  <a:moveTo>
                    <a:pt x="0" y="6096"/>
                  </a:moveTo>
                  <a:lnTo>
                    <a:pt x="228600" y="0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572768" y="3651504"/>
              <a:ext cx="106680" cy="74930"/>
            </a:xfrm>
            <a:custGeom>
              <a:avLst/>
              <a:gdLst/>
              <a:ahLst/>
              <a:cxnLst/>
              <a:rect l="l" t="t" r="r" b="b"/>
              <a:pathLst>
                <a:path w="106680" h="74929">
                  <a:moveTo>
                    <a:pt x="9143" y="0"/>
                  </a:moveTo>
                  <a:lnTo>
                    <a:pt x="5143" y="9110"/>
                  </a:lnTo>
                  <a:lnTo>
                    <a:pt x="2286" y="18494"/>
                  </a:lnTo>
                  <a:lnTo>
                    <a:pt x="571" y="28092"/>
                  </a:lnTo>
                  <a:lnTo>
                    <a:pt x="0" y="37846"/>
                  </a:lnTo>
                  <a:lnTo>
                    <a:pt x="545" y="47315"/>
                  </a:lnTo>
                  <a:lnTo>
                    <a:pt x="2174" y="56642"/>
                  </a:lnTo>
                  <a:lnTo>
                    <a:pt x="4875" y="65778"/>
                  </a:lnTo>
                  <a:lnTo>
                    <a:pt x="8635" y="74676"/>
                  </a:lnTo>
                  <a:lnTo>
                    <a:pt x="106680" y="37846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72946" y="1744218"/>
              <a:ext cx="3426460" cy="3898900"/>
            </a:xfrm>
            <a:custGeom>
              <a:avLst/>
              <a:gdLst/>
              <a:ahLst/>
              <a:cxnLst/>
              <a:rect l="l" t="t" r="r" b="b"/>
              <a:pathLst>
                <a:path w="3426460" h="3898900">
                  <a:moveTo>
                    <a:pt x="10667" y="1944624"/>
                  </a:moveTo>
                  <a:lnTo>
                    <a:pt x="109728" y="1944624"/>
                  </a:lnTo>
                </a:path>
                <a:path w="3426460" h="3898900">
                  <a:moveTo>
                    <a:pt x="0" y="1630680"/>
                  </a:moveTo>
                  <a:lnTo>
                    <a:pt x="0" y="1434084"/>
                  </a:lnTo>
                </a:path>
                <a:path w="3426460" h="3898900">
                  <a:moveTo>
                    <a:pt x="0" y="2171700"/>
                  </a:moveTo>
                  <a:lnTo>
                    <a:pt x="0" y="1929384"/>
                  </a:lnTo>
                </a:path>
                <a:path w="3426460" h="3898900">
                  <a:moveTo>
                    <a:pt x="6095" y="2167128"/>
                  </a:moveTo>
                  <a:lnTo>
                    <a:pt x="3416807" y="2167128"/>
                  </a:lnTo>
                </a:path>
                <a:path w="3426460" h="3898900">
                  <a:moveTo>
                    <a:pt x="3099816" y="0"/>
                  </a:moveTo>
                  <a:lnTo>
                    <a:pt x="3093719" y="3898392"/>
                  </a:lnTo>
                </a:path>
                <a:path w="3426460" h="3898900">
                  <a:moveTo>
                    <a:pt x="3425952" y="960120"/>
                  </a:moveTo>
                  <a:lnTo>
                    <a:pt x="3425952" y="1453896"/>
                  </a:lnTo>
                </a:path>
                <a:path w="3426460" h="3898900">
                  <a:moveTo>
                    <a:pt x="3403091" y="1725168"/>
                  </a:moveTo>
                  <a:lnTo>
                    <a:pt x="3403091" y="216255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781300" y="4024121"/>
            <a:ext cx="859155" cy="203200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ts val="1595"/>
              </a:lnSpc>
            </a:pPr>
            <a:r>
              <a:rPr sz="1400" b="1" spc="-20" dirty="0">
                <a:latin typeface="Arial"/>
                <a:cs typeface="Arial"/>
              </a:rPr>
              <a:t>INPR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756852" y="4325048"/>
            <a:ext cx="1811020" cy="345440"/>
            <a:chOff x="2756852" y="4325048"/>
            <a:chExt cx="1811020" cy="345440"/>
          </a:xfrm>
        </p:grpSpPr>
        <p:sp>
          <p:nvSpPr>
            <p:cNvPr id="90" name="object 90"/>
            <p:cNvSpPr/>
            <p:nvPr/>
          </p:nvSpPr>
          <p:spPr>
            <a:xfrm>
              <a:off x="2769869" y="4338065"/>
              <a:ext cx="1446530" cy="203200"/>
            </a:xfrm>
            <a:custGeom>
              <a:avLst/>
              <a:gdLst/>
              <a:ahLst/>
              <a:cxnLst/>
              <a:rect l="l" t="t" r="r" b="b"/>
              <a:pathLst>
                <a:path w="1446529" h="203200">
                  <a:moveTo>
                    <a:pt x="1446276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1446276" y="202692"/>
                  </a:lnTo>
                  <a:lnTo>
                    <a:pt x="1446276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769869" y="4338065"/>
              <a:ext cx="1446530" cy="203200"/>
            </a:xfrm>
            <a:custGeom>
              <a:avLst/>
              <a:gdLst/>
              <a:ahLst/>
              <a:cxnLst/>
              <a:rect l="l" t="t" r="r" b="b"/>
              <a:pathLst>
                <a:path w="1446529" h="203200">
                  <a:moveTo>
                    <a:pt x="0" y="202692"/>
                  </a:moveTo>
                  <a:lnTo>
                    <a:pt x="1446276" y="202692"/>
                  </a:lnTo>
                  <a:lnTo>
                    <a:pt x="1446276" y="0"/>
                  </a:lnTo>
                  <a:lnTo>
                    <a:pt x="0" y="0"/>
                  </a:lnTo>
                  <a:lnTo>
                    <a:pt x="0" y="202692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034789" y="4551425"/>
              <a:ext cx="520065" cy="106045"/>
            </a:xfrm>
            <a:custGeom>
              <a:avLst/>
              <a:gdLst/>
              <a:ahLst/>
              <a:cxnLst/>
              <a:rect l="l" t="t" r="r" b="b"/>
              <a:pathLst>
                <a:path w="520064" h="106045">
                  <a:moveTo>
                    <a:pt x="0" y="0"/>
                  </a:moveTo>
                  <a:lnTo>
                    <a:pt x="0" y="105537"/>
                  </a:lnTo>
                  <a:lnTo>
                    <a:pt x="519811" y="10553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3332734" y="4324858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961638" y="4478273"/>
            <a:ext cx="135890" cy="58419"/>
          </a:xfrm>
          <a:custGeom>
            <a:avLst/>
            <a:gdLst/>
            <a:ahLst/>
            <a:cxnLst/>
            <a:rect l="l" t="t" r="r" b="b"/>
            <a:pathLst>
              <a:path w="135889" h="58420">
                <a:moveTo>
                  <a:pt x="0" y="58165"/>
                </a:moveTo>
                <a:lnTo>
                  <a:pt x="67817" y="0"/>
                </a:lnTo>
                <a:lnTo>
                  <a:pt x="135762" y="5816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880105" y="4599178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LD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773616" y="4789868"/>
            <a:ext cx="1800225" cy="344805"/>
            <a:chOff x="2773616" y="4789868"/>
            <a:chExt cx="1800225" cy="344805"/>
          </a:xfrm>
        </p:grpSpPr>
        <p:sp>
          <p:nvSpPr>
            <p:cNvPr id="97" name="object 97"/>
            <p:cNvSpPr/>
            <p:nvPr/>
          </p:nvSpPr>
          <p:spPr>
            <a:xfrm>
              <a:off x="2786634" y="4802885"/>
              <a:ext cx="1446530" cy="195580"/>
            </a:xfrm>
            <a:custGeom>
              <a:avLst/>
              <a:gdLst/>
              <a:ahLst/>
              <a:cxnLst/>
              <a:rect l="l" t="t" r="r" b="b"/>
              <a:pathLst>
                <a:path w="1446529" h="195579">
                  <a:moveTo>
                    <a:pt x="1446275" y="0"/>
                  </a:moveTo>
                  <a:lnTo>
                    <a:pt x="0" y="0"/>
                  </a:lnTo>
                  <a:lnTo>
                    <a:pt x="0" y="195071"/>
                  </a:lnTo>
                  <a:lnTo>
                    <a:pt x="1446275" y="195071"/>
                  </a:lnTo>
                  <a:lnTo>
                    <a:pt x="1446275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786634" y="4802885"/>
              <a:ext cx="1446530" cy="195580"/>
            </a:xfrm>
            <a:custGeom>
              <a:avLst/>
              <a:gdLst/>
              <a:ahLst/>
              <a:cxnLst/>
              <a:rect l="l" t="t" r="r" b="b"/>
              <a:pathLst>
                <a:path w="1446529" h="195579">
                  <a:moveTo>
                    <a:pt x="0" y="195071"/>
                  </a:moveTo>
                  <a:lnTo>
                    <a:pt x="1446275" y="195071"/>
                  </a:lnTo>
                  <a:lnTo>
                    <a:pt x="1446275" y="0"/>
                  </a:lnTo>
                  <a:lnTo>
                    <a:pt x="0" y="0"/>
                  </a:lnTo>
                  <a:lnTo>
                    <a:pt x="0" y="19507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74086" y="4997957"/>
              <a:ext cx="767080" cy="116205"/>
            </a:xfrm>
            <a:custGeom>
              <a:avLst/>
              <a:gdLst/>
              <a:ahLst/>
              <a:cxnLst/>
              <a:rect l="l" t="t" r="r" b="b"/>
              <a:pathLst>
                <a:path w="767079" h="116204">
                  <a:moveTo>
                    <a:pt x="0" y="0"/>
                  </a:moveTo>
                  <a:lnTo>
                    <a:pt x="0" y="115824"/>
                  </a:lnTo>
                </a:path>
                <a:path w="767079" h="116204">
                  <a:moveTo>
                    <a:pt x="766572" y="3048"/>
                  </a:moveTo>
                  <a:lnTo>
                    <a:pt x="766572" y="1158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51554" y="5005577"/>
              <a:ext cx="509270" cy="116205"/>
            </a:xfrm>
            <a:custGeom>
              <a:avLst/>
              <a:gdLst/>
              <a:ahLst/>
              <a:cxnLst/>
              <a:rect l="l" t="t" r="r" b="b"/>
              <a:pathLst>
                <a:path w="509270" h="116204">
                  <a:moveTo>
                    <a:pt x="0" y="0"/>
                  </a:moveTo>
                  <a:lnTo>
                    <a:pt x="0" y="116078"/>
                  </a:lnTo>
                  <a:lnTo>
                    <a:pt x="509143" y="11607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3348609" y="4787010"/>
            <a:ext cx="261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TR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791904" y="4925504"/>
            <a:ext cx="1339850" cy="622300"/>
            <a:chOff x="2791904" y="4925504"/>
            <a:chExt cx="1339850" cy="622300"/>
          </a:xfrm>
        </p:grpSpPr>
        <p:sp>
          <p:nvSpPr>
            <p:cNvPr id="103" name="object 103"/>
            <p:cNvSpPr/>
            <p:nvPr/>
          </p:nvSpPr>
          <p:spPr>
            <a:xfrm>
              <a:off x="3984498" y="4938521"/>
              <a:ext cx="134620" cy="49530"/>
            </a:xfrm>
            <a:custGeom>
              <a:avLst/>
              <a:gdLst/>
              <a:ahLst/>
              <a:cxnLst/>
              <a:rect l="l" t="t" r="r" b="b"/>
              <a:pathLst>
                <a:path w="134620" h="49529">
                  <a:moveTo>
                    <a:pt x="0" y="49021"/>
                  </a:moveTo>
                  <a:lnTo>
                    <a:pt x="67055" y="0"/>
                  </a:lnTo>
                  <a:lnTo>
                    <a:pt x="134238" y="4902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804922" y="5331713"/>
              <a:ext cx="868680" cy="203200"/>
            </a:xfrm>
            <a:custGeom>
              <a:avLst/>
              <a:gdLst/>
              <a:ahLst/>
              <a:cxnLst/>
              <a:rect l="l" t="t" r="r" b="b"/>
              <a:pathLst>
                <a:path w="868679" h="203200">
                  <a:moveTo>
                    <a:pt x="86867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868679" y="202692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804922" y="5331713"/>
              <a:ext cx="868680" cy="203200"/>
            </a:xfrm>
            <a:custGeom>
              <a:avLst/>
              <a:gdLst/>
              <a:ahLst/>
              <a:cxnLst/>
              <a:rect l="l" t="t" r="r" b="b"/>
              <a:pathLst>
                <a:path w="868679" h="203200">
                  <a:moveTo>
                    <a:pt x="0" y="202692"/>
                  </a:moveTo>
                  <a:lnTo>
                    <a:pt x="868679" y="202692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2026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2891408" y="5066645"/>
            <a:ext cx="1060450" cy="4902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344170" algn="l"/>
              </a:tabLst>
            </a:pPr>
            <a:r>
              <a:rPr sz="1200" b="1" spc="-25" dirty="0">
                <a:latin typeface="Arial"/>
                <a:cs typeface="Arial"/>
              </a:rPr>
              <a:t>LD</a:t>
            </a:r>
            <a:r>
              <a:rPr sz="1200" b="1" dirty="0">
                <a:latin typeface="Arial"/>
                <a:cs typeface="Arial"/>
              </a:rPr>
              <a:t>	INR</a:t>
            </a:r>
            <a:r>
              <a:rPr sz="1200" b="1" spc="150" dirty="0">
                <a:latin typeface="Arial"/>
                <a:cs typeface="Arial"/>
              </a:rPr>
              <a:t>  </a:t>
            </a:r>
            <a:r>
              <a:rPr sz="1200" b="1" spc="-25" dirty="0">
                <a:latin typeface="Arial"/>
                <a:cs typeface="Arial"/>
              </a:rPr>
              <a:t>CLR</a:t>
            </a:r>
            <a:endParaRPr sz="12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290"/>
              </a:spcBef>
            </a:pPr>
            <a:r>
              <a:rPr sz="1400" b="1" spc="-20" dirty="0">
                <a:latin typeface="Arial"/>
                <a:cs typeface="Arial"/>
              </a:rPr>
              <a:t>OUTR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989326" y="554050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2891408" y="5588609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493770" y="5473446"/>
            <a:ext cx="1274445" cy="177165"/>
          </a:xfrm>
          <a:custGeom>
            <a:avLst/>
            <a:gdLst/>
            <a:ahLst/>
            <a:cxnLst/>
            <a:rect l="l" t="t" r="r" b="b"/>
            <a:pathLst>
              <a:path w="1274445" h="177164">
                <a:moveTo>
                  <a:pt x="67055" y="71627"/>
                </a:moveTo>
                <a:lnTo>
                  <a:pt x="67055" y="177114"/>
                </a:lnTo>
                <a:lnTo>
                  <a:pt x="1274190" y="177114"/>
                </a:lnTo>
              </a:path>
              <a:path w="1274445" h="177164">
                <a:moveTo>
                  <a:pt x="0" y="56768"/>
                </a:moveTo>
                <a:lnTo>
                  <a:pt x="67437" y="0"/>
                </a:lnTo>
                <a:lnTo>
                  <a:pt x="123570" y="5676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726940" y="5445658"/>
            <a:ext cx="440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Clock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024889" y="3518153"/>
            <a:ext cx="4511040" cy="2438400"/>
          </a:xfrm>
          <a:custGeom>
            <a:avLst/>
            <a:gdLst/>
            <a:ahLst/>
            <a:cxnLst/>
            <a:rect l="l" t="t" r="r" b="b"/>
            <a:pathLst>
              <a:path w="4511040" h="2438400">
                <a:moveTo>
                  <a:pt x="329184" y="0"/>
                </a:moveTo>
                <a:lnTo>
                  <a:pt x="329184" y="606552"/>
                </a:lnTo>
              </a:path>
              <a:path w="4511040" h="2438400">
                <a:moveTo>
                  <a:pt x="1744979" y="617220"/>
                </a:moveTo>
                <a:lnTo>
                  <a:pt x="312419" y="617220"/>
                </a:lnTo>
              </a:path>
              <a:path w="4511040" h="2438400">
                <a:moveTo>
                  <a:pt x="158496" y="2275332"/>
                </a:moveTo>
                <a:lnTo>
                  <a:pt x="4302252" y="2275332"/>
                </a:lnTo>
              </a:path>
              <a:path w="4511040" h="2438400">
                <a:moveTo>
                  <a:pt x="0" y="2438400"/>
                </a:moveTo>
                <a:lnTo>
                  <a:pt x="4511040" y="2438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2476880" y="5750458"/>
            <a:ext cx="1424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16-</a:t>
            </a:r>
            <a:r>
              <a:rPr sz="1200" b="1" dirty="0">
                <a:latin typeface="Arial"/>
                <a:cs typeface="Arial"/>
              </a:rPr>
              <a:t>bit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common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bus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995108" y="300164"/>
            <a:ext cx="4345305" cy="5674360"/>
            <a:chOff x="995108" y="300164"/>
            <a:chExt cx="4345305" cy="5674360"/>
          </a:xfrm>
        </p:grpSpPr>
        <p:pic>
          <p:nvPicPr>
            <p:cNvPr id="114" name="object 1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50791" y="5832348"/>
              <a:ext cx="108204" cy="73152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4153662" y="5869686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>
                  <a:moveTo>
                    <a:pt x="0" y="0"/>
                  </a:moveTo>
                  <a:lnTo>
                    <a:pt x="39471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5544" y="5832348"/>
              <a:ext cx="106680" cy="73152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008126" y="313182"/>
              <a:ext cx="1181100" cy="5648325"/>
            </a:xfrm>
            <a:custGeom>
              <a:avLst/>
              <a:gdLst/>
              <a:ahLst/>
              <a:cxnLst/>
              <a:rect l="l" t="t" r="r" b="b"/>
              <a:pathLst>
                <a:path w="1181100" h="5648325">
                  <a:moveTo>
                    <a:pt x="774192" y="5556504"/>
                  </a:moveTo>
                  <a:lnTo>
                    <a:pt x="1181100" y="5556504"/>
                  </a:lnTo>
                </a:path>
                <a:path w="1181100" h="5648325">
                  <a:moveTo>
                    <a:pt x="0" y="0"/>
                  </a:moveTo>
                  <a:lnTo>
                    <a:pt x="4571" y="56479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32531" y="781811"/>
              <a:ext cx="106680" cy="73151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1183386" y="828293"/>
              <a:ext cx="1548765" cy="0"/>
            </a:xfrm>
            <a:custGeom>
              <a:avLst/>
              <a:gdLst/>
              <a:ahLst/>
              <a:cxnLst/>
              <a:rect l="l" t="t" r="r" b="b"/>
              <a:pathLst>
                <a:path w="1548764">
                  <a:moveTo>
                    <a:pt x="0" y="0"/>
                  </a:moveTo>
                  <a:lnTo>
                    <a:pt x="1548383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4931" y="1484376"/>
              <a:ext cx="106680" cy="73151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1201674" y="1530857"/>
              <a:ext cx="1682750" cy="0"/>
            </a:xfrm>
            <a:custGeom>
              <a:avLst/>
              <a:gdLst/>
              <a:ahLst/>
              <a:cxnLst/>
              <a:rect l="l" t="t" r="r" b="b"/>
              <a:pathLst>
                <a:path w="1682750">
                  <a:moveTo>
                    <a:pt x="0" y="0"/>
                  </a:moveTo>
                  <a:lnTo>
                    <a:pt x="168249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84931" y="2042159"/>
              <a:ext cx="106680" cy="74675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1201674" y="2088641"/>
              <a:ext cx="1682750" cy="0"/>
            </a:xfrm>
            <a:custGeom>
              <a:avLst/>
              <a:gdLst/>
              <a:ahLst/>
              <a:cxnLst/>
              <a:rect l="l" t="t" r="r" b="b"/>
              <a:pathLst>
                <a:path w="1682750">
                  <a:moveTo>
                    <a:pt x="0" y="0"/>
                  </a:moveTo>
                  <a:lnTo>
                    <a:pt x="168249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74619" y="2653284"/>
              <a:ext cx="108204" cy="74675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183386" y="2699766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80">
                  <a:moveTo>
                    <a:pt x="0" y="0"/>
                  </a:moveTo>
                  <a:lnTo>
                    <a:pt x="1490471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59380" y="4392167"/>
              <a:ext cx="106680" cy="74675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1183386" y="4440173"/>
              <a:ext cx="1475740" cy="0"/>
            </a:xfrm>
            <a:custGeom>
              <a:avLst/>
              <a:gdLst/>
              <a:ahLst/>
              <a:cxnLst/>
              <a:rect l="l" t="t" r="r" b="b"/>
              <a:pathLst>
                <a:path w="1475739">
                  <a:moveTo>
                    <a:pt x="0" y="0"/>
                  </a:moveTo>
                  <a:lnTo>
                    <a:pt x="1475232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74619" y="4860036"/>
              <a:ext cx="108204" cy="71627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1183386" y="4904993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80">
                  <a:moveTo>
                    <a:pt x="0" y="0"/>
                  </a:moveTo>
                  <a:lnTo>
                    <a:pt x="1490471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09672" y="5414772"/>
              <a:ext cx="106679" cy="74675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1201674" y="5458205"/>
              <a:ext cx="1511935" cy="0"/>
            </a:xfrm>
            <a:custGeom>
              <a:avLst/>
              <a:gdLst/>
              <a:ahLst/>
              <a:cxnLst/>
              <a:rect l="l" t="t" r="r" b="b"/>
              <a:pathLst>
                <a:path w="1511935">
                  <a:moveTo>
                    <a:pt x="0" y="0"/>
                  </a:moveTo>
                  <a:lnTo>
                    <a:pt x="1511808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21224" y="4392167"/>
              <a:ext cx="108203" cy="74675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4222241" y="4440173"/>
              <a:ext cx="998219" cy="0"/>
            </a:xfrm>
            <a:custGeom>
              <a:avLst/>
              <a:gdLst/>
              <a:ahLst/>
              <a:cxnLst/>
              <a:rect l="l" t="t" r="r" b="b"/>
              <a:pathLst>
                <a:path w="998220">
                  <a:moveTo>
                    <a:pt x="0" y="0"/>
                  </a:moveTo>
                  <a:lnTo>
                    <a:pt x="99822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31892" y="4863084"/>
              <a:ext cx="108204" cy="74676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4232910" y="4904993"/>
              <a:ext cx="1004569" cy="0"/>
            </a:xfrm>
            <a:custGeom>
              <a:avLst/>
              <a:gdLst/>
              <a:ahLst/>
              <a:cxnLst/>
              <a:rect l="l" t="t" r="r" b="b"/>
              <a:pathLst>
                <a:path w="1004570">
                  <a:moveTo>
                    <a:pt x="0" y="0"/>
                  </a:moveTo>
                  <a:lnTo>
                    <a:pt x="100431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5374640" y="67437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374640" y="142532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374640" y="198247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374640" y="259397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374640" y="337032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374640" y="433369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374640" y="480098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1002791" y="278891"/>
            <a:ext cx="4160520" cy="5542915"/>
            <a:chOff x="1002791" y="278891"/>
            <a:chExt cx="4160520" cy="5542915"/>
          </a:xfrm>
        </p:grpSpPr>
        <p:pic>
          <p:nvPicPr>
            <p:cNvPr id="144" name="object 1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2791" y="278891"/>
              <a:ext cx="182879" cy="80771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1171193" y="293369"/>
              <a:ext cx="3979545" cy="5515610"/>
            </a:xfrm>
            <a:custGeom>
              <a:avLst/>
              <a:gdLst/>
              <a:ahLst/>
              <a:cxnLst/>
              <a:rect l="l" t="t" r="r" b="b"/>
              <a:pathLst>
                <a:path w="3979545" h="5515610">
                  <a:moveTo>
                    <a:pt x="0" y="39624"/>
                  </a:moveTo>
                  <a:lnTo>
                    <a:pt x="3047" y="5515356"/>
                  </a:lnTo>
                </a:path>
                <a:path w="3979545" h="5515610">
                  <a:moveTo>
                    <a:pt x="3979164" y="0"/>
                  </a:moveTo>
                  <a:lnTo>
                    <a:pt x="3979164" y="361188"/>
                  </a:lnTo>
                </a:path>
                <a:path w="3979545" h="5515610">
                  <a:moveTo>
                    <a:pt x="1955292" y="1908047"/>
                  </a:moveTo>
                  <a:lnTo>
                    <a:pt x="1955292" y="2008631"/>
                  </a:lnTo>
                </a:path>
                <a:path w="3979545" h="5515610">
                  <a:moveTo>
                    <a:pt x="1949195" y="1335024"/>
                  </a:moveTo>
                  <a:lnTo>
                    <a:pt x="1949195" y="1447800"/>
                  </a:lnTo>
                </a:path>
                <a:path w="3979545" h="5515610">
                  <a:moveTo>
                    <a:pt x="1990344" y="755903"/>
                  </a:moveTo>
                  <a:lnTo>
                    <a:pt x="1990344" y="856488"/>
                  </a:lnTo>
                </a:path>
                <a:path w="3979545" h="5515610">
                  <a:moveTo>
                    <a:pt x="2189988" y="4710683"/>
                  </a:moveTo>
                  <a:lnTo>
                    <a:pt x="2189988" y="4826508"/>
                  </a:lnTo>
                </a:path>
                <a:path w="3979545" h="5515610">
                  <a:moveTo>
                    <a:pt x="1801368" y="3288791"/>
                  </a:moveTo>
                  <a:lnTo>
                    <a:pt x="1801368" y="3387852"/>
                  </a:lnTo>
                </a:path>
                <a:path w="3979545" h="5515610">
                  <a:moveTo>
                    <a:pt x="1790700" y="4247387"/>
                  </a:moveTo>
                  <a:lnTo>
                    <a:pt x="1790700" y="4363211"/>
                  </a:lnTo>
                </a:path>
                <a:path w="3979545" h="5515610">
                  <a:moveTo>
                    <a:pt x="2157984" y="2500883"/>
                  </a:moveTo>
                  <a:lnTo>
                    <a:pt x="2157984" y="259841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5876035" y="576453"/>
            <a:ext cx="3170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Computer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Registers </a:t>
            </a:r>
            <a:r>
              <a:rPr sz="2400" b="1" dirty="0">
                <a:latin typeface="Arial"/>
                <a:cs typeface="Arial"/>
              </a:rPr>
              <a:t>Common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Bus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System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9" name="object 1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47" name="object 147"/>
          <p:cNvSpPr txBox="1"/>
          <p:nvPr/>
        </p:nvSpPr>
        <p:spPr>
          <a:xfrm>
            <a:off x="5794628" y="3488207"/>
            <a:ext cx="3085465" cy="25863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Register</a:t>
            </a:r>
            <a:r>
              <a:rPr sz="16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Wingdings"/>
                <a:cs typeface="Wingdings"/>
              </a:rPr>
              <a:t></a:t>
            </a:r>
            <a:r>
              <a:rPr sz="16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Memory:</a:t>
            </a:r>
            <a:r>
              <a:rPr sz="16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Write</a:t>
            </a:r>
            <a:r>
              <a:rPr sz="16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imes New Roman"/>
                <a:cs typeface="Times New Roman"/>
              </a:rPr>
              <a:t>operation</a:t>
            </a:r>
            <a:endParaRPr sz="1600">
              <a:latin typeface="Times New Roman"/>
              <a:cs typeface="Times New Roman"/>
            </a:endParaRPr>
          </a:p>
          <a:p>
            <a:pPr marL="1498600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latin typeface="Times New Roman"/>
                <a:cs typeface="Times New Roman"/>
              </a:rPr>
              <a:t>M[AR]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Symbol"/>
                <a:cs typeface="Symbol"/>
              </a:rPr>
              <a:t>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DR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Memory</a:t>
            </a:r>
            <a:r>
              <a:rPr sz="16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Wingdings"/>
                <a:cs typeface="Wingdings"/>
              </a:rPr>
              <a:t></a:t>
            </a:r>
            <a:r>
              <a:rPr sz="16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Register:</a:t>
            </a:r>
            <a:r>
              <a:rPr sz="16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Read</a:t>
            </a:r>
            <a:r>
              <a:rPr sz="16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imes New Roman"/>
                <a:cs typeface="Times New Roman"/>
              </a:rPr>
              <a:t>operation</a:t>
            </a:r>
            <a:endParaRPr sz="1600">
              <a:latin typeface="Times New Roman"/>
              <a:cs typeface="Times New Roman"/>
            </a:endParaRPr>
          </a:p>
          <a:p>
            <a:pPr marR="580390" algn="r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latin typeface="Times New Roman"/>
                <a:cs typeface="Times New Roman"/>
              </a:rPr>
              <a:t>DR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Symbol"/>
                <a:cs typeface="Symbol"/>
              </a:rPr>
              <a:t>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M[AR]</a:t>
            </a:r>
            <a:endParaRPr sz="1600">
              <a:latin typeface="Times New Roman"/>
              <a:cs typeface="Times New Roman"/>
            </a:endParaRPr>
          </a:p>
          <a:p>
            <a:pPr marR="594995" algn="r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latin typeface="Times New Roman"/>
                <a:cs typeface="Times New Roman"/>
              </a:rPr>
              <a:t>IR←M[AR]</a:t>
            </a:r>
            <a:endParaRPr sz="1600">
              <a:latin typeface="Times New Roman"/>
              <a:cs typeface="Times New Roman"/>
            </a:endParaRPr>
          </a:p>
          <a:p>
            <a:pPr marL="12700" marR="302260">
              <a:lnSpc>
                <a:spcPct val="150000"/>
              </a:lnSpc>
            </a:pP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(note</a:t>
            </a:r>
            <a:r>
              <a:rPr sz="16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imes New Roman"/>
                <a:cs typeface="Times New Roman"/>
              </a:rPr>
              <a:t>that</a:t>
            </a:r>
            <a:r>
              <a:rPr sz="1600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AC</a:t>
            </a:r>
            <a:r>
              <a:rPr sz="16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cannot</a:t>
            </a:r>
            <a:r>
              <a:rPr sz="16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directly</a:t>
            </a:r>
            <a:r>
              <a:rPr sz="16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Times New Roman"/>
                <a:cs typeface="Times New Roman"/>
              </a:rPr>
              <a:t>read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from</a:t>
            </a:r>
            <a:r>
              <a:rPr sz="16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imes New Roman"/>
                <a:cs typeface="Times New Roman"/>
              </a:rPr>
              <a:t>memory!!)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136004" y="1695958"/>
            <a:ext cx="27127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133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Bus</a:t>
            </a:r>
            <a:r>
              <a:rPr sz="1800" b="1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800" b="1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set</a:t>
            </a:r>
            <a:r>
              <a:rPr sz="1800" b="1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800" b="1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Times New Roman"/>
                <a:cs typeface="Times New Roman"/>
              </a:rPr>
              <a:t>wires</a:t>
            </a:r>
            <a:r>
              <a:rPr sz="1800" b="1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292929"/>
                </a:solidFill>
                <a:latin typeface="Times New Roman"/>
                <a:cs typeface="Times New Roman"/>
              </a:rPr>
              <a:t>in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800" b="1" spc="-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computer</a:t>
            </a:r>
            <a:r>
              <a:rPr sz="1800" b="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Times New Roman"/>
                <a:cs typeface="Times New Roman"/>
              </a:rPr>
              <a:t>along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which</a:t>
            </a:r>
            <a:r>
              <a:rPr sz="1800" b="1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292929"/>
                </a:solidFill>
                <a:latin typeface="Times New Roman"/>
                <a:cs typeface="Times New Roman"/>
              </a:rPr>
              <a:t>can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1800" b="1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sent</a:t>
            </a:r>
            <a:r>
              <a:rPr sz="1800" b="1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800" b="1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800" b="1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other</a:t>
            </a:r>
            <a:r>
              <a:rPr sz="1800" b="1" spc="-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parts</a:t>
            </a:r>
            <a:r>
              <a:rPr sz="1800" b="1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800" b="1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800" b="1" spc="-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Times New Roman"/>
                <a:cs typeface="Times New Roman"/>
              </a:rPr>
              <a:t>computer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850" y="301879"/>
            <a:ext cx="471170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17780" indent="-213360">
              <a:lnSpc>
                <a:spcPct val="100000"/>
              </a:lnSpc>
              <a:spcBef>
                <a:spcPts val="95"/>
              </a:spcBef>
            </a:pPr>
            <a:r>
              <a:rPr sz="3400" spc="-20" dirty="0">
                <a:solidFill>
                  <a:srgbClr val="006FC0"/>
                </a:solidFill>
                <a:latin typeface="Times New Roman"/>
                <a:cs typeface="Times New Roman"/>
              </a:rPr>
              <a:t>4-</a:t>
            </a:r>
            <a:r>
              <a:rPr sz="3400" dirty="0">
                <a:solidFill>
                  <a:srgbClr val="006FC0"/>
                </a:solidFill>
                <a:latin typeface="Times New Roman"/>
                <a:cs typeface="Times New Roman"/>
              </a:rPr>
              <a:t>3</a:t>
            </a:r>
            <a:r>
              <a:rPr sz="34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solidFill>
                  <a:srgbClr val="006FC0"/>
                </a:solidFill>
                <a:latin typeface="Times New Roman"/>
                <a:cs typeface="Times New Roman"/>
              </a:rPr>
              <a:t>Computer</a:t>
            </a:r>
            <a:r>
              <a:rPr sz="34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400" spc="-10" dirty="0">
                <a:solidFill>
                  <a:srgbClr val="006FC0"/>
                </a:solidFill>
                <a:latin typeface="Times New Roman"/>
                <a:cs typeface="Times New Roman"/>
              </a:rPr>
              <a:t>Registers </a:t>
            </a:r>
            <a:r>
              <a:rPr sz="3400" dirty="0">
                <a:solidFill>
                  <a:srgbClr val="006FC0"/>
                </a:solidFill>
                <a:latin typeface="Times New Roman"/>
                <a:cs typeface="Times New Roman"/>
              </a:rPr>
              <a:t>Common</a:t>
            </a:r>
            <a:r>
              <a:rPr sz="3400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solidFill>
                  <a:srgbClr val="006FC0"/>
                </a:solidFill>
                <a:latin typeface="Times New Roman"/>
                <a:cs typeface="Times New Roman"/>
              </a:rPr>
              <a:t>Bus</a:t>
            </a:r>
            <a:r>
              <a:rPr sz="3400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solidFill>
                  <a:srgbClr val="006FC0"/>
                </a:solidFill>
                <a:latin typeface="Times New Roman"/>
                <a:cs typeface="Times New Roman"/>
              </a:rPr>
              <a:t>System</a:t>
            </a:r>
            <a:r>
              <a:rPr sz="34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375" spc="-15" baseline="24691" dirty="0">
                <a:solidFill>
                  <a:srgbClr val="006FC0"/>
                </a:solidFill>
                <a:latin typeface="Times New Roman"/>
                <a:cs typeface="Times New Roman"/>
              </a:rPr>
              <a:t>cont.</a:t>
            </a:r>
            <a:endParaRPr sz="3375" baseline="2469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245231"/>
            <a:ext cx="8391525" cy="545405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68300" algn="l"/>
                <a:tab pos="36893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Bus </a:t>
            </a:r>
            <a:r>
              <a:rPr lang="en-US" sz="20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is a communication pathway connecting two or more devices.</a:t>
            </a:r>
          </a:p>
          <a:p>
            <a:pPr marL="368300" indent="-343535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68300" algn="l"/>
                <a:tab pos="368935" algn="l"/>
              </a:tabLst>
            </a:pPr>
            <a:r>
              <a:rPr sz="24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400" b="1" baseline="-20833" dirty="0" smtClean="0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sz="24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400" b="1" baseline="-20833" dirty="0" smtClean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sz="24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400" b="1" baseline="-20833" dirty="0" smtClean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register/memory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bus</a:t>
            </a:r>
            <a:endParaRPr sz="2400" dirty="0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68300" algn="l"/>
                <a:tab pos="368935" algn="l"/>
              </a:tabLst>
            </a:pPr>
            <a:r>
              <a:rPr sz="2400" dirty="0">
                <a:latin typeface="Times New Roman"/>
                <a:cs typeface="Times New Roman"/>
              </a:rPr>
              <a:t>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(load):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enabled,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pulse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transition</a:t>
            </a:r>
            <a:endParaRPr sz="2400" dirty="0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68300" algn="l"/>
                <a:tab pos="368935" algn="l"/>
              </a:tabLst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(extended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bit):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flip-flop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holds the </a:t>
            </a:r>
            <a:r>
              <a:rPr sz="2400" spc="-10" dirty="0">
                <a:latin typeface="Times New Roman"/>
                <a:cs typeface="Times New Roman"/>
              </a:rPr>
              <a:t>carry</a:t>
            </a:r>
            <a:endParaRPr sz="2400" dirty="0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368300" algn="l"/>
                <a:tab pos="368935" algn="l"/>
              </a:tabLst>
            </a:pPr>
            <a:r>
              <a:rPr sz="2400" b="1" dirty="0">
                <a:latin typeface="Times New Roman"/>
                <a:cs typeface="Times New Roman"/>
              </a:rPr>
              <a:t>DR, AC, IR,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 TR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16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 </a:t>
            </a:r>
            <a:r>
              <a:rPr sz="2400" spc="-20" dirty="0">
                <a:latin typeface="Times New Roman"/>
                <a:cs typeface="Times New Roman"/>
              </a:rPr>
              <a:t>each</a:t>
            </a:r>
            <a:endParaRPr sz="2400" dirty="0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68300" algn="l"/>
                <a:tab pos="368935" algn="l"/>
              </a:tabLst>
            </a:pPr>
            <a:r>
              <a:rPr sz="2400" b="1" dirty="0">
                <a:latin typeface="Times New Roman"/>
                <a:cs typeface="Times New Roman"/>
              </a:rPr>
              <a:t>AR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PC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 </a:t>
            </a:r>
            <a:r>
              <a:rPr sz="2400" spc="-10" dirty="0">
                <a:latin typeface="Times New Roman"/>
                <a:cs typeface="Times New Roman"/>
              </a:rPr>
              <a:t>address</a:t>
            </a:r>
            <a:endParaRPr sz="2400" dirty="0">
              <a:latin typeface="Times New Roman"/>
              <a:cs typeface="Times New Roman"/>
            </a:endParaRPr>
          </a:p>
          <a:p>
            <a:pPr marL="368300" marR="1778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68300" algn="l"/>
                <a:tab pos="368935" algn="l"/>
              </a:tabLst>
            </a:pPr>
            <a:r>
              <a:rPr sz="2400" dirty="0">
                <a:latin typeface="Times New Roman"/>
                <a:cs typeface="Times New Roman"/>
              </a:rPr>
              <a:t>When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PC 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16-bit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common </a:t>
            </a:r>
            <a:r>
              <a:rPr sz="2400" dirty="0">
                <a:latin typeface="Times New Roman"/>
                <a:cs typeface="Times New Roman"/>
              </a:rPr>
              <a:t>bus,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significant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zeros</a:t>
            </a:r>
            <a:endParaRPr sz="2400" dirty="0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68300" algn="l"/>
                <a:tab pos="368935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12</a:t>
            </a:r>
            <a:endParaRPr sz="2400" dirty="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significant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transferred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endParaRPr sz="2400" dirty="0">
              <a:latin typeface="Times New Roman"/>
              <a:cs typeface="Times New Roman"/>
            </a:endParaRPr>
          </a:p>
          <a:p>
            <a:pPr marL="368300" marR="198755" indent="-34353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68300" algn="l"/>
                <a:tab pos="368935" algn="l"/>
              </a:tabLst>
            </a:pPr>
            <a:r>
              <a:rPr sz="2400" b="1" dirty="0">
                <a:latin typeface="Times New Roman"/>
                <a:cs typeface="Times New Roman"/>
              </a:rPr>
              <a:t>INPR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OUTR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eight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significant 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bus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689" y="263397"/>
            <a:ext cx="42062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marR="17780" indent="-231775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6FC0"/>
                </a:solidFill>
                <a:latin typeface="Times New Roman"/>
                <a:cs typeface="Times New Roman"/>
              </a:rPr>
              <a:t>4-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3 Computer</a:t>
            </a:r>
            <a:r>
              <a:rPr sz="30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006FC0"/>
                </a:solidFill>
                <a:latin typeface="Times New Roman"/>
                <a:cs typeface="Times New Roman"/>
              </a:rPr>
              <a:t>Registers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Common</a:t>
            </a:r>
            <a:r>
              <a:rPr sz="30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Bus</a:t>
            </a:r>
            <a:r>
              <a:rPr sz="30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System</a:t>
            </a:r>
            <a:r>
              <a:rPr sz="30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spc="-15" baseline="25000" dirty="0">
                <a:solidFill>
                  <a:srgbClr val="006FC0"/>
                </a:solidFill>
                <a:latin typeface="Times New Roman"/>
                <a:cs typeface="Times New Roman"/>
              </a:rPr>
              <a:t>cont.</a:t>
            </a:r>
            <a:endParaRPr sz="3000" baseline="2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41805"/>
            <a:ext cx="8473440" cy="4537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5803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INPR: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input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device </a:t>
            </a:r>
            <a:r>
              <a:rPr sz="2400" dirty="0">
                <a:latin typeface="Times New Roman"/>
                <a:cs typeface="Times New Roman"/>
              </a:rPr>
              <a:t>(keyboard,…etc)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AC</a:t>
            </a:r>
            <a:endParaRPr sz="2400" dirty="0">
              <a:latin typeface="Times New Roman"/>
              <a:cs typeface="Times New Roman"/>
            </a:endParaRPr>
          </a:p>
          <a:p>
            <a:pPr marL="355600" marR="11303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OUTR:</a:t>
            </a:r>
            <a:r>
              <a:rPr sz="2400" dirty="0">
                <a:latin typeface="Times New Roman"/>
                <a:cs typeface="Times New Roman"/>
              </a:rPr>
              <a:t> Receives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delivers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output </a:t>
            </a:r>
            <a:r>
              <a:rPr sz="2400" dirty="0">
                <a:latin typeface="Times New Roman"/>
                <a:cs typeface="Times New Roman"/>
              </a:rPr>
              <a:t>device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(say a </a:t>
            </a:r>
            <a:r>
              <a:rPr sz="2400" spc="-10" dirty="0">
                <a:latin typeface="Times New Roman"/>
                <a:cs typeface="Times New Roman"/>
              </a:rPr>
              <a:t>Monitor)</a:t>
            </a:r>
            <a:endParaRPr sz="2400" dirty="0">
              <a:latin typeface="Times New Roman"/>
              <a:cs typeface="Times New Roman"/>
            </a:endParaRPr>
          </a:p>
          <a:p>
            <a:pPr marL="355600" marR="131635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endParaRPr lang="en-US" sz="2400" spc="-25" dirty="0" smtClean="0">
              <a:latin typeface="Times New Roman"/>
              <a:cs typeface="Times New Roman"/>
            </a:endParaRPr>
          </a:p>
          <a:p>
            <a:pPr marL="355600" marR="131635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25" dirty="0" smtClean="0">
                <a:latin typeface="Times New Roman"/>
                <a:cs typeface="Times New Roman"/>
              </a:rPr>
              <a:t>i.e. </a:t>
            </a:r>
            <a:r>
              <a:rPr sz="2400" dirty="0" smtClean="0">
                <a:latin typeface="Times New Roman"/>
                <a:cs typeface="Times New Roman"/>
              </a:rPr>
              <a:t>LD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(load),</a:t>
            </a:r>
            <a:r>
              <a:rPr sz="2400" spc="-25" dirty="0">
                <a:latin typeface="Times New Roman"/>
                <a:cs typeface="Times New Roman"/>
              </a:rPr>
              <a:t> INR </a:t>
            </a:r>
            <a:r>
              <a:rPr sz="2400" dirty="0">
                <a:latin typeface="Times New Roman"/>
                <a:cs typeface="Times New Roman"/>
              </a:rPr>
              <a:t>(increment),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CLR </a:t>
            </a:r>
            <a:r>
              <a:rPr sz="2400" spc="-10" dirty="0">
                <a:latin typeface="Times New Roman"/>
                <a:cs typeface="Times New Roman"/>
              </a:rPr>
              <a:t>(clear)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input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common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bus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Therefore,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always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address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152" y="211581"/>
            <a:ext cx="49168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400" spc="-20" dirty="0">
                <a:solidFill>
                  <a:srgbClr val="006FC0"/>
                </a:solidFill>
                <a:latin typeface="Times New Roman"/>
                <a:cs typeface="Times New Roman"/>
              </a:rPr>
              <a:t>4-</a:t>
            </a:r>
            <a:r>
              <a:rPr sz="3400" dirty="0">
                <a:solidFill>
                  <a:srgbClr val="006FC0"/>
                </a:solidFill>
                <a:latin typeface="Times New Roman"/>
                <a:cs typeface="Times New Roman"/>
              </a:rPr>
              <a:t>3</a:t>
            </a:r>
            <a:r>
              <a:rPr sz="34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solidFill>
                  <a:srgbClr val="006FC0"/>
                </a:solidFill>
                <a:latin typeface="Times New Roman"/>
                <a:cs typeface="Times New Roman"/>
              </a:rPr>
              <a:t>Computer</a:t>
            </a:r>
            <a:r>
              <a:rPr sz="34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solidFill>
                  <a:srgbClr val="006FC0"/>
                </a:solidFill>
                <a:latin typeface="Times New Roman"/>
                <a:cs typeface="Times New Roman"/>
              </a:rPr>
              <a:t>Registers</a:t>
            </a:r>
            <a:r>
              <a:rPr sz="34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spc="-15" baseline="25462" dirty="0">
                <a:solidFill>
                  <a:srgbClr val="006FC0"/>
                </a:solidFill>
                <a:latin typeface="Times New Roman"/>
                <a:cs typeface="Times New Roman"/>
              </a:rPr>
              <a:t>cont.</a:t>
            </a:r>
            <a:endParaRPr sz="3600" baseline="2546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6481"/>
            <a:ext cx="8081009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transition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cycle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transfers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content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destination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register,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adder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circuit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AC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example,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microoperations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107905"/>
            <a:ext cx="495998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1177925">
              <a:lnSpc>
                <a:spcPct val="1201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DR←AC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AC←DR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executed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same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time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done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2318" y="3194126"/>
            <a:ext cx="1663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(Exchange)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232" y="269875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6FC0"/>
                </a:solidFill>
                <a:latin typeface="Times New Roman"/>
                <a:cs typeface="Times New Roman"/>
              </a:rPr>
              <a:t>4-3</a:t>
            </a:r>
            <a:r>
              <a:rPr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6FC0"/>
                </a:solidFill>
                <a:latin typeface="Times New Roman"/>
                <a:cs typeface="Times New Roman"/>
              </a:rPr>
              <a:t>Computer</a:t>
            </a:r>
            <a:r>
              <a:rPr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6FC0"/>
                </a:solidFill>
                <a:latin typeface="Times New Roman"/>
                <a:cs typeface="Times New Roman"/>
              </a:rPr>
              <a:t>Registers</a:t>
            </a:r>
            <a:r>
              <a:rPr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spc="-15" baseline="25462" dirty="0">
                <a:solidFill>
                  <a:srgbClr val="006FC0"/>
                </a:solidFill>
                <a:latin typeface="Times New Roman"/>
                <a:cs typeface="Times New Roman"/>
              </a:rPr>
              <a:t>cont.</a:t>
            </a:r>
            <a:endParaRPr sz="3600" baseline="2546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1286738"/>
            <a:ext cx="7927975" cy="41109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1300"/>
              </a:spcBef>
              <a:buChar char="•"/>
              <a:tabLst>
                <a:tab pos="393700" algn="l"/>
                <a:tab pos="394335" algn="l"/>
              </a:tabLst>
            </a:pPr>
            <a:r>
              <a:rPr sz="2600" dirty="0">
                <a:latin typeface="Times New Roman"/>
                <a:cs typeface="Times New Roman"/>
              </a:rPr>
              <a:t>1-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place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contents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bus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(S</a:t>
            </a:r>
            <a:r>
              <a:rPr sz="2550" spc="-15" baseline="-21241" dirty="0">
                <a:latin typeface="Times New Roman"/>
                <a:cs typeface="Times New Roman"/>
              </a:rPr>
              <a:t>2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550" spc="-15" baseline="-21241" dirty="0">
                <a:latin typeface="Times New Roman"/>
                <a:cs typeface="Times New Roman"/>
              </a:rPr>
              <a:t>1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550" spc="-15" baseline="-21241" dirty="0">
                <a:latin typeface="Times New Roman"/>
                <a:cs typeface="Times New Roman"/>
              </a:rPr>
              <a:t>0</a:t>
            </a:r>
            <a:r>
              <a:rPr sz="2600" spc="-10" dirty="0">
                <a:latin typeface="Times New Roman"/>
                <a:cs typeface="Times New Roman"/>
              </a:rPr>
              <a:t>=100)</a:t>
            </a:r>
            <a:endParaRPr sz="2600">
              <a:latin typeface="Times New Roman"/>
              <a:cs typeface="Times New Roman"/>
            </a:endParaRPr>
          </a:p>
          <a:p>
            <a:pPr marL="393700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393700" algn="l"/>
                <a:tab pos="394335" algn="l"/>
              </a:tabLst>
            </a:pPr>
            <a:r>
              <a:rPr sz="2600" dirty="0">
                <a:latin typeface="Times New Roman"/>
                <a:cs typeface="Times New Roman"/>
              </a:rPr>
              <a:t>2-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enabling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LD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(load)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input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DR</a:t>
            </a:r>
            <a:endParaRPr sz="2600">
              <a:latin typeface="Times New Roman"/>
              <a:cs typeface="Times New Roman"/>
            </a:endParaRPr>
          </a:p>
          <a:p>
            <a:pPr marL="393700" marR="55880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393700" algn="l"/>
                <a:tab pos="394335" algn="l"/>
              </a:tabLst>
            </a:pPr>
            <a:r>
              <a:rPr sz="2600" dirty="0">
                <a:latin typeface="Times New Roman"/>
                <a:cs typeface="Times New Roman"/>
              </a:rPr>
              <a:t>3-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Transferring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contents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DR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through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adder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logic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circuit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AC</a:t>
            </a:r>
            <a:endParaRPr sz="2600">
              <a:latin typeface="Times New Roman"/>
              <a:cs typeface="Times New Roman"/>
            </a:endParaRPr>
          </a:p>
          <a:p>
            <a:pPr marL="393700" indent="-343535">
              <a:lnSpc>
                <a:spcPct val="100000"/>
              </a:lnSpc>
              <a:spcBef>
                <a:spcPts val="1205"/>
              </a:spcBef>
              <a:buChar char="•"/>
              <a:tabLst>
                <a:tab pos="393700" algn="l"/>
                <a:tab pos="394335" algn="l"/>
              </a:tabLst>
            </a:pPr>
            <a:r>
              <a:rPr sz="2600" dirty="0">
                <a:latin typeface="Times New Roman"/>
                <a:cs typeface="Times New Roman"/>
              </a:rPr>
              <a:t>4-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enabling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LD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(load)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input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AC</a:t>
            </a:r>
            <a:endParaRPr sz="2600">
              <a:latin typeface="Times New Roman"/>
              <a:cs typeface="Times New Roman"/>
            </a:endParaRPr>
          </a:p>
          <a:p>
            <a:pPr marL="393700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393700" algn="l"/>
                <a:tab pos="394335" algn="l"/>
              </a:tabLst>
            </a:pPr>
            <a:r>
              <a:rPr sz="2600" dirty="0">
                <a:latin typeface="Times New Roman"/>
                <a:cs typeface="Times New Roman"/>
              </a:rPr>
              <a:t>All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during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same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clock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cycle</a:t>
            </a:r>
            <a:endParaRPr sz="2600">
              <a:latin typeface="Times New Roman"/>
              <a:cs typeface="Times New Roman"/>
            </a:endParaRPr>
          </a:p>
          <a:p>
            <a:pPr marL="393700" marR="591820" indent="-343535">
              <a:lnSpc>
                <a:spcPct val="100000"/>
              </a:lnSpc>
              <a:spcBef>
                <a:spcPts val="1200"/>
              </a:spcBef>
              <a:buChar char="•"/>
              <a:tabLst>
                <a:tab pos="393700" algn="l"/>
                <a:tab pos="39433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two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transfers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occur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upon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arrival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clock </a:t>
            </a:r>
            <a:r>
              <a:rPr sz="2600" dirty="0">
                <a:latin typeface="Times New Roman"/>
                <a:cs typeface="Times New Roman"/>
              </a:rPr>
              <a:t>pulse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transition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clock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cycle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882" y="303021"/>
            <a:ext cx="4175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6FC0"/>
                </a:solidFill>
                <a:latin typeface="Arial"/>
                <a:cs typeface="Arial"/>
              </a:rPr>
              <a:t>3-</a:t>
            </a:r>
            <a:r>
              <a:rPr sz="3200" b="1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32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6FC0"/>
                </a:solidFill>
                <a:latin typeface="Arial"/>
                <a:cs typeface="Arial"/>
              </a:rPr>
              <a:t>Instruction</a:t>
            </a:r>
            <a:r>
              <a:rPr sz="32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Arial"/>
                <a:cs typeface="Arial"/>
              </a:rPr>
              <a:t>Codes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860805"/>
            <a:ext cx="822833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340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instruction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binary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code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25" dirty="0">
                <a:latin typeface="Times New Roman"/>
                <a:cs typeface="Times New Roman"/>
              </a:rPr>
              <a:t> of </a:t>
            </a:r>
            <a:r>
              <a:rPr sz="2400" spc="-10" dirty="0">
                <a:latin typeface="Times New Roman"/>
                <a:cs typeface="Times New Roman"/>
              </a:rPr>
              <a:t>micro-operations.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Instructions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binary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instruction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codes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Instruction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codes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are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stored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355600" marR="99695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instruction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code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tells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part.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places</a:t>
            </a:r>
            <a:r>
              <a:rPr sz="2400" spc="-25" dirty="0">
                <a:latin typeface="Times New Roman"/>
                <a:cs typeface="Times New Roman"/>
              </a:rPr>
              <a:t> it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control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interprets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binary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proceeds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micro-</a:t>
            </a:r>
            <a:r>
              <a:rPr sz="2400" spc="-1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divided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 parts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(basic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part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marR="45085" indent="-287020">
              <a:lnSpc>
                <a:spcPct val="100000"/>
              </a:lnSpc>
              <a:tabLst>
                <a:tab pos="756285" algn="l"/>
              </a:tabLst>
            </a:pPr>
            <a:r>
              <a:rPr sz="2400" spc="-50" dirty="0">
                <a:latin typeface="Times New Roman"/>
                <a:cs typeface="Times New Roman"/>
              </a:rPr>
              <a:t>–</a:t>
            </a:r>
            <a:r>
              <a:rPr sz="2400" dirty="0">
                <a:latin typeface="Times New Roman"/>
                <a:cs typeface="Times New Roman"/>
              </a:rPr>
              <a:t>	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operation</a:t>
            </a:r>
            <a:r>
              <a:rPr sz="24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code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(op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code)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subtract,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multiply, </a:t>
            </a:r>
            <a:r>
              <a:rPr sz="2400" dirty="0">
                <a:latin typeface="Times New Roman"/>
                <a:cs typeface="Times New Roman"/>
              </a:rPr>
              <a:t>shift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compliment.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342" y="170434"/>
            <a:ext cx="365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latin typeface="Times New Roman"/>
                <a:cs typeface="Times New Roman"/>
              </a:rPr>
              <a:t>4-4</a:t>
            </a:r>
            <a:r>
              <a:rPr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6FC0"/>
                </a:solidFill>
                <a:latin typeface="Times New Roman"/>
                <a:cs typeface="Times New Roman"/>
              </a:rPr>
              <a:t>Instruction</a:t>
            </a:r>
            <a:r>
              <a:rPr b="1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84606"/>
            <a:ext cx="8455025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67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50" b="1" dirty="0">
                <a:latin typeface="Times New Roman"/>
                <a:cs typeface="Times New Roman"/>
              </a:rPr>
              <a:t>Computer</a:t>
            </a:r>
            <a:r>
              <a:rPr sz="2450" b="1" spc="-55" dirty="0">
                <a:latin typeface="Times New Roman"/>
                <a:cs typeface="Times New Roman"/>
              </a:rPr>
              <a:t> </a:t>
            </a:r>
            <a:r>
              <a:rPr sz="2450" b="1" dirty="0">
                <a:latin typeface="Times New Roman"/>
                <a:cs typeface="Times New Roman"/>
              </a:rPr>
              <a:t>instructions</a:t>
            </a:r>
            <a:r>
              <a:rPr sz="2450" b="1" spc="-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are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set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machine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language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instructions </a:t>
            </a:r>
            <a:r>
              <a:rPr sz="2450" dirty="0">
                <a:latin typeface="Times New Roman"/>
                <a:cs typeface="Times New Roman"/>
              </a:rPr>
              <a:t>that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particular</a:t>
            </a:r>
            <a:r>
              <a:rPr sz="2450" spc="-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processor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understands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executes.</a:t>
            </a:r>
            <a:endParaRPr sz="2450" dirty="0">
              <a:latin typeface="Times New Roman"/>
              <a:cs typeface="Times New Roman"/>
            </a:endParaRPr>
          </a:p>
          <a:p>
            <a:pPr marL="355600" marR="9652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50" dirty="0">
                <a:latin typeface="Times New Roman"/>
                <a:cs typeface="Times New Roman"/>
              </a:rPr>
              <a:t>A</a:t>
            </a:r>
            <a:r>
              <a:rPr sz="2450" spc="-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computer</a:t>
            </a:r>
            <a:r>
              <a:rPr sz="2450" spc="-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performs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tasks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on</a:t>
            </a:r>
            <a:r>
              <a:rPr sz="2450" spc="-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the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basis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-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the</a:t>
            </a:r>
            <a:r>
              <a:rPr sz="2450" spc="-5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instruction provided.</a:t>
            </a:r>
            <a:endParaRPr sz="245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35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What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instruction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set</a:t>
            </a:r>
            <a:r>
              <a:rPr sz="2800" spc="-20" dirty="0">
                <a:latin typeface="Times New Roman"/>
                <a:cs typeface="Times New Roman"/>
              </a:rPr>
              <a:t>?</a:t>
            </a:r>
            <a:endParaRPr sz="2800" dirty="0">
              <a:latin typeface="Times New Roman"/>
              <a:cs typeface="Times New Roman"/>
            </a:endParaRPr>
          </a:p>
          <a:p>
            <a:pPr marL="756285" marR="135255" lvl="1" indent="-287020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instruction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commands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executed </a:t>
            </a:r>
            <a:r>
              <a:rPr sz="2400" dirty="0">
                <a:latin typeface="Times New Roman"/>
                <a:cs typeface="Times New Roman"/>
              </a:rPr>
              <a:t>directly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20" dirty="0">
                <a:latin typeface="Times New Roman"/>
                <a:cs typeface="Times New Roman"/>
              </a:rPr>
              <a:t>CPU.</a:t>
            </a:r>
            <a:endParaRPr sz="2400" dirty="0">
              <a:latin typeface="Times New Roman"/>
              <a:cs typeface="Times New Roman"/>
            </a:endParaRPr>
          </a:p>
          <a:p>
            <a:pPr marL="756285" marR="29209" lvl="1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microprocessor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supports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Instruction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Times New Roman"/>
                <a:cs typeface="Times New Roman"/>
              </a:rPr>
              <a:t>Set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3360"/>
              </a:lnSpc>
              <a:spcBef>
                <a:spcPts val="9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complete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instructions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machine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recognized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executed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central</a:t>
            </a:r>
            <a:endParaRPr sz="2800" dirty="0">
              <a:latin typeface="Times New Roman"/>
              <a:cs typeface="Times New Roman"/>
            </a:endParaRPr>
          </a:p>
          <a:p>
            <a:pPr marL="756285">
              <a:lnSpc>
                <a:spcPts val="3250"/>
              </a:lnSpc>
            </a:pPr>
            <a:r>
              <a:rPr sz="2800" dirty="0">
                <a:latin typeface="Times New Roman"/>
                <a:cs typeface="Times New Roman"/>
              </a:rPr>
              <a:t>processing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unit.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NB: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computer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has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its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unique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instruction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Eg.,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Microprocessor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8085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has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246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instructions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342" y="170434"/>
            <a:ext cx="365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latin typeface="Times New Roman"/>
                <a:cs typeface="Times New Roman"/>
              </a:rPr>
              <a:t>4-4</a:t>
            </a:r>
            <a:r>
              <a:rPr b="1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6FC0"/>
                </a:solidFill>
                <a:latin typeface="Times New Roman"/>
                <a:cs typeface="Times New Roman"/>
              </a:rPr>
              <a:t>Instruction</a:t>
            </a:r>
            <a:r>
              <a:rPr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97336"/>
            <a:ext cx="7972425" cy="42957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dirty="0">
                <a:latin typeface="Times New Roman"/>
                <a:cs typeface="Times New Roman"/>
              </a:rPr>
              <a:t>Instruction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Set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Completeness</a:t>
            </a:r>
            <a:endParaRPr sz="2800">
              <a:latin typeface="Times New Roman"/>
              <a:cs typeface="Times New Roman"/>
            </a:endParaRPr>
          </a:p>
          <a:p>
            <a:pPr marL="355600" marR="212090" indent="-343535">
              <a:lnSpc>
                <a:spcPct val="100000"/>
              </a:lnSpc>
              <a:spcBef>
                <a:spcPts val="630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instructions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said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complete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computer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includes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sufficient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number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instructions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each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following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categories: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Arithmetic,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logical,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shift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instructions</a:t>
            </a:r>
            <a:endParaRPr sz="2400">
              <a:latin typeface="Times New Roman"/>
              <a:cs typeface="Times New Roman"/>
            </a:endParaRPr>
          </a:p>
          <a:p>
            <a:pPr marL="756285" marR="23495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Instructions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moving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instructions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together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instructions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check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status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conditions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0" dirty="0">
                <a:latin typeface="Times New Roman"/>
                <a:cs typeface="Times New Roman"/>
              </a:rPr>
              <a:t> instructions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1957" y="288797"/>
            <a:ext cx="5029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4.4</a:t>
            </a:r>
            <a:r>
              <a:rPr sz="3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Instruction</a:t>
            </a:r>
            <a:r>
              <a:rPr sz="3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Classification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520" y="912621"/>
            <a:ext cx="8308340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414655" indent="-3403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flexibility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carryout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computational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task.</a:t>
            </a:r>
            <a:endParaRPr sz="24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Most</a:t>
            </a:r>
            <a:r>
              <a:rPr sz="24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computer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instruction</a:t>
            </a:r>
            <a:r>
              <a:rPr sz="24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can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be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classified</a:t>
            </a:r>
            <a:r>
              <a:rPr sz="24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into</a:t>
            </a:r>
            <a:r>
              <a:rPr sz="24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three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categories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612900" lvl="1" indent="-45847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612900" algn="l"/>
                <a:tab pos="161353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instruction</a:t>
            </a:r>
            <a:endParaRPr sz="2400">
              <a:latin typeface="Times New Roman"/>
              <a:cs typeface="Times New Roman"/>
            </a:endParaRPr>
          </a:p>
          <a:p>
            <a:pPr marL="1612900" lvl="1" indent="-45847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612900" algn="l"/>
                <a:tab pos="161353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manipulation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instruction</a:t>
            </a:r>
            <a:endParaRPr sz="2400">
              <a:latin typeface="Times New Roman"/>
              <a:cs typeface="Times New Roman"/>
            </a:endParaRPr>
          </a:p>
          <a:p>
            <a:pPr marL="1612900" lvl="1" indent="-45847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612900" algn="l"/>
                <a:tab pos="1613535" algn="l"/>
              </a:tabLst>
            </a:pP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instruction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1.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400" b="1" i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Transfer</a:t>
            </a:r>
            <a:r>
              <a:rPr sz="2400" b="1" i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Instruction</a:t>
            </a:r>
            <a:endParaRPr sz="24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move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 place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computer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another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without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changing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content.</a:t>
            </a:r>
            <a:endParaRPr sz="2400">
              <a:latin typeface="Times New Roman"/>
              <a:cs typeface="Times New Roman"/>
            </a:endParaRPr>
          </a:p>
          <a:p>
            <a:pPr marL="355600" marR="635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 common transfers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processes </a:t>
            </a:r>
            <a:r>
              <a:rPr sz="2400" dirty="0">
                <a:latin typeface="Times New Roman"/>
                <a:cs typeface="Times New Roman"/>
              </a:rPr>
              <a:t>registers,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themselves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1279" y="1589023"/>
            <a:ext cx="915035" cy="187578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5080">
              <a:lnSpc>
                <a:spcPct val="82000"/>
              </a:lnSpc>
              <a:spcBef>
                <a:spcPts val="484"/>
              </a:spcBef>
            </a:pPr>
            <a:r>
              <a:rPr sz="1800" spc="-20" dirty="0">
                <a:latin typeface="Times New Roman"/>
                <a:cs typeface="Times New Roman"/>
              </a:rPr>
              <a:t>Load </a:t>
            </a:r>
            <a:r>
              <a:rPr sz="1800" spc="-10" dirty="0">
                <a:latin typeface="Times New Roman"/>
                <a:cs typeface="Times New Roman"/>
              </a:rPr>
              <a:t>Store </a:t>
            </a:r>
            <a:r>
              <a:rPr sz="1800" spc="-20" dirty="0">
                <a:latin typeface="Times New Roman"/>
                <a:cs typeface="Times New Roman"/>
              </a:rPr>
              <a:t>Move </a:t>
            </a:r>
            <a:r>
              <a:rPr sz="1800" spc="-10" dirty="0">
                <a:latin typeface="Times New Roman"/>
                <a:cs typeface="Times New Roman"/>
              </a:rPr>
              <a:t>Exchange Input Output </a:t>
            </a:r>
            <a:r>
              <a:rPr sz="1800" spc="-20" dirty="0">
                <a:latin typeface="Times New Roman"/>
                <a:cs typeface="Times New Roman"/>
              </a:rPr>
              <a:t>Push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1780"/>
              </a:lnSpc>
            </a:pPr>
            <a:r>
              <a:rPr sz="1800" spc="-25" dirty="0">
                <a:latin typeface="Times New Roman"/>
                <a:cs typeface="Times New Roman"/>
              </a:rPr>
              <a:t>Pop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9626" y="1589023"/>
            <a:ext cx="604774" cy="187578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5080">
              <a:lnSpc>
                <a:spcPct val="82100"/>
              </a:lnSpc>
              <a:spcBef>
                <a:spcPts val="484"/>
              </a:spcBef>
            </a:pPr>
            <a:r>
              <a:rPr sz="1800" spc="-25" dirty="0">
                <a:latin typeface="Times New Roman"/>
                <a:cs typeface="Times New Roman"/>
              </a:rPr>
              <a:t>LD ST MOV XCH IN OUT </a:t>
            </a:r>
            <a:r>
              <a:rPr sz="1800" spc="-20" dirty="0">
                <a:latin typeface="Times New Roman"/>
                <a:cs typeface="Times New Roman"/>
              </a:rPr>
              <a:t>PUSH </a:t>
            </a:r>
            <a:r>
              <a:rPr sz="1800" spc="-25" dirty="0">
                <a:latin typeface="Times New Roman"/>
                <a:cs typeface="Times New Roman"/>
              </a:rPr>
              <a:t>POP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376" y="763024"/>
            <a:ext cx="4429125" cy="83883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200" b="1" spc="-25" dirty="0">
                <a:latin typeface="Times New Roman"/>
                <a:cs typeface="Times New Roman"/>
              </a:rPr>
              <a:t>Typical</a:t>
            </a:r>
            <a:r>
              <a:rPr sz="2200" b="1" spc="-6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Data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Transfer</a:t>
            </a:r>
            <a:r>
              <a:rPr sz="2200" b="1" spc="-8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Instructions</a:t>
            </a:r>
            <a:endParaRPr sz="2200" dirty="0">
              <a:latin typeface="Times New Roman"/>
              <a:cs typeface="Times New Roman"/>
            </a:endParaRPr>
          </a:p>
          <a:p>
            <a:pPr marL="1838325">
              <a:lnSpc>
                <a:spcPct val="100000"/>
              </a:lnSpc>
              <a:spcBef>
                <a:spcPts val="725"/>
              </a:spcBef>
              <a:tabLst>
                <a:tab pos="3284220" algn="l"/>
              </a:tabLst>
            </a:pPr>
            <a:r>
              <a:rPr sz="1800" b="1" spc="-20" dirty="0">
                <a:latin typeface="Arial"/>
                <a:cs typeface="Arial"/>
              </a:rPr>
              <a:t>Name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Mnemonic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4401" y="1312925"/>
            <a:ext cx="2940050" cy="2164080"/>
          </a:xfrm>
          <a:custGeom>
            <a:avLst/>
            <a:gdLst/>
            <a:ahLst/>
            <a:cxnLst/>
            <a:rect l="l" t="t" r="r" b="b"/>
            <a:pathLst>
              <a:path w="2940050" h="2164079">
                <a:moveTo>
                  <a:pt x="1524" y="2164079"/>
                </a:moveTo>
                <a:lnTo>
                  <a:pt x="2926079" y="2164079"/>
                </a:lnTo>
                <a:lnTo>
                  <a:pt x="2926079" y="0"/>
                </a:lnTo>
                <a:lnTo>
                  <a:pt x="1524" y="0"/>
                </a:lnTo>
                <a:lnTo>
                  <a:pt x="1524" y="2164079"/>
                </a:lnTo>
                <a:close/>
              </a:path>
              <a:path w="2940050" h="2164079">
                <a:moveTo>
                  <a:pt x="0" y="289560"/>
                </a:moveTo>
                <a:lnTo>
                  <a:pt x="2939796" y="29108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7425" y="3523869"/>
            <a:ext cx="8020050" cy="295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SzPct val="125000"/>
              <a:buAutoNum type="arabicPeriod" startAt="2"/>
              <a:tabLst>
                <a:tab pos="393700" algn="l"/>
              </a:tabLst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400" b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Manipulation</a:t>
            </a:r>
            <a:r>
              <a:rPr sz="2400" b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Instruction</a:t>
            </a:r>
            <a:endParaRPr sz="2400">
              <a:latin typeface="Times New Roman"/>
              <a:cs typeface="Times New Roman"/>
            </a:endParaRPr>
          </a:p>
          <a:p>
            <a:pPr marL="355600" marR="5080" lvl="1" indent="-342900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431165" algn="l"/>
                <a:tab pos="431800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performs operations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computational </a:t>
            </a:r>
            <a:r>
              <a:rPr sz="2400" dirty="0">
                <a:latin typeface="Times New Roman"/>
                <a:cs typeface="Times New Roman"/>
              </a:rPr>
              <a:t>capabilities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computer.</a:t>
            </a:r>
            <a:endParaRPr sz="2400">
              <a:latin typeface="Times New Roman"/>
              <a:cs typeface="Times New Roman"/>
            </a:endParaRPr>
          </a:p>
          <a:p>
            <a:pPr marL="355600" marR="254000" lvl="1" indent="-342900">
              <a:lnSpc>
                <a:spcPct val="100000"/>
              </a:lnSpc>
              <a:buFont typeface="Wingdings"/>
              <a:buChar char="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manipulation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typical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usually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types.</a:t>
            </a:r>
            <a:endParaRPr sz="2400">
              <a:latin typeface="Times New Roman"/>
              <a:cs typeface="Times New Roman"/>
            </a:endParaRPr>
          </a:p>
          <a:p>
            <a:pPr marL="1099185" lvl="2" indent="-34353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1099185" algn="l"/>
                <a:tab pos="1099820" algn="l"/>
              </a:tabLst>
            </a:pPr>
            <a:r>
              <a:rPr sz="2200" dirty="0">
                <a:latin typeface="Times New Roman"/>
                <a:cs typeface="Times New Roman"/>
              </a:rPr>
              <a:t>Arithmetic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Instruction</a:t>
            </a:r>
            <a:endParaRPr sz="2200">
              <a:latin typeface="Times New Roman"/>
              <a:cs typeface="Times New Roman"/>
            </a:endParaRPr>
          </a:p>
          <a:p>
            <a:pPr marL="1099185" lvl="2" indent="-343535">
              <a:lnSpc>
                <a:spcPct val="100000"/>
              </a:lnSpc>
              <a:buFont typeface="Wingdings"/>
              <a:buChar char=""/>
              <a:tabLst>
                <a:tab pos="1099185" algn="l"/>
                <a:tab pos="1099820" algn="l"/>
              </a:tabLst>
            </a:pPr>
            <a:r>
              <a:rPr sz="2200" dirty="0">
                <a:latin typeface="Times New Roman"/>
                <a:cs typeface="Times New Roman"/>
              </a:rPr>
              <a:t>Logical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bit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manipulation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Instruction</a:t>
            </a:r>
            <a:endParaRPr sz="2200">
              <a:latin typeface="Times New Roman"/>
              <a:cs typeface="Times New Roman"/>
            </a:endParaRPr>
          </a:p>
          <a:p>
            <a:pPr marL="1099185" lvl="2" indent="-343535">
              <a:lnSpc>
                <a:spcPct val="100000"/>
              </a:lnSpc>
              <a:buFont typeface="Wingdings"/>
              <a:buChar char=""/>
              <a:tabLst>
                <a:tab pos="1099185" algn="l"/>
                <a:tab pos="1099820" algn="l"/>
              </a:tabLst>
            </a:pPr>
            <a:r>
              <a:rPr sz="2200" dirty="0">
                <a:latin typeface="Times New Roman"/>
                <a:cs typeface="Times New Roman"/>
              </a:rPr>
              <a:t>Shift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Instruction.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91664" y="288797"/>
            <a:ext cx="5131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4.4.</a:t>
            </a:r>
            <a:r>
              <a:rPr sz="32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Instruction</a:t>
            </a:r>
            <a:r>
              <a:rPr sz="32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Classification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098" y="956564"/>
            <a:ext cx="3097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Arithmetic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Instructions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325" y="4510227"/>
            <a:ext cx="1161415" cy="140462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R="76200">
              <a:lnSpc>
                <a:spcPct val="91100"/>
              </a:lnSpc>
              <a:spcBef>
                <a:spcPts val="254"/>
              </a:spcBef>
            </a:pPr>
            <a:r>
              <a:rPr sz="1400" b="1" spc="-10" dirty="0">
                <a:latin typeface="Arial"/>
                <a:cs typeface="Arial"/>
              </a:rPr>
              <a:t>Clear Complement </a:t>
            </a:r>
            <a:r>
              <a:rPr sz="1400" b="1" spc="-25" dirty="0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450"/>
              </a:lnSpc>
            </a:pPr>
            <a:r>
              <a:rPr sz="1400" b="1" spc="-25" dirty="0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  <a:p>
            <a:pPr marR="5080">
              <a:lnSpc>
                <a:spcPts val="1520"/>
              </a:lnSpc>
              <a:spcBef>
                <a:spcPts val="110"/>
              </a:spcBef>
            </a:pPr>
            <a:r>
              <a:rPr sz="1400" b="1" spc="-10" dirty="0">
                <a:latin typeface="Arial"/>
                <a:cs typeface="Arial"/>
              </a:rPr>
              <a:t>Exclusive-</a:t>
            </a:r>
            <a:r>
              <a:rPr sz="1400" b="1" spc="-25" dirty="0">
                <a:latin typeface="Arial"/>
                <a:cs typeface="Arial"/>
              </a:rPr>
              <a:t>OR </a:t>
            </a:r>
            <a:r>
              <a:rPr sz="1400" b="1" dirty="0">
                <a:latin typeface="Arial"/>
                <a:cs typeface="Arial"/>
              </a:rPr>
              <a:t>Clear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carry </a:t>
            </a:r>
            <a:r>
              <a:rPr sz="1400" b="1" dirty="0">
                <a:latin typeface="Arial"/>
                <a:cs typeface="Arial"/>
              </a:rPr>
              <a:t>Set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carry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9997" y="4510227"/>
            <a:ext cx="505459" cy="140462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R="5080">
              <a:lnSpc>
                <a:spcPct val="91000"/>
              </a:lnSpc>
              <a:spcBef>
                <a:spcPts val="254"/>
              </a:spcBef>
            </a:pPr>
            <a:r>
              <a:rPr sz="1400" b="1" spc="-25" dirty="0">
                <a:latin typeface="Arial"/>
                <a:cs typeface="Arial"/>
              </a:rPr>
              <a:t>CLR COM AND OR XOR </a:t>
            </a:r>
            <a:r>
              <a:rPr sz="1400" b="1" spc="-20" dirty="0">
                <a:latin typeface="Arial"/>
                <a:cs typeface="Arial"/>
              </a:rPr>
              <a:t>CLRC SETC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325" y="5870244"/>
            <a:ext cx="2171700" cy="6286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5080">
              <a:lnSpc>
                <a:spcPct val="91100"/>
              </a:lnSpc>
              <a:spcBef>
                <a:spcPts val="250"/>
              </a:spcBef>
              <a:tabLst>
                <a:tab pos="1612265" algn="l"/>
              </a:tabLst>
            </a:pPr>
            <a:r>
              <a:rPr sz="1400" b="1" dirty="0">
                <a:latin typeface="Arial"/>
                <a:cs typeface="Arial"/>
              </a:rPr>
              <a:t>Complement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carry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COMC </a:t>
            </a:r>
            <a:r>
              <a:rPr sz="1400" b="1" dirty="0">
                <a:latin typeface="Arial"/>
                <a:cs typeface="Arial"/>
              </a:rPr>
              <a:t>Enable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interrupt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25" dirty="0">
                <a:latin typeface="Arial"/>
                <a:cs typeface="Arial"/>
              </a:rPr>
              <a:t>EI </a:t>
            </a:r>
            <a:r>
              <a:rPr sz="1400" b="1" dirty="0">
                <a:latin typeface="Arial"/>
                <a:cs typeface="Arial"/>
              </a:rPr>
              <a:t>Disable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interrupt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25" dirty="0">
                <a:latin typeface="Arial"/>
                <a:cs typeface="Arial"/>
              </a:rPr>
              <a:t>DI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373" y="3744548"/>
            <a:ext cx="4508500" cy="76771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b="1" dirty="0">
                <a:latin typeface="Arial"/>
                <a:cs typeface="Arial"/>
              </a:rPr>
              <a:t>Logical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Bit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Manipulation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Instructions</a:t>
            </a:r>
            <a:endParaRPr sz="1800">
              <a:latin typeface="Arial"/>
              <a:cs typeface="Arial"/>
            </a:endParaRPr>
          </a:p>
          <a:p>
            <a:pPr marL="506095">
              <a:lnSpc>
                <a:spcPct val="100000"/>
              </a:lnSpc>
              <a:spcBef>
                <a:spcPts val="880"/>
              </a:spcBef>
              <a:tabLst>
                <a:tab pos="2023110" algn="l"/>
              </a:tabLst>
            </a:pPr>
            <a:r>
              <a:rPr sz="1400" b="1" spc="-20" dirty="0">
                <a:latin typeface="Arial"/>
                <a:cs typeface="Arial"/>
              </a:rPr>
              <a:t>Name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0" dirty="0">
                <a:latin typeface="Arial"/>
                <a:cs typeface="Arial"/>
              </a:rPr>
              <a:t>Mnemonic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230044"/>
              </p:ext>
            </p:extLst>
          </p:nvPr>
        </p:nvGraphicFramePr>
        <p:xfrm>
          <a:off x="1840992" y="1600657"/>
          <a:ext cx="3401060" cy="2193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475">
                <a:tc>
                  <a:txBody>
                    <a:bodyPr/>
                    <a:lstStyle/>
                    <a:p>
                      <a:pPr marL="240029">
                        <a:lnSpc>
                          <a:spcPts val="145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45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Mnemonic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50">
                <a:tc>
                  <a:txBody>
                    <a:bodyPr/>
                    <a:lstStyle/>
                    <a:p>
                      <a:pPr marL="142875">
                        <a:lnSpc>
                          <a:spcPts val="139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Increment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390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INC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marL="142875">
                        <a:lnSpc>
                          <a:spcPts val="1245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Decrement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1245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DEC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marL="142875">
                        <a:lnSpc>
                          <a:spcPts val="1245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245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marL="142875">
                        <a:lnSpc>
                          <a:spcPts val="1245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Subtract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245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SUB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marL="142875">
                        <a:lnSpc>
                          <a:spcPts val="1245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Multiply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245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MUL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marL="142875">
                        <a:lnSpc>
                          <a:spcPts val="1245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Divide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245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DIV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marL="142875">
                        <a:lnSpc>
                          <a:spcPts val="124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Add with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Carry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45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ADDC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670">
                <a:tc>
                  <a:txBody>
                    <a:bodyPr/>
                    <a:lstStyle/>
                    <a:p>
                      <a:pPr marL="142875">
                        <a:lnSpc>
                          <a:spcPts val="124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Subtract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Borrow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245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SUBB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62">
                <a:tc>
                  <a:txBody>
                    <a:bodyPr/>
                    <a:lstStyle/>
                    <a:p>
                      <a:pPr marL="142875">
                        <a:lnSpc>
                          <a:spcPts val="144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Negate(2’s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Complement)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ts val="1440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NEG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26379" y="4224528"/>
          <a:ext cx="3122929" cy="183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504">
                <a:tc>
                  <a:txBody>
                    <a:bodyPr/>
                    <a:lstStyle/>
                    <a:p>
                      <a:pPr marL="194945">
                        <a:lnSpc>
                          <a:spcPts val="1650"/>
                        </a:lnSpc>
                        <a:spcBef>
                          <a:spcPts val="6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650"/>
                        </a:lnSpc>
                        <a:spcBef>
                          <a:spcPts val="6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Mnemonic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marL="150495">
                        <a:lnSpc>
                          <a:spcPts val="1585"/>
                        </a:lnSpc>
                        <a:spcBef>
                          <a:spcPts val="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Logical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right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585"/>
                        </a:lnSpc>
                        <a:spcBef>
                          <a:spcPts val="6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SHR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15049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Logical</a:t>
                      </a:r>
                      <a:r>
                        <a:rPr sz="14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left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450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SHL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15049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Arithmetic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right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45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SHRA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150495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Arithmetic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left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445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SHLA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150495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Rotate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right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445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15049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Rotate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left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450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ROL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15049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Rotate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right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thru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carry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45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RORC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150495">
                        <a:lnSpc>
                          <a:spcPts val="152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Rotate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left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thru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carry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525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ROLC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749797" y="3882390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Shift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Instructions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6122" y="4257294"/>
            <a:ext cx="2993390" cy="2245360"/>
          </a:xfrm>
          <a:custGeom>
            <a:avLst/>
            <a:gdLst/>
            <a:ahLst/>
            <a:cxnLst/>
            <a:rect l="l" t="t" r="r" b="b"/>
            <a:pathLst>
              <a:path w="2993390" h="2245359">
                <a:moveTo>
                  <a:pt x="9143" y="2244851"/>
                </a:moveTo>
                <a:lnTo>
                  <a:pt x="2974848" y="2244851"/>
                </a:lnTo>
                <a:lnTo>
                  <a:pt x="2974848" y="0"/>
                </a:lnTo>
                <a:lnTo>
                  <a:pt x="9143" y="0"/>
                </a:lnTo>
                <a:lnTo>
                  <a:pt x="9143" y="2244851"/>
                </a:lnTo>
                <a:close/>
              </a:path>
              <a:path w="2993390" h="2245359">
                <a:moveTo>
                  <a:pt x="0" y="263651"/>
                </a:moveTo>
                <a:lnTo>
                  <a:pt x="2993136" y="2651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41957" y="288797"/>
            <a:ext cx="5029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3.6</a:t>
            </a:r>
            <a:r>
              <a:rPr sz="3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Instruction</a:t>
            </a:r>
            <a:r>
              <a:rPr sz="3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Classification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168" y="4438015"/>
            <a:ext cx="8037195" cy="175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>
              <a:lnSpc>
                <a:spcPts val="212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Examples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3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Program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Control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Instructions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284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specify conditions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altering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 marR="97155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content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counter,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 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manipulation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instructions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conditions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operations.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13837"/>
              </p:ext>
            </p:extLst>
          </p:nvPr>
        </p:nvGraphicFramePr>
        <p:xfrm>
          <a:off x="1882139" y="1905000"/>
          <a:ext cx="2811780" cy="2271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50">
                <a:tc>
                  <a:txBody>
                    <a:bodyPr/>
                    <a:lstStyle/>
                    <a:p>
                      <a:pPr marL="114300">
                        <a:lnSpc>
                          <a:spcPts val="1410"/>
                        </a:lnSpc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41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Mnemonic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87">
                <a:tc>
                  <a:txBody>
                    <a:bodyPr/>
                    <a:lstStyle/>
                    <a:p>
                      <a:pPr marL="70485">
                        <a:lnSpc>
                          <a:spcPts val="147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Branch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1925" algn="ctr">
                        <a:lnSpc>
                          <a:spcPts val="1475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BR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70485">
                        <a:lnSpc>
                          <a:spcPts val="1410"/>
                        </a:lnSpc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Jump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ts val="141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70485">
                        <a:lnSpc>
                          <a:spcPts val="1410"/>
                        </a:lnSpc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Skip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41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SKP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70485">
                        <a:lnSpc>
                          <a:spcPts val="1410"/>
                        </a:lnSpc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ts val="1410"/>
                        </a:lnSpc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70485">
                        <a:lnSpc>
                          <a:spcPts val="141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Return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RTN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70485">
                        <a:lnSpc>
                          <a:spcPts val="141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Compare(by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415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CMP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581">
                <a:tc>
                  <a:txBody>
                    <a:bodyPr/>
                    <a:lstStyle/>
                    <a:p>
                      <a:pPr marL="70485">
                        <a:lnSpc>
                          <a:spcPts val="1510"/>
                        </a:lnSpc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(by</a:t>
                      </a: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AND)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151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TST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5168" y="1011682"/>
            <a:ext cx="45916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</a:t>
            </a:r>
            <a:r>
              <a:rPr sz="26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26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</a:t>
            </a:r>
            <a:r>
              <a:rPr sz="26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Instructions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1957" y="288797"/>
            <a:ext cx="5029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3.6</a:t>
            </a:r>
            <a:r>
              <a:rPr sz="3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Instruction</a:t>
            </a:r>
            <a:r>
              <a:rPr sz="3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Classification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203" y="1360423"/>
            <a:ext cx="7624445" cy="193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56210" algn="l"/>
                <a:tab pos="435737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basic computer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0" dirty="0" smtClean="0">
                <a:solidFill>
                  <a:srgbClr val="FF0000"/>
                </a:solidFill>
                <a:latin typeface="Arial"/>
                <a:cs typeface="Arial"/>
              </a:rPr>
              <a:t>three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Instruction</a:t>
            </a:r>
            <a:r>
              <a:rPr sz="2400" spc="-25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formats</a:t>
            </a:r>
            <a:endParaRPr sz="2400" dirty="0">
              <a:latin typeface="Arial"/>
              <a:cs typeface="Arial"/>
            </a:endParaRPr>
          </a:p>
          <a:p>
            <a:pPr marL="288290" indent="-276225">
              <a:lnSpc>
                <a:spcPct val="100000"/>
              </a:lnSpc>
              <a:spcBef>
                <a:spcPts val="45"/>
              </a:spcBef>
              <a:buChar char="•"/>
              <a:tabLst>
                <a:tab pos="288290" algn="l"/>
                <a:tab pos="288925" algn="l"/>
              </a:tabLst>
            </a:pPr>
            <a:r>
              <a:rPr sz="2400" dirty="0">
                <a:latin typeface="Arial"/>
                <a:cs typeface="Arial"/>
              </a:rPr>
              <a:t>Each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format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16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bits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 dirty="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5"/>
              </a:spcBef>
              <a:tabLst>
                <a:tab pos="4646930" algn="l"/>
              </a:tabLst>
            </a:pPr>
            <a:r>
              <a:rPr sz="1800" b="1" spc="-10" dirty="0">
                <a:latin typeface="Arial"/>
                <a:cs typeface="Arial"/>
              </a:rPr>
              <a:t>Memory-</a:t>
            </a:r>
            <a:r>
              <a:rPr sz="1800" b="1" dirty="0">
                <a:latin typeface="Arial"/>
                <a:cs typeface="Arial"/>
              </a:rPr>
              <a:t>Reference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Instructions</a:t>
            </a:r>
            <a:r>
              <a:rPr sz="1800" b="1" dirty="0">
                <a:latin typeface="Arial"/>
                <a:cs typeface="Arial"/>
              </a:rPr>
              <a:t>	(OP-code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000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~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110)</a:t>
            </a:r>
            <a:endParaRPr sz="1800" dirty="0">
              <a:latin typeface="Arial"/>
              <a:cs typeface="Arial"/>
            </a:endParaRPr>
          </a:p>
          <a:p>
            <a:pPr marL="1835150">
              <a:lnSpc>
                <a:spcPct val="100000"/>
              </a:lnSpc>
              <a:spcBef>
                <a:spcPts val="1325"/>
              </a:spcBef>
              <a:tabLst>
                <a:tab pos="2216785" algn="l"/>
                <a:tab pos="2752725" algn="l"/>
                <a:tab pos="5297805" algn="l"/>
              </a:tabLst>
            </a:pPr>
            <a:r>
              <a:rPr sz="1200" b="1" spc="-25" dirty="0">
                <a:latin typeface="Arial"/>
                <a:cs typeface="Arial"/>
              </a:rPr>
              <a:t>15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25" dirty="0">
                <a:latin typeface="Arial"/>
                <a:cs typeface="Arial"/>
              </a:rPr>
              <a:t>14</a:t>
            </a:r>
            <a:r>
              <a:rPr sz="1200" b="1" dirty="0">
                <a:latin typeface="Arial"/>
                <a:cs typeface="Arial"/>
              </a:rPr>
              <a:t>	12</a:t>
            </a:r>
            <a:r>
              <a:rPr sz="1200" b="1" spc="-25" dirty="0">
                <a:latin typeface="Arial"/>
                <a:cs typeface="Arial"/>
              </a:rPr>
              <a:t> 11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4</a:t>
            </a:r>
            <a:r>
              <a:rPr spc="-15" dirty="0"/>
              <a:t> </a:t>
            </a:r>
            <a:r>
              <a:rPr dirty="0"/>
              <a:t>Computer</a:t>
            </a:r>
            <a:r>
              <a:rPr spc="-15" dirty="0"/>
              <a:t> </a:t>
            </a:r>
            <a:r>
              <a:rPr spc="-10" dirty="0"/>
              <a:t>Instructions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57855" y="3290315"/>
          <a:ext cx="3586478" cy="205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104">
                <a:tc>
                  <a:txBody>
                    <a:bodyPr/>
                    <a:lstStyle/>
                    <a:p>
                      <a:pPr marR="20320" algn="ctr">
                        <a:lnSpc>
                          <a:spcPts val="1390"/>
                        </a:lnSpc>
                        <a:spcBef>
                          <a:spcPts val="1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Opcode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667000" y="4408932"/>
            <a:ext cx="3611879" cy="231775"/>
            <a:chOff x="2667000" y="4408932"/>
            <a:chExt cx="3611879" cy="231775"/>
          </a:xfrm>
        </p:grpSpPr>
        <p:sp>
          <p:nvSpPr>
            <p:cNvPr id="6" name="object 6"/>
            <p:cNvSpPr/>
            <p:nvPr/>
          </p:nvSpPr>
          <p:spPr>
            <a:xfrm>
              <a:off x="2679953" y="4421886"/>
              <a:ext cx="3586479" cy="205740"/>
            </a:xfrm>
            <a:custGeom>
              <a:avLst/>
              <a:gdLst/>
              <a:ahLst/>
              <a:cxnLst/>
              <a:rect l="l" t="t" r="r" b="b"/>
              <a:pathLst>
                <a:path w="3586479" h="205739">
                  <a:moveTo>
                    <a:pt x="3585972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3585972" y="205739"/>
                  </a:lnTo>
                  <a:lnTo>
                    <a:pt x="3585972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79953" y="4421886"/>
              <a:ext cx="3586479" cy="205740"/>
            </a:xfrm>
            <a:custGeom>
              <a:avLst/>
              <a:gdLst/>
              <a:ahLst/>
              <a:cxnLst/>
              <a:rect l="l" t="t" r="r" b="b"/>
              <a:pathLst>
                <a:path w="3586479" h="205739">
                  <a:moveTo>
                    <a:pt x="0" y="205739"/>
                  </a:moveTo>
                  <a:lnTo>
                    <a:pt x="3585972" y="205739"/>
                  </a:lnTo>
                  <a:lnTo>
                    <a:pt x="3585972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4769" y="4412742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39">
                  <a:moveTo>
                    <a:pt x="0" y="0"/>
                  </a:moveTo>
                  <a:lnTo>
                    <a:pt x="0" y="20573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23991" y="3820159"/>
            <a:ext cx="2311400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(OP-</a:t>
            </a:r>
            <a:r>
              <a:rPr sz="1800" b="1" dirty="0">
                <a:latin typeface="Arial"/>
                <a:cs typeface="Arial"/>
              </a:rPr>
              <a:t>code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111,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0)</a:t>
            </a:r>
            <a:endParaRPr sz="1800">
              <a:latin typeface="Arial"/>
              <a:cs typeface="Arial"/>
            </a:endParaRPr>
          </a:p>
          <a:p>
            <a:pPr marL="657225">
              <a:lnSpc>
                <a:spcPct val="100000"/>
              </a:lnSpc>
              <a:spcBef>
                <a:spcPts val="885"/>
              </a:spcBef>
            </a:pPr>
            <a:r>
              <a:rPr sz="1200" b="1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3102" y="3820159"/>
            <a:ext cx="3781425" cy="80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Register-</a:t>
            </a:r>
            <a:r>
              <a:rPr sz="1800" b="1" dirty="0">
                <a:latin typeface="Arial"/>
                <a:cs typeface="Arial"/>
              </a:rPr>
              <a:t>Reference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Instructions</a:t>
            </a:r>
            <a:endParaRPr sz="1800" dirty="0">
              <a:latin typeface="Arial"/>
              <a:cs typeface="Arial"/>
            </a:endParaRPr>
          </a:p>
          <a:p>
            <a:pPr marL="1020444">
              <a:lnSpc>
                <a:spcPct val="100000"/>
              </a:lnSpc>
              <a:spcBef>
                <a:spcPts val="885"/>
              </a:spcBef>
              <a:tabLst>
                <a:tab pos="1939925" algn="l"/>
              </a:tabLst>
            </a:pPr>
            <a:r>
              <a:rPr sz="1200" b="1" spc="-25" dirty="0">
                <a:latin typeface="Arial"/>
                <a:cs typeface="Arial"/>
              </a:rPr>
              <a:t>15</a:t>
            </a:r>
            <a:r>
              <a:rPr sz="1200" b="1" dirty="0">
                <a:latin typeface="Arial"/>
                <a:cs typeface="Arial"/>
              </a:rPr>
              <a:t>	12</a:t>
            </a:r>
            <a:r>
              <a:rPr sz="1200" b="1" spc="-25" dirty="0">
                <a:latin typeface="Arial"/>
                <a:cs typeface="Arial"/>
              </a:rPr>
              <a:t> 11</a:t>
            </a:r>
            <a:endParaRPr sz="1200" dirty="0">
              <a:latin typeface="Arial"/>
              <a:cs typeface="Arial"/>
            </a:endParaRPr>
          </a:p>
          <a:p>
            <a:pPr marL="1132205">
              <a:lnSpc>
                <a:spcPct val="100000"/>
              </a:lnSpc>
              <a:spcBef>
                <a:spcPts val="210"/>
              </a:spcBef>
              <a:tabLst>
                <a:tab pos="1387475" algn="l"/>
                <a:tab pos="1641475" algn="l"/>
                <a:tab pos="1897380" algn="l"/>
                <a:tab pos="2422525" algn="l"/>
              </a:tabLst>
            </a:pPr>
            <a:r>
              <a:rPr sz="1800" b="1" spc="-75" baseline="2314" dirty="0">
                <a:latin typeface="Arial"/>
                <a:cs typeface="Arial"/>
              </a:rPr>
              <a:t>0</a:t>
            </a:r>
            <a:r>
              <a:rPr sz="1800" b="1" baseline="2314" dirty="0">
                <a:latin typeface="Arial"/>
                <a:cs typeface="Arial"/>
              </a:rPr>
              <a:t>	</a:t>
            </a:r>
            <a:r>
              <a:rPr sz="1800" b="1" spc="-75" baseline="2314" dirty="0">
                <a:latin typeface="Arial"/>
                <a:cs typeface="Arial"/>
              </a:rPr>
              <a:t>1</a:t>
            </a:r>
            <a:r>
              <a:rPr sz="1800" b="1" baseline="2314" dirty="0">
                <a:latin typeface="Arial"/>
                <a:cs typeface="Arial"/>
              </a:rPr>
              <a:t>	</a:t>
            </a:r>
            <a:r>
              <a:rPr sz="1800" b="1" spc="-75" baseline="2314" dirty="0">
                <a:latin typeface="Arial"/>
                <a:cs typeface="Arial"/>
              </a:rPr>
              <a:t>1</a:t>
            </a:r>
            <a:r>
              <a:rPr sz="1800" b="1" baseline="2314" dirty="0">
                <a:latin typeface="Arial"/>
                <a:cs typeface="Arial"/>
              </a:rPr>
              <a:t>	</a:t>
            </a:r>
            <a:r>
              <a:rPr sz="1800" b="1" spc="-75" baseline="2314" dirty="0">
                <a:latin typeface="Arial"/>
                <a:cs typeface="Arial"/>
              </a:rPr>
              <a:t>1</a:t>
            </a:r>
            <a:r>
              <a:rPr sz="1800" b="1" baseline="2314" dirty="0">
                <a:latin typeface="Arial"/>
                <a:cs typeface="Arial"/>
              </a:rPr>
              <a:t>	</a:t>
            </a:r>
            <a:r>
              <a:rPr sz="1200" b="1" dirty="0">
                <a:latin typeface="Arial"/>
                <a:cs typeface="Arial"/>
              </a:rPr>
              <a:t>Register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operation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68460" y="5602160"/>
            <a:ext cx="3613785" cy="236854"/>
            <a:chOff x="2668460" y="5602160"/>
            <a:chExt cx="3613785" cy="236854"/>
          </a:xfrm>
        </p:grpSpPr>
        <p:sp>
          <p:nvSpPr>
            <p:cNvPr id="12" name="object 12"/>
            <p:cNvSpPr/>
            <p:nvPr/>
          </p:nvSpPr>
          <p:spPr>
            <a:xfrm>
              <a:off x="2681478" y="5615177"/>
              <a:ext cx="3587750" cy="210820"/>
            </a:xfrm>
            <a:custGeom>
              <a:avLst/>
              <a:gdLst/>
              <a:ahLst/>
              <a:cxnLst/>
              <a:rect l="l" t="t" r="r" b="b"/>
              <a:pathLst>
                <a:path w="3587750" h="210820">
                  <a:moveTo>
                    <a:pt x="358749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3587496" y="210312"/>
                  </a:lnTo>
                  <a:lnTo>
                    <a:pt x="3587496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81478" y="5615177"/>
              <a:ext cx="3587750" cy="210820"/>
            </a:xfrm>
            <a:custGeom>
              <a:avLst/>
              <a:gdLst/>
              <a:ahLst/>
              <a:cxnLst/>
              <a:rect l="l" t="t" r="r" b="b"/>
              <a:pathLst>
                <a:path w="3587750" h="210820">
                  <a:moveTo>
                    <a:pt x="0" y="210312"/>
                  </a:moveTo>
                  <a:lnTo>
                    <a:pt x="3587496" y="210312"/>
                  </a:lnTo>
                  <a:lnTo>
                    <a:pt x="3587496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41390" y="4990033"/>
            <a:ext cx="2247265" cy="62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(OP-</a:t>
            </a:r>
            <a:r>
              <a:rPr sz="1800" b="1" dirty="0">
                <a:latin typeface="Arial"/>
                <a:cs typeface="Arial"/>
              </a:rPr>
              <a:t>code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=111,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642620">
              <a:lnSpc>
                <a:spcPct val="100000"/>
              </a:lnSpc>
              <a:spcBef>
                <a:spcPts val="1090"/>
              </a:spcBef>
            </a:pPr>
            <a:r>
              <a:rPr sz="1200" b="1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4764" y="4990033"/>
            <a:ext cx="358203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Input-</a:t>
            </a: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Instructions</a:t>
            </a:r>
            <a:endParaRPr sz="1800" dirty="0">
              <a:latin typeface="Arial"/>
              <a:cs typeface="Arial"/>
            </a:endParaRPr>
          </a:p>
          <a:p>
            <a:pPr marL="939165">
              <a:lnSpc>
                <a:spcPct val="100000"/>
              </a:lnSpc>
              <a:spcBef>
                <a:spcPts val="1090"/>
              </a:spcBef>
              <a:tabLst>
                <a:tab pos="1858645" algn="l"/>
              </a:tabLst>
            </a:pPr>
            <a:r>
              <a:rPr sz="1200" b="1" spc="-25" dirty="0">
                <a:latin typeface="Arial"/>
                <a:cs typeface="Arial"/>
              </a:rPr>
              <a:t>15</a:t>
            </a:r>
            <a:r>
              <a:rPr sz="1200" b="1" dirty="0">
                <a:latin typeface="Arial"/>
                <a:cs typeface="Arial"/>
              </a:rPr>
              <a:t>	12</a:t>
            </a:r>
            <a:r>
              <a:rPr sz="1200" b="1" spc="-25" dirty="0">
                <a:latin typeface="Arial"/>
                <a:cs typeface="Arial"/>
              </a:rPr>
              <a:t> 11</a:t>
            </a:r>
            <a:endParaRPr sz="1200" dirty="0">
              <a:latin typeface="Arial"/>
              <a:cs typeface="Arial"/>
            </a:endParaRPr>
          </a:p>
          <a:p>
            <a:pPr marL="1021715">
              <a:lnSpc>
                <a:spcPct val="100000"/>
              </a:lnSpc>
              <a:spcBef>
                <a:spcPts val="170"/>
              </a:spcBef>
              <a:tabLst>
                <a:tab pos="1276985" algn="l"/>
                <a:tab pos="1530985" algn="l"/>
                <a:tab pos="1786889" algn="l"/>
                <a:tab pos="2626995" algn="l"/>
              </a:tabLst>
            </a:pPr>
            <a:r>
              <a:rPr sz="1200" b="1" spc="-50" dirty="0">
                <a:latin typeface="Arial"/>
                <a:cs typeface="Arial"/>
              </a:rPr>
              <a:t>1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1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1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1</a:t>
            </a:r>
            <a:r>
              <a:rPr sz="1200" b="1" dirty="0">
                <a:latin typeface="Arial"/>
                <a:cs typeface="Arial"/>
              </a:rPr>
              <a:t>	I/O</a:t>
            </a:r>
            <a:r>
              <a:rPr sz="1200" b="1" spc="-10" dirty="0">
                <a:latin typeface="Arial"/>
                <a:cs typeface="Arial"/>
              </a:rPr>
              <a:t> operation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58005" y="5627370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73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079" y="166877"/>
            <a:ext cx="7126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5585" algn="l"/>
                <a:tab pos="4058285" algn="l"/>
              </a:tabLst>
            </a:pPr>
            <a:r>
              <a:rPr sz="3200" b="1" spc="-10" dirty="0">
                <a:latin typeface="Arial"/>
                <a:cs typeface="Arial"/>
              </a:rPr>
              <a:t>BASIC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0" dirty="0">
                <a:latin typeface="Arial"/>
                <a:cs typeface="Arial"/>
              </a:rPr>
              <a:t>COMPUTER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0" dirty="0">
                <a:latin typeface="Arial"/>
                <a:cs typeface="Arial"/>
              </a:rPr>
              <a:t>INSTRUCTIONS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4932" y="845819"/>
            <a:ext cx="0" cy="5621020"/>
          </a:xfrm>
          <a:custGeom>
            <a:avLst/>
            <a:gdLst/>
            <a:ahLst/>
            <a:cxnLst/>
            <a:rect l="l" t="t" r="r" b="b"/>
            <a:pathLst>
              <a:path h="5621020">
                <a:moveTo>
                  <a:pt x="0" y="0"/>
                </a:moveTo>
                <a:lnTo>
                  <a:pt x="0" y="56205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3671" y="839724"/>
            <a:ext cx="0" cy="5621020"/>
          </a:xfrm>
          <a:custGeom>
            <a:avLst/>
            <a:gdLst/>
            <a:ahLst/>
            <a:cxnLst/>
            <a:rect l="l" t="t" r="r" b="b"/>
            <a:pathLst>
              <a:path h="5621020">
                <a:moveTo>
                  <a:pt x="0" y="0"/>
                </a:moveTo>
                <a:lnTo>
                  <a:pt x="0" y="56205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49779" y="780287"/>
          <a:ext cx="5413375" cy="5682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400" b="1" i="1" spc="-10" dirty="0">
                          <a:latin typeface="Arial"/>
                          <a:cs typeface="Arial"/>
                        </a:rPr>
                        <a:t>Symbol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8905" indent="-109855">
                        <a:lnSpc>
                          <a:spcPts val="1510"/>
                        </a:lnSpc>
                        <a:spcBef>
                          <a:spcPts val="590"/>
                        </a:spcBef>
                        <a:tabLst>
                          <a:tab pos="274320" algn="l"/>
                          <a:tab pos="820419" algn="l"/>
                          <a:tab pos="1340485" algn="l"/>
                        </a:tabLst>
                      </a:pPr>
                      <a:r>
                        <a:rPr sz="1400" b="1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	Hex</a:t>
                      </a:r>
                      <a:r>
                        <a:rPr sz="1400" b="1" i="1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1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Code</a:t>
                      </a:r>
                      <a:r>
                        <a:rPr sz="1400" b="1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4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	I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706120">
                        <a:lnSpc>
                          <a:spcPct val="100000"/>
                        </a:lnSpc>
                      </a:pPr>
                      <a:r>
                        <a:rPr sz="1400" b="1" i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275">
                <a:tc>
                  <a:txBody>
                    <a:bodyPr/>
                    <a:lstStyle/>
                    <a:p>
                      <a:pPr marL="165100" marR="271145" algn="just">
                        <a:lnSpc>
                          <a:spcPts val="1510"/>
                        </a:lnSpc>
                        <a:spcBef>
                          <a:spcPts val="24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AND ADD LDA STA BUN BSA ISZ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595"/>
                        </a:lnSpc>
                        <a:spcBef>
                          <a:spcPts val="50"/>
                        </a:spcBef>
                        <a:tabLst>
                          <a:tab pos="753745" algn="l"/>
                        </a:tabLst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0xxx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8xxx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15570">
                        <a:lnSpc>
                          <a:spcPts val="1510"/>
                        </a:lnSpc>
                        <a:tabLst>
                          <a:tab pos="753745" algn="l"/>
                        </a:tabLst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1xxx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9xxx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8430">
                        <a:lnSpc>
                          <a:spcPts val="1510"/>
                        </a:lnSpc>
                        <a:tabLst>
                          <a:tab pos="769620" algn="l"/>
                        </a:tabLst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2xxx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Axxx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15570">
                        <a:lnSpc>
                          <a:spcPts val="1510"/>
                        </a:lnSpc>
                        <a:tabLst>
                          <a:tab pos="754380" algn="l"/>
                        </a:tabLst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3xxx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Bxxx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15570">
                        <a:lnSpc>
                          <a:spcPts val="1510"/>
                        </a:lnSpc>
                        <a:tabLst>
                          <a:tab pos="753745" algn="l"/>
                        </a:tabLst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4xxx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Cxxx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9060">
                        <a:lnSpc>
                          <a:spcPts val="1510"/>
                        </a:lnSpc>
                        <a:tabLst>
                          <a:tab pos="789305" algn="l"/>
                        </a:tabLst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5xxx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Dxxx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1595"/>
                        </a:lnSpc>
                        <a:tabLst>
                          <a:tab pos="793750" algn="l"/>
                        </a:tabLst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6xxx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Exxx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36525" marR="980440" algn="just">
                        <a:lnSpc>
                          <a:spcPts val="151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Add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4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4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memory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72720" marR="331470" indent="-48895" algn="just">
                        <a:lnSpc>
                          <a:spcPts val="151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Store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content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memory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Branch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unconditionally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54940" marR="358775" indent="4445" algn="just">
                        <a:lnSpc>
                          <a:spcPts val="151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Branch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save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address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Increment</a:t>
                      </a:r>
                      <a:r>
                        <a:rPr sz="14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skip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zero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075">
                <a:tc>
                  <a:txBody>
                    <a:bodyPr/>
                    <a:lstStyle/>
                    <a:p>
                      <a:pPr marL="165100" marR="248285">
                        <a:lnSpc>
                          <a:spcPct val="90000"/>
                        </a:lnSpc>
                        <a:spcBef>
                          <a:spcPts val="98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CLA CLE CMA CME CIR CIL INC SPA SNA SZA SZE HLT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595"/>
                        </a:lnSpc>
                        <a:spcBef>
                          <a:spcPts val="819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7800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436245">
                        <a:lnSpc>
                          <a:spcPts val="151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7400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436245">
                        <a:lnSpc>
                          <a:spcPts val="151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7200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436245">
                        <a:lnSpc>
                          <a:spcPts val="151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7100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436245">
                        <a:lnSpc>
                          <a:spcPts val="151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7080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436245">
                        <a:lnSpc>
                          <a:spcPts val="151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7040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436245">
                        <a:lnSpc>
                          <a:spcPts val="1515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7020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436245">
                        <a:lnSpc>
                          <a:spcPts val="1515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7010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436245">
                        <a:lnSpc>
                          <a:spcPts val="151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7008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436245">
                        <a:lnSpc>
                          <a:spcPts val="151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7004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436245">
                        <a:lnSpc>
                          <a:spcPts val="151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7002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436245">
                        <a:lnSpc>
                          <a:spcPts val="1595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7001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96215" marR="2293620">
                        <a:lnSpc>
                          <a:spcPts val="1510"/>
                        </a:lnSpc>
                        <a:spcBef>
                          <a:spcPts val="101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Clear</a:t>
                      </a:r>
                      <a:r>
                        <a:rPr sz="14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Clear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96215" marR="1000760" indent="-26034">
                        <a:lnSpc>
                          <a:spcPts val="151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Complement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Complement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Circulate</a:t>
                      </a:r>
                      <a:r>
                        <a:rPr sz="1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right</a:t>
                      </a:r>
                      <a:r>
                        <a:rPr sz="14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Circulate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left</a:t>
                      </a:r>
                      <a:r>
                        <a:rPr sz="14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AC and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Increment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AC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96215" marR="350520">
                        <a:lnSpc>
                          <a:spcPts val="1510"/>
                        </a:lnSpc>
                        <a:spcBef>
                          <a:spcPts val="1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Skip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instr.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4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Skip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instr.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4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Skip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instr.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4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zero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Skip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instr.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zero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9621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Halt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computer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5705">
                <a:tc>
                  <a:txBody>
                    <a:bodyPr/>
                    <a:lstStyle/>
                    <a:p>
                      <a:pPr marL="165100" marR="269875">
                        <a:lnSpc>
                          <a:spcPct val="90100"/>
                        </a:lnSpc>
                        <a:spcBef>
                          <a:spcPts val="91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INP OUT SKI SKO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65100" marR="337820">
                        <a:lnSpc>
                          <a:spcPts val="1510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ION IOF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419734" marR="498475" indent="15875" algn="just">
                        <a:lnSpc>
                          <a:spcPct val="90100"/>
                        </a:lnSpc>
                        <a:spcBef>
                          <a:spcPts val="91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F800 F400 F200 F100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36245" marR="498475">
                        <a:lnSpc>
                          <a:spcPts val="151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F080 F040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96215" marR="867410">
                        <a:lnSpc>
                          <a:spcPts val="1510"/>
                        </a:lnSpc>
                        <a:spcBef>
                          <a:spcPts val="9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character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character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4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Skip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flag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196215" marR="1427480">
                        <a:lnSpc>
                          <a:spcPts val="151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Skip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flag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Interrupt</a:t>
                      </a:r>
                      <a:r>
                        <a:rPr sz="14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Interrupt</a:t>
                      </a:r>
                      <a:r>
                        <a:rPr sz="14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off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357327" y="1528699"/>
            <a:ext cx="162560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60960" marR="5080" indent="-48895">
              <a:lnSpc>
                <a:spcPts val="1510"/>
              </a:lnSpc>
              <a:spcBef>
                <a:spcPts val="295"/>
              </a:spcBef>
            </a:pPr>
            <a:r>
              <a:rPr sz="1400" b="1" spc="-10" dirty="0">
                <a:latin typeface="Arial"/>
                <a:cs typeface="Arial"/>
              </a:rPr>
              <a:t>Memory-Reference Instructions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325" y="3535807"/>
            <a:ext cx="170561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60960" marR="5080" indent="-48895">
              <a:lnSpc>
                <a:spcPts val="1510"/>
              </a:lnSpc>
              <a:spcBef>
                <a:spcPts val="295"/>
              </a:spcBef>
            </a:pPr>
            <a:r>
              <a:rPr sz="1400" b="1" dirty="0">
                <a:latin typeface="Arial"/>
                <a:cs typeface="Arial"/>
              </a:rPr>
              <a:t>Register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10" dirty="0">
                <a:latin typeface="Arial"/>
                <a:cs typeface="Arial"/>
              </a:rPr>
              <a:t>Reference Instructions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924" y="5441086"/>
            <a:ext cx="117947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sz="1400" b="1" i="1" spc="-25" dirty="0">
                <a:latin typeface="Arial"/>
                <a:cs typeface="Arial"/>
              </a:rPr>
              <a:t>I/O</a:t>
            </a:r>
            <a:endParaRPr sz="1400" dirty="0">
              <a:latin typeface="Arial"/>
              <a:cs typeface="Arial"/>
            </a:endParaRPr>
          </a:p>
          <a:p>
            <a:pPr marL="60960">
              <a:lnSpc>
                <a:spcPts val="1595"/>
              </a:lnSpc>
            </a:pPr>
            <a:r>
              <a:rPr sz="1400" b="1" spc="-10" dirty="0">
                <a:latin typeface="Arial"/>
                <a:cs typeface="Arial"/>
              </a:rPr>
              <a:t>Instructions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272922"/>
            <a:ext cx="5290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4</a:t>
            </a:r>
            <a:r>
              <a:rPr spc="-15" dirty="0"/>
              <a:t> </a:t>
            </a:r>
            <a:r>
              <a:rPr dirty="0"/>
              <a:t>Computer</a:t>
            </a:r>
            <a:r>
              <a:rPr spc="-15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29389"/>
            <a:ext cx="8067040" cy="42951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b="1" dirty="0">
                <a:latin typeface="Arial"/>
                <a:cs typeface="Arial"/>
              </a:rPr>
              <a:t>Instruction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Set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Completeness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3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instructions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said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complete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computer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includes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sufficient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number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instructions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each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the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following</a:t>
            </a:r>
            <a:r>
              <a:rPr sz="2600" spc="-10" dirty="0">
                <a:latin typeface="Arial"/>
                <a:cs typeface="Arial"/>
              </a:rPr>
              <a:t> categories: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Arithmetic,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logical,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shift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instructions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Instructions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moving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memory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processor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registers</a:t>
            </a:r>
            <a:endParaRPr sz="2400">
              <a:latin typeface="Arial"/>
              <a:cs typeface="Arial"/>
            </a:endParaRPr>
          </a:p>
          <a:p>
            <a:pPr marL="756285" marR="5016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Program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control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instructions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together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instructions </a:t>
            </a:r>
            <a:r>
              <a:rPr sz="2400" dirty="0">
                <a:latin typeface="Arial"/>
                <a:cs typeface="Arial"/>
              </a:rPr>
              <a:t>that check status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conditions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Input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output</a:t>
            </a:r>
            <a:r>
              <a:rPr sz="2400" spc="-10" dirty="0">
                <a:latin typeface="Arial"/>
                <a:cs typeface="Arial"/>
              </a:rPr>
              <a:t> instructions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423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5</a:t>
            </a:r>
            <a:r>
              <a:rPr spc="-5" dirty="0"/>
              <a:t> </a:t>
            </a:r>
            <a:r>
              <a:rPr dirty="0"/>
              <a:t>Timing &amp;</a:t>
            </a:r>
            <a:r>
              <a:rPr spc="-15" dirty="0"/>
              <a:t> </a:t>
            </a:r>
            <a:r>
              <a:rPr spc="-1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67130"/>
            <a:ext cx="7736840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The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timing for all registers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 the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basic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computer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controlled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master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clock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generator</a:t>
            </a:r>
            <a:endParaRPr sz="2600" dirty="0">
              <a:latin typeface="Arial"/>
              <a:cs typeface="Arial"/>
            </a:endParaRPr>
          </a:p>
          <a:p>
            <a:pPr marL="355600" marR="55880" indent="-343535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The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clock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pulses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applied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 all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flip-flops </a:t>
            </a:r>
            <a:r>
              <a:rPr sz="2600" spc="-2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registers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system,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including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flip-flops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registers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control </a:t>
            </a:r>
            <a:r>
              <a:rPr sz="2600" spc="-20" dirty="0">
                <a:latin typeface="Arial"/>
                <a:cs typeface="Arial"/>
              </a:rPr>
              <a:t>unit</a:t>
            </a:r>
            <a:endParaRPr sz="2600" dirty="0">
              <a:latin typeface="Arial"/>
              <a:cs typeface="Arial"/>
            </a:endParaRPr>
          </a:p>
          <a:p>
            <a:pPr marL="355600" marR="74295" indent="-343535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clock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pulses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 not change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dirty="0">
                <a:latin typeface="Arial"/>
                <a:cs typeface="Arial"/>
              </a:rPr>
              <a:t>register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unless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register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enabled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control </a:t>
            </a:r>
            <a:r>
              <a:rPr sz="2600" dirty="0">
                <a:latin typeface="Arial"/>
                <a:cs typeface="Arial"/>
              </a:rPr>
              <a:t>signal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(i.e.,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Load)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073" y="43383"/>
            <a:ext cx="5182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/>
              <a:t>4-1</a:t>
            </a:r>
            <a:r>
              <a:rPr spc="-20" dirty="0"/>
              <a:t> </a:t>
            </a:r>
            <a:r>
              <a:rPr dirty="0"/>
              <a:t>Instruction</a:t>
            </a:r>
            <a:r>
              <a:rPr spc="-30" dirty="0"/>
              <a:t> </a:t>
            </a:r>
            <a:r>
              <a:rPr dirty="0"/>
              <a:t>Codes</a:t>
            </a:r>
            <a:r>
              <a:rPr spc="-25" dirty="0"/>
              <a:t> </a:t>
            </a:r>
            <a:r>
              <a:rPr sz="3600" spc="-15" baseline="25462" dirty="0"/>
              <a:t>cont.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459740" y="707796"/>
            <a:ext cx="8241665" cy="4979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Instruction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codes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stored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memory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computer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reads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each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instruction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from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memory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places </a:t>
            </a:r>
            <a:r>
              <a:rPr sz="2500" dirty="0">
                <a:latin typeface="Times New Roman"/>
                <a:cs typeface="Times New Roman"/>
              </a:rPr>
              <a:t>it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control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register</a:t>
            </a:r>
            <a:endParaRPr sz="2500">
              <a:latin typeface="Times New Roman"/>
              <a:cs typeface="Times New Roman"/>
            </a:endParaRPr>
          </a:p>
          <a:p>
            <a:pPr marL="355600" marR="259079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control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unit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interprets the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binary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code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instruction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proceeds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execute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by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issuing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sequence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micro- operations</a:t>
            </a:r>
            <a:endParaRPr sz="2500">
              <a:latin typeface="Times New Roman"/>
              <a:cs typeface="Times New Roman"/>
            </a:endParaRPr>
          </a:p>
          <a:p>
            <a:pPr marL="355600" marR="952500" indent="-343535">
              <a:lnSpc>
                <a:spcPct val="100000"/>
              </a:lnSpc>
              <a:spcBef>
                <a:spcPts val="605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An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Instruction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code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group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bits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instructs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computer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perform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specific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operation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(sequence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of </a:t>
            </a:r>
            <a:r>
              <a:rPr sz="2500" dirty="0">
                <a:latin typeface="Times New Roman"/>
                <a:cs typeface="Times New Roman"/>
              </a:rPr>
              <a:t>microoperations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such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add,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subtract,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shift,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and </a:t>
            </a:r>
            <a:r>
              <a:rPr sz="2500" spc="-10" dirty="0">
                <a:latin typeface="Times New Roman"/>
                <a:cs typeface="Times New Roman"/>
              </a:rPr>
              <a:t>complement).</a:t>
            </a:r>
            <a:endParaRPr sz="2500">
              <a:latin typeface="Times New Roman"/>
              <a:cs typeface="Times New Roman"/>
            </a:endParaRPr>
          </a:p>
          <a:p>
            <a:pPr marL="355600" marR="1049020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Instruction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code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divided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into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parts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(basic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part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operation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part)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5</a:t>
            </a:r>
            <a:r>
              <a:rPr spc="-5" dirty="0"/>
              <a:t> </a:t>
            </a:r>
            <a:r>
              <a:rPr dirty="0"/>
              <a:t>Timing &amp;</a:t>
            </a:r>
            <a:r>
              <a:rPr spc="-15" dirty="0"/>
              <a:t> </a:t>
            </a:r>
            <a:r>
              <a:rPr dirty="0"/>
              <a:t>Control</a:t>
            </a:r>
            <a:r>
              <a:rPr spc="-5" dirty="0"/>
              <a:t> </a:t>
            </a:r>
            <a:r>
              <a:rPr sz="3600" spc="-15" baseline="25462" dirty="0"/>
              <a:t>cont.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535940" y="1319530"/>
            <a:ext cx="7941945" cy="303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control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signals</a:t>
            </a:r>
            <a:r>
              <a:rPr sz="26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are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generated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control </a:t>
            </a:r>
            <a:r>
              <a:rPr sz="2600" spc="-20" dirty="0">
                <a:solidFill>
                  <a:srgbClr val="333399"/>
                </a:solidFill>
                <a:latin typeface="Arial"/>
                <a:cs typeface="Arial"/>
              </a:rPr>
              <a:t>unit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provide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control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inputs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multiplexers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common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bus,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control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inputs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processor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registers,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microoperations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accumulator</a:t>
            </a:r>
            <a:endParaRPr sz="2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There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two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major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types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control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organization: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Hardwired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control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Microprogrammed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control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273" y="409702"/>
            <a:ext cx="503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5</a:t>
            </a:r>
            <a:r>
              <a:rPr spc="-5" dirty="0"/>
              <a:t> </a:t>
            </a:r>
            <a:r>
              <a:rPr dirty="0"/>
              <a:t>Timing &amp;</a:t>
            </a:r>
            <a:r>
              <a:rPr spc="-15" dirty="0"/>
              <a:t> </a:t>
            </a:r>
            <a:r>
              <a:rPr dirty="0"/>
              <a:t>Control</a:t>
            </a:r>
            <a:r>
              <a:rPr spc="-5" dirty="0"/>
              <a:t> </a:t>
            </a:r>
            <a:r>
              <a:rPr sz="3600" spc="-15" baseline="25462" dirty="0"/>
              <a:t>cont.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612140" y="940054"/>
            <a:ext cx="8061325" cy="503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Arial"/>
                <a:cs typeface="Arial"/>
              </a:rPr>
              <a:t>In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hardwired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organization,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control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logic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is </a:t>
            </a:r>
            <a:r>
              <a:rPr sz="2500" spc="-10" dirty="0">
                <a:latin typeface="Arial"/>
                <a:cs typeface="Arial"/>
              </a:rPr>
              <a:t>implemented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with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gates,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flip-</a:t>
            </a:r>
            <a:r>
              <a:rPr sz="2500" dirty="0">
                <a:latin typeface="Arial"/>
                <a:cs typeface="Arial"/>
              </a:rPr>
              <a:t>flops,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decoders,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and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other </a:t>
            </a:r>
            <a:r>
              <a:rPr sz="2500" dirty="0">
                <a:latin typeface="Arial"/>
                <a:cs typeface="Arial"/>
              </a:rPr>
              <a:t>digital</a:t>
            </a:r>
            <a:r>
              <a:rPr sz="2500" spc="-11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circuits.</a:t>
            </a:r>
            <a:endParaRPr sz="2500">
              <a:latin typeface="Arial"/>
              <a:cs typeface="Arial"/>
            </a:endParaRPr>
          </a:p>
          <a:p>
            <a:pPr marL="355600" marR="5461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Arial"/>
                <a:cs typeface="Arial"/>
              </a:rPr>
              <a:t>In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microprogrammed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organization,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control </a:t>
            </a:r>
            <a:r>
              <a:rPr sz="2500" dirty="0">
                <a:latin typeface="Arial"/>
                <a:cs typeface="Arial"/>
              </a:rPr>
              <a:t>information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is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stored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in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control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memory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(if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design </a:t>
            </a:r>
            <a:r>
              <a:rPr sz="2500" dirty="0">
                <a:latin typeface="Arial"/>
                <a:cs typeface="Arial"/>
              </a:rPr>
              <a:t>is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modified,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microprogram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in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control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memory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has </a:t>
            </a:r>
            <a:r>
              <a:rPr sz="2500" dirty="0">
                <a:latin typeface="Arial"/>
                <a:cs typeface="Arial"/>
              </a:rPr>
              <a:t>to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be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updated)</a:t>
            </a: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Arial"/>
                <a:cs typeface="Arial"/>
              </a:rPr>
              <a:t>Microprogrammed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control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unit</a:t>
            </a:r>
            <a:endParaRPr sz="2500">
              <a:latin typeface="Arial"/>
              <a:cs typeface="Arial"/>
            </a:endParaRPr>
          </a:p>
          <a:p>
            <a:pPr marL="756285" marR="1316355" lvl="1" indent="-287020">
              <a:lnSpc>
                <a:spcPct val="100000"/>
              </a:lnSpc>
              <a:spcBef>
                <a:spcPts val="54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Is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less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complex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and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simpler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implement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than </a:t>
            </a:r>
            <a:r>
              <a:rPr sz="2300" dirty="0">
                <a:latin typeface="Arial"/>
                <a:cs typeface="Arial"/>
              </a:rPr>
              <a:t>hardwired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control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unit</a:t>
            </a:r>
            <a:endParaRPr sz="2300">
              <a:latin typeface="Arial"/>
              <a:cs typeface="Arial"/>
            </a:endParaRPr>
          </a:p>
          <a:p>
            <a:pPr marL="756285" marR="2095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Hence,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it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is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cheaper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and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less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error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prone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than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hardwired </a:t>
            </a:r>
            <a:r>
              <a:rPr sz="2300" dirty="0">
                <a:latin typeface="Arial"/>
                <a:cs typeface="Arial"/>
              </a:rPr>
              <a:t>control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unit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But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it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is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slower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than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hardwired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control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unit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6392" y="2295080"/>
            <a:ext cx="204470" cy="221615"/>
            <a:chOff x="2886392" y="2295080"/>
            <a:chExt cx="204470" cy="221615"/>
          </a:xfrm>
        </p:grpSpPr>
        <p:sp>
          <p:nvSpPr>
            <p:cNvPr id="3" name="object 3"/>
            <p:cNvSpPr/>
            <p:nvPr/>
          </p:nvSpPr>
          <p:spPr>
            <a:xfrm>
              <a:off x="2899409" y="2308097"/>
              <a:ext cx="178435" cy="195580"/>
            </a:xfrm>
            <a:custGeom>
              <a:avLst/>
              <a:gdLst/>
              <a:ahLst/>
              <a:cxnLst/>
              <a:rect l="l" t="t" r="r" b="b"/>
              <a:pathLst>
                <a:path w="178435" h="195580">
                  <a:moveTo>
                    <a:pt x="178307" y="0"/>
                  </a:moveTo>
                  <a:lnTo>
                    <a:pt x="0" y="0"/>
                  </a:lnTo>
                  <a:lnTo>
                    <a:pt x="0" y="195072"/>
                  </a:lnTo>
                  <a:lnTo>
                    <a:pt x="178307" y="195072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99409" y="2308097"/>
              <a:ext cx="178435" cy="195580"/>
            </a:xfrm>
            <a:custGeom>
              <a:avLst/>
              <a:gdLst/>
              <a:ahLst/>
              <a:cxnLst/>
              <a:rect l="l" t="t" r="r" b="b"/>
              <a:pathLst>
                <a:path w="178435" h="195580">
                  <a:moveTo>
                    <a:pt x="0" y="195072"/>
                  </a:moveTo>
                  <a:lnTo>
                    <a:pt x="178307" y="195072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56305" y="2303526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8426" y="4447794"/>
            <a:ext cx="1122045" cy="591820"/>
          </a:xfrm>
          <a:custGeom>
            <a:avLst/>
            <a:gdLst/>
            <a:ahLst/>
            <a:cxnLst/>
            <a:rect l="l" t="t" r="r" b="b"/>
            <a:pathLst>
              <a:path w="1122045" h="591820">
                <a:moveTo>
                  <a:pt x="1121664" y="0"/>
                </a:moveTo>
                <a:lnTo>
                  <a:pt x="0" y="0"/>
                </a:lnTo>
                <a:lnTo>
                  <a:pt x="0" y="591311"/>
                </a:lnTo>
                <a:lnTo>
                  <a:pt x="1121664" y="591311"/>
                </a:lnTo>
                <a:lnTo>
                  <a:pt x="1121664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94003" y="244602"/>
            <a:ext cx="6743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Control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Unit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for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basic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computer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5041" y="5582513"/>
            <a:ext cx="354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Hardwired</a:t>
            </a:r>
            <a:r>
              <a:rPr sz="1800" b="1" spc="459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Control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Organization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30004" y="1176464"/>
            <a:ext cx="2996565" cy="203200"/>
            <a:chOff x="2830004" y="1176464"/>
            <a:chExt cx="2996565" cy="203200"/>
          </a:xfrm>
        </p:grpSpPr>
        <p:sp>
          <p:nvSpPr>
            <p:cNvPr id="10" name="object 10"/>
            <p:cNvSpPr/>
            <p:nvPr/>
          </p:nvSpPr>
          <p:spPr>
            <a:xfrm>
              <a:off x="2843022" y="1189482"/>
              <a:ext cx="2970530" cy="177165"/>
            </a:xfrm>
            <a:custGeom>
              <a:avLst/>
              <a:gdLst/>
              <a:ahLst/>
              <a:cxnLst/>
              <a:rect l="l" t="t" r="r" b="b"/>
              <a:pathLst>
                <a:path w="2970529" h="177165">
                  <a:moveTo>
                    <a:pt x="2970276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2970276" y="176784"/>
                  </a:lnTo>
                  <a:lnTo>
                    <a:pt x="2970276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3022" y="1189482"/>
              <a:ext cx="2970530" cy="177165"/>
            </a:xfrm>
            <a:custGeom>
              <a:avLst/>
              <a:gdLst/>
              <a:ahLst/>
              <a:cxnLst/>
              <a:rect l="l" t="t" r="r" b="b"/>
              <a:pathLst>
                <a:path w="2970529" h="177165">
                  <a:moveTo>
                    <a:pt x="0" y="176784"/>
                  </a:moveTo>
                  <a:lnTo>
                    <a:pt x="2970276" y="176784"/>
                  </a:lnTo>
                  <a:lnTo>
                    <a:pt x="2970276" y="0"/>
                  </a:lnTo>
                  <a:lnTo>
                    <a:pt x="0" y="0"/>
                  </a:lnTo>
                  <a:lnTo>
                    <a:pt x="0" y="17678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59860" y="977646"/>
            <a:ext cx="1711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Instruction register</a:t>
            </a:r>
            <a:r>
              <a:rPr sz="1200" b="1" spc="-20" dirty="0">
                <a:latin typeface="Arial"/>
                <a:cs typeface="Arial"/>
              </a:rPr>
              <a:t> (IR)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3022" y="1189482"/>
            <a:ext cx="346075" cy="177165"/>
          </a:xfrm>
          <a:prstGeom prst="rect">
            <a:avLst/>
          </a:prstGeom>
          <a:solidFill>
            <a:srgbClr val="BADFE2"/>
          </a:solidFill>
          <a:ln w="2590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360"/>
              </a:lnSpc>
            </a:pPr>
            <a:r>
              <a:rPr sz="1200" b="1" spc="-25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8970" y="1189482"/>
            <a:ext cx="1144905" cy="177165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104">
              <a:lnSpc>
                <a:spcPts val="1320"/>
              </a:lnSpc>
              <a:tabLst>
                <a:tab pos="544195" algn="l"/>
                <a:tab pos="883919" algn="l"/>
              </a:tabLst>
            </a:pPr>
            <a:r>
              <a:rPr sz="1200" b="1" spc="-25" dirty="0">
                <a:latin typeface="Arial"/>
                <a:cs typeface="Arial"/>
              </a:rPr>
              <a:t>14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25" dirty="0">
                <a:latin typeface="Arial"/>
                <a:cs typeface="Arial"/>
              </a:rPr>
              <a:t>13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25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3494" y="1189482"/>
            <a:ext cx="1480185" cy="177165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88900" algn="ctr">
              <a:lnSpc>
                <a:spcPts val="1360"/>
              </a:lnSpc>
            </a:pPr>
            <a:r>
              <a:rPr sz="1200" b="1" spc="-10" dirty="0">
                <a:latin typeface="Arial"/>
                <a:cs typeface="Arial"/>
              </a:rPr>
              <a:t>11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58248" y="1562036"/>
            <a:ext cx="1285240" cy="570230"/>
            <a:chOff x="3258248" y="1562036"/>
            <a:chExt cx="1285240" cy="570230"/>
          </a:xfrm>
        </p:grpSpPr>
        <p:sp>
          <p:nvSpPr>
            <p:cNvPr id="17" name="object 17"/>
            <p:cNvSpPr/>
            <p:nvPr/>
          </p:nvSpPr>
          <p:spPr>
            <a:xfrm>
              <a:off x="3271265" y="1575054"/>
              <a:ext cx="1259205" cy="544195"/>
            </a:xfrm>
            <a:custGeom>
              <a:avLst/>
              <a:gdLst/>
              <a:ahLst/>
              <a:cxnLst/>
              <a:rect l="l" t="t" r="r" b="b"/>
              <a:pathLst>
                <a:path w="1259204" h="544194">
                  <a:moveTo>
                    <a:pt x="1258824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1258824" y="544068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1265" y="1575054"/>
              <a:ext cx="1259205" cy="544195"/>
            </a:xfrm>
            <a:custGeom>
              <a:avLst/>
              <a:gdLst/>
              <a:ahLst/>
              <a:cxnLst/>
              <a:rect l="l" t="t" r="r" b="b"/>
              <a:pathLst>
                <a:path w="1259204" h="544194">
                  <a:moveTo>
                    <a:pt x="0" y="544068"/>
                  </a:moveTo>
                  <a:lnTo>
                    <a:pt x="1258824" y="544068"/>
                  </a:lnTo>
                  <a:lnTo>
                    <a:pt x="1258824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48634" y="1630171"/>
            <a:ext cx="619760" cy="3467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139700">
              <a:lnSpc>
                <a:spcPct val="75500"/>
              </a:lnSpc>
              <a:spcBef>
                <a:spcPts val="450"/>
              </a:spcBef>
            </a:pPr>
            <a:r>
              <a:rPr sz="1200" b="1" dirty="0">
                <a:latin typeface="Arial"/>
                <a:cs typeface="Arial"/>
              </a:rPr>
              <a:t>3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8 </a:t>
            </a:r>
            <a:r>
              <a:rPr sz="1200" b="1" spc="-10" dirty="0">
                <a:latin typeface="Arial"/>
                <a:cs typeface="Arial"/>
              </a:rPr>
              <a:t>decoder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64229" y="1928621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7</a:t>
            </a:r>
            <a:r>
              <a:rPr sz="1200" b="1" spc="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6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5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4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</a:t>
            </a:r>
            <a:r>
              <a:rPr sz="1200" b="1" spc="3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89312" y="1344104"/>
            <a:ext cx="2374900" cy="1303655"/>
            <a:chOff x="3389312" y="1344104"/>
            <a:chExt cx="2374900" cy="1303655"/>
          </a:xfrm>
        </p:grpSpPr>
        <p:sp>
          <p:nvSpPr>
            <p:cNvPr id="22" name="object 22"/>
            <p:cNvSpPr/>
            <p:nvPr/>
          </p:nvSpPr>
          <p:spPr>
            <a:xfrm>
              <a:off x="3402329" y="2129790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h="504825">
                  <a:moveTo>
                    <a:pt x="0" y="0"/>
                  </a:moveTo>
                  <a:lnTo>
                    <a:pt x="0" y="5044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6723" y="2257044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19">
                  <a:moveTo>
                    <a:pt x="48640" y="0"/>
                  </a:moveTo>
                  <a:lnTo>
                    <a:pt x="36129" y="521"/>
                  </a:lnTo>
                  <a:lnTo>
                    <a:pt x="23796" y="2079"/>
                  </a:lnTo>
                  <a:lnTo>
                    <a:pt x="11725" y="4661"/>
                  </a:lnTo>
                  <a:lnTo>
                    <a:pt x="0" y="8254"/>
                  </a:lnTo>
                  <a:lnTo>
                    <a:pt x="48640" y="96011"/>
                  </a:lnTo>
                  <a:lnTo>
                    <a:pt x="96012" y="7746"/>
                  </a:lnTo>
                  <a:lnTo>
                    <a:pt x="84574" y="4393"/>
                  </a:lnTo>
                  <a:lnTo>
                    <a:pt x="72802" y="1968"/>
                  </a:lnTo>
                  <a:lnTo>
                    <a:pt x="60793" y="496"/>
                  </a:lnTo>
                  <a:lnTo>
                    <a:pt x="48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53205" y="2129790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4">
                  <a:moveTo>
                    <a:pt x="0" y="0"/>
                  </a:moveTo>
                  <a:lnTo>
                    <a:pt x="0" y="13868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45408" y="2257044"/>
              <a:ext cx="94615" cy="96520"/>
            </a:xfrm>
            <a:custGeom>
              <a:avLst/>
              <a:gdLst/>
              <a:ahLst/>
              <a:cxnLst/>
              <a:rect l="l" t="t" r="r" b="b"/>
              <a:pathLst>
                <a:path w="94614" h="96519">
                  <a:moveTo>
                    <a:pt x="47878" y="0"/>
                  </a:moveTo>
                  <a:lnTo>
                    <a:pt x="35558" y="521"/>
                  </a:lnTo>
                  <a:lnTo>
                    <a:pt x="23415" y="2079"/>
                  </a:lnTo>
                  <a:lnTo>
                    <a:pt x="11535" y="4661"/>
                  </a:lnTo>
                  <a:lnTo>
                    <a:pt x="0" y="8254"/>
                  </a:lnTo>
                  <a:lnTo>
                    <a:pt x="47878" y="96011"/>
                  </a:lnTo>
                  <a:lnTo>
                    <a:pt x="94487" y="7746"/>
                  </a:lnTo>
                  <a:lnTo>
                    <a:pt x="83240" y="4393"/>
                  </a:lnTo>
                  <a:lnTo>
                    <a:pt x="71659" y="1968"/>
                  </a:lnTo>
                  <a:lnTo>
                    <a:pt x="59840" y="496"/>
                  </a:lnTo>
                  <a:lnTo>
                    <a:pt x="47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91890" y="2129790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25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81043" y="2257044"/>
              <a:ext cx="97790" cy="96520"/>
            </a:xfrm>
            <a:custGeom>
              <a:avLst/>
              <a:gdLst/>
              <a:ahLst/>
              <a:cxnLst/>
              <a:rect l="l" t="t" r="r" b="b"/>
              <a:pathLst>
                <a:path w="97789" h="96519">
                  <a:moveTo>
                    <a:pt x="49402" y="0"/>
                  </a:moveTo>
                  <a:lnTo>
                    <a:pt x="36701" y="521"/>
                  </a:lnTo>
                  <a:lnTo>
                    <a:pt x="24177" y="2079"/>
                  </a:lnTo>
                  <a:lnTo>
                    <a:pt x="11916" y="4661"/>
                  </a:lnTo>
                  <a:lnTo>
                    <a:pt x="0" y="8254"/>
                  </a:lnTo>
                  <a:lnTo>
                    <a:pt x="49402" y="96011"/>
                  </a:lnTo>
                  <a:lnTo>
                    <a:pt x="97535" y="7746"/>
                  </a:lnTo>
                  <a:lnTo>
                    <a:pt x="85907" y="4393"/>
                  </a:lnTo>
                  <a:lnTo>
                    <a:pt x="73945" y="1968"/>
                  </a:lnTo>
                  <a:lnTo>
                    <a:pt x="61745" y="496"/>
                  </a:lnTo>
                  <a:lnTo>
                    <a:pt x="49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30573" y="2129790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35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33444" y="2257044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19">
                  <a:moveTo>
                    <a:pt x="48640" y="0"/>
                  </a:moveTo>
                  <a:lnTo>
                    <a:pt x="36129" y="521"/>
                  </a:lnTo>
                  <a:lnTo>
                    <a:pt x="23796" y="2079"/>
                  </a:lnTo>
                  <a:lnTo>
                    <a:pt x="11725" y="4661"/>
                  </a:lnTo>
                  <a:lnTo>
                    <a:pt x="0" y="8254"/>
                  </a:lnTo>
                  <a:lnTo>
                    <a:pt x="48640" y="96011"/>
                  </a:lnTo>
                  <a:lnTo>
                    <a:pt x="96011" y="7746"/>
                  </a:lnTo>
                  <a:lnTo>
                    <a:pt x="84574" y="4393"/>
                  </a:lnTo>
                  <a:lnTo>
                    <a:pt x="72802" y="1968"/>
                  </a:lnTo>
                  <a:lnTo>
                    <a:pt x="60793" y="496"/>
                  </a:lnTo>
                  <a:lnTo>
                    <a:pt x="48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82973" y="2129790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35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72127" y="2257044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19">
                  <a:moveTo>
                    <a:pt x="48641" y="0"/>
                  </a:moveTo>
                  <a:lnTo>
                    <a:pt x="36129" y="521"/>
                  </a:lnTo>
                  <a:lnTo>
                    <a:pt x="23796" y="2079"/>
                  </a:lnTo>
                  <a:lnTo>
                    <a:pt x="11725" y="4661"/>
                  </a:lnTo>
                  <a:lnTo>
                    <a:pt x="0" y="8254"/>
                  </a:lnTo>
                  <a:lnTo>
                    <a:pt x="48641" y="96011"/>
                  </a:lnTo>
                  <a:lnTo>
                    <a:pt x="96012" y="7746"/>
                  </a:lnTo>
                  <a:lnTo>
                    <a:pt x="84574" y="4393"/>
                  </a:lnTo>
                  <a:lnTo>
                    <a:pt x="72802" y="1968"/>
                  </a:lnTo>
                  <a:lnTo>
                    <a:pt x="60793" y="496"/>
                  </a:lnTo>
                  <a:lnTo>
                    <a:pt x="4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14037" y="21252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0"/>
                  </a:moveTo>
                  <a:lnTo>
                    <a:pt x="0" y="1539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10811" y="2257044"/>
              <a:ext cx="94615" cy="96520"/>
            </a:xfrm>
            <a:custGeom>
              <a:avLst/>
              <a:gdLst/>
              <a:ahLst/>
              <a:cxnLst/>
              <a:rect l="l" t="t" r="r" b="b"/>
              <a:pathLst>
                <a:path w="94614" h="96519">
                  <a:moveTo>
                    <a:pt x="47878" y="0"/>
                  </a:moveTo>
                  <a:lnTo>
                    <a:pt x="35558" y="521"/>
                  </a:lnTo>
                  <a:lnTo>
                    <a:pt x="23415" y="2079"/>
                  </a:lnTo>
                  <a:lnTo>
                    <a:pt x="11535" y="4661"/>
                  </a:lnTo>
                  <a:lnTo>
                    <a:pt x="0" y="8254"/>
                  </a:lnTo>
                  <a:lnTo>
                    <a:pt x="47878" y="96011"/>
                  </a:lnTo>
                  <a:lnTo>
                    <a:pt x="94487" y="7746"/>
                  </a:lnTo>
                  <a:lnTo>
                    <a:pt x="83240" y="4393"/>
                  </a:lnTo>
                  <a:lnTo>
                    <a:pt x="71659" y="1968"/>
                  </a:lnTo>
                  <a:lnTo>
                    <a:pt x="59840" y="496"/>
                  </a:lnTo>
                  <a:lnTo>
                    <a:pt x="47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8817" y="2119122"/>
              <a:ext cx="144780" cy="243840"/>
            </a:xfrm>
            <a:custGeom>
              <a:avLst/>
              <a:gdLst/>
              <a:ahLst/>
              <a:cxnLst/>
              <a:rect l="l" t="t" r="r" b="b"/>
              <a:pathLst>
                <a:path w="144779" h="243839">
                  <a:moveTo>
                    <a:pt x="0" y="10667"/>
                  </a:moveTo>
                  <a:lnTo>
                    <a:pt x="0" y="160019"/>
                  </a:lnTo>
                </a:path>
                <a:path w="144779" h="243839">
                  <a:moveTo>
                    <a:pt x="144780" y="0"/>
                  </a:moveTo>
                  <a:lnTo>
                    <a:pt x="144780" y="24383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30523" y="1464563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19">
                  <a:moveTo>
                    <a:pt x="48640" y="0"/>
                  </a:moveTo>
                  <a:lnTo>
                    <a:pt x="36129" y="521"/>
                  </a:lnTo>
                  <a:lnTo>
                    <a:pt x="23796" y="2079"/>
                  </a:lnTo>
                  <a:lnTo>
                    <a:pt x="11725" y="4661"/>
                  </a:lnTo>
                  <a:lnTo>
                    <a:pt x="0" y="8255"/>
                  </a:lnTo>
                  <a:lnTo>
                    <a:pt x="48640" y="96012"/>
                  </a:lnTo>
                  <a:lnTo>
                    <a:pt x="96012" y="7747"/>
                  </a:lnTo>
                  <a:lnTo>
                    <a:pt x="84574" y="4393"/>
                  </a:lnTo>
                  <a:lnTo>
                    <a:pt x="72802" y="1968"/>
                  </a:lnTo>
                  <a:lnTo>
                    <a:pt x="60793" y="496"/>
                  </a:lnTo>
                  <a:lnTo>
                    <a:pt x="48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8530" y="1370837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09">
                  <a:moveTo>
                    <a:pt x="0" y="0"/>
                  </a:moveTo>
                  <a:lnTo>
                    <a:pt x="0" y="10515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81043" y="1464563"/>
              <a:ext cx="97790" cy="96520"/>
            </a:xfrm>
            <a:custGeom>
              <a:avLst/>
              <a:gdLst/>
              <a:ahLst/>
              <a:cxnLst/>
              <a:rect l="l" t="t" r="r" b="b"/>
              <a:pathLst>
                <a:path w="97789" h="96519">
                  <a:moveTo>
                    <a:pt x="49402" y="0"/>
                  </a:moveTo>
                  <a:lnTo>
                    <a:pt x="36701" y="521"/>
                  </a:lnTo>
                  <a:lnTo>
                    <a:pt x="24177" y="2079"/>
                  </a:lnTo>
                  <a:lnTo>
                    <a:pt x="11916" y="4661"/>
                  </a:lnTo>
                  <a:lnTo>
                    <a:pt x="0" y="8255"/>
                  </a:lnTo>
                  <a:lnTo>
                    <a:pt x="49402" y="96012"/>
                  </a:lnTo>
                  <a:lnTo>
                    <a:pt x="97535" y="7747"/>
                  </a:lnTo>
                  <a:lnTo>
                    <a:pt x="85907" y="4393"/>
                  </a:lnTo>
                  <a:lnTo>
                    <a:pt x="73945" y="1968"/>
                  </a:lnTo>
                  <a:lnTo>
                    <a:pt x="61745" y="496"/>
                  </a:lnTo>
                  <a:lnTo>
                    <a:pt x="49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0573" y="1357121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0"/>
                  </a:moveTo>
                  <a:lnTo>
                    <a:pt x="0" y="11887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48327" y="1464563"/>
              <a:ext cx="94615" cy="96520"/>
            </a:xfrm>
            <a:custGeom>
              <a:avLst/>
              <a:gdLst/>
              <a:ahLst/>
              <a:cxnLst/>
              <a:rect l="l" t="t" r="r" b="b"/>
              <a:pathLst>
                <a:path w="94614" h="96519">
                  <a:moveTo>
                    <a:pt x="47879" y="0"/>
                  </a:moveTo>
                  <a:lnTo>
                    <a:pt x="35558" y="521"/>
                  </a:lnTo>
                  <a:lnTo>
                    <a:pt x="23415" y="2079"/>
                  </a:lnTo>
                  <a:lnTo>
                    <a:pt x="11535" y="4661"/>
                  </a:lnTo>
                  <a:lnTo>
                    <a:pt x="0" y="8255"/>
                  </a:lnTo>
                  <a:lnTo>
                    <a:pt x="47879" y="96012"/>
                  </a:lnTo>
                  <a:lnTo>
                    <a:pt x="94487" y="7747"/>
                  </a:lnTo>
                  <a:lnTo>
                    <a:pt x="83240" y="4393"/>
                  </a:lnTo>
                  <a:lnTo>
                    <a:pt x="71659" y="1968"/>
                  </a:lnTo>
                  <a:lnTo>
                    <a:pt x="59840" y="496"/>
                  </a:lnTo>
                  <a:lnTo>
                    <a:pt x="47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94809" y="1370837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09">
                  <a:moveTo>
                    <a:pt x="0" y="0"/>
                  </a:moveTo>
                  <a:lnTo>
                    <a:pt x="0" y="10515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43677" y="1366265"/>
              <a:ext cx="707390" cy="487045"/>
            </a:xfrm>
            <a:custGeom>
              <a:avLst/>
              <a:gdLst/>
              <a:ahLst/>
              <a:cxnLst/>
              <a:rect l="l" t="t" r="r" b="b"/>
              <a:pathLst>
                <a:path w="707389" h="487044">
                  <a:moveTo>
                    <a:pt x="0" y="0"/>
                  </a:moveTo>
                  <a:lnTo>
                    <a:pt x="0" y="486537"/>
                  </a:lnTo>
                  <a:lnTo>
                    <a:pt x="707136" y="486537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761482" y="1692401"/>
            <a:ext cx="1259205" cy="1882139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328930">
              <a:lnSpc>
                <a:spcPts val="1435"/>
              </a:lnSpc>
            </a:pPr>
            <a:r>
              <a:rPr sz="1400" b="1" spc="-10" dirty="0"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  <a:p>
            <a:pPr marL="403860" marR="381635" indent="39370">
              <a:lnSpc>
                <a:spcPct val="68400"/>
              </a:lnSpc>
              <a:spcBef>
                <a:spcPts val="285"/>
              </a:spcBef>
            </a:pPr>
            <a:r>
              <a:rPr sz="1400" b="1" spc="-10" dirty="0">
                <a:latin typeface="Arial"/>
                <a:cs typeface="Arial"/>
              </a:rPr>
              <a:t>logic gates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927604" y="1357820"/>
            <a:ext cx="2828925" cy="1536700"/>
            <a:chOff x="2927604" y="1357820"/>
            <a:chExt cx="2828925" cy="1536700"/>
          </a:xfrm>
        </p:grpSpPr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7604" y="2199132"/>
              <a:ext cx="94487" cy="9448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966466" y="1370838"/>
              <a:ext cx="0" cy="867410"/>
            </a:xfrm>
            <a:custGeom>
              <a:avLst/>
              <a:gdLst/>
              <a:ahLst/>
              <a:cxnLst/>
              <a:rect l="l" t="t" r="r" b="b"/>
              <a:pathLst>
                <a:path h="867410">
                  <a:moveTo>
                    <a:pt x="0" y="0"/>
                  </a:moveTo>
                  <a:lnTo>
                    <a:pt x="0" y="86715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7276" y="2314955"/>
              <a:ext cx="118872" cy="762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415790" y="2362961"/>
              <a:ext cx="1221105" cy="0"/>
            </a:xfrm>
            <a:custGeom>
              <a:avLst/>
              <a:gdLst/>
              <a:ahLst/>
              <a:cxnLst/>
              <a:rect l="l" t="t" r="r" b="b"/>
              <a:pathLst>
                <a:path w="1221104">
                  <a:moveTo>
                    <a:pt x="0" y="0"/>
                  </a:moveTo>
                  <a:lnTo>
                    <a:pt x="1220724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7276" y="2592324"/>
              <a:ext cx="118872" cy="746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08426" y="2638805"/>
              <a:ext cx="2228215" cy="0"/>
            </a:xfrm>
            <a:custGeom>
              <a:avLst/>
              <a:gdLst/>
              <a:ahLst/>
              <a:cxnLst/>
              <a:rect l="l" t="t" r="r" b="b"/>
              <a:pathLst>
                <a:path w="2228215">
                  <a:moveTo>
                    <a:pt x="0" y="0"/>
                  </a:moveTo>
                  <a:lnTo>
                    <a:pt x="2228088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7276" y="2819400"/>
              <a:ext cx="118872" cy="7467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975610" y="2865882"/>
              <a:ext cx="2661285" cy="0"/>
            </a:xfrm>
            <a:custGeom>
              <a:avLst/>
              <a:gdLst/>
              <a:ahLst/>
              <a:cxnLst/>
              <a:rect l="l" t="t" r="r" b="b"/>
              <a:pathLst>
                <a:path w="2661285">
                  <a:moveTo>
                    <a:pt x="0" y="0"/>
                  </a:moveTo>
                  <a:lnTo>
                    <a:pt x="2660904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931664" y="2116073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D</a:t>
            </a:r>
            <a:r>
              <a:rPr sz="1800" b="1" spc="-37" baseline="-18518" dirty="0">
                <a:latin typeface="Arial"/>
                <a:cs typeface="Arial"/>
              </a:rPr>
              <a:t>0</a:t>
            </a:r>
            <a:endParaRPr sz="1800" baseline="-18518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389376" y="3037332"/>
            <a:ext cx="2367280" cy="555625"/>
            <a:chOff x="3389376" y="3037332"/>
            <a:chExt cx="2367280" cy="555625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7276" y="3037332"/>
              <a:ext cx="118872" cy="762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402330" y="3085338"/>
              <a:ext cx="2234565" cy="504825"/>
            </a:xfrm>
            <a:custGeom>
              <a:avLst/>
              <a:gdLst/>
              <a:ahLst/>
              <a:cxnLst/>
              <a:rect l="l" t="t" r="r" b="b"/>
              <a:pathLst>
                <a:path w="2234565" h="504825">
                  <a:moveTo>
                    <a:pt x="6096" y="0"/>
                  </a:moveTo>
                  <a:lnTo>
                    <a:pt x="2234184" y="0"/>
                  </a:lnTo>
                </a:path>
                <a:path w="2234565" h="504825">
                  <a:moveTo>
                    <a:pt x="0" y="4572"/>
                  </a:moveTo>
                  <a:lnTo>
                    <a:pt x="0" y="5044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7276" y="3322320"/>
              <a:ext cx="118872" cy="7772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623054" y="3373374"/>
              <a:ext cx="1013460" cy="216535"/>
            </a:xfrm>
            <a:custGeom>
              <a:avLst/>
              <a:gdLst/>
              <a:ahLst/>
              <a:cxnLst/>
              <a:rect l="l" t="t" r="r" b="b"/>
              <a:pathLst>
                <a:path w="1013460" h="216535">
                  <a:moveTo>
                    <a:pt x="7620" y="0"/>
                  </a:moveTo>
                  <a:lnTo>
                    <a:pt x="1013460" y="0"/>
                  </a:lnTo>
                </a:path>
                <a:path w="1013460" h="216535">
                  <a:moveTo>
                    <a:pt x="0" y="0"/>
                  </a:moveTo>
                  <a:lnTo>
                    <a:pt x="0" y="21640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45408" y="3360420"/>
              <a:ext cx="94615" cy="96520"/>
            </a:xfrm>
            <a:custGeom>
              <a:avLst/>
              <a:gdLst/>
              <a:ahLst/>
              <a:cxnLst/>
              <a:rect l="l" t="t" r="r" b="b"/>
              <a:pathLst>
                <a:path w="94614" h="96520">
                  <a:moveTo>
                    <a:pt x="47878" y="0"/>
                  </a:moveTo>
                  <a:lnTo>
                    <a:pt x="0" y="87629"/>
                  </a:lnTo>
                  <a:lnTo>
                    <a:pt x="11535" y="91243"/>
                  </a:lnTo>
                  <a:lnTo>
                    <a:pt x="23415" y="93868"/>
                  </a:lnTo>
                  <a:lnTo>
                    <a:pt x="35558" y="95470"/>
                  </a:lnTo>
                  <a:lnTo>
                    <a:pt x="47878" y="96012"/>
                  </a:lnTo>
                  <a:lnTo>
                    <a:pt x="59840" y="95511"/>
                  </a:lnTo>
                  <a:lnTo>
                    <a:pt x="71659" y="94011"/>
                  </a:lnTo>
                  <a:lnTo>
                    <a:pt x="83240" y="91511"/>
                  </a:lnTo>
                  <a:lnTo>
                    <a:pt x="94487" y="88010"/>
                  </a:lnTo>
                  <a:lnTo>
                    <a:pt x="47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91890" y="3435858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15697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83964" y="3360420"/>
              <a:ext cx="97790" cy="96520"/>
            </a:xfrm>
            <a:custGeom>
              <a:avLst/>
              <a:gdLst/>
              <a:ahLst/>
              <a:cxnLst/>
              <a:rect l="l" t="t" r="r" b="b"/>
              <a:pathLst>
                <a:path w="97789" h="96520">
                  <a:moveTo>
                    <a:pt x="49402" y="0"/>
                  </a:moveTo>
                  <a:lnTo>
                    <a:pt x="0" y="87629"/>
                  </a:lnTo>
                  <a:lnTo>
                    <a:pt x="11862" y="91243"/>
                  </a:lnTo>
                  <a:lnTo>
                    <a:pt x="24130" y="93868"/>
                  </a:lnTo>
                  <a:lnTo>
                    <a:pt x="36683" y="95470"/>
                  </a:lnTo>
                  <a:lnTo>
                    <a:pt x="49402" y="96012"/>
                  </a:lnTo>
                  <a:lnTo>
                    <a:pt x="61799" y="95511"/>
                  </a:lnTo>
                  <a:lnTo>
                    <a:pt x="73993" y="94011"/>
                  </a:lnTo>
                  <a:lnTo>
                    <a:pt x="85925" y="91511"/>
                  </a:lnTo>
                  <a:lnTo>
                    <a:pt x="97536" y="88010"/>
                  </a:lnTo>
                  <a:lnTo>
                    <a:pt x="49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33494" y="3435858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15697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24172" y="3360420"/>
              <a:ext cx="97790" cy="96520"/>
            </a:xfrm>
            <a:custGeom>
              <a:avLst/>
              <a:gdLst/>
              <a:ahLst/>
              <a:cxnLst/>
              <a:rect l="l" t="t" r="r" b="b"/>
              <a:pathLst>
                <a:path w="97789" h="96520">
                  <a:moveTo>
                    <a:pt x="49402" y="0"/>
                  </a:moveTo>
                  <a:lnTo>
                    <a:pt x="0" y="87629"/>
                  </a:lnTo>
                  <a:lnTo>
                    <a:pt x="11862" y="91243"/>
                  </a:lnTo>
                  <a:lnTo>
                    <a:pt x="24129" y="93868"/>
                  </a:lnTo>
                  <a:lnTo>
                    <a:pt x="36683" y="95470"/>
                  </a:lnTo>
                  <a:lnTo>
                    <a:pt x="49402" y="96012"/>
                  </a:lnTo>
                  <a:lnTo>
                    <a:pt x="61799" y="95511"/>
                  </a:lnTo>
                  <a:lnTo>
                    <a:pt x="73993" y="94011"/>
                  </a:lnTo>
                  <a:lnTo>
                    <a:pt x="85925" y="91511"/>
                  </a:lnTo>
                  <a:lnTo>
                    <a:pt x="97536" y="88010"/>
                  </a:lnTo>
                  <a:lnTo>
                    <a:pt x="49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72178" y="3435858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15697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271265" y="3592829"/>
            <a:ext cx="1545590" cy="547370"/>
          </a:xfrm>
          <a:prstGeom prst="rect">
            <a:avLst/>
          </a:prstGeom>
          <a:solidFill>
            <a:srgbClr val="BADFE2"/>
          </a:solidFill>
          <a:ln w="25907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8895">
              <a:lnSpc>
                <a:spcPts val="1345"/>
              </a:lnSpc>
              <a:spcBef>
                <a:spcPts val="170"/>
              </a:spcBef>
            </a:pPr>
            <a:r>
              <a:rPr sz="1200" b="1" dirty="0">
                <a:latin typeface="Arial"/>
                <a:cs typeface="Arial"/>
              </a:rPr>
              <a:t>15</a:t>
            </a:r>
            <a:r>
              <a:rPr sz="1200" b="1" spc="155" dirty="0">
                <a:latin typeface="Arial"/>
                <a:cs typeface="Arial"/>
              </a:rPr>
              <a:t>  </a:t>
            </a:r>
            <a:r>
              <a:rPr sz="1200" b="1" dirty="0">
                <a:latin typeface="Arial"/>
                <a:cs typeface="Arial"/>
              </a:rPr>
              <a:t>14</a:t>
            </a:r>
            <a:r>
              <a:rPr sz="1200" b="1" spc="3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 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3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3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</a:t>
            </a:r>
            <a:r>
              <a:rPr sz="1200" b="1" spc="32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453390">
              <a:lnSpc>
                <a:spcPts val="1155"/>
              </a:lnSpc>
            </a:pPr>
            <a:r>
              <a:rPr sz="1200" b="1" dirty="0">
                <a:latin typeface="Arial"/>
                <a:cs typeface="Arial"/>
              </a:rPr>
              <a:t>4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  <a:p>
            <a:pPr marL="96520">
              <a:lnSpc>
                <a:spcPts val="1250"/>
              </a:lnSpc>
            </a:pPr>
            <a:r>
              <a:rPr sz="1200" b="1" dirty="0">
                <a:latin typeface="Arial"/>
                <a:cs typeface="Arial"/>
              </a:rPr>
              <a:t>Sequence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decoder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08426" y="4447794"/>
            <a:ext cx="1122045" cy="59182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3830" marR="245110" indent="46355" algn="ctr">
              <a:lnSpc>
                <a:spcPct val="75800"/>
              </a:lnSpc>
              <a:spcBef>
                <a:spcPts val="310"/>
              </a:spcBef>
            </a:pPr>
            <a:r>
              <a:rPr sz="1200" b="1" spc="-10" dirty="0">
                <a:latin typeface="Arial"/>
                <a:cs typeface="Arial"/>
              </a:rPr>
              <a:t>4-</a:t>
            </a:r>
            <a:r>
              <a:rPr sz="1200" b="1" spc="-25" dirty="0">
                <a:latin typeface="Arial"/>
                <a:cs typeface="Arial"/>
              </a:rPr>
              <a:t>bit </a:t>
            </a:r>
            <a:r>
              <a:rPr sz="1200" b="1" spc="-10" dirty="0">
                <a:latin typeface="Arial"/>
                <a:cs typeface="Arial"/>
              </a:rPr>
              <a:t>sequence counter </a:t>
            </a:r>
            <a:r>
              <a:rPr sz="1200" b="1" spc="-20" dirty="0">
                <a:latin typeface="Arial"/>
                <a:cs typeface="Arial"/>
              </a:rPr>
              <a:t>(SC)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569208" y="4143755"/>
            <a:ext cx="1602740" cy="859790"/>
            <a:chOff x="3569208" y="4143755"/>
            <a:chExt cx="1602740" cy="859790"/>
          </a:xfrm>
        </p:grpSpPr>
        <p:sp>
          <p:nvSpPr>
            <p:cNvPr id="67" name="object 67"/>
            <p:cNvSpPr/>
            <p:nvPr/>
          </p:nvSpPr>
          <p:spPr>
            <a:xfrm>
              <a:off x="3569208" y="4143755"/>
              <a:ext cx="96520" cy="93345"/>
            </a:xfrm>
            <a:custGeom>
              <a:avLst/>
              <a:gdLst/>
              <a:ahLst/>
              <a:cxnLst/>
              <a:rect l="l" t="t" r="r" b="b"/>
              <a:pathLst>
                <a:path w="96520" h="93345">
                  <a:moveTo>
                    <a:pt x="48640" y="0"/>
                  </a:moveTo>
                  <a:lnTo>
                    <a:pt x="0" y="84836"/>
                  </a:lnTo>
                  <a:lnTo>
                    <a:pt x="11672" y="88356"/>
                  </a:lnTo>
                  <a:lnTo>
                    <a:pt x="23749" y="90900"/>
                  </a:lnTo>
                  <a:lnTo>
                    <a:pt x="36111" y="92444"/>
                  </a:lnTo>
                  <a:lnTo>
                    <a:pt x="48640" y="92964"/>
                  </a:lnTo>
                  <a:lnTo>
                    <a:pt x="60793" y="92467"/>
                  </a:lnTo>
                  <a:lnTo>
                    <a:pt x="72802" y="90995"/>
                  </a:lnTo>
                  <a:lnTo>
                    <a:pt x="84574" y="88570"/>
                  </a:lnTo>
                  <a:lnTo>
                    <a:pt x="96012" y="85217"/>
                  </a:lnTo>
                  <a:lnTo>
                    <a:pt x="48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17214" y="4217669"/>
              <a:ext cx="0" cy="230504"/>
            </a:xfrm>
            <a:custGeom>
              <a:avLst/>
              <a:gdLst/>
              <a:ahLst/>
              <a:cxnLst/>
              <a:rect l="l" t="t" r="r" b="b"/>
              <a:pathLst>
                <a:path h="230504">
                  <a:moveTo>
                    <a:pt x="0" y="23012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1044" y="4143755"/>
              <a:ext cx="97535" cy="9296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997452" y="4143755"/>
              <a:ext cx="94615" cy="93345"/>
            </a:xfrm>
            <a:custGeom>
              <a:avLst/>
              <a:gdLst/>
              <a:ahLst/>
              <a:cxnLst/>
              <a:rect l="l" t="t" r="r" b="b"/>
              <a:pathLst>
                <a:path w="94614" h="93345">
                  <a:moveTo>
                    <a:pt x="47878" y="0"/>
                  </a:moveTo>
                  <a:lnTo>
                    <a:pt x="0" y="84836"/>
                  </a:lnTo>
                  <a:lnTo>
                    <a:pt x="11535" y="88356"/>
                  </a:lnTo>
                  <a:lnTo>
                    <a:pt x="23415" y="90900"/>
                  </a:lnTo>
                  <a:lnTo>
                    <a:pt x="35558" y="92444"/>
                  </a:lnTo>
                  <a:lnTo>
                    <a:pt x="47878" y="92964"/>
                  </a:lnTo>
                  <a:lnTo>
                    <a:pt x="59840" y="92467"/>
                  </a:lnTo>
                  <a:lnTo>
                    <a:pt x="71659" y="90995"/>
                  </a:lnTo>
                  <a:lnTo>
                    <a:pt x="83240" y="88570"/>
                  </a:lnTo>
                  <a:lnTo>
                    <a:pt x="94487" y="85217"/>
                  </a:lnTo>
                  <a:lnTo>
                    <a:pt x="47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043934" y="4217669"/>
              <a:ext cx="0" cy="230504"/>
            </a:xfrm>
            <a:custGeom>
              <a:avLst/>
              <a:gdLst/>
              <a:ahLst/>
              <a:cxnLst/>
              <a:rect l="l" t="t" r="r" b="b"/>
              <a:pathLst>
                <a:path h="230504">
                  <a:moveTo>
                    <a:pt x="0" y="23012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10812" y="4143755"/>
              <a:ext cx="94615" cy="93345"/>
            </a:xfrm>
            <a:custGeom>
              <a:avLst/>
              <a:gdLst/>
              <a:ahLst/>
              <a:cxnLst/>
              <a:rect l="l" t="t" r="r" b="b"/>
              <a:pathLst>
                <a:path w="94614" h="93345">
                  <a:moveTo>
                    <a:pt x="47878" y="0"/>
                  </a:moveTo>
                  <a:lnTo>
                    <a:pt x="0" y="84836"/>
                  </a:lnTo>
                  <a:lnTo>
                    <a:pt x="11535" y="88356"/>
                  </a:lnTo>
                  <a:lnTo>
                    <a:pt x="23415" y="90900"/>
                  </a:lnTo>
                  <a:lnTo>
                    <a:pt x="35558" y="92444"/>
                  </a:lnTo>
                  <a:lnTo>
                    <a:pt x="47878" y="92964"/>
                  </a:lnTo>
                  <a:lnTo>
                    <a:pt x="59840" y="92467"/>
                  </a:lnTo>
                  <a:lnTo>
                    <a:pt x="71659" y="90995"/>
                  </a:lnTo>
                  <a:lnTo>
                    <a:pt x="83240" y="88570"/>
                  </a:lnTo>
                  <a:lnTo>
                    <a:pt x="94487" y="85217"/>
                  </a:lnTo>
                  <a:lnTo>
                    <a:pt x="47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58818" y="4217669"/>
              <a:ext cx="0" cy="230504"/>
            </a:xfrm>
            <a:custGeom>
              <a:avLst/>
              <a:gdLst/>
              <a:ahLst/>
              <a:cxnLst/>
              <a:rect l="l" t="t" r="r" b="b"/>
              <a:pathLst>
                <a:path h="230504">
                  <a:moveTo>
                    <a:pt x="0" y="23012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6092" y="4506467"/>
              <a:ext cx="121920" cy="7620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653534" y="4549901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60">
                  <a:moveTo>
                    <a:pt x="0" y="0"/>
                  </a:moveTo>
                  <a:lnTo>
                    <a:pt x="51816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6092" y="4675631"/>
              <a:ext cx="121920" cy="7620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4653534" y="4719065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60">
                  <a:moveTo>
                    <a:pt x="0" y="0"/>
                  </a:moveTo>
                  <a:lnTo>
                    <a:pt x="51816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6092" y="4904231"/>
              <a:ext cx="121920" cy="74675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653534" y="4946141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60">
                  <a:moveTo>
                    <a:pt x="0" y="0"/>
                  </a:moveTo>
                  <a:lnTo>
                    <a:pt x="51816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383786" y="4880609"/>
              <a:ext cx="140335" cy="110489"/>
            </a:xfrm>
            <a:custGeom>
              <a:avLst/>
              <a:gdLst/>
              <a:ahLst/>
              <a:cxnLst/>
              <a:rect l="l" t="t" r="r" b="b"/>
              <a:pathLst>
                <a:path w="140335" h="110489">
                  <a:moveTo>
                    <a:pt x="140080" y="0"/>
                  </a:moveTo>
                  <a:lnTo>
                    <a:pt x="0" y="59943"/>
                  </a:lnTo>
                  <a:lnTo>
                    <a:pt x="140080" y="10998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35146" y="4211573"/>
              <a:ext cx="0" cy="230504"/>
            </a:xfrm>
            <a:custGeom>
              <a:avLst/>
              <a:gdLst/>
              <a:ahLst/>
              <a:cxnLst/>
              <a:rect l="l" t="t" r="r" b="b"/>
              <a:pathLst>
                <a:path h="230504">
                  <a:moveTo>
                    <a:pt x="0" y="23012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253990" y="4388484"/>
            <a:ext cx="1169670" cy="65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">
              <a:lnSpc>
                <a:spcPct val="1094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Increment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(INR) </a:t>
            </a:r>
            <a:r>
              <a:rPr sz="1200" b="1" dirty="0">
                <a:latin typeface="Arial"/>
                <a:cs typeface="Arial"/>
              </a:rPr>
              <a:t>Clear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(CLR)</a:t>
            </a:r>
            <a:endParaRPr sz="12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345"/>
              </a:spcBef>
            </a:pPr>
            <a:r>
              <a:rPr sz="1200" b="1" spc="-10" dirty="0">
                <a:latin typeface="Arial"/>
                <a:cs typeface="Arial"/>
              </a:rPr>
              <a:t>Clock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350508" y="1447038"/>
            <a:ext cx="96520" cy="231140"/>
            <a:chOff x="6350508" y="1447038"/>
            <a:chExt cx="96520" cy="231140"/>
          </a:xfrm>
        </p:grpSpPr>
        <p:sp>
          <p:nvSpPr>
            <p:cNvPr id="84" name="object 84"/>
            <p:cNvSpPr/>
            <p:nvPr/>
          </p:nvSpPr>
          <p:spPr>
            <a:xfrm>
              <a:off x="6350508" y="1586484"/>
              <a:ext cx="96520" cy="91440"/>
            </a:xfrm>
            <a:custGeom>
              <a:avLst/>
              <a:gdLst/>
              <a:ahLst/>
              <a:cxnLst/>
              <a:rect l="l" t="t" r="r" b="b"/>
              <a:pathLst>
                <a:path w="96520" h="91439">
                  <a:moveTo>
                    <a:pt x="48640" y="0"/>
                  </a:moveTo>
                  <a:lnTo>
                    <a:pt x="36129" y="498"/>
                  </a:lnTo>
                  <a:lnTo>
                    <a:pt x="23796" y="1984"/>
                  </a:lnTo>
                  <a:lnTo>
                    <a:pt x="11725" y="4446"/>
                  </a:lnTo>
                  <a:lnTo>
                    <a:pt x="0" y="7874"/>
                  </a:lnTo>
                  <a:lnTo>
                    <a:pt x="48640" y="91439"/>
                  </a:lnTo>
                  <a:lnTo>
                    <a:pt x="96012" y="7365"/>
                  </a:lnTo>
                  <a:lnTo>
                    <a:pt x="84574" y="4179"/>
                  </a:lnTo>
                  <a:lnTo>
                    <a:pt x="72802" y="1873"/>
                  </a:lnTo>
                  <a:lnTo>
                    <a:pt x="60793" y="472"/>
                  </a:lnTo>
                  <a:lnTo>
                    <a:pt x="48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398514" y="1447038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639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019291" y="1228471"/>
            <a:ext cx="9315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Other </a:t>
            </a:r>
            <a:r>
              <a:rPr sz="1200" b="1" spc="-10" dirty="0">
                <a:latin typeface="Arial"/>
                <a:cs typeface="Arial"/>
              </a:rPr>
              <a:t>inputs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7020306" y="2531364"/>
            <a:ext cx="383540" cy="76200"/>
            <a:chOff x="7020306" y="2531364"/>
            <a:chExt cx="383540" cy="76200"/>
          </a:xfrm>
        </p:grpSpPr>
        <p:pic>
          <p:nvPicPr>
            <p:cNvPr id="88" name="object 8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4720" y="2531364"/>
              <a:ext cx="118872" cy="7620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7020306" y="2576322"/>
              <a:ext cx="265430" cy="0"/>
            </a:xfrm>
            <a:custGeom>
              <a:avLst/>
              <a:gdLst/>
              <a:ahLst/>
              <a:cxnLst/>
              <a:rect l="l" t="t" r="r" b="b"/>
              <a:pathLst>
                <a:path w="265429">
                  <a:moveTo>
                    <a:pt x="0" y="0"/>
                  </a:moveTo>
                  <a:lnTo>
                    <a:pt x="26517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7415021" y="2393060"/>
            <a:ext cx="582930" cy="3549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380"/>
              </a:spcBef>
            </a:pPr>
            <a:r>
              <a:rPr sz="1200" b="1" spc="-10" dirty="0">
                <a:latin typeface="Arial"/>
                <a:cs typeface="Arial"/>
              </a:rPr>
              <a:t>Control outputs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931664" y="2404998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D</a:t>
            </a:r>
            <a:r>
              <a:rPr sz="1800" b="1" spc="-37" baseline="-18518" dirty="0">
                <a:latin typeface="Arial"/>
                <a:cs typeface="Arial"/>
              </a:rPr>
              <a:t>7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928615" y="2910078"/>
            <a:ext cx="326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37" baseline="6944" dirty="0">
                <a:latin typeface="Arial"/>
                <a:cs typeface="Arial"/>
              </a:rPr>
              <a:t>T</a:t>
            </a:r>
            <a:r>
              <a:rPr sz="1200" b="1" spc="-25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918836" y="3155950"/>
            <a:ext cx="250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T</a:t>
            </a:r>
            <a:r>
              <a:rPr sz="1800" b="1" spc="-37" baseline="-18518" dirty="0">
                <a:latin typeface="Arial"/>
                <a:cs typeface="Arial"/>
              </a:rPr>
              <a:t>0</a:t>
            </a:r>
            <a:endParaRPr sz="1800" baseline="-18518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959607" y="1804416"/>
            <a:ext cx="2802890" cy="1069340"/>
            <a:chOff x="2959607" y="1804416"/>
            <a:chExt cx="2802890" cy="1069340"/>
          </a:xfrm>
        </p:grpSpPr>
        <p:sp>
          <p:nvSpPr>
            <p:cNvPr id="95" name="object 95"/>
            <p:cNvSpPr/>
            <p:nvPr/>
          </p:nvSpPr>
          <p:spPr>
            <a:xfrm>
              <a:off x="2972561" y="2492502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33643" y="1804416"/>
              <a:ext cx="228600" cy="76200"/>
            </a:xfrm>
            <a:prstGeom prst="rect">
              <a:avLst/>
            </a:prstGeom>
          </p:spPr>
        </p:pic>
      </p:grpSp>
      <p:sp>
        <p:nvSpPr>
          <p:cNvPr id="97" name="object 9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8047" y="2599916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378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246254" y="2325604"/>
            <a:ext cx="5792470" cy="286385"/>
            <a:chOff x="2246254" y="2325604"/>
            <a:chExt cx="5792470" cy="286385"/>
          </a:xfrm>
        </p:grpSpPr>
        <p:sp>
          <p:nvSpPr>
            <p:cNvPr id="4" name="object 4"/>
            <p:cNvSpPr/>
            <p:nvPr/>
          </p:nvSpPr>
          <p:spPr>
            <a:xfrm>
              <a:off x="2310425" y="2337213"/>
              <a:ext cx="5728335" cy="262890"/>
            </a:xfrm>
            <a:custGeom>
              <a:avLst/>
              <a:gdLst/>
              <a:ahLst/>
              <a:cxnLst/>
              <a:rect l="l" t="t" r="r" b="b"/>
              <a:pathLst>
                <a:path w="5728334" h="262889">
                  <a:moveTo>
                    <a:pt x="0" y="0"/>
                  </a:moveTo>
                  <a:lnTo>
                    <a:pt x="271890" y="0"/>
                  </a:lnTo>
                </a:path>
                <a:path w="5728334" h="262889">
                  <a:moveTo>
                    <a:pt x="271890" y="0"/>
                  </a:moveTo>
                  <a:lnTo>
                    <a:pt x="271890" y="262703"/>
                  </a:lnTo>
                </a:path>
                <a:path w="5728334" h="262889">
                  <a:moveTo>
                    <a:pt x="271890" y="262703"/>
                  </a:moveTo>
                  <a:lnTo>
                    <a:pt x="815628" y="262703"/>
                  </a:lnTo>
                </a:path>
                <a:path w="5728334" h="262889">
                  <a:moveTo>
                    <a:pt x="815628" y="0"/>
                  </a:moveTo>
                  <a:lnTo>
                    <a:pt x="815628" y="262703"/>
                  </a:lnTo>
                </a:path>
                <a:path w="5728334" h="262889">
                  <a:moveTo>
                    <a:pt x="815628" y="0"/>
                  </a:moveTo>
                  <a:lnTo>
                    <a:pt x="1087518" y="0"/>
                  </a:lnTo>
                </a:path>
                <a:path w="5728334" h="262889">
                  <a:moveTo>
                    <a:pt x="1087518" y="0"/>
                  </a:moveTo>
                  <a:lnTo>
                    <a:pt x="1087518" y="262703"/>
                  </a:lnTo>
                </a:path>
                <a:path w="5728334" h="262889">
                  <a:moveTo>
                    <a:pt x="1087518" y="262703"/>
                  </a:moveTo>
                  <a:lnTo>
                    <a:pt x="1631787" y="262703"/>
                  </a:lnTo>
                </a:path>
                <a:path w="5728334" h="262889">
                  <a:moveTo>
                    <a:pt x="1631787" y="0"/>
                  </a:moveTo>
                  <a:lnTo>
                    <a:pt x="1903592" y="0"/>
                  </a:lnTo>
                </a:path>
                <a:path w="5728334" h="262889">
                  <a:moveTo>
                    <a:pt x="1903592" y="0"/>
                  </a:moveTo>
                  <a:lnTo>
                    <a:pt x="1903592" y="262703"/>
                  </a:lnTo>
                </a:path>
                <a:path w="5728334" h="262889">
                  <a:moveTo>
                    <a:pt x="1903592" y="262703"/>
                  </a:moveTo>
                  <a:lnTo>
                    <a:pt x="2447840" y="262703"/>
                  </a:lnTo>
                </a:path>
                <a:path w="5728334" h="262889">
                  <a:moveTo>
                    <a:pt x="2447840" y="0"/>
                  </a:moveTo>
                  <a:lnTo>
                    <a:pt x="2447840" y="262703"/>
                  </a:lnTo>
                </a:path>
                <a:path w="5728334" h="262889">
                  <a:moveTo>
                    <a:pt x="2447840" y="0"/>
                  </a:moveTo>
                  <a:lnTo>
                    <a:pt x="2719858" y="0"/>
                  </a:lnTo>
                </a:path>
                <a:path w="5728334" h="262889">
                  <a:moveTo>
                    <a:pt x="2719858" y="0"/>
                  </a:moveTo>
                  <a:lnTo>
                    <a:pt x="2719858" y="262703"/>
                  </a:lnTo>
                </a:path>
                <a:path w="5728334" h="262889">
                  <a:moveTo>
                    <a:pt x="2719858" y="262703"/>
                  </a:moveTo>
                  <a:lnTo>
                    <a:pt x="3263468" y="262703"/>
                  </a:lnTo>
                </a:path>
                <a:path w="5728334" h="262889">
                  <a:moveTo>
                    <a:pt x="3263468" y="0"/>
                  </a:moveTo>
                  <a:lnTo>
                    <a:pt x="3263468" y="262703"/>
                  </a:lnTo>
                </a:path>
                <a:path w="5728334" h="262889">
                  <a:moveTo>
                    <a:pt x="3263468" y="0"/>
                  </a:moveTo>
                  <a:lnTo>
                    <a:pt x="3535486" y="0"/>
                  </a:lnTo>
                </a:path>
                <a:path w="5728334" h="262889">
                  <a:moveTo>
                    <a:pt x="3535486" y="0"/>
                  </a:moveTo>
                  <a:lnTo>
                    <a:pt x="3535486" y="262703"/>
                  </a:lnTo>
                </a:path>
                <a:path w="5728334" h="262889">
                  <a:moveTo>
                    <a:pt x="3535486" y="262703"/>
                  </a:moveTo>
                  <a:lnTo>
                    <a:pt x="4079733" y="262703"/>
                  </a:lnTo>
                </a:path>
                <a:path w="5728334" h="262889">
                  <a:moveTo>
                    <a:pt x="4079733" y="0"/>
                  </a:moveTo>
                  <a:lnTo>
                    <a:pt x="4079733" y="262703"/>
                  </a:lnTo>
                </a:path>
                <a:path w="5728334" h="262889">
                  <a:moveTo>
                    <a:pt x="4079733" y="0"/>
                  </a:moveTo>
                  <a:lnTo>
                    <a:pt x="4367677" y="0"/>
                  </a:lnTo>
                </a:path>
                <a:path w="5728334" h="262889">
                  <a:moveTo>
                    <a:pt x="4367677" y="0"/>
                  </a:moveTo>
                  <a:lnTo>
                    <a:pt x="4367677" y="262703"/>
                  </a:lnTo>
                </a:path>
                <a:path w="5728334" h="262889">
                  <a:moveTo>
                    <a:pt x="4367677" y="262703"/>
                  </a:moveTo>
                  <a:lnTo>
                    <a:pt x="4911500" y="262703"/>
                  </a:lnTo>
                </a:path>
                <a:path w="5728334" h="262889">
                  <a:moveTo>
                    <a:pt x="4911500" y="0"/>
                  </a:moveTo>
                  <a:lnTo>
                    <a:pt x="5183305" y="0"/>
                  </a:lnTo>
                </a:path>
                <a:path w="5728334" h="262889">
                  <a:moveTo>
                    <a:pt x="5183305" y="0"/>
                  </a:moveTo>
                  <a:lnTo>
                    <a:pt x="5183305" y="262703"/>
                  </a:lnTo>
                </a:path>
                <a:path w="5728334" h="262889">
                  <a:moveTo>
                    <a:pt x="5183305" y="262703"/>
                  </a:moveTo>
                  <a:lnTo>
                    <a:pt x="5727766" y="262703"/>
                  </a:lnTo>
                </a:path>
                <a:path w="5728334" h="262889">
                  <a:moveTo>
                    <a:pt x="1631787" y="0"/>
                  </a:moveTo>
                  <a:lnTo>
                    <a:pt x="1631787" y="262703"/>
                  </a:lnTo>
                </a:path>
                <a:path w="5728334" h="262889">
                  <a:moveTo>
                    <a:pt x="4911500" y="0"/>
                  </a:moveTo>
                  <a:lnTo>
                    <a:pt x="4911500" y="262703"/>
                  </a:lnTo>
                </a:path>
              </a:pathLst>
            </a:custGeom>
            <a:ln w="27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6254" y="2394050"/>
              <a:ext cx="128270" cy="114935"/>
            </a:xfrm>
            <a:custGeom>
              <a:avLst/>
              <a:gdLst/>
              <a:ahLst/>
              <a:cxnLst/>
              <a:rect l="l" t="t" r="r" b="b"/>
              <a:pathLst>
                <a:path w="128269" h="114935">
                  <a:moveTo>
                    <a:pt x="64171" y="0"/>
                  </a:moveTo>
                  <a:lnTo>
                    <a:pt x="0" y="102856"/>
                  </a:lnTo>
                  <a:lnTo>
                    <a:pt x="14580" y="104666"/>
                  </a:lnTo>
                  <a:lnTo>
                    <a:pt x="49602" y="112628"/>
                  </a:lnTo>
                  <a:lnTo>
                    <a:pt x="64171" y="114437"/>
                  </a:lnTo>
                  <a:lnTo>
                    <a:pt x="78529" y="112628"/>
                  </a:lnTo>
                  <a:lnTo>
                    <a:pt x="113496" y="104666"/>
                  </a:lnTo>
                  <a:lnTo>
                    <a:pt x="127854" y="102856"/>
                  </a:lnTo>
                  <a:lnTo>
                    <a:pt x="641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0425" y="2496907"/>
              <a:ext cx="0" cy="103505"/>
            </a:xfrm>
            <a:custGeom>
              <a:avLst/>
              <a:gdLst/>
              <a:ahLst/>
              <a:cxnLst/>
              <a:rect l="l" t="t" r="r" b="b"/>
              <a:pathLst>
                <a:path h="103505">
                  <a:moveTo>
                    <a:pt x="0" y="0"/>
                  </a:moveTo>
                  <a:lnTo>
                    <a:pt x="0" y="103009"/>
                  </a:lnTo>
                </a:path>
              </a:pathLst>
            </a:custGeom>
            <a:ln w="16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0425" y="2337213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703"/>
                  </a:lnTo>
                </a:path>
              </a:pathLst>
            </a:custGeom>
            <a:ln w="32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62392" y="2394050"/>
              <a:ext cx="128270" cy="114935"/>
            </a:xfrm>
            <a:custGeom>
              <a:avLst/>
              <a:gdLst/>
              <a:ahLst/>
              <a:cxnLst/>
              <a:rect l="l" t="t" r="r" b="b"/>
              <a:pathLst>
                <a:path w="128269" h="114935">
                  <a:moveTo>
                    <a:pt x="63661" y="0"/>
                  </a:moveTo>
                  <a:lnTo>
                    <a:pt x="0" y="102856"/>
                  </a:lnTo>
                  <a:lnTo>
                    <a:pt x="14357" y="104666"/>
                  </a:lnTo>
                  <a:lnTo>
                    <a:pt x="49316" y="112628"/>
                  </a:lnTo>
                  <a:lnTo>
                    <a:pt x="63661" y="114437"/>
                  </a:lnTo>
                  <a:lnTo>
                    <a:pt x="78242" y="112628"/>
                  </a:lnTo>
                  <a:lnTo>
                    <a:pt x="113273" y="104666"/>
                  </a:lnTo>
                  <a:lnTo>
                    <a:pt x="127854" y="102856"/>
                  </a:lnTo>
                  <a:lnTo>
                    <a:pt x="63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6053" y="2496907"/>
              <a:ext cx="0" cy="103505"/>
            </a:xfrm>
            <a:custGeom>
              <a:avLst/>
              <a:gdLst/>
              <a:ahLst/>
              <a:cxnLst/>
              <a:rect l="l" t="t" r="r" b="b"/>
              <a:pathLst>
                <a:path h="103505">
                  <a:moveTo>
                    <a:pt x="0" y="0"/>
                  </a:moveTo>
                  <a:lnTo>
                    <a:pt x="0" y="103009"/>
                  </a:lnTo>
                </a:path>
              </a:pathLst>
            </a:custGeom>
            <a:ln w="16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8084" y="2394050"/>
              <a:ext cx="128270" cy="114935"/>
            </a:xfrm>
            <a:custGeom>
              <a:avLst/>
              <a:gdLst/>
              <a:ahLst/>
              <a:cxnLst/>
              <a:rect l="l" t="t" r="r" b="b"/>
              <a:pathLst>
                <a:path w="128270" h="114935">
                  <a:moveTo>
                    <a:pt x="64129" y="0"/>
                  </a:moveTo>
                  <a:lnTo>
                    <a:pt x="0" y="102856"/>
                  </a:lnTo>
                  <a:lnTo>
                    <a:pt x="14559" y="104666"/>
                  </a:lnTo>
                  <a:lnTo>
                    <a:pt x="49569" y="112628"/>
                  </a:lnTo>
                  <a:lnTo>
                    <a:pt x="64129" y="114437"/>
                  </a:lnTo>
                  <a:lnTo>
                    <a:pt x="78688" y="112628"/>
                  </a:lnTo>
                  <a:lnTo>
                    <a:pt x="113699" y="104666"/>
                  </a:lnTo>
                  <a:lnTo>
                    <a:pt x="128258" y="102856"/>
                  </a:lnTo>
                  <a:lnTo>
                    <a:pt x="6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42213" y="2496907"/>
              <a:ext cx="0" cy="103505"/>
            </a:xfrm>
            <a:custGeom>
              <a:avLst/>
              <a:gdLst/>
              <a:ahLst/>
              <a:cxnLst/>
              <a:rect l="l" t="t" r="r" b="b"/>
              <a:pathLst>
                <a:path h="103505">
                  <a:moveTo>
                    <a:pt x="0" y="0"/>
                  </a:moveTo>
                  <a:lnTo>
                    <a:pt x="0" y="103009"/>
                  </a:lnTo>
                </a:path>
              </a:pathLst>
            </a:custGeom>
            <a:ln w="16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4137" y="2394050"/>
              <a:ext cx="128270" cy="114935"/>
            </a:xfrm>
            <a:custGeom>
              <a:avLst/>
              <a:gdLst/>
              <a:ahLst/>
              <a:cxnLst/>
              <a:rect l="l" t="t" r="r" b="b"/>
              <a:pathLst>
                <a:path w="128270" h="114935">
                  <a:moveTo>
                    <a:pt x="64129" y="0"/>
                  </a:moveTo>
                  <a:lnTo>
                    <a:pt x="0" y="102856"/>
                  </a:lnTo>
                  <a:lnTo>
                    <a:pt x="14559" y="104666"/>
                  </a:lnTo>
                  <a:lnTo>
                    <a:pt x="49569" y="112628"/>
                  </a:lnTo>
                  <a:lnTo>
                    <a:pt x="64129" y="114437"/>
                  </a:lnTo>
                  <a:lnTo>
                    <a:pt x="78532" y="112628"/>
                  </a:lnTo>
                  <a:lnTo>
                    <a:pt x="113549" y="104666"/>
                  </a:lnTo>
                  <a:lnTo>
                    <a:pt x="127833" y="102856"/>
                  </a:lnTo>
                  <a:lnTo>
                    <a:pt x="6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8266" y="2496907"/>
              <a:ext cx="0" cy="103505"/>
            </a:xfrm>
            <a:custGeom>
              <a:avLst/>
              <a:gdLst/>
              <a:ahLst/>
              <a:cxnLst/>
              <a:rect l="l" t="t" r="r" b="b"/>
              <a:pathLst>
                <a:path h="103505">
                  <a:moveTo>
                    <a:pt x="0" y="0"/>
                  </a:moveTo>
                  <a:lnTo>
                    <a:pt x="0" y="103009"/>
                  </a:lnTo>
                </a:path>
              </a:pathLst>
            </a:custGeom>
            <a:ln w="16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10402" y="2394050"/>
              <a:ext cx="128270" cy="114935"/>
            </a:xfrm>
            <a:custGeom>
              <a:avLst/>
              <a:gdLst/>
              <a:ahLst/>
              <a:cxnLst/>
              <a:rect l="l" t="t" r="r" b="b"/>
              <a:pathLst>
                <a:path w="128270" h="114935">
                  <a:moveTo>
                    <a:pt x="63492" y="0"/>
                  </a:moveTo>
                  <a:lnTo>
                    <a:pt x="0" y="102856"/>
                  </a:lnTo>
                  <a:lnTo>
                    <a:pt x="14280" y="104666"/>
                  </a:lnTo>
                  <a:lnTo>
                    <a:pt x="49211" y="112628"/>
                  </a:lnTo>
                  <a:lnTo>
                    <a:pt x="63492" y="114437"/>
                  </a:lnTo>
                  <a:lnTo>
                    <a:pt x="78173" y="112628"/>
                  </a:lnTo>
                  <a:lnTo>
                    <a:pt x="113271" y="104666"/>
                  </a:lnTo>
                  <a:lnTo>
                    <a:pt x="127833" y="102856"/>
                  </a:lnTo>
                  <a:lnTo>
                    <a:pt x="63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73894" y="2496907"/>
              <a:ext cx="0" cy="103505"/>
            </a:xfrm>
            <a:custGeom>
              <a:avLst/>
              <a:gdLst/>
              <a:ahLst/>
              <a:cxnLst/>
              <a:rect l="l" t="t" r="r" b="b"/>
              <a:pathLst>
                <a:path h="103505">
                  <a:moveTo>
                    <a:pt x="0" y="0"/>
                  </a:moveTo>
                  <a:lnTo>
                    <a:pt x="0" y="103009"/>
                  </a:lnTo>
                </a:path>
              </a:pathLst>
            </a:custGeom>
            <a:ln w="16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26030" y="2394050"/>
              <a:ext cx="128270" cy="114935"/>
            </a:xfrm>
            <a:custGeom>
              <a:avLst/>
              <a:gdLst/>
              <a:ahLst/>
              <a:cxnLst/>
              <a:rect l="l" t="t" r="r" b="b"/>
              <a:pathLst>
                <a:path w="128270" h="114935">
                  <a:moveTo>
                    <a:pt x="64129" y="0"/>
                  </a:moveTo>
                  <a:lnTo>
                    <a:pt x="0" y="102856"/>
                  </a:lnTo>
                  <a:lnTo>
                    <a:pt x="14559" y="104666"/>
                  </a:lnTo>
                  <a:lnTo>
                    <a:pt x="49569" y="112628"/>
                  </a:lnTo>
                  <a:lnTo>
                    <a:pt x="64129" y="114437"/>
                  </a:lnTo>
                  <a:lnTo>
                    <a:pt x="78502" y="112628"/>
                  </a:lnTo>
                  <a:lnTo>
                    <a:pt x="113460" y="104666"/>
                  </a:lnTo>
                  <a:lnTo>
                    <a:pt x="127833" y="102856"/>
                  </a:lnTo>
                  <a:lnTo>
                    <a:pt x="6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90159" y="2496907"/>
              <a:ext cx="0" cy="103505"/>
            </a:xfrm>
            <a:custGeom>
              <a:avLst/>
              <a:gdLst/>
              <a:ahLst/>
              <a:cxnLst/>
              <a:rect l="l" t="t" r="r" b="b"/>
              <a:pathLst>
                <a:path h="103505">
                  <a:moveTo>
                    <a:pt x="0" y="0"/>
                  </a:moveTo>
                  <a:lnTo>
                    <a:pt x="0" y="103009"/>
                  </a:lnTo>
                </a:path>
              </a:pathLst>
            </a:custGeom>
            <a:ln w="16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57797" y="2394050"/>
              <a:ext cx="128270" cy="114935"/>
            </a:xfrm>
            <a:custGeom>
              <a:avLst/>
              <a:gdLst/>
              <a:ahLst/>
              <a:cxnLst/>
              <a:rect l="l" t="t" r="r" b="b"/>
              <a:pathLst>
                <a:path w="128270" h="114935">
                  <a:moveTo>
                    <a:pt x="64129" y="0"/>
                  </a:moveTo>
                  <a:lnTo>
                    <a:pt x="0" y="102856"/>
                  </a:lnTo>
                  <a:lnTo>
                    <a:pt x="14559" y="104666"/>
                  </a:lnTo>
                  <a:lnTo>
                    <a:pt x="49569" y="112628"/>
                  </a:lnTo>
                  <a:lnTo>
                    <a:pt x="64129" y="114437"/>
                  </a:lnTo>
                  <a:lnTo>
                    <a:pt x="78688" y="112628"/>
                  </a:lnTo>
                  <a:lnTo>
                    <a:pt x="113699" y="104666"/>
                  </a:lnTo>
                  <a:lnTo>
                    <a:pt x="128258" y="102856"/>
                  </a:lnTo>
                  <a:lnTo>
                    <a:pt x="6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21926" y="2496907"/>
              <a:ext cx="0" cy="103505"/>
            </a:xfrm>
            <a:custGeom>
              <a:avLst/>
              <a:gdLst/>
              <a:ahLst/>
              <a:cxnLst/>
              <a:rect l="l" t="t" r="r" b="b"/>
              <a:pathLst>
                <a:path h="103505">
                  <a:moveTo>
                    <a:pt x="0" y="0"/>
                  </a:moveTo>
                  <a:lnTo>
                    <a:pt x="0" y="103009"/>
                  </a:lnTo>
                </a:path>
              </a:pathLst>
            </a:custGeom>
            <a:ln w="16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958204" y="3057210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221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6449" y="2794659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0" y="0"/>
                </a:moveTo>
                <a:lnTo>
                  <a:pt x="719604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22077" y="3057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081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0425" y="2794659"/>
            <a:ext cx="96520" cy="262890"/>
          </a:xfrm>
          <a:custGeom>
            <a:avLst/>
            <a:gdLst/>
            <a:ahLst/>
            <a:cxnLst/>
            <a:rect l="l" t="t" r="r" b="b"/>
            <a:pathLst>
              <a:path w="96519" h="262889">
                <a:moveTo>
                  <a:pt x="96023" y="0"/>
                </a:moveTo>
                <a:lnTo>
                  <a:pt x="0" y="262551"/>
                </a:lnTo>
              </a:path>
            </a:pathLst>
          </a:custGeom>
          <a:ln w="3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6053" y="2794659"/>
            <a:ext cx="96520" cy="262890"/>
          </a:xfrm>
          <a:custGeom>
            <a:avLst/>
            <a:gdLst/>
            <a:ahLst/>
            <a:cxnLst/>
            <a:rect l="l" t="t" r="r" b="b"/>
            <a:pathLst>
              <a:path w="96519" h="262889">
                <a:moveTo>
                  <a:pt x="0" y="0"/>
                </a:moveTo>
                <a:lnTo>
                  <a:pt x="96023" y="262551"/>
                </a:lnTo>
              </a:path>
            </a:pathLst>
          </a:custGeom>
          <a:ln w="3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90159" y="2794659"/>
            <a:ext cx="1648460" cy="262890"/>
          </a:xfrm>
          <a:custGeom>
            <a:avLst/>
            <a:gdLst/>
            <a:ahLst/>
            <a:cxnLst/>
            <a:rect l="l" t="t" r="r" b="b"/>
            <a:pathLst>
              <a:path w="1648459" h="262889">
                <a:moveTo>
                  <a:pt x="95981" y="0"/>
                </a:moveTo>
                <a:lnTo>
                  <a:pt x="831766" y="0"/>
                </a:lnTo>
              </a:path>
              <a:path w="1648459" h="262889">
                <a:moveTo>
                  <a:pt x="95981" y="0"/>
                </a:moveTo>
                <a:lnTo>
                  <a:pt x="0" y="262551"/>
                </a:lnTo>
              </a:path>
              <a:path w="1648459" h="262889">
                <a:moveTo>
                  <a:pt x="831766" y="0"/>
                </a:moveTo>
                <a:lnTo>
                  <a:pt x="911609" y="262551"/>
                </a:lnTo>
              </a:path>
              <a:path w="1648459" h="262889">
                <a:moveTo>
                  <a:pt x="911609" y="262551"/>
                </a:moveTo>
                <a:lnTo>
                  <a:pt x="1648032" y="262551"/>
                </a:lnTo>
              </a:path>
            </a:pathLst>
          </a:custGeom>
          <a:ln w="27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58204" y="3503228"/>
            <a:ext cx="1168400" cy="0"/>
          </a:xfrm>
          <a:custGeom>
            <a:avLst/>
            <a:gdLst/>
            <a:ahLst/>
            <a:cxnLst/>
            <a:rect l="l" t="t" r="r" b="b"/>
            <a:pathLst>
              <a:path w="1168400">
                <a:moveTo>
                  <a:pt x="0" y="0"/>
                </a:moveTo>
                <a:lnTo>
                  <a:pt x="1167849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2077" y="3251648"/>
            <a:ext cx="720725" cy="0"/>
          </a:xfrm>
          <a:custGeom>
            <a:avLst/>
            <a:gdLst/>
            <a:ahLst/>
            <a:cxnLst/>
            <a:rect l="l" t="t" r="r" b="b"/>
            <a:pathLst>
              <a:path w="720725">
                <a:moveTo>
                  <a:pt x="0" y="0"/>
                </a:moveTo>
                <a:lnTo>
                  <a:pt x="720135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194" y="3503228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3999997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6053" y="3251648"/>
            <a:ext cx="96520" cy="252095"/>
          </a:xfrm>
          <a:custGeom>
            <a:avLst/>
            <a:gdLst/>
            <a:ahLst/>
            <a:cxnLst/>
            <a:rect l="l" t="t" r="r" b="b"/>
            <a:pathLst>
              <a:path w="96519" h="252095">
                <a:moveTo>
                  <a:pt x="96023" y="0"/>
                </a:moveTo>
                <a:lnTo>
                  <a:pt x="0" y="251580"/>
                </a:lnTo>
              </a:path>
            </a:pathLst>
          </a:custGeom>
          <a:ln w="31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42213" y="3251648"/>
            <a:ext cx="96520" cy="252095"/>
          </a:xfrm>
          <a:custGeom>
            <a:avLst/>
            <a:gdLst/>
            <a:ahLst/>
            <a:cxnLst/>
            <a:rect l="l" t="t" r="r" b="b"/>
            <a:pathLst>
              <a:path w="96520" h="252095">
                <a:moveTo>
                  <a:pt x="0" y="0"/>
                </a:moveTo>
                <a:lnTo>
                  <a:pt x="95981" y="251580"/>
                </a:lnTo>
              </a:path>
            </a:pathLst>
          </a:custGeom>
          <a:ln w="31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58204" y="3960521"/>
            <a:ext cx="1984375" cy="0"/>
          </a:xfrm>
          <a:custGeom>
            <a:avLst/>
            <a:gdLst/>
            <a:ahLst/>
            <a:cxnLst/>
            <a:rect l="l" t="t" r="r" b="b"/>
            <a:pathLst>
              <a:path w="1984375">
                <a:moveTo>
                  <a:pt x="0" y="0"/>
                </a:moveTo>
                <a:lnTo>
                  <a:pt x="1984008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38194" y="3697817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0" y="0"/>
                </a:moveTo>
                <a:lnTo>
                  <a:pt x="720071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3822" y="3960521"/>
            <a:ext cx="3184525" cy="0"/>
          </a:xfrm>
          <a:custGeom>
            <a:avLst/>
            <a:gdLst/>
            <a:ahLst/>
            <a:cxnLst/>
            <a:rect l="l" t="t" r="r" b="b"/>
            <a:pathLst>
              <a:path w="3184525">
                <a:moveTo>
                  <a:pt x="0" y="0"/>
                </a:moveTo>
                <a:lnTo>
                  <a:pt x="3184369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42213" y="3697817"/>
            <a:ext cx="96520" cy="262890"/>
          </a:xfrm>
          <a:custGeom>
            <a:avLst/>
            <a:gdLst/>
            <a:ahLst/>
            <a:cxnLst/>
            <a:rect l="l" t="t" r="r" b="b"/>
            <a:pathLst>
              <a:path w="96520" h="262889">
                <a:moveTo>
                  <a:pt x="95981" y="0"/>
                </a:moveTo>
                <a:lnTo>
                  <a:pt x="0" y="262703"/>
                </a:lnTo>
              </a:path>
            </a:pathLst>
          </a:custGeom>
          <a:ln w="312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58266" y="3697817"/>
            <a:ext cx="95885" cy="262890"/>
          </a:xfrm>
          <a:custGeom>
            <a:avLst/>
            <a:gdLst/>
            <a:ahLst/>
            <a:cxnLst/>
            <a:rect l="l" t="t" r="r" b="b"/>
            <a:pathLst>
              <a:path w="95885" h="262889">
                <a:moveTo>
                  <a:pt x="0" y="0"/>
                </a:moveTo>
                <a:lnTo>
                  <a:pt x="95556" y="262703"/>
                </a:lnTo>
              </a:path>
            </a:pathLst>
          </a:custGeom>
          <a:ln w="31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58204" y="4417967"/>
            <a:ext cx="2800350" cy="0"/>
          </a:xfrm>
          <a:custGeom>
            <a:avLst/>
            <a:gdLst/>
            <a:ahLst/>
            <a:cxnLst/>
            <a:rect l="l" t="t" r="r" b="b"/>
            <a:pathLst>
              <a:path w="2800350">
                <a:moveTo>
                  <a:pt x="0" y="0"/>
                </a:moveTo>
                <a:lnTo>
                  <a:pt x="2800061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70088" y="4417967"/>
            <a:ext cx="2368550" cy="0"/>
          </a:xfrm>
          <a:custGeom>
            <a:avLst/>
            <a:gdLst/>
            <a:ahLst/>
            <a:cxnLst/>
            <a:rect l="l" t="t" r="r" b="b"/>
            <a:pathLst>
              <a:path w="2368550">
                <a:moveTo>
                  <a:pt x="0" y="0"/>
                </a:moveTo>
                <a:lnTo>
                  <a:pt x="2368103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58266" y="4155263"/>
            <a:ext cx="95885" cy="262890"/>
          </a:xfrm>
          <a:custGeom>
            <a:avLst/>
            <a:gdLst/>
            <a:ahLst/>
            <a:cxnLst/>
            <a:rect l="l" t="t" r="r" b="b"/>
            <a:pathLst>
              <a:path w="95885" h="262889">
                <a:moveTo>
                  <a:pt x="95556" y="0"/>
                </a:moveTo>
                <a:lnTo>
                  <a:pt x="0" y="262703"/>
                </a:lnTo>
              </a:path>
            </a:pathLst>
          </a:custGeom>
          <a:ln w="31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73894" y="4155263"/>
            <a:ext cx="96520" cy="262890"/>
          </a:xfrm>
          <a:custGeom>
            <a:avLst/>
            <a:gdLst/>
            <a:ahLst/>
            <a:cxnLst/>
            <a:rect l="l" t="t" r="r" b="b"/>
            <a:pathLst>
              <a:path w="96520" h="262889">
                <a:moveTo>
                  <a:pt x="0" y="0"/>
                </a:moveTo>
                <a:lnTo>
                  <a:pt x="96193" y="262703"/>
                </a:lnTo>
              </a:path>
            </a:pathLst>
          </a:custGeom>
          <a:ln w="312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58204" y="4863832"/>
            <a:ext cx="3615690" cy="0"/>
          </a:xfrm>
          <a:custGeom>
            <a:avLst/>
            <a:gdLst/>
            <a:ahLst/>
            <a:cxnLst/>
            <a:rect l="l" t="t" r="r" b="b"/>
            <a:pathLst>
              <a:path w="3615690">
                <a:moveTo>
                  <a:pt x="0" y="0"/>
                </a:moveTo>
                <a:lnTo>
                  <a:pt x="3615690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0088" y="4612282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0" y="0"/>
                </a:moveTo>
                <a:lnTo>
                  <a:pt x="720071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86140" y="4863832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>
                <a:moveTo>
                  <a:pt x="0" y="0"/>
                </a:moveTo>
                <a:lnTo>
                  <a:pt x="1552050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73894" y="4612282"/>
            <a:ext cx="96520" cy="252095"/>
          </a:xfrm>
          <a:custGeom>
            <a:avLst/>
            <a:gdLst/>
            <a:ahLst/>
            <a:cxnLst/>
            <a:rect l="l" t="t" r="r" b="b"/>
            <a:pathLst>
              <a:path w="96520" h="252095">
                <a:moveTo>
                  <a:pt x="96193" y="0"/>
                </a:moveTo>
                <a:lnTo>
                  <a:pt x="0" y="251549"/>
                </a:lnTo>
              </a:path>
            </a:pathLst>
          </a:custGeom>
          <a:ln w="31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90159" y="4612282"/>
            <a:ext cx="96520" cy="252095"/>
          </a:xfrm>
          <a:custGeom>
            <a:avLst/>
            <a:gdLst/>
            <a:ahLst/>
            <a:cxnLst/>
            <a:rect l="l" t="t" r="r" b="b"/>
            <a:pathLst>
              <a:path w="96520" h="252095">
                <a:moveTo>
                  <a:pt x="0" y="0"/>
                </a:moveTo>
                <a:lnTo>
                  <a:pt x="95981" y="251549"/>
                </a:lnTo>
              </a:path>
            </a:pathLst>
          </a:custGeom>
          <a:ln w="31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8204" y="5321232"/>
            <a:ext cx="2800350" cy="0"/>
          </a:xfrm>
          <a:custGeom>
            <a:avLst/>
            <a:gdLst/>
            <a:ahLst/>
            <a:cxnLst/>
            <a:rect l="l" t="t" r="r" b="b"/>
            <a:pathLst>
              <a:path w="2800350">
                <a:moveTo>
                  <a:pt x="0" y="0"/>
                </a:moveTo>
                <a:lnTo>
                  <a:pt x="2800061" y="0"/>
                </a:lnTo>
              </a:path>
            </a:pathLst>
          </a:custGeom>
          <a:ln w="2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58266" y="5058528"/>
            <a:ext cx="3280410" cy="262890"/>
          </a:xfrm>
          <a:custGeom>
            <a:avLst/>
            <a:gdLst/>
            <a:ahLst/>
            <a:cxnLst/>
            <a:rect l="l" t="t" r="r" b="b"/>
            <a:pathLst>
              <a:path w="3280409" h="262889">
                <a:moveTo>
                  <a:pt x="95556" y="0"/>
                </a:moveTo>
                <a:lnTo>
                  <a:pt x="3279925" y="0"/>
                </a:lnTo>
              </a:path>
              <a:path w="3280409" h="262889">
                <a:moveTo>
                  <a:pt x="95556" y="0"/>
                </a:moveTo>
                <a:lnTo>
                  <a:pt x="0" y="262703"/>
                </a:lnTo>
              </a:path>
            </a:pathLst>
          </a:custGeom>
          <a:ln w="27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2134049" y="2668640"/>
            <a:ext cx="5904230" cy="3235960"/>
            <a:chOff x="2134049" y="2668640"/>
            <a:chExt cx="5904230" cy="3235960"/>
          </a:xfrm>
        </p:grpSpPr>
        <p:sp>
          <p:nvSpPr>
            <p:cNvPr id="48" name="object 48"/>
            <p:cNvSpPr/>
            <p:nvPr/>
          </p:nvSpPr>
          <p:spPr>
            <a:xfrm>
              <a:off x="2134049" y="5515929"/>
              <a:ext cx="5904230" cy="262890"/>
            </a:xfrm>
            <a:custGeom>
              <a:avLst/>
              <a:gdLst/>
              <a:ahLst/>
              <a:cxnLst/>
              <a:rect l="l" t="t" r="r" b="b"/>
              <a:pathLst>
                <a:path w="5904230" h="262889">
                  <a:moveTo>
                    <a:pt x="272399" y="262688"/>
                  </a:moveTo>
                  <a:lnTo>
                    <a:pt x="3439844" y="262688"/>
                  </a:lnTo>
                </a:path>
                <a:path w="5904230" h="262889">
                  <a:moveTo>
                    <a:pt x="176376" y="0"/>
                  </a:moveTo>
                  <a:lnTo>
                    <a:pt x="272399" y="262688"/>
                  </a:lnTo>
                </a:path>
                <a:path w="5904230" h="262889">
                  <a:moveTo>
                    <a:pt x="3536038" y="0"/>
                  </a:moveTo>
                  <a:lnTo>
                    <a:pt x="3439844" y="262688"/>
                  </a:lnTo>
                </a:path>
                <a:path w="5904230" h="262889">
                  <a:moveTo>
                    <a:pt x="0" y="0"/>
                  </a:moveTo>
                  <a:lnTo>
                    <a:pt x="176376" y="0"/>
                  </a:lnTo>
                </a:path>
                <a:path w="5904230" h="262889">
                  <a:moveTo>
                    <a:pt x="3536038" y="0"/>
                  </a:moveTo>
                  <a:lnTo>
                    <a:pt x="4256110" y="0"/>
                  </a:lnTo>
                </a:path>
                <a:path w="5904230" h="262889">
                  <a:moveTo>
                    <a:pt x="4256110" y="0"/>
                  </a:moveTo>
                  <a:lnTo>
                    <a:pt x="4352091" y="262688"/>
                  </a:lnTo>
                </a:path>
                <a:path w="5904230" h="262889">
                  <a:moveTo>
                    <a:pt x="4352091" y="262688"/>
                  </a:moveTo>
                  <a:lnTo>
                    <a:pt x="5904142" y="262688"/>
                  </a:lnTo>
                </a:path>
              </a:pathLst>
            </a:custGeom>
            <a:ln w="27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10425" y="2668640"/>
              <a:ext cx="2447925" cy="3235960"/>
            </a:xfrm>
            <a:custGeom>
              <a:avLst/>
              <a:gdLst/>
              <a:ahLst/>
              <a:cxnLst/>
              <a:rect l="l" t="t" r="r" b="b"/>
              <a:pathLst>
                <a:path w="2447925" h="3235960">
                  <a:moveTo>
                    <a:pt x="0" y="0"/>
                  </a:moveTo>
                  <a:lnTo>
                    <a:pt x="0" y="3235945"/>
                  </a:lnTo>
                </a:path>
                <a:path w="2447925" h="3235960">
                  <a:moveTo>
                    <a:pt x="815628" y="0"/>
                  </a:moveTo>
                  <a:lnTo>
                    <a:pt x="815628" y="3235945"/>
                  </a:lnTo>
                </a:path>
                <a:path w="2447925" h="3235960">
                  <a:moveTo>
                    <a:pt x="1631787" y="0"/>
                  </a:moveTo>
                  <a:lnTo>
                    <a:pt x="1631787" y="3235945"/>
                  </a:lnTo>
                </a:path>
                <a:path w="2447925" h="3235960">
                  <a:moveTo>
                    <a:pt x="2447840" y="0"/>
                  </a:moveTo>
                  <a:lnTo>
                    <a:pt x="2447840" y="3235945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53822" y="4155263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20071" y="0"/>
                  </a:lnTo>
                </a:path>
              </a:pathLst>
            </a:custGeom>
            <a:ln w="23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73894" y="2668640"/>
              <a:ext cx="1648460" cy="3235960"/>
            </a:xfrm>
            <a:custGeom>
              <a:avLst/>
              <a:gdLst/>
              <a:ahLst/>
              <a:cxnLst/>
              <a:rect l="l" t="t" r="r" b="b"/>
              <a:pathLst>
                <a:path w="1648459" h="3235960">
                  <a:moveTo>
                    <a:pt x="0" y="0"/>
                  </a:moveTo>
                  <a:lnTo>
                    <a:pt x="0" y="3235945"/>
                  </a:lnTo>
                </a:path>
                <a:path w="1648459" h="3235960">
                  <a:moveTo>
                    <a:pt x="816265" y="0"/>
                  </a:moveTo>
                  <a:lnTo>
                    <a:pt x="816265" y="3235945"/>
                  </a:lnTo>
                </a:path>
                <a:path w="1648459" h="3235960">
                  <a:moveTo>
                    <a:pt x="1648032" y="0"/>
                  </a:moveTo>
                  <a:lnTo>
                    <a:pt x="1648032" y="3235945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576478" y="432942"/>
            <a:ext cx="785304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 indent="-147955">
              <a:lnSpc>
                <a:spcPts val="2165"/>
              </a:lnSpc>
              <a:buSzPct val="105555"/>
              <a:buChar char="-"/>
              <a:tabLst>
                <a:tab pos="160655" algn="l"/>
              </a:tabLst>
            </a:pP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Timing</a:t>
            </a:r>
            <a:r>
              <a:rPr sz="1800" b="1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signals</a:t>
            </a:r>
            <a:r>
              <a:rPr sz="1800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Generated</a:t>
            </a:r>
            <a:r>
              <a:rPr sz="18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8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Arial"/>
                <a:cs typeface="Arial"/>
              </a:rPr>
              <a:t>4-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bit</a:t>
            </a:r>
            <a:r>
              <a:rPr sz="1800" b="1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sequence</a:t>
            </a:r>
            <a:r>
              <a:rPr sz="18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counter</a:t>
            </a:r>
            <a:r>
              <a:rPr sz="1800" b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8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4x16</a:t>
            </a:r>
            <a:r>
              <a:rPr sz="1800"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  <a:p>
            <a:pPr marL="160020" indent="-147955">
              <a:lnSpc>
                <a:spcPts val="2165"/>
              </a:lnSpc>
              <a:buChar char="-"/>
              <a:tabLst>
                <a:tab pos="160655" algn="l"/>
              </a:tabLst>
            </a:pPr>
            <a:r>
              <a:rPr sz="1900" b="1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900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000000"/>
                </a:solidFill>
                <a:latin typeface="Arial"/>
                <a:cs typeface="Arial"/>
              </a:rPr>
              <a:t>SC</a:t>
            </a:r>
            <a:r>
              <a:rPr sz="1900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9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19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000000"/>
                </a:solidFill>
                <a:latin typeface="Arial"/>
                <a:cs typeface="Arial"/>
              </a:rPr>
              <a:t>incremented</a:t>
            </a:r>
            <a:r>
              <a:rPr sz="19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1900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000000"/>
                </a:solidFill>
                <a:latin typeface="Arial"/>
                <a:cs typeface="Arial"/>
              </a:rPr>
              <a:t>cleared.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53" name="object 53"/>
          <p:cNvSpPr txBox="1"/>
          <p:nvPr/>
        </p:nvSpPr>
        <p:spPr>
          <a:xfrm>
            <a:off x="462178" y="941959"/>
            <a:ext cx="8143240" cy="4946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ts val="2215"/>
              </a:lnSpc>
              <a:spcBef>
                <a:spcPts val="95"/>
              </a:spcBef>
              <a:tabLst>
                <a:tab pos="1548130" algn="l"/>
              </a:tabLst>
            </a:pPr>
            <a:r>
              <a:rPr sz="1900" b="1" dirty="0">
                <a:latin typeface="Arial"/>
                <a:cs typeface="Arial"/>
              </a:rPr>
              <a:t>-</a:t>
            </a:r>
            <a:r>
              <a:rPr sz="1900" b="1" spc="-10" dirty="0">
                <a:latin typeface="Arial"/>
                <a:cs typeface="Arial"/>
              </a:rPr>
              <a:t> Example:</a:t>
            </a:r>
            <a:r>
              <a:rPr sz="1900" b="1" dirty="0">
                <a:latin typeface="Arial"/>
                <a:cs typeface="Arial"/>
              </a:rPr>
              <a:t>	T</a:t>
            </a:r>
            <a:r>
              <a:rPr sz="1875" b="1" baseline="-20000" dirty="0">
                <a:latin typeface="Arial"/>
                <a:cs typeface="Arial"/>
              </a:rPr>
              <a:t>0</a:t>
            </a:r>
            <a:r>
              <a:rPr sz="1900" b="1" dirty="0">
                <a:latin typeface="Arial"/>
                <a:cs typeface="Arial"/>
              </a:rPr>
              <a:t>,</a:t>
            </a:r>
            <a:r>
              <a:rPr sz="1900" b="1" spc="-2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</a:t>
            </a:r>
            <a:r>
              <a:rPr sz="1875" b="1" baseline="-20000" dirty="0">
                <a:latin typeface="Arial"/>
                <a:cs typeface="Arial"/>
              </a:rPr>
              <a:t>1</a:t>
            </a:r>
            <a:r>
              <a:rPr sz="1900" b="1" dirty="0">
                <a:latin typeface="Arial"/>
                <a:cs typeface="Arial"/>
              </a:rPr>
              <a:t>,</a:t>
            </a:r>
            <a:r>
              <a:rPr sz="1900" b="1" spc="-2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</a:t>
            </a:r>
            <a:r>
              <a:rPr sz="1875" b="1" baseline="-20000" dirty="0">
                <a:latin typeface="Arial"/>
                <a:cs typeface="Arial"/>
              </a:rPr>
              <a:t>2</a:t>
            </a:r>
            <a:r>
              <a:rPr sz="1900" b="1" dirty="0">
                <a:latin typeface="Arial"/>
                <a:cs typeface="Arial"/>
              </a:rPr>
              <a:t>,</a:t>
            </a:r>
            <a:r>
              <a:rPr sz="1900" b="1" spc="-3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</a:t>
            </a:r>
            <a:r>
              <a:rPr sz="1875" b="1" baseline="-20000" dirty="0">
                <a:latin typeface="Arial"/>
                <a:cs typeface="Arial"/>
              </a:rPr>
              <a:t>3</a:t>
            </a:r>
            <a:r>
              <a:rPr sz="1900" b="1" dirty="0">
                <a:latin typeface="Arial"/>
                <a:cs typeface="Arial"/>
              </a:rPr>
              <a:t>,</a:t>
            </a:r>
            <a:r>
              <a:rPr sz="1900" b="1" spc="-2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</a:t>
            </a:r>
            <a:r>
              <a:rPr sz="1875" b="1" baseline="-20000" dirty="0">
                <a:latin typeface="Arial"/>
                <a:cs typeface="Arial"/>
              </a:rPr>
              <a:t>4</a:t>
            </a:r>
            <a:r>
              <a:rPr sz="1900" b="1" dirty="0">
                <a:latin typeface="Arial"/>
                <a:cs typeface="Arial"/>
              </a:rPr>
              <a:t>,</a:t>
            </a:r>
            <a:r>
              <a:rPr sz="1900" b="1" spc="-2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</a:t>
            </a:r>
            <a:r>
              <a:rPr sz="1875" b="1" baseline="-20000" dirty="0">
                <a:latin typeface="Arial"/>
                <a:cs typeface="Arial"/>
              </a:rPr>
              <a:t>0</a:t>
            </a:r>
            <a:r>
              <a:rPr sz="1900" b="1" dirty="0">
                <a:latin typeface="Arial"/>
                <a:cs typeface="Arial"/>
              </a:rPr>
              <a:t>,</a:t>
            </a:r>
            <a:r>
              <a:rPr sz="1900" b="1" spc="-2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</a:t>
            </a:r>
            <a:r>
              <a:rPr sz="1875" b="1" baseline="-20000" dirty="0">
                <a:latin typeface="Arial"/>
                <a:cs typeface="Arial"/>
              </a:rPr>
              <a:t>1</a:t>
            </a:r>
            <a:r>
              <a:rPr sz="1900" b="1" dirty="0">
                <a:latin typeface="Arial"/>
                <a:cs typeface="Arial"/>
              </a:rPr>
              <a:t>,</a:t>
            </a:r>
            <a:r>
              <a:rPr sz="1900" b="1" spc="-3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.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.</a:t>
            </a:r>
            <a:r>
              <a:rPr sz="1900" b="1" spc="-20" dirty="0">
                <a:latin typeface="Arial"/>
                <a:cs typeface="Arial"/>
              </a:rPr>
              <a:t> </a:t>
            </a:r>
            <a:r>
              <a:rPr sz="1900" b="1" spc="-50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593090">
              <a:lnSpc>
                <a:spcPts val="2095"/>
              </a:lnSpc>
            </a:pPr>
            <a:r>
              <a:rPr sz="1800" b="1" dirty="0">
                <a:latin typeface="Arial"/>
                <a:cs typeface="Arial"/>
              </a:rPr>
              <a:t>Assume: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time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baseline="-20833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SC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cleared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decoder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D3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active.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"/>
              <a:cs typeface="Arial"/>
            </a:endParaRPr>
          </a:p>
          <a:p>
            <a:pPr marR="1068705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</a:t>
            </a:r>
            <a:r>
              <a:rPr sz="1800" b="1" baseline="-20833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baseline="-20833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SC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503805">
              <a:lnSpc>
                <a:spcPct val="100000"/>
              </a:lnSpc>
              <a:spcBef>
                <a:spcPts val="925"/>
              </a:spcBef>
              <a:tabLst>
                <a:tab pos="3319779" algn="l"/>
                <a:tab pos="4135754" algn="l"/>
                <a:tab pos="4951730" algn="l"/>
                <a:tab pos="5767070" algn="l"/>
                <a:tab pos="6583680" algn="l"/>
              </a:tabLst>
            </a:pPr>
            <a:r>
              <a:rPr sz="1050" b="1" spc="220" dirty="0">
                <a:latin typeface="Arial"/>
                <a:cs typeface="Arial"/>
              </a:rPr>
              <a:t>T0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220" dirty="0">
                <a:latin typeface="Arial"/>
                <a:cs typeface="Arial"/>
              </a:rPr>
              <a:t>T1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220" dirty="0">
                <a:latin typeface="Arial"/>
                <a:cs typeface="Arial"/>
              </a:rPr>
              <a:t>T2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220" dirty="0">
                <a:latin typeface="Arial"/>
                <a:cs typeface="Arial"/>
              </a:rPr>
              <a:t>T3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220" dirty="0">
                <a:latin typeface="Arial"/>
                <a:cs typeface="Arial"/>
              </a:rPr>
              <a:t>T4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195" dirty="0">
                <a:latin typeface="Arial"/>
                <a:cs typeface="Arial"/>
              </a:rPr>
              <a:t>T0</a:t>
            </a:r>
            <a:endParaRPr sz="1050">
              <a:latin typeface="Arial"/>
              <a:cs typeface="Arial"/>
            </a:endParaRPr>
          </a:p>
          <a:p>
            <a:pPr marL="1047750">
              <a:lnSpc>
                <a:spcPct val="100000"/>
              </a:lnSpc>
              <a:spcBef>
                <a:spcPts val="270"/>
              </a:spcBef>
            </a:pPr>
            <a:r>
              <a:rPr sz="1050" b="1" spc="210" dirty="0">
                <a:latin typeface="Arial"/>
                <a:cs typeface="Arial"/>
              </a:rPr>
              <a:t>Clock</a:t>
            </a:r>
            <a:endParaRPr sz="1050">
              <a:latin typeface="Arial"/>
              <a:cs typeface="Arial"/>
            </a:endParaRPr>
          </a:p>
          <a:p>
            <a:pPr marL="1144270" marR="6610984">
              <a:lnSpc>
                <a:spcPct val="283000"/>
              </a:lnSpc>
              <a:spcBef>
                <a:spcPts val="35"/>
              </a:spcBef>
            </a:pPr>
            <a:r>
              <a:rPr sz="1050" b="1" spc="195" dirty="0">
                <a:latin typeface="Arial"/>
                <a:cs typeface="Arial"/>
              </a:rPr>
              <a:t>T0 T1 T2 T3 T4 </a:t>
            </a:r>
            <a:r>
              <a:rPr sz="1050" b="1" spc="185" dirty="0">
                <a:latin typeface="Arial"/>
                <a:cs typeface="Arial"/>
              </a:rPr>
              <a:t>D3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144270" marR="6610984">
              <a:lnSpc>
                <a:spcPct val="100000"/>
              </a:lnSpc>
              <a:spcBef>
                <a:spcPts val="960"/>
              </a:spcBef>
            </a:pPr>
            <a:r>
              <a:rPr sz="1050" b="1" spc="245" dirty="0">
                <a:latin typeface="Arial"/>
                <a:cs typeface="Arial"/>
              </a:rPr>
              <a:t>CLR </a:t>
            </a:r>
            <a:r>
              <a:rPr sz="1050" b="1" spc="290" dirty="0">
                <a:latin typeface="Arial"/>
                <a:cs typeface="Arial"/>
              </a:rPr>
              <a:t>SC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273" y="409702"/>
            <a:ext cx="503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5</a:t>
            </a:r>
            <a:r>
              <a:rPr spc="-5" dirty="0"/>
              <a:t> </a:t>
            </a:r>
            <a:r>
              <a:rPr dirty="0"/>
              <a:t>Timing &amp;</a:t>
            </a:r>
            <a:r>
              <a:rPr spc="-15" dirty="0"/>
              <a:t> </a:t>
            </a:r>
            <a:r>
              <a:rPr dirty="0"/>
              <a:t>Control</a:t>
            </a:r>
            <a:r>
              <a:rPr spc="-5" dirty="0"/>
              <a:t> </a:t>
            </a:r>
            <a:r>
              <a:rPr sz="3600" spc="-15" baseline="25462" dirty="0"/>
              <a:t>cont.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523240" y="1003161"/>
            <a:ext cx="8011159" cy="48888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450"/>
              </a:spcBef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AR←PC</a:t>
            </a:r>
            <a:endParaRPr sz="2800">
              <a:latin typeface="Arial"/>
              <a:cs typeface="Arial"/>
            </a:endParaRPr>
          </a:p>
          <a:p>
            <a:pPr marL="768985" marR="22225" lvl="1" indent="-287020" algn="just">
              <a:lnSpc>
                <a:spcPts val="2590"/>
              </a:lnSpc>
              <a:spcBef>
                <a:spcPts val="630"/>
              </a:spcBef>
              <a:buChar char="–"/>
              <a:tabLst>
                <a:tab pos="769620" algn="l"/>
              </a:tabLst>
            </a:pPr>
            <a:r>
              <a:rPr sz="2400" dirty="0">
                <a:latin typeface="Arial"/>
                <a:cs typeface="Arial"/>
              </a:rPr>
              <a:t>Transfers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signal </a:t>
            </a: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-37" baseline="-20833" dirty="0">
                <a:latin typeface="Arial"/>
                <a:cs typeface="Arial"/>
              </a:rPr>
              <a:t>0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active</a:t>
            </a:r>
            <a:endParaRPr sz="2400">
              <a:latin typeface="Arial"/>
              <a:cs typeface="Arial"/>
            </a:endParaRPr>
          </a:p>
          <a:p>
            <a:pPr marL="768985" lvl="1" indent="-287020" algn="just">
              <a:lnSpc>
                <a:spcPct val="100000"/>
              </a:lnSpc>
              <a:spcBef>
                <a:spcPts val="254"/>
              </a:spcBef>
              <a:buChar char="–"/>
              <a:tabLst>
                <a:tab pos="769620" algn="l"/>
              </a:tabLst>
            </a:pPr>
            <a:r>
              <a:rPr sz="2400" dirty="0">
                <a:latin typeface="Arial"/>
                <a:cs typeface="Arial"/>
              </a:rPr>
              <a:t>T</a:t>
            </a:r>
            <a:r>
              <a:rPr sz="2400" baseline="-20833" dirty="0">
                <a:latin typeface="Arial"/>
                <a:cs typeface="Arial"/>
              </a:rPr>
              <a:t>0</a:t>
            </a:r>
            <a:r>
              <a:rPr sz="2400" spc="300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active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during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entire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clock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cycle</a:t>
            </a:r>
            <a:r>
              <a:rPr sz="2400" spc="-10" dirty="0">
                <a:latin typeface="Arial"/>
                <a:cs typeface="Arial"/>
              </a:rPr>
              <a:t> interval</a:t>
            </a:r>
            <a:endParaRPr sz="2400">
              <a:latin typeface="Arial"/>
              <a:cs typeface="Arial"/>
            </a:endParaRPr>
          </a:p>
          <a:p>
            <a:pPr marL="768985" marR="116839" lvl="1" indent="-287020" algn="just">
              <a:lnSpc>
                <a:spcPct val="90000"/>
              </a:lnSpc>
              <a:spcBef>
                <a:spcPts val="580"/>
              </a:spcBef>
              <a:buChar char="–"/>
              <a:tabLst>
                <a:tab pos="769620" algn="l"/>
              </a:tabLst>
            </a:pPr>
            <a:r>
              <a:rPr sz="2400" dirty="0">
                <a:latin typeface="Arial"/>
                <a:cs typeface="Arial"/>
              </a:rPr>
              <a:t>During this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placed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bus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(with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baseline="-20833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=010)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(load)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input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5" dirty="0">
                <a:latin typeface="Arial"/>
                <a:cs typeface="Arial"/>
              </a:rPr>
              <a:t> AR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enabled</a:t>
            </a:r>
            <a:endParaRPr sz="2400">
              <a:latin typeface="Arial"/>
              <a:cs typeface="Arial"/>
            </a:endParaRPr>
          </a:p>
          <a:p>
            <a:pPr marL="768985" marR="17780" lvl="1" indent="-287020">
              <a:lnSpc>
                <a:spcPts val="2590"/>
              </a:lnSpc>
              <a:spcBef>
                <a:spcPts val="615"/>
              </a:spcBef>
              <a:buChar char="–"/>
              <a:tabLst>
                <a:tab pos="76962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actual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transfer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occur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until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clock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cycle when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clock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through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positive transition</a:t>
            </a:r>
            <a:endParaRPr sz="2400">
              <a:latin typeface="Arial"/>
              <a:cs typeface="Arial"/>
            </a:endParaRPr>
          </a:p>
          <a:p>
            <a:pPr marL="768985" marR="522605" lvl="1" indent="-287020">
              <a:lnSpc>
                <a:spcPts val="2590"/>
              </a:lnSpc>
              <a:spcBef>
                <a:spcPts val="585"/>
              </a:spcBef>
              <a:buChar char="–"/>
              <a:tabLst>
                <a:tab pos="769620" algn="l"/>
              </a:tabLst>
            </a:pPr>
            <a:r>
              <a:rPr sz="2400" dirty="0">
                <a:latin typeface="Arial"/>
                <a:cs typeface="Arial"/>
              </a:rPr>
              <a:t>This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positive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clock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transition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increments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sequence counter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0000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0001</a:t>
            </a:r>
            <a:endParaRPr sz="2400">
              <a:latin typeface="Arial"/>
              <a:cs typeface="Arial"/>
            </a:endParaRPr>
          </a:p>
          <a:p>
            <a:pPr marL="768985" lvl="1" indent="-287020">
              <a:lnSpc>
                <a:spcPct val="100000"/>
              </a:lnSpc>
              <a:spcBef>
                <a:spcPts val="250"/>
              </a:spcBef>
              <a:buChar char="–"/>
              <a:tabLst>
                <a:tab pos="76962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next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clock cycle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spc="307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active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baseline="-20833" dirty="0">
                <a:latin typeface="Arial"/>
                <a:cs typeface="Arial"/>
              </a:rPr>
              <a:t>0</a:t>
            </a:r>
            <a:r>
              <a:rPr sz="2400" spc="307" baseline="-2083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inactive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Instruction</a:t>
            </a:r>
            <a:r>
              <a:rPr spc="-20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5729"/>
            <a:ext cx="7707630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sequence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instructions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stored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355600" marR="360045" indent="-343535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executed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computer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going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through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cycle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each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instruction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(in </a:t>
            </a:r>
            <a:r>
              <a:rPr sz="2800" dirty="0">
                <a:latin typeface="Arial"/>
                <a:cs typeface="Arial"/>
              </a:rPr>
              <a:t>most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cases)</a:t>
            </a:r>
            <a:endParaRPr sz="2800">
              <a:latin typeface="Arial"/>
              <a:cs typeface="Arial"/>
            </a:endParaRPr>
          </a:p>
          <a:p>
            <a:pPr marL="355600" marR="598170" indent="-343535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Each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instruction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turn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subdivided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sequence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sub-</a:t>
            </a:r>
            <a:r>
              <a:rPr sz="2800" dirty="0">
                <a:latin typeface="Arial"/>
                <a:cs typeface="Arial"/>
              </a:rPr>
              <a:t>cycles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phases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6</a:t>
            </a:r>
            <a:r>
              <a:rPr spc="-10" dirty="0"/>
              <a:t> </a:t>
            </a:r>
            <a:r>
              <a:rPr dirty="0"/>
              <a:t>Instruction</a:t>
            </a:r>
            <a:r>
              <a:rPr spc="-15" dirty="0"/>
              <a:t> </a:t>
            </a:r>
            <a:r>
              <a:rPr dirty="0"/>
              <a:t>Cycle</a:t>
            </a:r>
            <a:r>
              <a:rPr spc="220" dirty="0"/>
              <a:t> </a:t>
            </a:r>
            <a:r>
              <a:rPr sz="4350" spc="-15" baseline="24904" dirty="0"/>
              <a:t>cont.</a:t>
            </a:r>
            <a:endParaRPr sz="4350" baseline="24904"/>
          </a:p>
        </p:txBody>
      </p:sp>
      <p:sp>
        <p:nvSpPr>
          <p:cNvPr id="3" name="object 3"/>
          <p:cNvSpPr txBox="1"/>
          <p:nvPr/>
        </p:nvSpPr>
        <p:spPr>
          <a:xfrm>
            <a:off x="535940" y="1139253"/>
            <a:ext cx="7890509" cy="403161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Instruction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Cycle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Phases: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1-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Fetch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instruction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2-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Decode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instruction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3-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Read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effective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address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memory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instruction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indirect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4-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Execute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instruction</a:t>
            </a:r>
            <a:endParaRPr sz="2800">
              <a:latin typeface="Arial"/>
              <a:cs typeface="Arial"/>
            </a:endParaRPr>
          </a:p>
          <a:p>
            <a:pPr marL="355600" marR="448309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This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cycle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repeats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indefinitely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unless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HALT </a:t>
            </a:r>
            <a:r>
              <a:rPr sz="2800" dirty="0">
                <a:latin typeface="Arial"/>
                <a:cs typeface="Arial"/>
              </a:rPr>
              <a:t>instruction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encountered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738" y="272922"/>
            <a:ext cx="43497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0710" marR="5080" indent="-58864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Instruction</a:t>
            </a:r>
            <a:r>
              <a:rPr spc="-20" dirty="0"/>
              <a:t> </a:t>
            </a:r>
            <a:r>
              <a:rPr spc="-10" dirty="0"/>
              <a:t>Cycle </a:t>
            </a:r>
            <a:r>
              <a:rPr dirty="0"/>
              <a:t>Fetch</a:t>
            </a:r>
            <a:r>
              <a:rPr spc="-5" dirty="0"/>
              <a:t> </a:t>
            </a:r>
            <a:r>
              <a:rPr dirty="0"/>
              <a:t>and</a:t>
            </a:r>
            <a:r>
              <a:rPr spc="-10" dirty="0"/>
              <a:t> Decode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471929"/>
            <a:ext cx="8089900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177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Initially,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Counter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(PC)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loaded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address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first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instruction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368300" marR="1165225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sequence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counter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SC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cleared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0, </a:t>
            </a:r>
            <a:r>
              <a:rPr sz="2800" dirty="0">
                <a:latin typeface="Arial"/>
                <a:cs typeface="Arial"/>
              </a:rPr>
              <a:t>providing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decoded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timing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signal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</a:t>
            </a:r>
            <a:r>
              <a:rPr sz="2775" spc="-37" baseline="-21021" dirty="0">
                <a:latin typeface="Arial"/>
                <a:cs typeface="Arial"/>
              </a:rPr>
              <a:t>0</a:t>
            </a:r>
            <a:endParaRPr sz="2775" baseline="-21021">
              <a:latin typeface="Arial"/>
              <a:cs typeface="Arial"/>
            </a:endParaRPr>
          </a:p>
          <a:p>
            <a:pPr marL="368300" marR="65405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After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each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clock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pulse,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SC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incremented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one,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timing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signals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through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sequence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038" y="272922"/>
            <a:ext cx="47694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" marR="17780" indent="-19685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Instruction</a:t>
            </a:r>
            <a:r>
              <a:rPr spc="-20" dirty="0"/>
              <a:t> </a:t>
            </a:r>
            <a:r>
              <a:rPr spc="-10" dirty="0"/>
              <a:t>Cycle </a:t>
            </a:r>
            <a:r>
              <a:rPr dirty="0"/>
              <a:t>Fetch</a:t>
            </a:r>
            <a:r>
              <a:rPr spc="-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Decode</a:t>
            </a:r>
            <a:r>
              <a:rPr spc="-20" dirty="0"/>
              <a:t> </a:t>
            </a:r>
            <a:r>
              <a:rPr sz="3600" spc="-15" baseline="25462" dirty="0"/>
              <a:t>cont.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713740" y="1309395"/>
            <a:ext cx="7827645" cy="44646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49885" indent="-287020">
              <a:lnSpc>
                <a:spcPct val="100000"/>
              </a:lnSpc>
              <a:spcBef>
                <a:spcPts val="775"/>
              </a:spcBef>
              <a:buChar char="–"/>
              <a:tabLst>
                <a:tab pos="350520" algn="l"/>
              </a:tabLst>
            </a:pPr>
            <a:r>
              <a:rPr sz="280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AR←PC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(this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essential!!)</a:t>
            </a:r>
            <a:endParaRPr sz="2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address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instruction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moved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AR.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Arial"/>
              <a:cs typeface="Arial"/>
            </a:endParaRPr>
          </a:p>
          <a:p>
            <a:pPr marL="349885" indent="-287020">
              <a:lnSpc>
                <a:spcPct val="100000"/>
              </a:lnSpc>
              <a:buChar char="–"/>
              <a:tabLst>
                <a:tab pos="350520" algn="l"/>
              </a:tabLst>
            </a:pPr>
            <a:r>
              <a:rPr sz="280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IR←M[AR],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PC←PC+1</a:t>
            </a:r>
            <a:endParaRPr sz="2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75"/>
              </a:spcBef>
              <a:tabLst>
                <a:tab pos="2953385" algn="l"/>
              </a:tabLst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instruction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</a:t>
            </a:r>
            <a:r>
              <a:rPr sz="2800" dirty="0">
                <a:latin typeface="Arial"/>
                <a:cs typeface="Arial"/>
              </a:rPr>
              <a:t>	fetched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memory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IR</a:t>
            </a:r>
            <a:endParaRPr sz="2800">
              <a:latin typeface="Arial"/>
              <a:cs typeface="Arial"/>
            </a:endParaRPr>
          </a:p>
          <a:p>
            <a:pPr marL="34988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,and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incremented.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Arial"/>
              <a:cs typeface="Arial"/>
            </a:endParaRPr>
          </a:p>
          <a:p>
            <a:pPr marL="349885" marR="468630" indent="-287020">
              <a:lnSpc>
                <a:spcPct val="100000"/>
              </a:lnSpc>
              <a:buChar char="–"/>
              <a:tabLst>
                <a:tab pos="350520" algn="l"/>
              </a:tabLst>
            </a:pPr>
            <a:r>
              <a:rPr sz="280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,…,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775" baseline="-21021" dirty="0">
                <a:latin typeface="Arial"/>
                <a:cs typeface="Arial"/>
              </a:rPr>
              <a:t>7</a:t>
            </a:r>
            <a:r>
              <a:rPr sz="2800" dirty="0">
                <a:latin typeface="Arial"/>
                <a:cs typeface="Arial"/>
              </a:rPr>
              <a:t>←Decode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IR(12-</a:t>
            </a:r>
            <a:r>
              <a:rPr sz="2800" dirty="0">
                <a:latin typeface="Arial"/>
                <a:cs typeface="Arial"/>
              </a:rPr>
              <a:t>14),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AR←IR(0- </a:t>
            </a:r>
            <a:r>
              <a:rPr sz="2800" dirty="0">
                <a:latin typeface="Arial"/>
                <a:cs typeface="Arial"/>
              </a:rPr>
              <a:t>11),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I←IR(15)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2191" y="2808223"/>
            <a:ext cx="802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0 </a:t>
            </a:r>
            <a:r>
              <a:rPr sz="1200" b="1" spc="-10" dirty="0">
                <a:latin typeface="Arial"/>
                <a:cs typeface="Arial"/>
              </a:rPr>
              <a:t>(direct)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503" y="4826254"/>
            <a:ext cx="778510" cy="999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425"/>
              </a:spcBef>
            </a:pPr>
            <a:r>
              <a:rPr sz="1800" b="1" spc="-10" dirty="0">
                <a:latin typeface="Arial"/>
                <a:cs typeface="Arial"/>
              </a:rPr>
              <a:t>D'</a:t>
            </a:r>
            <a:r>
              <a:rPr sz="1200" b="1" spc="-10" dirty="0">
                <a:latin typeface="Arial"/>
                <a:cs typeface="Arial"/>
              </a:rPr>
              <a:t>7</a:t>
            </a:r>
            <a:r>
              <a:rPr sz="1800" b="1" spc="-10" dirty="0">
                <a:latin typeface="Arial"/>
                <a:cs typeface="Arial"/>
              </a:rPr>
              <a:t>IT</a:t>
            </a:r>
            <a:r>
              <a:rPr sz="1400" b="1" spc="-10" dirty="0">
                <a:latin typeface="Arial"/>
                <a:cs typeface="Arial"/>
              </a:rPr>
              <a:t>3</a:t>
            </a:r>
            <a:r>
              <a:rPr sz="1800" b="1" spc="-10" dirty="0">
                <a:latin typeface="Arial"/>
                <a:cs typeface="Arial"/>
              </a:rPr>
              <a:t>: D'</a:t>
            </a:r>
            <a:r>
              <a:rPr sz="1400" b="1" spc="-10" dirty="0">
                <a:latin typeface="Arial"/>
                <a:cs typeface="Arial"/>
              </a:rPr>
              <a:t>7</a:t>
            </a:r>
            <a:r>
              <a:rPr sz="1800" b="1" spc="-10" dirty="0">
                <a:latin typeface="Arial"/>
                <a:cs typeface="Arial"/>
              </a:rPr>
              <a:t>I'T</a:t>
            </a:r>
            <a:r>
              <a:rPr sz="1400" b="1" spc="-10" dirty="0">
                <a:latin typeface="Arial"/>
                <a:cs typeface="Arial"/>
              </a:rPr>
              <a:t>3</a:t>
            </a:r>
            <a:r>
              <a:rPr sz="1800" b="1" spc="-10" dirty="0">
                <a:latin typeface="Arial"/>
                <a:cs typeface="Arial"/>
              </a:rPr>
              <a:t>: D</a:t>
            </a:r>
            <a:r>
              <a:rPr sz="1400" b="1" spc="-10" dirty="0">
                <a:latin typeface="Arial"/>
                <a:cs typeface="Arial"/>
              </a:rPr>
              <a:t>7</a:t>
            </a:r>
            <a:r>
              <a:rPr sz="1800" b="1" spc="-10" dirty="0">
                <a:latin typeface="Arial"/>
                <a:cs typeface="Arial"/>
              </a:rPr>
              <a:t>I'T</a:t>
            </a:r>
            <a:r>
              <a:rPr sz="1400" b="1" spc="-10" dirty="0">
                <a:latin typeface="Arial"/>
                <a:cs typeface="Arial"/>
              </a:rPr>
              <a:t>3</a:t>
            </a:r>
            <a:r>
              <a:rPr sz="1800" b="1" spc="-10" dirty="0">
                <a:latin typeface="Arial"/>
                <a:cs typeface="Arial"/>
              </a:rPr>
              <a:t>: D</a:t>
            </a:r>
            <a:r>
              <a:rPr sz="1400" b="1" spc="-10" dirty="0">
                <a:latin typeface="Arial"/>
                <a:cs typeface="Arial"/>
              </a:rPr>
              <a:t>7</a:t>
            </a:r>
            <a:r>
              <a:rPr sz="1800" b="1" spc="-10" dirty="0">
                <a:latin typeface="Arial"/>
                <a:cs typeface="Arial"/>
              </a:rPr>
              <a:t>IT</a:t>
            </a:r>
            <a:r>
              <a:rPr sz="1400" b="1" spc="-10" dirty="0">
                <a:latin typeface="Arial"/>
                <a:cs typeface="Arial"/>
              </a:rPr>
              <a:t>3</a:t>
            </a:r>
            <a:r>
              <a:rPr sz="1800" b="1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6807" y="4826254"/>
            <a:ext cx="3708400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M[AR]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</a:pPr>
            <a:r>
              <a:rPr sz="1800" b="1" spc="-10" dirty="0">
                <a:latin typeface="Arial"/>
                <a:cs typeface="Arial"/>
              </a:rPr>
              <a:t>Nothing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839"/>
              </a:lnSpc>
              <a:spcBef>
                <a:spcPts val="165"/>
              </a:spcBef>
            </a:pPr>
            <a:r>
              <a:rPr sz="1800" b="1" dirty="0">
                <a:latin typeface="Arial"/>
                <a:cs typeface="Arial"/>
              </a:rPr>
              <a:t>Execute a</a:t>
            </a:r>
            <a:r>
              <a:rPr sz="1800" b="1" spc="-10" dirty="0">
                <a:latin typeface="Arial"/>
                <a:cs typeface="Arial"/>
              </a:rPr>
              <a:t> register-</a:t>
            </a:r>
            <a:r>
              <a:rPr sz="1800" b="1" dirty="0">
                <a:latin typeface="Arial"/>
                <a:cs typeface="Arial"/>
              </a:rPr>
              <a:t>reference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instr. </a:t>
            </a:r>
            <a:r>
              <a:rPr sz="1800" b="1" dirty="0">
                <a:latin typeface="Arial"/>
                <a:cs typeface="Arial"/>
              </a:rPr>
              <a:t>Execute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input-output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instr.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8884" y="203961"/>
            <a:ext cx="360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Start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884" y="331978"/>
            <a:ext cx="532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SC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Symbol"/>
                <a:cs typeface="Symbol"/>
              </a:rPr>
              <a:t>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9782" y="240029"/>
            <a:ext cx="802005" cy="291465"/>
          </a:xfrm>
          <a:custGeom>
            <a:avLst/>
            <a:gdLst/>
            <a:ahLst/>
            <a:cxnLst/>
            <a:rect l="l" t="t" r="r" b="b"/>
            <a:pathLst>
              <a:path w="802004" h="291465">
                <a:moveTo>
                  <a:pt x="0" y="291084"/>
                </a:moveTo>
                <a:lnTo>
                  <a:pt x="801624" y="291084"/>
                </a:lnTo>
                <a:lnTo>
                  <a:pt x="801624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55670" y="816102"/>
            <a:ext cx="1018540" cy="20447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latin typeface="Arial"/>
                <a:cs typeface="Arial"/>
              </a:rPr>
              <a:t>AR</a:t>
            </a:r>
            <a:r>
              <a:rPr sz="1200" b="1" spc="355" dirty="0">
                <a:latin typeface="Arial"/>
                <a:cs typeface="Arial"/>
              </a:rPr>
              <a:t>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37203" y="512000"/>
            <a:ext cx="510540" cy="291465"/>
            <a:chOff x="3537203" y="512000"/>
            <a:chExt cx="510540" cy="291465"/>
          </a:xfrm>
        </p:grpSpPr>
        <p:sp>
          <p:nvSpPr>
            <p:cNvPr id="10" name="object 10"/>
            <p:cNvSpPr/>
            <p:nvPr/>
          </p:nvSpPr>
          <p:spPr>
            <a:xfrm>
              <a:off x="3954779" y="707135"/>
              <a:ext cx="93345" cy="96520"/>
            </a:xfrm>
            <a:custGeom>
              <a:avLst/>
              <a:gdLst/>
              <a:ahLst/>
              <a:cxnLst/>
              <a:rect l="l" t="t" r="r" b="b"/>
              <a:pathLst>
                <a:path w="93345" h="96520">
                  <a:moveTo>
                    <a:pt x="47117" y="0"/>
                  </a:moveTo>
                  <a:lnTo>
                    <a:pt x="34986" y="521"/>
                  </a:lnTo>
                  <a:lnTo>
                    <a:pt x="23034" y="2079"/>
                  </a:lnTo>
                  <a:lnTo>
                    <a:pt x="11344" y="4661"/>
                  </a:lnTo>
                  <a:lnTo>
                    <a:pt x="0" y="8254"/>
                  </a:lnTo>
                  <a:lnTo>
                    <a:pt x="47117" y="96012"/>
                  </a:lnTo>
                  <a:lnTo>
                    <a:pt x="92964" y="7747"/>
                  </a:lnTo>
                  <a:lnTo>
                    <a:pt x="81907" y="4393"/>
                  </a:lnTo>
                  <a:lnTo>
                    <a:pt x="70516" y="1968"/>
                  </a:lnTo>
                  <a:lnTo>
                    <a:pt x="58888" y="496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1261" y="525017"/>
              <a:ext cx="0" cy="192405"/>
            </a:xfrm>
            <a:custGeom>
              <a:avLst/>
              <a:gdLst/>
              <a:ahLst/>
              <a:cxnLst/>
              <a:rect l="l" t="t" r="r" b="b"/>
              <a:pathLst>
                <a:path h="192404">
                  <a:moveTo>
                    <a:pt x="0" y="0"/>
                  </a:moveTo>
                  <a:lnTo>
                    <a:pt x="0" y="1920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7203" y="707135"/>
              <a:ext cx="93345" cy="96520"/>
            </a:xfrm>
            <a:custGeom>
              <a:avLst/>
              <a:gdLst/>
              <a:ahLst/>
              <a:cxnLst/>
              <a:rect l="l" t="t" r="r" b="b"/>
              <a:pathLst>
                <a:path w="93345" h="96520">
                  <a:moveTo>
                    <a:pt x="47117" y="0"/>
                  </a:moveTo>
                  <a:lnTo>
                    <a:pt x="34986" y="521"/>
                  </a:lnTo>
                  <a:lnTo>
                    <a:pt x="23034" y="2079"/>
                  </a:lnTo>
                  <a:lnTo>
                    <a:pt x="11344" y="4661"/>
                  </a:lnTo>
                  <a:lnTo>
                    <a:pt x="0" y="8254"/>
                  </a:lnTo>
                  <a:lnTo>
                    <a:pt x="47117" y="96012"/>
                  </a:lnTo>
                  <a:lnTo>
                    <a:pt x="92963" y="7747"/>
                  </a:lnTo>
                  <a:lnTo>
                    <a:pt x="81907" y="4393"/>
                  </a:lnTo>
                  <a:lnTo>
                    <a:pt x="70516" y="1968"/>
                  </a:lnTo>
                  <a:lnTo>
                    <a:pt x="58888" y="496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3685" y="624077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29">
                  <a:moveTo>
                    <a:pt x="0" y="11277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14215" y="701166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T0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3417" y="1270253"/>
            <a:ext cx="2200910" cy="21526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r>
              <a:rPr sz="1800" b="1" baseline="2314" dirty="0">
                <a:latin typeface="Arial"/>
                <a:cs typeface="Arial"/>
              </a:rPr>
              <a:t>IR</a:t>
            </a:r>
            <a:r>
              <a:rPr sz="1800" b="1" spc="405" baseline="2314" dirty="0">
                <a:latin typeface="Arial"/>
                <a:cs typeface="Arial"/>
              </a:rPr>
              <a:t>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800" b="1" baseline="2314" dirty="0">
                <a:latin typeface="Arial"/>
                <a:cs typeface="Arial"/>
              </a:rPr>
              <a:t>M[AR],</a:t>
            </a:r>
            <a:r>
              <a:rPr sz="1800" b="1" spc="427" baseline="2314" dirty="0">
                <a:latin typeface="Arial"/>
                <a:cs typeface="Arial"/>
              </a:rPr>
              <a:t> </a:t>
            </a:r>
            <a:r>
              <a:rPr sz="1800" b="1" baseline="2314" dirty="0">
                <a:latin typeface="Arial"/>
                <a:cs typeface="Arial"/>
              </a:rPr>
              <a:t>PC</a:t>
            </a:r>
            <a:r>
              <a:rPr sz="1800" b="1" spc="-44" baseline="2314" dirty="0">
                <a:latin typeface="Arial"/>
                <a:cs typeface="Arial"/>
              </a:rPr>
              <a:t>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800" b="1" baseline="2314" dirty="0">
                <a:latin typeface="Arial"/>
                <a:cs typeface="Arial"/>
              </a:rPr>
              <a:t>PC</a:t>
            </a:r>
            <a:r>
              <a:rPr sz="1800" b="1" spc="-22" baseline="2314" dirty="0">
                <a:latin typeface="Arial"/>
                <a:cs typeface="Arial"/>
              </a:rPr>
              <a:t> </a:t>
            </a:r>
            <a:r>
              <a:rPr sz="1800" b="1" baseline="2314" dirty="0">
                <a:latin typeface="Arial"/>
                <a:cs typeface="Arial"/>
              </a:rPr>
              <a:t>+</a:t>
            </a:r>
            <a:r>
              <a:rPr sz="1800" b="1" spc="-22" baseline="2314" dirty="0">
                <a:latin typeface="Arial"/>
                <a:cs typeface="Arial"/>
              </a:rPr>
              <a:t> </a:t>
            </a:r>
            <a:r>
              <a:rPr sz="1800" b="1" spc="-75" baseline="2314" dirty="0">
                <a:latin typeface="Arial"/>
                <a:cs typeface="Arial"/>
              </a:rPr>
              <a:t>1</a:t>
            </a:r>
            <a:endParaRPr sz="1800" baseline="2314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54779" y="1038605"/>
            <a:ext cx="93345" cy="219075"/>
            <a:chOff x="3954779" y="1038605"/>
            <a:chExt cx="93345" cy="219075"/>
          </a:xfrm>
        </p:grpSpPr>
        <p:sp>
          <p:nvSpPr>
            <p:cNvPr id="17" name="object 17"/>
            <p:cNvSpPr/>
            <p:nvPr/>
          </p:nvSpPr>
          <p:spPr>
            <a:xfrm>
              <a:off x="3954779" y="1159763"/>
              <a:ext cx="93345" cy="97790"/>
            </a:xfrm>
            <a:custGeom>
              <a:avLst/>
              <a:gdLst/>
              <a:ahLst/>
              <a:cxnLst/>
              <a:rect l="l" t="t" r="r" b="b"/>
              <a:pathLst>
                <a:path w="93345" h="97790">
                  <a:moveTo>
                    <a:pt x="47117" y="0"/>
                  </a:moveTo>
                  <a:lnTo>
                    <a:pt x="34986" y="523"/>
                  </a:lnTo>
                  <a:lnTo>
                    <a:pt x="23034" y="2095"/>
                  </a:lnTo>
                  <a:lnTo>
                    <a:pt x="11344" y="4714"/>
                  </a:lnTo>
                  <a:lnTo>
                    <a:pt x="0" y="8382"/>
                  </a:lnTo>
                  <a:lnTo>
                    <a:pt x="47117" y="97536"/>
                  </a:lnTo>
                  <a:lnTo>
                    <a:pt x="92964" y="7874"/>
                  </a:lnTo>
                  <a:lnTo>
                    <a:pt x="81907" y="4446"/>
                  </a:lnTo>
                  <a:lnTo>
                    <a:pt x="70516" y="1984"/>
                  </a:lnTo>
                  <a:lnTo>
                    <a:pt x="58888" y="498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01261" y="1038605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5">
                  <a:moveTo>
                    <a:pt x="0" y="0"/>
                  </a:moveTo>
                  <a:lnTo>
                    <a:pt x="0" y="13258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79314" y="1094994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T1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3105" y="1727454"/>
            <a:ext cx="2557780" cy="38290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73050" marR="326390" indent="-135255">
              <a:lnSpc>
                <a:spcPts val="1300"/>
              </a:lnSpc>
              <a:spcBef>
                <a:spcPts val="305"/>
              </a:spcBef>
              <a:tabLst>
                <a:tab pos="1514475" algn="l"/>
              </a:tabLst>
            </a:pPr>
            <a:r>
              <a:rPr sz="1200" b="1" dirty="0">
                <a:latin typeface="Arial"/>
                <a:cs typeface="Arial"/>
              </a:rPr>
              <a:t>Decode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Opcode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IR(12-</a:t>
            </a:r>
            <a:r>
              <a:rPr sz="1200" b="1" spc="-20" dirty="0">
                <a:latin typeface="Arial"/>
                <a:cs typeface="Arial"/>
              </a:rPr>
              <a:t>14), </a:t>
            </a:r>
            <a:r>
              <a:rPr sz="1200" b="1" dirty="0">
                <a:latin typeface="Arial"/>
                <a:cs typeface="Arial"/>
              </a:rPr>
              <a:t>AR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IR(0-</a:t>
            </a:r>
            <a:r>
              <a:rPr sz="1200" b="1" spc="-20" dirty="0">
                <a:latin typeface="Arial"/>
                <a:cs typeface="Arial"/>
              </a:rPr>
              <a:t>11),</a:t>
            </a:r>
            <a:r>
              <a:rPr sz="1200" b="1" dirty="0">
                <a:latin typeface="Arial"/>
                <a:cs typeface="Arial"/>
              </a:rPr>
              <a:t>	I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800" b="1" baseline="2314" dirty="0">
                <a:latin typeface="Symbol"/>
                <a:cs typeface="Symbol"/>
              </a:rPr>
              <a:t></a:t>
            </a:r>
            <a:r>
              <a:rPr sz="1800" spc="142" baseline="2314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IR(15)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54779" y="1506474"/>
            <a:ext cx="93345" cy="207010"/>
            <a:chOff x="3954779" y="1506474"/>
            <a:chExt cx="93345" cy="207010"/>
          </a:xfrm>
        </p:grpSpPr>
        <p:sp>
          <p:nvSpPr>
            <p:cNvPr id="22" name="object 22"/>
            <p:cNvSpPr/>
            <p:nvPr/>
          </p:nvSpPr>
          <p:spPr>
            <a:xfrm>
              <a:off x="3954779" y="1615440"/>
              <a:ext cx="93345" cy="97790"/>
            </a:xfrm>
            <a:custGeom>
              <a:avLst/>
              <a:gdLst/>
              <a:ahLst/>
              <a:cxnLst/>
              <a:rect l="l" t="t" r="r" b="b"/>
              <a:pathLst>
                <a:path w="93345" h="97789">
                  <a:moveTo>
                    <a:pt x="47117" y="0"/>
                  </a:moveTo>
                  <a:lnTo>
                    <a:pt x="34986" y="523"/>
                  </a:lnTo>
                  <a:lnTo>
                    <a:pt x="23034" y="2095"/>
                  </a:lnTo>
                  <a:lnTo>
                    <a:pt x="11344" y="4714"/>
                  </a:lnTo>
                  <a:lnTo>
                    <a:pt x="0" y="8382"/>
                  </a:lnTo>
                  <a:lnTo>
                    <a:pt x="47117" y="97536"/>
                  </a:lnTo>
                  <a:lnTo>
                    <a:pt x="92964" y="7874"/>
                  </a:lnTo>
                  <a:lnTo>
                    <a:pt x="81907" y="4446"/>
                  </a:lnTo>
                  <a:lnTo>
                    <a:pt x="70516" y="1984"/>
                  </a:lnTo>
                  <a:lnTo>
                    <a:pt x="58888" y="498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01261" y="150647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0"/>
                  </a:moveTo>
                  <a:lnTo>
                    <a:pt x="0" y="12039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14315" y="1552447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18496" y="2109152"/>
            <a:ext cx="541655" cy="702945"/>
            <a:chOff x="3718496" y="2109152"/>
            <a:chExt cx="541655" cy="702945"/>
          </a:xfrm>
        </p:grpSpPr>
        <p:sp>
          <p:nvSpPr>
            <p:cNvPr id="26" name="object 26"/>
            <p:cNvSpPr/>
            <p:nvPr/>
          </p:nvSpPr>
          <p:spPr>
            <a:xfrm>
              <a:off x="3966972" y="2302763"/>
              <a:ext cx="94615" cy="97790"/>
            </a:xfrm>
            <a:custGeom>
              <a:avLst/>
              <a:gdLst/>
              <a:ahLst/>
              <a:cxnLst/>
              <a:rect l="l" t="t" r="r" b="b"/>
              <a:pathLst>
                <a:path w="94614" h="97789">
                  <a:moveTo>
                    <a:pt x="47878" y="0"/>
                  </a:moveTo>
                  <a:lnTo>
                    <a:pt x="35558" y="523"/>
                  </a:lnTo>
                  <a:lnTo>
                    <a:pt x="23415" y="2095"/>
                  </a:lnTo>
                  <a:lnTo>
                    <a:pt x="11535" y="4714"/>
                  </a:lnTo>
                  <a:lnTo>
                    <a:pt x="0" y="8382"/>
                  </a:lnTo>
                  <a:lnTo>
                    <a:pt x="47878" y="97536"/>
                  </a:lnTo>
                  <a:lnTo>
                    <a:pt x="94487" y="7874"/>
                  </a:lnTo>
                  <a:lnTo>
                    <a:pt x="83240" y="4446"/>
                  </a:lnTo>
                  <a:lnTo>
                    <a:pt x="71659" y="1984"/>
                  </a:lnTo>
                  <a:lnTo>
                    <a:pt x="59840" y="498"/>
                  </a:lnTo>
                  <a:lnTo>
                    <a:pt x="47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31514" y="2122169"/>
              <a:ext cx="515620" cy="676910"/>
            </a:xfrm>
            <a:custGeom>
              <a:avLst/>
              <a:gdLst/>
              <a:ahLst/>
              <a:cxnLst/>
              <a:rect l="l" t="t" r="r" b="b"/>
              <a:pathLst>
                <a:path w="515620" h="676910">
                  <a:moveTo>
                    <a:pt x="281939" y="0"/>
                  </a:moveTo>
                  <a:lnTo>
                    <a:pt x="281939" y="211835"/>
                  </a:lnTo>
                </a:path>
                <a:path w="515620" h="676910">
                  <a:moveTo>
                    <a:pt x="284988" y="256031"/>
                  </a:moveTo>
                  <a:lnTo>
                    <a:pt x="0" y="448055"/>
                  </a:lnTo>
                </a:path>
                <a:path w="515620" h="676910">
                  <a:moveTo>
                    <a:pt x="274320" y="256031"/>
                  </a:moveTo>
                  <a:lnTo>
                    <a:pt x="515112" y="448055"/>
                  </a:lnTo>
                </a:path>
                <a:path w="515620" h="676910">
                  <a:moveTo>
                    <a:pt x="284988" y="676655"/>
                  </a:moveTo>
                  <a:lnTo>
                    <a:pt x="0" y="438912"/>
                  </a:lnTo>
                </a:path>
                <a:path w="515620" h="676910">
                  <a:moveTo>
                    <a:pt x="274320" y="676655"/>
                  </a:moveTo>
                  <a:lnTo>
                    <a:pt x="515112" y="43891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75659" y="2481198"/>
            <a:ext cx="220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D7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36570" y="2577845"/>
            <a:ext cx="2962910" cy="7620"/>
          </a:xfrm>
          <a:custGeom>
            <a:avLst/>
            <a:gdLst/>
            <a:ahLst/>
            <a:cxnLst/>
            <a:rect l="l" t="t" r="r" b="b"/>
            <a:pathLst>
              <a:path w="2962910" h="7619">
                <a:moveTo>
                  <a:pt x="1217676" y="4571"/>
                </a:moveTo>
                <a:lnTo>
                  <a:pt x="2962656" y="0"/>
                </a:lnTo>
              </a:path>
              <a:path w="2962910" h="7619">
                <a:moveTo>
                  <a:pt x="0" y="4571"/>
                </a:moveTo>
                <a:lnTo>
                  <a:pt x="701040" y="761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77033" y="2360421"/>
            <a:ext cx="38690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6145" algn="l"/>
              </a:tabLst>
            </a:pPr>
            <a:r>
              <a:rPr sz="1200" b="1" dirty="0">
                <a:latin typeface="Arial"/>
                <a:cs typeface="Arial"/>
              </a:rPr>
              <a:t>(Register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or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I/O)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 </a:t>
            </a:r>
            <a:r>
              <a:rPr sz="1200" b="1" spc="-50" dirty="0">
                <a:latin typeface="Arial"/>
                <a:cs typeface="Arial"/>
              </a:rPr>
              <a:t>1</a:t>
            </a:r>
            <a:r>
              <a:rPr sz="1200" b="1" dirty="0">
                <a:latin typeface="Arial"/>
                <a:cs typeface="Arial"/>
              </a:rPr>
              <a:t>	= 0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(Memory-reference)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29478" y="2818638"/>
            <a:ext cx="565785" cy="466725"/>
          </a:xfrm>
          <a:custGeom>
            <a:avLst/>
            <a:gdLst/>
            <a:ahLst/>
            <a:cxnLst/>
            <a:rect l="l" t="t" r="r" b="b"/>
            <a:pathLst>
              <a:path w="565785" h="466725">
                <a:moveTo>
                  <a:pt x="306324" y="0"/>
                </a:moveTo>
                <a:lnTo>
                  <a:pt x="0" y="224027"/>
                </a:lnTo>
              </a:path>
              <a:path w="565785" h="466725">
                <a:moveTo>
                  <a:pt x="295656" y="0"/>
                </a:moveTo>
                <a:lnTo>
                  <a:pt x="565404" y="224027"/>
                </a:lnTo>
              </a:path>
              <a:path w="565785" h="466725">
                <a:moveTo>
                  <a:pt x="306324" y="466344"/>
                </a:moveTo>
                <a:lnTo>
                  <a:pt x="0" y="213360"/>
                </a:lnTo>
              </a:path>
              <a:path w="565785" h="466725">
                <a:moveTo>
                  <a:pt x="295656" y="466344"/>
                </a:moveTo>
                <a:lnTo>
                  <a:pt x="565404" y="21336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58966" y="2952750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28722" y="2818638"/>
            <a:ext cx="565785" cy="466725"/>
          </a:xfrm>
          <a:custGeom>
            <a:avLst/>
            <a:gdLst/>
            <a:ahLst/>
            <a:cxnLst/>
            <a:rect l="l" t="t" r="r" b="b"/>
            <a:pathLst>
              <a:path w="565785" h="466725">
                <a:moveTo>
                  <a:pt x="320039" y="0"/>
                </a:moveTo>
                <a:lnTo>
                  <a:pt x="0" y="224027"/>
                </a:lnTo>
              </a:path>
              <a:path w="565785" h="466725">
                <a:moveTo>
                  <a:pt x="307847" y="0"/>
                </a:moveTo>
                <a:lnTo>
                  <a:pt x="565403" y="224027"/>
                </a:lnTo>
              </a:path>
              <a:path w="565785" h="466725">
                <a:moveTo>
                  <a:pt x="320039" y="466344"/>
                </a:moveTo>
                <a:lnTo>
                  <a:pt x="0" y="213360"/>
                </a:lnTo>
              </a:path>
              <a:path w="565785" h="466725">
                <a:moveTo>
                  <a:pt x="307847" y="466344"/>
                </a:moveTo>
                <a:lnTo>
                  <a:pt x="565403" y="21336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983483" y="2956052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70682" y="3445002"/>
            <a:ext cx="1513840" cy="67373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88900" marR="120014" indent="393700">
              <a:lnSpc>
                <a:spcPct val="76500"/>
              </a:lnSpc>
              <a:spcBef>
                <a:spcPts val="500"/>
              </a:spcBef>
            </a:pPr>
            <a:r>
              <a:rPr sz="1200" b="1" spc="-10" dirty="0">
                <a:latin typeface="Arial"/>
                <a:cs typeface="Arial"/>
              </a:rPr>
              <a:t>Execute register-reference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ts val="1090"/>
              </a:lnSpc>
            </a:pPr>
            <a:r>
              <a:rPr sz="1200" b="1" spc="-10" dirty="0">
                <a:latin typeface="Arial"/>
                <a:cs typeface="Arial"/>
              </a:rPr>
              <a:t>instruction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ts val="1405"/>
              </a:lnSpc>
            </a:pPr>
            <a:r>
              <a:rPr sz="1200" b="1" dirty="0">
                <a:latin typeface="Arial"/>
                <a:cs typeface="Arial"/>
              </a:rPr>
              <a:t>SC</a:t>
            </a:r>
            <a:r>
              <a:rPr sz="1200" b="1" spc="275" dirty="0">
                <a:latin typeface="Arial"/>
                <a:cs typeface="Arial"/>
              </a:rPr>
              <a:t>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16429" y="3445002"/>
            <a:ext cx="1021080" cy="68326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52069" marR="65405" indent="10160" algn="ctr">
              <a:lnSpc>
                <a:spcPct val="77300"/>
              </a:lnSpc>
              <a:spcBef>
                <a:spcPts val="484"/>
              </a:spcBef>
            </a:pPr>
            <a:r>
              <a:rPr sz="1200" b="1" spc="-10" dirty="0">
                <a:latin typeface="Arial"/>
                <a:cs typeface="Arial"/>
              </a:rPr>
              <a:t>Execute input-output instruction</a:t>
            </a:r>
            <a:endParaRPr sz="1200">
              <a:latin typeface="Arial"/>
              <a:cs typeface="Arial"/>
            </a:endParaRPr>
          </a:p>
          <a:p>
            <a:pPr marL="14604" algn="ctr">
              <a:lnSpc>
                <a:spcPts val="1375"/>
              </a:lnSpc>
            </a:pPr>
            <a:r>
              <a:rPr sz="1200" b="1" dirty="0">
                <a:latin typeface="Arial"/>
                <a:cs typeface="Arial"/>
              </a:rPr>
              <a:t>SC</a:t>
            </a:r>
            <a:r>
              <a:rPr sz="1200" b="1" spc="180" dirty="0">
                <a:latin typeface="Arial"/>
                <a:cs typeface="Arial"/>
              </a:rPr>
              <a:t>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17185" y="3445002"/>
            <a:ext cx="1021080" cy="21209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85"/>
              </a:spcBef>
            </a:pPr>
            <a:r>
              <a:rPr sz="1200" b="1" dirty="0">
                <a:latin typeface="Arial"/>
                <a:cs typeface="Arial"/>
              </a:rPr>
              <a:t>AR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M[AR]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72961" y="3445002"/>
            <a:ext cx="810895" cy="21209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85"/>
              </a:spcBef>
            </a:pPr>
            <a:r>
              <a:rPr sz="1200" b="1" spc="-10" dirty="0">
                <a:latin typeface="Arial"/>
                <a:cs typeface="Arial"/>
              </a:rPr>
              <a:t>Nothing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356104" y="2570226"/>
            <a:ext cx="4348480" cy="862330"/>
            <a:chOff x="2356104" y="2570226"/>
            <a:chExt cx="4348480" cy="862330"/>
          </a:xfrm>
        </p:grpSpPr>
        <p:sp>
          <p:nvSpPr>
            <p:cNvPr id="40" name="object 40"/>
            <p:cNvSpPr/>
            <p:nvPr/>
          </p:nvSpPr>
          <p:spPr>
            <a:xfrm>
              <a:off x="2982468" y="2752344"/>
              <a:ext cx="94615" cy="97790"/>
            </a:xfrm>
            <a:custGeom>
              <a:avLst/>
              <a:gdLst/>
              <a:ahLst/>
              <a:cxnLst/>
              <a:rect l="l" t="t" r="r" b="b"/>
              <a:pathLst>
                <a:path w="94614" h="97789">
                  <a:moveTo>
                    <a:pt x="47879" y="0"/>
                  </a:moveTo>
                  <a:lnTo>
                    <a:pt x="35558" y="523"/>
                  </a:lnTo>
                  <a:lnTo>
                    <a:pt x="23415" y="2095"/>
                  </a:lnTo>
                  <a:lnTo>
                    <a:pt x="11535" y="4714"/>
                  </a:lnTo>
                  <a:lnTo>
                    <a:pt x="0" y="8381"/>
                  </a:lnTo>
                  <a:lnTo>
                    <a:pt x="47879" y="97535"/>
                  </a:lnTo>
                  <a:lnTo>
                    <a:pt x="94487" y="7873"/>
                  </a:lnTo>
                  <a:lnTo>
                    <a:pt x="83240" y="4446"/>
                  </a:lnTo>
                  <a:lnTo>
                    <a:pt x="71659" y="1984"/>
                  </a:lnTo>
                  <a:lnTo>
                    <a:pt x="59840" y="498"/>
                  </a:lnTo>
                  <a:lnTo>
                    <a:pt x="47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36570" y="259613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17221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72556" y="2729484"/>
              <a:ext cx="93345" cy="94615"/>
            </a:xfrm>
            <a:custGeom>
              <a:avLst/>
              <a:gdLst/>
              <a:ahLst/>
              <a:cxnLst/>
              <a:rect l="l" t="t" r="r" b="b"/>
              <a:pathLst>
                <a:path w="93345" h="94614">
                  <a:moveTo>
                    <a:pt x="47117" y="0"/>
                  </a:moveTo>
                  <a:lnTo>
                    <a:pt x="34986" y="519"/>
                  </a:lnTo>
                  <a:lnTo>
                    <a:pt x="23034" y="2063"/>
                  </a:lnTo>
                  <a:lnTo>
                    <a:pt x="11344" y="4607"/>
                  </a:lnTo>
                  <a:lnTo>
                    <a:pt x="0" y="8127"/>
                  </a:lnTo>
                  <a:lnTo>
                    <a:pt x="47117" y="94487"/>
                  </a:lnTo>
                  <a:lnTo>
                    <a:pt x="92964" y="7619"/>
                  </a:lnTo>
                  <a:lnTo>
                    <a:pt x="81907" y="4286"/>
                  </a:lnTo>
                  <a:lnTo>
                    <a:pt x="70516" y="1905"/>
                  </a:lnTo>
                  <a:lnTo>
                    <a:pt x="58888" y="476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12942" y="2570226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17221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780" y="3336036"/>
              <a:ext cx="92964" cy="9601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001261" y="3050286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31394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4668" y="3336036"/>
              <a:ext cx="92964" cy="9601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389626" y="3050286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31394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6104" y="3336036"/>
              <a:ext cx="92963" cy="9601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02586" y="3041142"/>
              <a:ext cx="3327400" cy="323215"/>
            </a:xfrm>
            <a:custGeom>
              <a:avLst/>
              <a:gdLst/>
              <a:ahLst/>
              <a:cxnLst/>
              <a:rect l="l" t="t" r="r" b="b"/>
              <a:pathLst>
                <a:path w="3327400" h="323214">
                  <a:moveTo>
                    <a:pt x="0" y="323088"/>
                  </a:moveTo>
                  <a:lnTo>
                    <a:pt x="0" y="0"/>
                  </a:lnTo>
                </a:path>
                <a:path w="3327400" h="323214">
                  <a:moveTo>
                    <a:pt x="6095" y="4572"/>
                  </a:moveTo>
                  <a:lnTo>
                    <a:pt x="344424" y="4572"/>
                  </a:lnTo>
                </a:path>
                <a:path w="3327400" h="323214">
                  <a:moveTo>
                    <a:pt x="885443" y="4572"/>
                  </a:moveTo>
                  <a:lnTo>
                    <a:pt x="1600200" y="4572"/>
                  </a:lnTo>
                </a:path>
                <a:path w="3327400" h="323214">
                  <a:moveTo>
                    <a:pt x="2996184" y="4572"/>
                  </a:moveTo>
                  <a:lnTo>
                    <a:pt x="3326891" y="457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2636" y="3336036"/>
              <a:ext cx="91440" cy="9601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288786" y="3031998"/>
              <a:ext cx="387350" cy="332740"/>
            </a:xfrm>
            <a:custGeom>
              <a:avLst/>
              <a:gdLst/>
              <a:ahLst/>
              <a:cxnLst/>
              <a:rect l="l" t="t" r="r" b="b"/>
              <a:pathLst>
                <a:path w="387350" h="332739">
                  <a:moveTo>
                    <a:pt x="368808" y="332231"/>
                  </a:moveTo>
                  <a:lnTo>
                    <a:pt x="368808" y="0"/>
                  </a:lnTo>
                </a:path>
                <a:path w="387350" h="332739">
                  <a:moveTo>
                    <a:pt x="0" y="4572"/>
                  </a:moveTo>
                  <a:lnTo>
                    <a:pt x="387095" y="457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111755" y="2827096"/>
            <a:ext cx="35858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8095" algn="l"/>
                <a:tab pos="2660650" algn="l"/>
              </a:tabLst>
            </a:pPr>
            <a:r>
              <a:rPr sz="1800" b="1" baseline="4629" dirty="0">
                <a:latin typeface="Arial"/>
                <a:cs typeface="Arial"/>
              </a:rPr>
              <a:t>(I/O) =</a:t>
            </a:r>
            <a:r>
              <a:rPr sz="1800" b="1" spc="7" baseline="4629" dirty="0">
                <a:latin typeface="Arial"/>
                <a:cs typeface="Arial"/>
              </a:rPr>
              <a:t> </a:t>
            </a:r>
            <a:r>
              <a:rPr sz="1800" b="1" spc="-75" baseline="4629" dirty="0">
                <a:latin typeface="Arial"/>
                <a:cs typeface="Arial"/>
              </a:rPr>
              <a:t>1</a:t>
            </a:r>
            <a:r>
              <a:rPr sz="1800" b="1" baseline="4629" dirty="0">
                <a:latin typeface="Arial"/>
                <a:cs typeface="Arial"/>
              </a:rPr>
              <a:t>	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0 </a:t>
            </a:r>
            <a:r>
              <a:rPr sz="1200" b="1" spc="-10" dirty="0">
                <a:latin typeface="Arial"/>
                <a:cs typeface="Arial"/>
              </a:rPr>
              <a:t>(register)</a:t>
            </a:r>
            <a:r>
              <a:rPr sz="1200" b="1" dirty="0">
                <a:latin typeface="Arial"/>
                <a:cs typeface="Arial"/>
              </a:rPr>
              <a:t>	(indirect)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31135" y="3262376"/>
            <a:ext cx="1950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8950" algn="l"/>
              </a:tabLst>
            </a:pPr>
            <a:r>
              <a:rPr sz="1200" b="1" spc="-25" dirty="0">
                <a:latin typeface="Arial"/>
                <a:cs typeface="Arial"/>
              </a:rPr>
              <a:t>T3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25" dirty="0">
                <a:latin typeface="Arial"/>
                <a:cs typeface="Arial"/>
              </a:rPr>
              <a:t>T3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31890" y="3262376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T3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51395" y="3262376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T3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88458" y="3911346"/>
            <a:ext cx="1670685" cy="6629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51130" marR="182880" indent="404495">
              <a:lnSpc>
                <a:spcPct val="78200"/>
              </a:lnSpc>
              <a:spcBef>
                <a:spcPts val="380"/>
              </a:spcBef>
            </a:pPr>
            <a:r>
              <a:rPr sz="1200" b="1" spc="-10" dirty="0">
                <a:latin typeface="Arial"/>
                <a:cs typeface="Arial"/>
              </a:rPr>
              <a:t>Execute memory-reference</a:t>
            </a:r>
            <a:endParaRPr sz="1200">
              <a:latin typeface="Arial"/>
              <a:cs typeface="Arial"/>
            </a:endParaRPr>
          </a:p>
          <a:p>
            <a:pPr marL="457200">
              <a:lnSpc>
                <a:spcPts val="1030"/>
              </a:lnSpc>
            </a:pPr>
            <a:r>
              <a:rPr sz="1200" b="1" spc="-10" dirty="0">
                <a:latin typeface="Arial"/>
                <a:cs typeface="Arial"/>
              </a:rPr>
              <a:t>instruction</a:t>
            </a:r>
            <a:endParaRPr sz="1200">
              <a:latin typeface="Arial"/>
              <a:cs typeface="Arial"/>
            </a:endParaRPr>
          </a:p>
          <a:p>
            <a:pPr marL="542925">
              <a:lnSpc>
                <a:spcPts val="1370"/>
              </a:lnSpc>
            </a:pPr>
            <a:r>
              <a:rPr sz="1200" b="1" dirty="0">
                <a:latin typeface="Arial"/>
                <a:cs typeface="Arial"/>
              </a:rPr>
              <a:t>SC</a:t>
            </a:r>
            <a:r>
              <a:rPr sz="1200" b="1" spc="85" dirty="0">
                <a:latin typeface="Arial"/>
                <a:cs typeface="Arial"/>
              </a:rPr>
              <a:t>  </a:t>
            </a:r>
            <a:r>
              <a:rPr sz="1200" b="1" dirty="0">
                <a:latin typeface="Symbol"/>
                <a:cs typeface="Symbol"/>
              </a:rPr>
              <a:t>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344667" y="3656838"/>
            <a:ext cx="93345" cy="238760"/>
            <a:chOff x="5344667" y="3656838"/>
            <a:chExt cx="93345" cy="238760"/>
          </a:xfrm>
        </p:grpSpPr>
        <p:sp>
          <p:nvSpPr>
            <p:cNvPr id="58" name="object 58"/>
            <p:cNvSpPr/>
            <p:nvPr/>
          </p:nvSpPr>
          <p:spPr>
            <a:xfrm>
              <a:off x="5344667" y="3800856"/>
              <a:ext cx="93345" cy="94615"/>
            </a:xfrm>
            <a:custGeom>
              <a:avLst/>
              <a:gdLst/>
              <a:ahLst/>
              <a:cxnLst/>
              <a:rect l="l" t="t" r="r" b="b"/>
              <a:pathLst>
                <a:path w="93345" h="94614">
                  <a:moveTo>
                    <a:pt x="47117" y="0"/>
                  </a:moveTo>
                  <a:lnTo>
                    <a:pt x="34986" y="519"/>
                  </a:lnTo>
                  <a:lnTo>
                    <a:pt x="23034" y="2063"/>
                  </a:lnTo>
                  <a:lnTo>
                    <a:pt x="11344" y="4607"/>
                  </a:lnTo>
                  <a:lnTo>
                    <a:pt x="0" y="8128"/>
                  </a:lnTo>
                  <a:lnTo>
                    <a:pt x="47117" y="94488"/>
                  </a:lnTo>
                  <a:lnTo>
                    <a:pt x="92964" y="7620"/>
                  </a:lnTo>
                  <a:lnTo>
                    <a:pt x="81907" y="4286"/>
                  </a:lnTo>
                  <a:lnTo>
                    <a:pt x="70516" y="1905"/>
                  </a:lnTo>
                  <a:lnTo>
                    <a:pt x="58888" y="476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89625" y="3656838"/>
              <a:ext cx="0" cy="173990"/>
            </a:xfrm>
            <a:custGeom>
              <a:avLst/>
              <a:gdLst/>
              <a:ahLst/>
              <a:cxnLst/>
              <a:rect l="l" t="t" r="r" b="b"/>
              <a:pathLst>
                <a:path h="173989">
                  <a:moveTo>
                    <a:pt x="0" y="17373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6612635" y="3656838"/>
            <a:ext cx="91440" cy="238760"/>
            <a:chOff x="6612635" y="3656838"/>
            <a:chExt cx="91440" cy="238760"/>
          </a:xfrm>
        </p:grpSpPr>
        <p:sp>
          <p:nvSpPr>
            <p:cNvPr id="61" name="object 61"/>
            <p:cNvSpPr/>
            <p:nvPr/>
          </p:nvSpPr>
          <p:spPr>
            <a:xfrm>
              <a:off x="6612635" y="3800856"/>
              <a:ext cx="91440" cy="94615"/>
            </a:xfrm>
            <a:custGeom>
              <a:avLst/>
              <a:gdLst/>
              <a:ahLst/>
              <a:cxnLst/>
              <a:rect l="l" t="t" r="r" b="b"/>
              <a:pathLst>
                <a:path w="91440" h="94614">
                  <a:moveTo>
                    <a:pt x="46355" y="0"/>
                  </a:moveTo>
                  <a:lnTo>
                    <a:pt x="34415" y="519"/>
                  </a:lnTo>
                  <a:lnTo>
                    <a:pt x="22653" y="2063"/>
                  </a:lnTo>
                  <a:lnTo>
                    <a:pt x="11154" y="4607"/>
                  </a:lnTo>
                  <a:lnTo>
                    <a:pt x="0" y="8128"/>
                  </a:lnTo>
                  <a:lnTo>
                    <a:pt x="46355" y="94488"/>
                  </a:lnTo>
                  <a:lnTo>
                    <a:pt x="91440" y="7620"/>
                  </a:lnTo>
                  <a:lnTo>
                    <a:pt x="80573" y="4286"/>
                  </a:lnTo>
                  <a:lnTo>
                    <a:pt x="69373" y="1905"/>
                  </a:lnTo>
                  <a:lnTo>
                    <a:pt x="57935" y="476"/>
                  </a:lnTo>
                  <a:lnTo>
                    <a:pt x="463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657593" y="3656838"/>
              <a:ext cx="0" cy="173990"/>
            </a:xfrm>
            <a:custGeom>
              <a:avLst/>
              <a:gdLst/>
              <a:ahLst/>
              <a:cxnLst/>
              <a:rect l="l" t="t" r="r" b="b"/>
              <a:pathLst>
                <a:path h="173989">
                  <a:moveTo>
                    <a:pt x="0" y="17373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1683257" y="618744"/>
            <a:ext cx="4382770" cy="4159250"/>
            <a:chOff x="1683257" y="618744"/>
            <a:chExt cx="4382770" cy="4159250"/>
          </a:xfrm>
        </p:grpSpPr>
        <p:sp>
          <p:nvSpPr>
            <p:cNvPr id="64" name="object 64"/>
            <p:cNvSpPr/>
            <p:nvPr/>
          </p:nvSpPr>
          <p:spPr>
            <a:xfrm>
              <a:off x="5972555" y="4657344"/>
              <a:ext cx="93345" cy="97790"/>
            </a:xfrm>
            <a:custGeom>
              <a:avLst/>
              <a:gdLst/>
              <a:ahLst/>
              <a:cxnLst/>
              <a:rect l="l" t="t" r="r" b="b"/>
              <a:pathLst>
                <a:path w="93345" h="97789">
                  <a:moveTo>
                    <a:pt x="47117" y="0"/>
                  </a:moveTo>
                  <a:lnTo>
                    <a:pt x="34986" y="523"/>
                  </a:lnTo>
                  <a:lnTo>
                    <a:pt x="23034" y="2095"/>
                  </a:lnTo>
                  <a:lnTo>
                    <a:pt x="11344" y="4714"/>
                  </a:lnTo>
                  <a:lnTo>
                    <a:pt x="0" y="8381"/>
                  </a:lnTo>
                  <a:lnTo>
                    <a:pt x="47117" y="97535"/>
                  </a:lnTo>
                  <a:lnTo>
                    <a:pt x="92964" y="7873"/>
                  </a:lnTo>
                  <a:lnTo>
                    <a:pt x="81907" y="4446"/>
                  </a:lnTo>
                  <a:lnTo>
                    <a:pt x="70516" y="1984"/>
                  </a:lnTo>
                  <a:lnTo>
                    <a:pt x="58888" y="498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83257" y="4583429"/>
              <a:ext cx="4342130" cy="181610"/>
            </a:xfrm>
            <a:custGeom>
              <a:avLst/>
              <a:gdLst/>
              <a:ahLst/>
              <a:cxnLst/>
              <a:rect l="l" t="t" r="r" b="b"/>
              <a:pathLst>
                <a:path w="4342130" h="181610">
                  <a:moveTo>
                    <a:pt x="4335780" y="105156"/>
                  </a:moveTo>
                  <a:lnTo>
                    <a:pt x="4335780" y="0"/>
                  </a:lnTo>
                </a:path>
                <a:path w="4342130" h="181610">
                  <a:moveTo>
                    <a:pt x="4341876" y="181356"/>
                  </a:moveTo>
                  <a:lnTo>
                    <a:pt x="0" y="18135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6103" y="4657344"/>
              <a:ext cx="92963" cy="97536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402585" y="4138422"/>
              <a:ext cx="0" cy="550545"/>
            </a:xfrm>
            <a:custGeom>
              <a:avLst/>
              <a:gdLst/>
              <a:ahLst/>
              <a:cxnLst/>
              <a:rect l="l" t="t" r="r" b="b"/>
              <a:pathLst>
                <a:path h="550545">
                  <a:moveTo>
                    <a:pt x="0" y="55016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1627" y="4657344"/>
              <a:ext cx="92963" cy="9753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683257" y="631698"/>
              <a:ext cx="2245360" cy="4119879"/>
            </a:xfrm>
            <a:custGeom>
              <a:avLst/>
              <a:gdLst/>
              <a:ahLst/>
              <a:cxnLst/>
              <a:rect l="l" t="t" r="r" b="b"/>
              <a:pathLst>
                <a:path w="2245360" h="4119879">
                  <a:moveTo>
                    <a:pt x="2244852" y="4056888"/>
                  </a:moveTo>
                  <a:lnTo>
                    <a:pt x="2244852" y="3486912"/>
                  </a:lnTo>
                </a:path>
                <a:path w="2245360" h="4119879">
                  <a:moveTo>
                    <a:pt x="18287" y="13715"/>
                  </a:moveTo>
                  <a:lnTo>
                    <a:pt x="18287" y="4119372"/>
                  </a:lnTo>
                </a:path>
                <a:path w="2245360" h="4119879">
                  <a:moveTo>
                    <a:pt x="1906524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962393" y="3907028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T4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71" name="object 71"/>
          <p:cNvSpPr txBox="1"/>
          <p:nvPr/>
        </p:nvSpPr>
        <p:spPr>
          <a:xfrm>
            <a:off x="4996941" y="206502"/>
            <a:ext cx="4003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33399"/>
                </a:solidFill>
                <a:latin typeface="Arial"/>
                <a:cs typeface="Arial"/>
              </a:rPr>
              <a:t>DETERMINE</a:t>
            </a:r>
            <a:r>
              <a:rPr sz="1500" b="1" spc="3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1500" b="1" spc="3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33399"/>
                </a:solidFill>
                <a:latin typeface="Arial"/>
                <a:cs typeface="Arial"/>
              </a:rPr>
              <a:t>TYPE</a:t>
            </a:r>
            <a:r>
              <a:rPr sz="1500" b="1" spc="3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1500" b="1" spc="3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333399"/>
                </a:solidFill>
                <a:latin typeface="Arial"/>
                <a:cs typeface="Arial"/>
              </a:rPr>
              <a:t>INSTRUCTION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073" y="181102"/>
            <a:ext cx="518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1 Instruction</a:t>
            </a:r>
            <a:r>
              <a:rPr spc="-20" dirty="0"/>
              <a:t> </a:t>
            </a:r>
            <a:r>
              <a:rPr dirty="0"/>
              <a:t>Codes</a:t>
            </a:r>
            <a:r>
              <a:rPr spc="-15" dirty="0"/>
              <a:t> </a:t>
            </a:r>
            <a:r>
              <a:rPr sz="3600" spc="-15" baseline="25462" dirty="0"/>
              <a:t>cont.</a:t>
            </a:r>
            <a:endParaRPr sz="3600" baseline="25462"/>
          </a:p>
        </p:txBody>
      </p:sp>
      <p:grpSp>
        <p:nvGrpSpPr>
          <p:cNvPr id="3" name="object 3"/>
          <p:cNvGrpSpPr/>
          <p:nvPr/>
        </p:nvGrpSpPr>
        <p:grpSpPr>
          <a:xfrm>
            <a:off x="1443037" y="2688145"/>
            <a:ext cx="2828925" cy="2484755"/>
            <a:chOff x="1443037" y="2688145"/>
            <a:chExt cx="2828925" cy="2484755"/>
          </a:xfrm>
        </p:grpSpPr>
        <p:sp>
          <p:nvSpPr>
            <p:cNvPr id="4" name="object 4"/>
            <p:cNvSpPr/>
            <p:nvPr/>
          </p:nvSpPr>
          <p:spPr>
            <a:xfrm>
              <a:off x="1447800" y="2692907"/>
              <a:ext cx="2819400" cy="2475230"/>
            </a:xfrm>
            <a:custGeom>
              <a:avLst/>
              <a:gdLst/>
              <a:ahLst/>
              <a:cxnLst/>
              <a:rect l="l" t="t" r="r" b="b"/>
              <a:pathLst>
                <a:path w="2819400" h="2475229">
                  <a:moveTo>
                    <a:pt x="2819400" y="0"/>
                  </a:moveTo>
                  <a:lnTo>
                    <a:pt x="0" y="0"/>
                  </a:lnTo>
                  <a:lnTo>
                    <a:pt x="0" y="2474976"/>
                  </a:lnTo>
                  <a:lnTo>
                    <a:pt x="2819400" y="2474976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800" y="2692907"/>
              <a:ext cx="2819400" cy="2475230"/>
            </a:xfrm>
            <a:custGeom>
              <a:avLst/>
              <a:gdLst/>
              <a:ahLst/>
              <a:cxnLst/>
              <a:rect l="l" t="t" r="r" b="b"/>
              <a:pathLst>
                <a:path w="2819400" h="2475229">
                  <a:moveTo>
                    <a:pt x="0" y="2474976"/>
                  </a:moveTo>
                  <a:lnTo>
                    <a:pt x="2819400" y="2474976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24749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47800" y="3276600"/>
            <a:ext cx="28194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305"/>
              </a:spcBef>
            </a:pPr>
            <a:r>
              <a:rPr sz="2000" b="1" spc="-10" dirty="0">
                <a:latin typeface="Arial"/>
                <a:cs typeface="Arial"/>
              </a:rPr>
              <a:t>110010??????????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2110" y="3277361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0" y="76200"/>
                </a:moveTo>
                <a:lnTo>
                  <a:pt x="5484" y="61352"/>
                </a:lnTo>
                <a:lnTo>
                  <a:pt x="20446" y="49244"/>
                </a:lnTo>
                <a:lnTo>
                  <a:pt x="42648" y="41088"/>
                </a:lnTo>
                <a:lnTo>
                  <a:pt x="69850" y="38100"/>
                </a:lnTo>
                <a:lnTo>
                  <a:pt x="365125" y="38100"/>
                </a:lnTo>
                <a:lnTo>
                  <a:pt x="392326" y="35111"/>
                </a:lnTo>
                <a:lnTo>
                  <a:pt x="414527" y="26955"/>
                </a:lnTo>
                <a:lnTo>
                  <a:pt x="429490" y="14847"/>
                </a:lnTo>
                <a:lnTo>
                  <a:pt x="434975" y="0"/>
                </a:lnTo>
                <a:lnTo>
                  <a:pt x="440477" y="14847"/>
                </a:lnTo>
                <a:lnTo>
                  <a:pt x="455469" y="26955"/>
                </a:lnTo>
                <a:lnTo>
                  <a:pt x="477676" y="35111"/>
                </a:lnTo>
                <a:lnTo>
                  <a:pt x="504825" y="38100"/>
                </a:lnTo>
                <a:lnTo>
                  <a:pt x="768350" y="38100"/>
                </a:lnTo>
                <a:lnTo>
                  <a:pt x="795551" y="41088"/>
                </a:lnTo>
                <a:lnTo>
                  <a:pt x="817752" y="49244"/>
                </a:lnTo>
                <a:lnTo>
                  <a:pt x="832715" y="61352"/>
                </a:lnTo>
                <a:lnTo>
                  <a:pt x="838200" y="76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7800" y="2692907"/>
            <a:ext cx="2819400" cy="584200"/>
          </a:xfrm>
          <a:prstGeom prst="rect">
            <a:avLst/>
          </a:prstGeom>
          <a:solidFill>
            <a:srgbClr val="BADFE2"/>
          </a:solidFill>
          <a:ln w="91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Op </a:t>
            </a:r>
            <a:r>
              <a:rPr sz="1800" spc="-20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8800" y="2692907"/>
            <a:ext cx="1447800" cy="1447800"/>
          </a:xfrm>
          <a:prstGeom prst="rect">
            <a:avLst/>
          </a:prstGeom>
          <a:solidFill>
            <a:srgbClr val="BADFE2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3175"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  <a:p>
            <a:pPr marR="4445" algn="ctr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19600" y="3493008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0"/>
                </a:moveTo>
                <a:lnTo>
                  <a:pt x="990600" y="76200"/>
                </a:lnTo>
                <a:lnTo>
                  <a:pt x="1054100" y="44450"/>
                </a:lnTo>
                <a:lnTo>
                  <a:pt x="1003300" y="44450"/>
                </a:lnTo>
                <a:lnTo>
                  <a:pt x="1003300" y="31750"/>
                </a:lnTo>
                <a:lnTo>
                  <a:pt x="1054100" y="31750"/>
                </a:lnTo>
                <a:lnTo>
                  <a:pt x="990600" y="0"/>
                </a:lnTo>
                <a:close/>
              </a:path>
              <a:path w="1066800" h="76200">
                <a:moveTo>
                  <a:pt x="990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1066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66800" y="38100"/>
                </a:lnTo>
                <a:lnTo>
                  <a:pt x="1054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0141" y="4523613"/>
            <a:ext cx="8594725" cy="164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8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  <a:p>
            <a:pPr marL="426783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from </a:t>
            </a:r>
            <a:r>
              <a:rPr sz="1800" spc="-1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212661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93065" algn="l"/>
                <a:tab pos="393700" algn="l"/>
              </a:tabLst>
            </a:pPr>
            <a:r>
              <a:rPr sz="1800" dirty="0">
                <a:latin typeface="Times New Roman"/>
                <a:cs typeface="Times New Roman"/>
              </a:rPr>
              <a:t>Suppose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64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operation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length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OpCode 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6.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(since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</a:t>
            </a:r>
            <a:r>
              <a:rPr sz="1800" spc="-15" baseline="25462" dirty="0">
                <a:latin typeface="Times New Roman"/>
                <a:cs typeface="Times New Roman"/>
              </a:rPr>
              <a:t>6</a:t>
            </a:r>
            <a:r>
              <a:rPr sz="1800" spc="-10" dirty="0">
                <a:latin typeface="Times New Roman"/>
                <a:cs typeface="Times New Roman"/>
              </a:rPr>
              <a:t>=64)</a:t>
            </a:r>
            <a:endParaRPr sz="18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195"/>
              </a:spcBef>
              <a:buChar char="•"/>
              <a:tabLst>
                <a:tab pos="393065" algn="l"/>
                <a:tab pos="3937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control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unit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decode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OpCode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determines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operations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77785" y="2349161"/>
            <a:ext cx="1971039" cy="1353185"/>
            <a:chOff x="7177785" y="2349161"/>
            <a:chExt cx="1971039" cy="1353185"/>
          </a:xfrm>
        </p:grpSpPr>
        <p:sp>
          <p:nvSpPr>
            <p:cNvPr id="13" name="object 13"/>
            <p:cNvSpPr/>
            <p:nvPr/>
          </p:nvSpPr>
          <p:spPr>
            <a:xfrm>
              <a:off x="7182358" y="2353741"/>
              <a:ext cx="1962150" cy="1343660"/>
            </a:xfrm>
            <a:custGeom>
              <a:avLst/>
              <a:gdLst/>
              <a:ahLst/>
              <a:cxnLst/>
              <a:rect l="l" t="t" r="r" b="b"/>
              <a:pathLst>
                <a:path w="1962150" h="1343660">
                  <a:moveTo>
                    <a:pt x="59309" y="1313891"/>
                  </a:moveTo>
                  <a:lnTo>
                    <a:pt x="56959" y="1302346"/>
                  </a:lnTo>
                  <a:lnTo>
                    <a:pt x="50584" y="1292898"/>
                  </a:lnTo>
                  <a:lnTo>
                    <a:pt x="41135" y="1286522"/>
                  </a:lnTo>
                  <a:lnTo>
                    <a:pt x="29591" y="1284173"/>
                  </a:lnTo>
                  <a:lnTo>
                    <a:pt x="18046" y="1286522"/>
                  </a:lnTo>
                  <a:lnTo>
                    <a:pt x="8648" y="1292898"/>
                  </a:lnTo>
                  <a:lnTo>
                    <a:pt x="2311" y="1302346"/>
                  </a:lnTo>
                  <a:lnTo>
                    <a:pt x="0" y="1313891"/>
                  </a:lnTo>
                  <a:lnTo>
                    <a:pt x="2311" y="1325435"/>
                  </a:lnTo>
                  <a:lnTo>
                    <a:pt x="8648" y="1334833"/>
                  </a:lnTo>
                  <a:lnTo>
                    <a:pt x="18046" y="1341170"/>
                  </a:lnTo>
                  <a:lnTo>
                    <a:pt x="29591" y="1343482"/>
                  </a:lnTo>
                  <a:lnTo>
                    <a:pt x="41135" y="1341170"/>
                  </a:lnTo>
                  <a:lnTo>
                    <a:pt x="50584" y="1334833"/>
                  </a:lnTo>
                  <a:lnTo>
                    <a:pt x="56959" y="1325435"/>
                  </a:lnTo>
                  <a:lnTo>
                    <a:pt x="59309" y="1313891"/>
                  </a:lnTo>
                  <a:close/>
                </a:path>
                <a:path w="1962150" h="1343660">
                  <a:moveTo>
                    <a:pt x="1961629" y="407200"/>
                  </a:moveTo>
                  <a:lnTo>
                    <a:pt x="1936369" y="378028"/>
                  </a:lnTo>
                  <a:lnTo>
                    <a:pt x="1939569" y="372275"/>
                  </a:lnTo>
                  <a:lnTo>
                    <a:pt x="1942528" y="366407"/>
                  </a:lnTo>
                  <a:lnTo>
                    <a:pt x="1945182" y="360464"/>
                  </a:lnTo>
                  <a:lnTo>
                    <a:pt x="1947545" y="354406"/>
                  </a:lnTo>
                  <a:lnTo>
                    <a:pt x="1956066" y="313448"/>
                  </a:lnTo>
                  <a:lnTo>
                    <a:pt x="1951837" y="273431"/>
                  </a:lnTo>
                  <a:lnTo>
                    <a:pt x="1935911" y="235686"/>
                  </a:lnTo>
                  <a:lnTo>
                    <a:pt x="1909318" y="201536"/>
                  </a:lnTo>
                  <a:lnTo>
                    <a:pt x="1873084" y="172300"/>
                  </a:lnTo>
                  <a:lnTo>
                    <a:pt x="1828241" y="149326"/>
                  </a:lnTo>
                  <a:lnTo>
                    <a:pt x="1775841" y="133934"/>
                  </a:lnTo>
                  <a:lnTo>
                    <a:pt x="1772450" y="124790"/>
                  </a:lnTo>
                  <a:lnTo>
                    <a:pt x="1749628" y="81483"/>
                  </a:lnTo>
                  <a:lnTo>
                    <a:pt x="1700657" y="38557"/>
                  </a:lnTo>
                  <a:lnTo>
                    <a:pt x="1657883" y="17703"/>
                  </a:lnTo>
                  <a:lnTo>
                    <a:pt x="1611274" y="4876"/>
                  </a:lnTo>
                  <a:lnTo>
                    <a:pt x="1562722" y="0"/>
                  </a:lnTo>
                  <a:lnTo>
                    <a:pt x="1514094" y="2933"/>
                  </a:lnTo>
                  <a:lnTo>
                    <a:pt x="1467294" y="13563"/>
                  </a:lnTo>
                  <a:lnTo>
                    <a:pt x="1424203" y="31788"/>
                  </a:lnTo>
                  <a:lnTo>
                    <a:pt x="1386713" y="57480"/>
                  </a:lnTo>
                  <a:lnTo>
                    <a:pt x="1371828" y="44792"/>
                  </a:lnTo>
                  <a:lnTo>
                    <a:pt x="1336738" y="23533"/>
                  </a:lnTo>
                  <a:lnTo>
                    <a:pt x="1266050" y="2463"/>
                  </a:lnTo>
                  <a:lnTo>
                    <a:pt x="1214259" y="50"/>
                  </a:lnTo>
                  <a:lnTo>
                    <a:pt x="1164043" y="7315"/>
                  </a:lnTo>
                  <a:lnTo>
                    <a:pt x="1117955" y="23647"/>
                  </a:lnTo>
                  <a:lnTo>
                    <a:pt x="1078547" y="48412"/>
                  </a:lnTo>
                  <a:lnTo>
                    <a:pt x="1048385" y="80975"/>
                  </a:lnTo>
                  <a:lnTo>
                    <a:pt x="1035367" y="72250"/>
                  </a:lnTo>
                  <a:lnTo>
                    <a:pt x="991616" y="50368"/>
                  </a:lnTo>
                  <a:lnTo>
                    <a:pt x="945718" y="36626"/>
                  </a:lnTo>
                  <a:lnTo>
                    <a:pt x="898461" y="30073"/>
                  </a:lnTo>
                  <a:lnTo>
                    <a:pt x="851179" y="30391"/>
                  </a:lnTo>
                  <a:lnTo>
                    <a:pt x="805192" y="37287"/>
                  </a:lnTo>
                  <a:lnTo>
                    <a:pt x="761822" y="50482"/>
                  </a:lnTo>
                  <a:lnTo>
                    <a:pt x="722414" y="69659"/>
                  </a:lnTo>
                  <a:lnTo>
                    <a:pt x="688289" y="94538"/>
                  </a:lnTo>
                  <a:lnTo>
                    <a:pt x="660781" y="124790"/>
                  </a:lnTo>
                  <a:lnTo>
                    <a:pt x="614273" y="108407"/>
                  </a:lnTo>
                  <a:lnTo>
                    <a:pt x="565035" y="98018"/>
                  </a:lnTo>
                  <a:lnTo>
                    <a:pt x="514096" y="93738"/>
                  </a:lnTo>
                  <a:lnTo>
                    <a:pt x="462534" y="95707"/>
                  </a:lnTo>
                  <a:lnTo>
                    <a:pt x="408025" y="104825"/>
                  </a:lnTo>
                  <a:lnTo>
                    <a:pt x="358038" y="120446"/>
                  </a:lnTo>
                  <a:lnTo>
                    <a:pt x="313321" y="141833"/>
                  </a:lnTo>
                  <a:lnTo>
                    <a:pt x="274612" y="168275"/>
                  </a:lnTo>
                  <a:lnTo>
                    <a:pt x="242658" y="199059"/>
                  </a:lnTo>
                  <a:lnTo>
                    <a:pt x="218211" y="233451"/>
                  </a:lnTo>
                  <a:lnTo>
                    <a:pt x="202006" y="270738"/>
                  </a:lnTo>
                  <a:lnTo>
                    <a:pt x="194805" y="310197"/>
                  </a:lnTo>
                  <a:lnTo>
                    <a:pt x="197358" y="351104"/>
                  </a:lnTo>
                  <a:lnTo>
                    <a:pt x="195707" y="354406"/>
                  </a:lnTo>
                  <a:lnTo>
                    <a:pt x="149910" y="362000"/>
                  </a:lnTo>
                  <a:lnTo>
                    <a:pt x="108318" y="377024"/>
                  </a:lnTo>
                  <a:lnTo>
                    <a:pt x="72542" y="398703"/>
                  </a:lnTo>
                  <a:lnTo>
                    <a:pt x="44196" y="426288"/>
                  </a:lnTo>
                  <a:lnTo>
                    <a:pt x="23558" y="462622"/>
                  </a:lnTo>
                  <a:lnTo>
                    <a:pt x="16827" y="500367"/>
                  </a:lnTo>
                  <a:lnTo>
                    <a:pt x="23329" y="537603"/>
                  </a:lnTo>
                  <a:lnTo>
                    <a:pt x="42379" y="572439"/>
                  </a:lnTo>
                  <a:lnTo>
                    <a:pt x="73317" y="602945"/>
                  </a:lnTo>
                  <a:lnTo>
                    <a:pt x="115443" y="627202"/>
                  </a:lnTo>
                  <a:lnTo>
                    <a:pt x="89268" y="652703"/>
                  </a:lnTo>
                  <a:lnTo>
                    <a:pt x="71475" y="681393"/>
                  </a:lnTo>
                  <a:lnTo>
                    <a:pt x="62522" y="712203"/>
                  </a:lnTo>
                  <a:lnTo>
                    <a:pt x="62865" y="744042"/>
                  </a:lnTo>
                  <a:lnTo>
                    <a:pt x="76136" y="782015"/>
                  </a:lnTo>
                  <a:lnTo>
                    <a:pt x="101727" y="814971"/>
                  </a:lnTo>
                  <a:lnTo>
                    <a:pt x="137502" y="841692"/>
                  </a:lnTo>
                  <a:lnTo>
                    <a:pt x="181343" y="860958"/>
                  </a:lnTo>
                  <a:lnTo>
                    <a:pt x="231127" y="871524"/>
                  </a:lnTo>
                  <a:lnTo>
                    <a:pt x="284734" y="872185"/>
                  </a:lnTo>
                  <a:lnTo>
                    <a:pt x="286004" y="873709"/>
                  </a:lnTo>
                  <a:lnTo>
                    <a:pt x="318770" y="908392"/>
                  </a:lnTo>
                  <a:lnTo>
                    <a:pt x="354050" y="935634"/>
                  </a:lnTo>
                  <a:lnTo>
                    <a:pt x="393623" y="958469"/>
                  </a:lnTo>
                  <a:lnTo>
                    <a:pt x="436727" y="976757"/>
                  </a:lnTo>
                  <a:lnTo>
                    <a:pt x="482625" y="990358"/>
                  </a:lnTo>
                  <a:lnTo>
                    <a:pt x="530542" y="999147"/>
                  </a:lnTo>
                  <a:lnTo>
                    <a:pt x="579742" y="1002969"/>
                  </a:lnTo>
                  <a:lnTo>
                    <a:pt x="629475" y="1001699"/>
                  </a:lnTo>
                  <a:lnTo>
                    <a:pt x="678980" y="995184"/>
                  </a:lnTo>
                  <a:lnTo>
                    <a:pt x="727506" y="983310"/>
                  </a:lnTo>
                  <a:lnTo>
                    <a:pt x="774319" y="965911"/>
                  </a:lnTo>
                  <a:lnTo>
                    <a:pt x="807707" y="996467"/>
                  </a:lnTo>
                  <a:lnTo>
                    <a:pt x="847432" y="1022235"/>
                  </a:lnTo>
                  <a:lnTo>
                    <a:pt x="892543" y="1042682"/>
                  </a:lnTo>
                  <a:lnTo>
                    <a:pt x="942086" y="1057224"/>
                  </a:lnTo>
                  <a:lnTo>
                    <a:pt x="991336" y="1065085"/>
                  </a:lnTo>
                  <a:lnTo>
                    <a:pt x="1040333" y="1066977"/>
                  </a:lnTo>
                  <a:lnTo>
                    <a:pt x="1088301" y="1063231"/>
                  </a:lnTo>
                  <a:lnTo>
                    <a:pt x="1134440" y="1054150"/>
                  </a:lnTo>
                  <a:lnTo>
                    <a:pt x="1177937" y="1040053"/>
                  </a:lnTo>
                  <a:lnTo>
                    <a:pt x="1218006" y="1021257"/>
                  </a:lnTo>
                  <a:lnTo>
                    <a:pt x="1253858" y="998080"/>
                  </a:lnTo>
                  <a:lnTo>
                    <a:pt x="1284706" y="970813"/>
                  </a:lnTo>
                  <a:lnTo>
                    <a:pt x="1288656" y="965911"/>
                  </a:lnTo>
                  <a:lnTo>
                    <a:pt x="1309738" y="939800"/>
                  </a:lnTo>
                  <a:lnTo>
                    <a:pt x="1328166" y="905332"/>
                  </a:lnTo>
                  <a:lnTo>
                    <a:pt x="1360411" y="917943"/>
                  </a:lnTo>
                  <a:lnTo>
                    <a:pt x="1394548" y="927125"/>
                  </a:lnTo>
                  <a:lnTo>
                    <a:pt x="1430070" y="932776"/>
                  </a:lnTo>
                  <a:lnTo>
                    <a:pt x="1466469" y="934796"/>
                  </a:lnTo>
                  <a:lnTo>
                    <a:pt x="1519986" y="931176"/>
                  </a:lnTo>
                  <a:lnTo>
                    <a:pt x="1569923" y="920165"/>
                  </a:lnTo>
                  <a:lnTo>
                    <a:pt x="1607985" y="905332"/>
                  </a:lnTo>
                  <a:lnTo>
                    <a:pt x="1615198" y="902525"/>
                  </a:lnTo>
                  <a:lnTo>
                    <a:pt x="1654721" y="879043"/>
                  </a:lnTo>
                  <a:lnTo>
                    <a:pt x="1687436" y="850493"/>
                  </a:lnTo>
                  <a:lnTo>
                    <a:pt x="1712264" y="817651"/>
                  </a:lnTo>
                  <a:lnTo>
                    <a:pt x="1728114" y="781265"/>
                  </a:lnTo>
                  <a:lnTo>
                    <a:pt x="1733931" y="742137"/>
                  </a:lnTo>
                  <a:lnTo>
                    <a:pt x="1772945" y="736142"/>
                  </a:lnTo>
                  <a:lnTo>
                    <a:pt x="1810473" y="726579"/>
                  </a:lnTo>
                  <a:lnTo>
                    <a:pt x="1879219" y="697306"/>
                  </a:lnTo>
                  <a:lnTo>
                    <a:pt x="1920468" y="669480"/>
                  </a:lnTo>
                  <a:lnTo>
                    <a:pt x="1953374" y="637616"/>
                  </a:lnTo>
                  <a:lnTo>
                    <a:pt x="1961629" y="625779"/>
                  </a:lnTo>
                  <a:lnTo>
                    <a:pt x="1961629" y="4072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9512" y="3506851"/>
              <a:ext cx="118490" cy="1184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2895" y="3338576"/>
              <a:ext cx="177800" cy="177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199192" y="2353733"/>
              <a:ext cx="1945005" cy="1067435"/>
            </a:xfrm>
            <a:custGeom>
              <a:avLst/>
              <a:gdLst/>
              <a:ahLst/>
              <a:cxnLst/>
              <a:rect l="l" t="t" r="r" b="b"/>
              <a:pathLst>
                <a:path w="1945004" h="1067435">
                  <a:moveTo>
                    <a:pt x="180523" y="351112"/>
                  </a:moveTo>
                  <a:lnTo>
                    <a:pt x="177981" y="310197"/>
                  </a:lnTo>
                  <a:lnTo>
                    <a:pt x="185182" y="270736"/>
                  </a:lnTo>
                  <a:lnTo>
                    <a:pt x="201379" y="233449"/>
                  </a:lnTo>
                  <a:lnTo>
                    <a:pt x="225827" y="199056"/>
                  </a:lnTo>
                  <a:lnTo>
                    <a:pt x="257779" y="168278"/>
                  </a:lnTo>
                  <a:lnTo>
                    <a:pt x="296488" y="141835"/>
                  </a:lnTo>
                  <a:lnTo>
                    <a:pt x="341209" y="120446"/>
                  </a:lnTo>
                  <a:lnTo>
                    <a:pt x="391195" y="104833"/>
                  </a:lnTo>
                  <a:lnTo>
                    <a:pt x="445699" y="95715"/>
                  </a:lnTo>
                  <a:lnTo>
                    <a:pt x="497267" y="93740"/>
                  </a:lnTo>
                  <a:lnTo>
                    <a:pt x="548204" y="98017"/>
                  </a:lnTo>
                  <a:lnTo>
                    <a:pt x="597450" y="108413"/>
                  </a:lnTo>
                  <a:lnTo>
                    <a:pt x="643946" y="124798"/>
                  </a:lnTo>
                  <a:lnTo>
                    <a:pt x="671460" y="94534"/>
                  </a:lnTo>
                  <a:lnTo>
                    <a:pt x="705587" y="69664"/>
                  </a:lnTo>
                  <a:lnTo>
                    <a:pt x="744997" y="50485"/>
                  </a:lnTo>
                  <a:lnTo>
                    <a:pt x="788361" y="37295"/>
                  </a:lnTo>
                  <a:lnTo>
                    <a:pt x="834350" y="30391"/>
                  </a:lnTo>
                  <a:lnTo>
                    <a:pt x="881636" y="30072"/>
                  </a:lnTo>
                  <a:lnTo>
                    <a:pt x="928890" y="36634"/>
                  </a:lnTo>
                  <a:lnTo>
                    <a:pt x="974781" y="50376"/>
                  </a:lnTo>
                  <a:lnTo>
                    <a:pt x="1018536" y="72254"/>
                  </a:lnTo>
                  <a:lnTo>
                    <a:pt x="1031550" y="80983"/>
                  </a:lnTo>
                  <a:lnTo>
                    <a:pt x="1061721" y="48417"/>
                  </a:lnTo>
                  <a:lnTo>
                    <a:pt x="1101127" y="23654"/>
                  </a:lnTo>
                  <a:lnTo>
                    <a:pt x="1147215" y="7323"/>
                  </a:lnTo>
                  <a:lnTo>
                    <a:pt x="1197431" y="51"/>
                  </a:lnTo>
                  <a:lnTo>
                    <a:pt x="1249220" y="2466"/>
                  </a:lnTo>
                  <a:lnTo>
                    <a:pt x="1300028" y="15197"/>
                  </a:lnTo>
                  <a:lnTo>
                    <a:pt x="1338287" y="33437"/>
                  </a:lnTo>
                  <a:lnTo>
                    <a:pt x="1369878" y="57488"/>
                  </a:lnTo>
                  <a:lnTo>
                    <a:pt x="1407376" y="31794"/>
                  </a:lnTo>
                  <a:lnTo>
                    <a:pt x="1450468" y="13570"/>
                  </a:lnTo>
                  <a:lnTo>
                    <a:pt x="1497267" y="2934"/>
                  </a:lnTo>
                  <a:lnTo>
                    <a:pt x="1545889" y="0"/>
                  </a:lnTo>
                  <a:lnTo>
                    <a:pt x="1594446" y="4883"/>
                  </a:lnTo>
                  <a:lnTo>
                    <a:pt x="1641052" y="17700"/>
                  </a:lnTo>
                  <a:lnTo>
                    <a:pt x="1683822" y="38565"/>
                  </a:lnTo>
                  <a:lnTo>
                    <a:pt x="1732796" y="81491"/>
                  </a:lnTo>
                  <a:lnTo>
                    <a:pt x="1759006" y="133942"/>
                  </a:lnTo>
                  <a:lnTo>
                    <a:pt x="1811411" y="149334"/>
                  </a:lnTo>
                  <a:lnTo>
                    <a:pt x="1856250" y="172308"/>
                  </a:lnTo>
                  <a:lnTo>
                    <a:pt x="1892487" y="201536"/>
                  </a:lnTo>
                  <a:lnTo>
                    <a:pt x="1919087" y="235689"/>
                  </a:lnTo>
                  <a:lnTo>
                    <a:pt x="1935014" y="273438"/>
                  </a:lnTo>
                  <a:lnTo>
                    <a:pt x="1939233" y="313456"/>
                  </a:lnTo>
                  <a:lnTo>
                    <a:pt x="1930710" y="354414"/>
                  </a:lnTo>
                  <a:lnTo>
                    <a:pt x="1928356" y="360462"/>
                  </a:lnTo>
                  <a:lnTo>
                    <a:pt x="1925693" y="366415"/>
                  </a:lnTo>
                  <a:lnTo>
                    <a:pt x="1922745" y="372273"/>
                  </a:lnTo>
                  <a:lnTo>
                    <a:pt x="1919534" y="378036"/>
                  </a:lnTo>
                  <a:lnTo>
                    <a:pt x="1944807" y="407207"/>
                  </a:lnTo>
                </a:path>
                <a:path w="1945004" h="1067435">
                  <a:moveTo>
                    <a:pt x="1944807" y="625780"/>
                  </a:moveTo>
                  <a:lnTo>
                    <a:pt x="1903642" y="669477"/>
                  </a:lnTo>
                  <a:lnTo>
                    <a:pt x="1862384" y="697314"/>
                  </a:lnTo>
                  <a:lnTo>
                    <a:pt x="1793645" y="726587"/>
                  </a:lnTo>
                  <a:lnTo>
                    <a:pt x="1756121" y="736140"/>
                  </a:lnTo>
                  <a:lnTo>
                    <a:pt x="1717096" y="742145"/>
                  </a:lnTo>
                  <a:lnTo>
                    <a:pt x="1711286" y="781271"/>
                  </a:lnTo>
                  <a:lnTo>
                    <a:pt x="1695433" y="817646"/>
                  </a:lnTo>
                  <a:lnTo>
                    <a:pt x="1670610" y="850498"/>
                  </a:lnTo>
                  <a:lnTo>
                    <a:pt x="1637896" y="879051"/>
                  </a:lnTo>
                  <a:lnTo>
                    <a:pt x="1598365" y="902532"/>
                  </a:lnTo>
                  <a:lnTo>
                    <a:pt x="1553093" y="920167"/>
                  </a:lnTo>
                  <a:lnTo>
                    <a:pt x="1503158" y="931182"/>
                  </a:lnTo>
                  <a:lnTo>
                    <a:pt x="1449634" y="934804"/>
                  </a:lnTo>
                  <a:lnTo>
                    <a:pt x="1413237" y="932772"/>
                  </a:lnTo>
                  <a:lnTo>
                    <a:pt x="1377720" y="927120"/>
                  </a:lnTo>
                  <a:lnTo>
                    <a:pt x="1343585" y="917945"/>
                  </a:lnTo>
                  <a:lnTo>
                    <a:pt x="1311331" y="905340"/>
                  </a:lnTo>
                  <a:lnTo>
                    <a:pt x="1292905" y="939802"/>
                  </a:lnTo>
                  <a:lnTo>
                    <a:pt x="1267875" y="970819"/>
                  </a:lnTo>
                  <a:lnTo>
                    <a:pt x="1237035" y="998076"/>
                  </a:lnTo>
                  <a:lnTo>
                    <a:pt x="1201180" y="1021259"/>
                  </a:lnTo>
                  <a:lnTo>
                    <a:pt x="1161106" y="1040055"/>
                  </a:lnTo>
                  <a:lnTo>
                    <a:pt x="1117606" y="1054149"/>
                  </a:lnTo>
                  <a:lnTo>
                    <a:pt x="1071476" y="1063228"/>
                  </a:lnTo>
                  <a:lnTo>
                    <a:pt x="1023510" y="1066977"/>
                  </a:lnTo>
                  <a:lnTo>
                    <a:pt x="974504" y="1065083"/>
                  </a:lnTo>
                  <a:lnTo>
                    <a:pt x="925251" y="1057232"/>
                  </a:lnTo>
                  <a:lnTo>
                    <a:pt x="875713" y="1042679"/>
                  </a:lnTo>
                  <a:lnTo>
                    <a:pt x="830604" y="1022243"/>
                  </a:lnTo>
                  <a:lnTo>
                    <a:pt x="790877" y="996474"/>
                  </a:lnTo>
                  <a:lnTo>
                    <a:pt x="757484" y="965919"/>
                  </a:lnTo>
                  <a:lnTo>
                    <a:pt x="710683" y="983310"/>
                  </a:lnTo>
                  <a:lnTo>
                    <a:pt x="662154" y="995191"/>
                  </a:lnTo>
                  <a:lnTo>
                    <a:pt x="612648" y="1001699"/>
                  </a:lnTo>
                  <a:lnTo>
                    <a:pt x="562917" y="1002972"/>
                  </a:lnTo>
                  <a:lnTo>
                    <a:pt x="513714" y="999147"/>
                  </a:lnTo>
                  <a:lnTo>
                    <a:pt x="465791" y="990364"/>
                  </a:lnTo>
                  <a:lnTo>
                    <a:pt x="419901" y="976760"/>
                  </a:lnTo>
                  <a:lnTo>
                    <a:pt x="376795" y="958473"/>
                  </a:lnTo>
                  <a:lnTo>
                    <a:pt x="337227" y="935640"/>
                  </a:lnTo>
                  <a:lnTo>
                    <a:pt x="301947" y="908401"/>
                  </a:lnTo>
                  <a:lnTo>
                    <a:pt x="271709" y="876892"/>
                  </a:lnTo>
                  <a:lnTo>
                    <a:pt x="269169" y="873717"/>
                  </a:lnTo>
                  <a:lnTo>
                    <a:pt x="267899" y="872193"/>
                  </a:lnTo>
                  <a:lnTo>
                    <a:pt x="214299" y="871529"/>
                  </a:lnTo>
                  <a:lnTo>
                    <a:pt x="164516" y="860956"/>
                  </a:lnTo>
                  <a:lnTo>
                    <a:pt x="120674" y="841697"/>
                  </a:lnTo>
                  <a:lnTo>
                    <a:pt x="84897" y="814977"/>
                  </a:lnTo>
                  <a:lnTo>
                    <a:pt x="59307" y="782020"/>
                  </a:lnTo>
                  <a:lnTo>
                    <a:pt x="46030" y="744050"/>
                  </a:lnTo>
                  <a:lnTo>
                    <a:pt x="45691" y="712203"/>
                  </a:lnTo>
                  <a:lnTo>
                    <a:pt x="54650" y="681391"/>
                  </a:lnTo>
                  <a:lnTo>
                    <a:pt x="72444" y="652699"/>
                  </a:lnTo>
                  <a:lnTo>
                    <a:pt x="98608" y="627210"/>
                  </a:lnTo>
                  <a:lnTo>
                    <a:pt x="56483" y="602944"/>
                  </a:lnTo>
                  <a:lnTo>
                    <a:pt x="25555" y="572440"/>
                  </a:lnTo>
                  <a:lnTo>
                    <a:pt x="6501" y="537611"/>
                  </a:lnTo>
                  <a:lnTo>
                    <a:pt x="0" y="500370"/>
                  </a:lnTo>
                  <a:lnTo>
                    <a:pt x="6727" y="462627"/>
                  </a:lnTo>
                  <a:lnTo>
                    <a:pt x="27361" y="426296"/>
                  </a:lnTo>
                  <a:lnTo>
                    <a:pt x="55714" y="398705"/>
                  </a:lnTo>
                  <a:lnTo>
                    <a:pt x="91496" y="377020"/>
                  </a:lnTo>
                  <a:lnTo>
                    <a:pt x="133088" y="362002"/>
                  </a:lnTo>
                  <a:lnTo>
                    <a:pt x="178872" y="354414"/>
                  </a:lnTo>
                  <a:lnTo>
                    <a:pt x="180523" y="35111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7785" y="3633343"/>
              <a:ext cx="68453" cy="6845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4940" y="3334004"/>
              <a:ext cx="330326" cy="29591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299959" y="2407793"/>
              <a:ext cx="1818005" cy="908050"/>
            </a:xfrm>
            <a:custGeom>
              <a:avLst/>
              <a:gdLst/>
              <a:ahLst/>
              <a:cxnLst/>
              <a:rect l="l" t="t" r="r" b="b"/>
              <a:pathLst>
                <a:path w="1818004" h="908050">
                  <a:moveTo>
                    <a:pt x="116205" y="588645"/>
                  </a:moveTo>
                  <a:lnTo>
                    <a:pt x="85832" y="588658"/>
                  </a:lnTo>
                  <a:lnTo>
                    <a:pt x="56006" y="585327"/>
                  </a:lnTo>
                  <a:lnTo>
                    <a:pt x="27229" y="578733"/>
                  </a:lnTo>
                  <a:lnTo>
                    <a:pt x="0" y="568960"/>
                  </a:lnTo>
                </a:path>
                <a:path w="1818004" h="908050">
                  <a:moveTo>
                    <a:pt x="218694" y="804037"/>
                  </a:moveTo>
                  <a:lnTo>
                    <a:pt x="206291" y="807273"/>
                  </a:lnTo>
                  <a:lnTo>
                    <a:pt x="193675" y="809926"/>
                  </a:lnTo>
                  <a:lnTo>
                    <a:pt x="180867" y="811984"/>
                  </a:lnTo>
                  <a:lnTo>
                    <a:pt x="167894" y="813435"/>
                  </a:lnTo>
                </a:path>
                <a:path w="1818004" h="908050">
                  <a:moveTo>
                    <a:pt x="656590" y="907542"/>
                  </a:moveTo>
                  <a:lnTo>
                    <a:pt x="647807" y="897260"/>
                  </a:lnTo>
                  <a:lnTo>
                    <a:pt x="639762" y="886634"/>
                  </a:lnTo>
                  <a:lnTo>
                    <a:pt x="632479" y="875698"/>
                  </a:lnTo>
                  <a:lnTo>
                    <a:pt x="625983" y="864489"/>
                  </a:lnTo>
                </a:path>
                <a:path w="1818004" h="908050">
                  <a:moveTo>
                    <a:pt x="1223010" y="800354"/>
                  </a:moveTo>
                  <a:lnTo>
                    <a:pt x="1221228" y="812305"/>
                  </a:lnTo>
                  <a:lnTo>
                    <a:pt x="1218565" y="824150"/>
                  </a:lnTo>
                  <a:lnTo>
                    <a:pt x="1215044" y="835876"/>
                  </a:lnTo>
                  <a:lnTo>
                    <a:pt x="1210691" y="847471"/>
                  </a:lnTo>
                </a:path>
                <a:path w="1818004" h="908050">
                  <a:moveTo>
                    <a:pt x="1466088" y="509016"/>
                  </a:moveTo>
                  <a:lnTo>
                    <a:pt x="1516987" y="532737"/>
                  </a:lnTo>
                  <a:lnTo>
                    <a:pt x="1558548" y="563640"/>
                  </a:lnTo>
                  <a:lnTo>
                    <a:pt x="1589568" y="600309"/>
                  </a:lnTo>
                  <a:lnTo>
                    <a:pt x="1608848" y="641331"/>
                  </a:lnTo>
                  <a:lnTo>
                    <a:pt x="1615186" y="685292"/>
                  </a:lnTo>
                </a:path>
                <a:path w="1818004" h="908050">
                  <a:moveTo>
                    <a:pt x="1817878" y="321310"/>
                  </a:moveTo>
                  <a:lnTo>
                    <a:pt x="1805231" y="339881"/>
                  </a:lnTo>
                  <a:lnTo>
                    <a:pt x="1789858" y="357203"/>
                  </a:lnTo>
                  <a:lnTo>
                    <a:pt x="1771890" y="373120"/>
                  </a:lnTo>
                  <a:lnTo>
                    <a:pt x="1751457" y="387477"/>
                  </a:lnTo>
                </a:path>
                <a:path w="1818004" h="908050">
                  <a:moveTo>
                    <a:pt x="1658493" y="76200"/>
                  </a:moveTo>
                  <a:lnTo>
                    <a:pt x="1660138" y="83939"/>
                  </a:lnTo>
                  <a:lnTo>
                    <a:pt x="1661271" y="91725"/>
                  </a:lnTo>
                  <a:lnTo>
                    <a:pt x="1661904" y="99560"/>
                  </a:lnTo>
                  <a:lnTo>
                    <a:pt x="1662049" y="107442"/>
                  </a:lnTo>
                </a:path>
                <a:path w="1818004" h="908050">
                  <a:moveTo>
                    <a:pt x="1234440" y="39751"/>
                  </a:moveTo>
                  <a:lnTo>
                    <a:pt x="1241508" y="29182"/>
                  </a:lnTo>
                  <a:lnTo>
                    <a:pt x="1249553" y="19018"/>
                  </a:lnTo>
                  <a:lnTo>
                    <a:pt x="1258550" y="9282"/>
                  </a:lnTo>
                  <a:lnTo>
                    <a:pt x="1268476" y="0"/>
                  </a:lnTo>
                </a:path>
                <a:path w="1818004" h="908050">
                  <a:moveTo>
                    <a:pt x="916305" y="58801"/>
                  </a:moveTo>
                  <a:lnTo>
                    <a:pt x="919349" y="49924"/>
                  </a:lnTo>
                  <a:lnTo>
                    <a:pt x="923131" y="41227"/>
                  </a:lnTo>
                  <a:lnTo>
                    <a:pt x="927627" y="32744"/>
                  </a:lnTo>
                  <a:lnTo>
                    <a:pt x="932815" y="24511"/>
                  </a:lnTo>
                </a:path>
                <a:path w="1818004" h="908050">
                  <a:moveTo>
                    <a:pt x="543051" y="70485"/>
                  </a:moveTo>
                  <a:lnTo>
                    <a:pt x="558948" y="77791"/>
                  </a:lnTo>
                  <a:lnTo>
                    <a:pt x="574214" y="85788"/>
                  </a:lnTo>
                  <a:lnTo>
                    <a:pt x="588789" y="94452"/>
                  </a:lnTo>
                  <a:lnTo>
                    <a:pt x="602615" y="103759"/>
                  </a:lnTo>
                </a:path>
                <a:path w="1818004" h="908050">
                  <a:moveTo>
                    <a:pt x="90170" y="332105"/>
                  </a:moveTo>
                  <a:lnTo>
                    <a:pt x="86881" y="323484"/>
                  </a:lnTo>
                  <a:lnTo>
                    <a:pt x="84058" y="314769"/>
                  </a:lnTo>
                  <a:lnTo>
                    <a:pt x="81686" y="305958"/>
                  </a:lnTo>
                  <a:lnTo>
                    <a:pt x="79756" y="29705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34731" y="2538221"/>
            <a:ext cx="9766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17780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It’s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 ADD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523443" y="786129"/>
            <a:ext cx="8070850" cy="18548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065" marR="4318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the total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 of operations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computer</a:t>
            </a:r>
            <a:endParaRPr sz="24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254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bit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operation</a:t>
            </a:r>
            <a:r>
              <a:rPr sz="24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code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-&gt;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sz="2400" baseline="2430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(or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little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less)</a:t>
            </a:r>
            <a:r>
              <a:rPr sz="24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distinct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794385" marR="647065" lvl="1" indent="-287020">
              <a:lnSpc>
                <a:spcPts val="2590"/>
              </a:lnSpc>
              <a:spcBef>
                <a:spcPts val="615"/>
              </a:spcBef>
              <a:buFont typeface="Times New Roman"/>
              <a:buChar char="•"/>
              <a:tabLst>
                <a:tab pos="870585" algn="l"/>
                <a:tab pos="871219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bits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sz="2400" b="1" baseline="2430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400" b="1" spc="284" baseline="243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distinct operations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754115" y="4617846"/>
            <a:ext cx="154876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z="1800" b="1" dirty="0">
                <a:latin typeface="Arial"/>
                <a:cs typeface="Arial"/>
              </a:rPr>
              <a:t>Read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operand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801" y="4617846"/>
            <a:ext cx="5156200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9465">
              <a:lnSpc>
                <a:spcPct val="100000"/>
              </a:lnSpc>
              <a:spcBef>
                <a:spcPts val="100"/>
              </a:spcBef>
              <a:tabLst>
                <a:tab pos="1562100" algn="l"/>
              </a:tabLst>
            </a:pP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15" baseline="-20833" dirty="0">
                <a:latin typeface="Arial"/>
                <a:cs typeface="Arial"/>
              </a:rPr>
              <a:t>0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spc="-15" baseline="-20833" dirty="0">
                <a:latin typeface="Arial"/>
                <a:cs typeface="Arial"/>
              </a:rPr>
              <a:t>4</a:t>
            </a:r>
            <a:r>
              <a:rPr sz="1800" b="1" spc="-10" dirty="0">
                <a:latin typeface="Arial"/>
                <a:cs typeface="Arial"/>
              </a:rPr>
              <a:t>:</a:t>
            </a:r>
            <a:r>
              <a:rPr sz="1800" b="1" dirty="0">
                <a:latin typeface="Arial"/>
                <a:cs typeface="Arial"/>
              </a:rPr>
              <a:t>	DR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M[AR]</a:t>
            </a:r>
            <a:endParaRPr sz="1800">
              <a:latin typeface="Arial"/>
              <a:cs typeface="Arial"/>
            </a:endParaRPr>
          </a:p>
          <a:p>
            <a:pPr marL="38100" marR="1061085" indent="762000">
              <a:lnSpc>
                <a:spcPct val="101699"/>
              </a:lnSpc>
              <a:spcBef>
                <a:spcPts val="10"/>
              </a:spcBef>
              <a:tabLst>
                <a:tab pos="1562100" algn="l"/>
              </a:tabLst>
            </a:pPr>
            <a:r>
              <a:rPr sz="1800" b="1" spc="-20" dirty="0">
                <a:latin typeface="Arial"/>
                <a:cs typeface="Arial"/>
              </a:rPr>
              <a:t>D</a:t>
            </a:r>
            <a:r>
              <a:rPr sz="1800" b="1" spc="-30" baseline="-20833" dirty="0">
                <a:latin typeface="Arial"/>
                <a:cs typeface="Arial"/>
              </a:rPr>
              <a:t>0</a:t>
            </a:r>
            <a:r>
              <a:rPr sz="1800" b="1" spc="-20" dirty="0">
                <a:latin typeface="Arial"/>
                <a:cs typeface="Arial"/>
              </a:rPr>
              <a:t>T</a:t>
            </a:r>
            <a:r>
              <a:rPr sz="1800" b="1" spc="-30" baseline="-20833" dirty="0">
                <a:latin typeface="Arial"/>
                <a:cs typeface="Arial"/>
              </a:rPr>
              <a:t>5</a:t>
            </a:r>
            <a:r>
              <a:rPr sz="1800" b="1" spc="-20" dirty="0">
                <a:latin typeface="Arial"/>
                <a:cs typeface="Arial"/>
              </a:rPr>
              <a:t>:</a:t>
            </a:r>
            <a:r>
              <a:rPr sz="1800" b="1" dirty="0">
                <a:latin typeface="Arial"/>
                <a:cs typeface="Arial"/>
              </a:rPr>
              <a:t>	AC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AC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Symbol"/>
                <a:cs typeface="Symbol"/>
              </a:rPr>
              <a:t>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DR,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SC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Arial"/>
                <a:cs typeface="Arial"/>
              </a:rPr>
              <a:t>0 </a:t>
            </a:r>
            <a:r>
              <a:rPr sz="1800" b="1" dirty="0">
                <a:latin typeface="Arial"/>
                <a:cs typeface="Arial"/>
              </a:rPr>
              <a:t>ADD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AC</a:t>
            </a:r>
            <a:endParaRPr sz="1800">
              <a:latin typeface="Arial"/>
              <a:cs typeface="Arial"/>
            </a:endParaRPr>
          </a:p>
          <a:p>
            <a:pPr marL="799465">
              <a:lnSpc>
                <a:spcPct val="100000"/>
              </a:lnSpc>
              <a:spcBef>
                <a:spcPts val="50"/>
              </a:spcBef>
              <a:tabLst>
                <a:tab pos="1562100" algn="l"/>
              </a:tabLst>
            </a:pP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15" baseline="-20833" dirty="0">
                <a:latin typeface="Arial"/>
                <a:cs typeface="Arial"/>
              </a:rPr>
              <a:t>1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spc="-15" baseline="-20833" dirty="0">
                <a:latin typeface="Arial"/>
                <a:cs typeface="Arial"/>
              </a:rPr>
              <a:t>4</a:t>
            </a:r>
            <a:r>
              <a:rPr sz="1800" b="1" spc="-10" dirty="0">
                <a:latin typeface="Arial"/>
                <a:cs typeface="Arial"/>
              </a:rPr>
              <a:t>:</a:t>
            </a:r>
            <a:r>
              <a:rPr sz="1800" b="1" dirty="0">
                <a:latin typeface="Arial"/>
                <a:cs typeface="Arial"/>
              </a:rPr>
              <a:t>	DR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M[AR]</a:t>
            </a:r>
            <a:endParaRPr sz="1800">
              <a:latin typeface="Arial"/>
              <a:cs typeface="Arial"/>
            </a:endParaRPr>
          </a:p>
          <a:p>
            <a:pPr marL="799465">
              <a:lnSpc>
                <a:spcPct val="100000"/>
              </a:lnSpc>
              <a:spcBef>
                <a:spcPts val="45"/>
              </a:spcBef>
              <a:tabLst>
                <a:tab pos="1562100" algn="l"/>
              </a:tabLst>
            </a:pP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15" baseline="-20833" dirty="0">
                <a:latin typeface="Arial"/>
                <a:cs typeface="Arial"/>
              </a:rPr>
              <a:t>1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spc="-15" baseline="-20833" dirty="0">
                <a:latin typeface="Arial"/>
                <a:cs typeface="Arial"/>
              </a:rPr>
              <a:t>5</a:t>
            </a:r>
            <a:r>
              <a:rPr sz="1800" b="1" spc="-10" dirty="0">
                <a:latin typeface="Arial"/>
                <a:cs typeface="Arial"/>
              </a:rPr>
              <a:t>:</a:t>
            </a:r>
            <a:r>
              <a:rPr sz="1800" b="1" dirty="0">
                <a:latin typeface="Arial"/>
                <a:cs typeface="Arial"/>
              </a:rPr>
              <a:t>	AC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AC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DR,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baseline="-20833" dirty="0">
                <a:latin typeface="Arial"/>
                <a:cs typeface="Arial"/>
              </a:rPr>
              <a:t>out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801" y="3505961"/>
            <a:ext cx="8574405" cy="11328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16535" marR="30480" indent="-216535">
              <a:lnSpc>
                <a:spcPts val="1939"/>
              </a:lnSpc>
              <a:spcBef>
                <a:spcPts val="345"/>
              </a:spcBef>
              <a:buChar char="-"/>
              <a:tabLst>
                <a:tab pos="216535" algn="l"/>
              </a:tabLst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effective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address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instruction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was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placed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there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during </a:t>
            </a:r>
            <a:r>
              <a:rPr sz="1800" b="1" dirty="0">
                <a:latin typeface="Arial"/>
                <a:cs typeface="Arial"/>
              </a:rPr>
              <a:t>timing signal T</a:t>
            </a:r>
            <a:r>
              <a:rPr sz="1800" b="1" baseline="-20833" dirty="0">
                <a:latin typeface="Arial"/>
                <a:cs typeface="Arial"/>
              </a:rPr>
              <a:t>2</a:t>
            </a:r>
            <a:r>
              <a:rPr sz="1800" b="1" spc="225" baseline="-20833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when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 during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timing signal T3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when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278765" indent="-203200">
              <a:lnSpc>
                <a:spcPts val="1920"/>
              </a:lnSpc>
              <a:buChar char="-"/>
              <a:tabLst>
                <a:tab pos="279400" algn="l"/>
              </a:tabLst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execution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Instruction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starts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</a:t>
            </a:r>
            <a:r>
              <a:rPr sz="1800" b="1" spc="-37" baseline="-20833" dirty="0"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4115" y="5457545"/>
            <a:ext cx="332994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Read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operand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Arial"/>
                <a:cs typeface="Arial"/>
              </a:rPr>
              <a:t>Add to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AC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store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carry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0916" y="1043939"/>
          <a:ext cx="7726680" cy="218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9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Symbol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 marR="46990">
                        <a:lnSpc>
                          <a:spcPts val="1390"/>
                        </a:lnSpc>
                        <a:spcBef>
                          <a:spcPts val="26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Operation Decoder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Symbolic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525">
                <a:tc>
                  <a:txBody>
                    <a:bodyPr/>
                    <a:lstStyle/>
                    <a:p>
                      <a:pPr marL="131445" marR="163195" algn="just">
                        <a:lnSpc>
                          <a:spcPct val="90000"/>
                        </a:lnSpc>
                        <a:spcBef>
                          <a:spcPts val="70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AND ADD LDA STA BUN BSA ISZ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 marR="433705" algn="just">
                        <a:lnSpc>
                          <a:spcPct val="90000"/>
                        </a:lnSpc>
                        <a:spcBef>
                          <a:spcPts val="70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37" baseline="-20833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37" baseline="-20833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37" baseline="-20833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37" baseline="-20833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37" baseline="-20833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37" baseline="-20833" dirty="0">
                          <a:latin typeface="Arial"/>
                          <a:cs typeface="Arial"/>
                        </a:rPr>
                        <a:t>5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37" baseline="-20833" dirty="0">
                          <a:latin typeface="Arial"/>
                          <a:cs typeface="Arial"/>
                        </a:rPr>
                        <a:t>6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 algn="just">
                        <a:lnSpc>
                          <a:spcPts val="19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M[AR]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5095" algn="just">
                        <a:lnSpc>
                          <a:spcPts val="194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4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M[AR],</a:t>
                      </a:r>
                      <a:r>
                        <a:rPr sz="18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30" baseline="-20833" dirty="0">
                          <a:latin typeface="Arial"/>
                          <a:cs typeface="Arial"/>
                        </a:rPr>
                        <a:t>out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  <a:p>
                      <a:pPr marL="134620" marR="4442460" indent="-9525" algn="just">
                        <a:lnSpc>
                          <a:spcPts val="1939"/>
                        </a:lnSpc>
                        <a:spcBef>
                          <a:spcPts val="14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M[AR]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M[AR] </a:t>
                      </a:r>
                      <a:r>
                        <a:rPr sz="18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PC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4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AR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34620" algn="just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M[AR]</a:t>
                      </a:r>
                      <a:r>
                        <a:rPr sz="1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4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PC,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PC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34620" algn="just">
                        <a:lnSpc>
                          <a:spcPts val="20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M[AR]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M[AR]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1,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M[AR]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then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PC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PC+1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9632" y="179070"/>
            <a:ext cx="66319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5614" algn="l"/>
                <a:tab pos="4051300" algn="l"/>
              </a:tabLst>
            </a:pPr>
            <a:r>
              <a:rPr sz="2700" spc="-10" dirty="0"/>
              <a:t>MEMORY</a:t>
            </a:r>
            <a:r>
              <a:rPr sz="2700" dirty="0"/>
              <a:t>	</a:t>
            </a:r>
            <a:r>
              <a:rPr sz="2700" spc="-10" dirty="0"/>
              <a:t>REFERENCE</a:t>
            </a:r>
            <a:r>
              <a:rPr sz="2700" dirty="0"/>
              <a:t>	</a:t>
            </a:r>
            <a:r>
              <a:rPr sz="2700" spc="-10" dirty="0"/>
              <a:t>INSTRUCTIONS</a:t>
            </a:r>
            <a:endParaRPr sz="27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7</a:t>
            </a:r>
            <a:r>
              <a:rPr spc="20" dirty="0"/>
              <a:t> </a:t>
            </a:r>
            <a:r>
              <a:rPr spc="-10" dirty="0"/>
              <a:t>Input-</a:t>
            </a:r>
            <a:r>
              <a:rPr dirty="0"/>
              <a:t>Output</a:t>
            </a:r>
            <a:r>
              <a:rPr spc="25" dirty="0"/>
              <a:t> </a:t>
            </a:r>
            <a:r>
              <a:rPr spc="-10"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9529"/>
            <a:ext cx="802449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881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Instructions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stored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memory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must </a:t>
            </a:r>
            <a:r>
              <a:rPr sz="2800" dirty="0">
                <a:latin typeface="Arial"/>
                <a:cs typeface="Arial"/>
              </a:rPr>
              <a:t>come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some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input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devices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Computational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results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must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transmitted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user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through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some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output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device</a:t>
            </a:r>
            <a:endParaRPr sz="2800">
              <a:latin typeface="Arial"/>
              <a:cs typeface="Arial"/>
            </a:endParaRPr>
          </a:p>
          <a:p>
            <a:pPr marL="355600" marR="8382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communicate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input </a:t>
            </a:r>
            <a:r>
              <a:rPr sz="2800" dirty="0">
                <a:latin typeface="Arial"/>
                <a:cs typeface="Arial"/>
              </a:rPr>
              <a:t>device,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serial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information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shifted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into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input </a:t>
            </a:r>
            <a:r>
              <a:rPr sz="2800" dirty="0">
                <a:latin typeface="Arial"/>
                <a:cs typeface="Arial"/>
              </a:rPr>
              <a:t>register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INPR</a:t>
            </a:r>
            <a:endParaRPr sz="2800">
              <a:latin typeface="Arial"/>
              <a:cs typeface="Arial"/>
            </a:endParaRPr>
          </a:p>
          <a:p>
            <a:pPr marL="355600" marR="419734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To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output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information,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stored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output </a:t>
            </a:r>
            <a:r>
              <a:rPr sz="2800" dirty="0">
                <a:latin typeface="Arial"/>
                <a:cs typeface="Arial"/>
              </a:rPr>
              <a:t>register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OUTR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157" y="485597"/>
            <a:ext cx="5110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4-7</a:t>
            </a:r>
            <a:r>
              <a:rPr spc="20" dirty="0"/>
              <a:t> </a:t>
            </a:r>
            <a:r>
              <a:rPr spc="-10" dirty="0"/>
              <a:t>Input-</a:t>
            </a:r>
            <a:r>
              <a:rPr dirty="0"/>
              <a:t>Output</a:t>
            </a:r>
            <a:r>
              <a:rPr spc="25" dirty="0"/>
              <a:t> </a:t>
            </a:r>
            <a:r>
              <a:rPr spc="-10"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782" y="2620466"/>
            <a:ext cx="920750" cy="33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15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Input-output</a:t>
            </a:r>
            <a:endParaRPr sz="1200">
              <a:latin typeface="Arial"/>
              <a:cs typeface="Arial"/>
            </a:endParaRPr>
          </a:p>
          <a:p>
            <a:pPr marL="6350" algn="ctr">
              <a:lnSpc>
                <a:spcPts val="1215"/>
              </a:lnSpc>
            </a:pPr>
            <a:r>
              <a:rPr sz="1200" b="1" spc="-10" dirty="0">
                <a:latin typeface="Arial"/>
                <a:cs typeface="Arial"/>
              </a:rPr>
              <a:t>terminal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9738" y="2552141"/>
            <a:ext cx="1153795" cy="46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algn="ctr">
              <a:lnSpc>
                <a:spcPts val="122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Serial</a:t>
            </a:r>
            <a:endParaRPr sz="1200">
              <a:latin typeface="Arial"/>
              <a:cs typeface="Arial"/>
            </a:endParaRPr>
          </a:p>
          <a:p>
            <a:pPr marL="12700" marR="5080" algn="ctr">
              <a:lnSpc>
                <a:spcPct val="68700"/>
              </a:lnSpc>
              <a:spcBef>
                <a:spcPts val="229"/>
              </a:spcBef>
            </a:pPr>
            <a:r>
              <a:rPr sz="1200" b="1" spc="-10" dirty="0">
                <a:latin typeface="Arial"/>
                <a:cs typeface="Arial"/>
              </a:rPr>
              <a:t>communication interface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6890" y="2570226"/>
            <a:ext cx="981075" cy="48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registers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95250" marR="172720" indent="-14604">
              <a:lnSpc>
                <a:spcPct val="71200"/>
              </a:lnSpc>
              <a:spcBef>
                <a:spcPts val="270"/>
              </a:spcBef>
            </a:pPr>
            <a:r>
              <a:rPr sz="1200" b="1" spc="-10" dirty="0">
                <a:latin typeface="Arial"/>
                <a:cs typeface="Arial"/>
              </a:rPr>
              <a:t>Computer flip-flops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3535" y="3048000"/>
            <a:ext cx="1018540" cy="3505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960"/>
              </a:spcBef>
            </a:pPr>
            <a:r>
              <a:rPr sz="1200" b="1" spc="-10" dirty="0">
                <a:latin typeface="Arial"/>
                <a:cs typeface="Arial"/>
              </a:rPr>
              <a:t>Printer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3535" y="4113276"/>
            <a:ext cx="1018540" cy="3505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75"/>
              </a:spcBef>
            </a:pPr>
            <a:r>
              <a:rPr sz="1200" b="1" spc="-10" dirty="0">
                <a:latin typeface="Arial"/>
                <a:cs typeface="Arial"/>
              </a:rPr>
              <a:t>Keyboard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128" y="3048000"/>
            <a:ext cx="1004569" cy="3505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51130" marR="208279" indent="-19685">
              <a:lnSpc>
                <a:spcPct val="74700"/>
              </a:lnSpc>
              <a:spcBef>
                <a:spcPts val="550"/>
              </a:spcBef>
            </a:pPr>
            <a:r>
              <a:rPr sz="1200" b="1" spc="-10" dirty="0">
                <a:latin typeface="Arial"/>
                <a:cs typeface="Arial"/>
              </a:rPr>
              <a:t>Receiver interface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128" y="4113276"/>
            <a:ext cx="1004569" cy="3505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144780" marR="95885" indent="-76200">
              <a:lnSpc>
                <a:spcPct val="71300"/>
              </a:lnSpc>
              <a:spcBef>
                <a:spcPts val="515"/>
              </a:spcBef>
            </a:pPr>
            <a:r>
              <a:rPr sz="1200" b="1" spc="-10" dirty="0">
                <a:latin typeface="Arial"/>
                <a:cs typeface="Arial"/>
              </a:rPr>
              <a:t>Transmitter interface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3011" y="3147060"/>
            <a:ext cx="360045" cy="20764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b="1" spc="-25" dirty="0">
                <a:latin typeface="Arial"/>
                <a:cs typeface="Arial"/>
              </a:rPr>
              <a:t>FGO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7003" y="3154679"/>
            <a:ext cx="645160" cy="19240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9060">
              <a:lnSpc>
                <a:spcPts val="1390"/>
              </a:lnSpc>
              <a:spcBef>
                <a:spcPts val="120"/>
              </a:spcBef>
            </a:pPr>
            <a:r>
              <a:rPr sz="1200" b="1" spc="-20" dirty="0">
                <a:latin typeface="Arial"/>
                <a:cs typeface="Arial"/>
              </a:rPr>
              <a:t>OUTR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7547" y="3698747"/>
            <a:ext cx="1083945" cy="1981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R="60325" algn="ctr">
              <a:lnSpc>
                <a:spcPct val="100000"/>
              </a:lnSpc>
              <a:spcBef>
                <a:spcPts val="115"/>
              </a:spcBef>
            </a:pPr>
            <a:r>
              <a:rPr sz="1200" b="1" spc="-25" dirty="0">
                <a:latin typeface="Arial"/>
                <a:cs typeface="Arial"/>
              </a:rPr>
              <a:t>AC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47003" y="4212335"/>
            <a:ext cx="645160" cy="2000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56210">
              <a:lnSpc>
                <a:spcPts val="1375"/>
              </a:lnSpc>
              <a:spcBef>
                <a:spcPts val="195"/>
              </a:spcBef>
            </a:pPr>
            <a:r>
              <a:rPr sz="1200" b="1" spc="-20" dirty="0">
                <a:latin typeface="Arial"/>
                <a:cs typeface="Arial"/>
              </a:rPr>
              <a:t>INPR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9295" y="4212335"/>
            <a:ext cx="347980" cy="1905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2069">
              <a:lnSpc>
                <a:spcPts val="1305"/>
              </a:lnSpc>
              <a:spcBef>
                <a:spcPts val="195"/>
              </a:spcBef>
            </a:pPr>
            <a:r>
              <a:rPr sz="1200" b="1" spc="-25" dirty="0">
                <a:latin typeface="Arial"/>
                <a:cs typeface="Arial"/>
              </a:rPr>
              <a:t>FGI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6940" y="3889247"/>
            <a:ext cx="99060" cy="319277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006084" y="3339084"/>
            <a:ext cx="96520" cy="363855"/>
            <a:chOff x="6006084" y="3339084"/>
            <a:chExt cx="96520" cy="36385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6084" y="3339084"/>
              <a:ext cx="96012" cy="853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63488" y="3405378"/>
              <a:ext cx="12700" cy="297180"/>
            </a:xfrm>
            <a:custGeom>
              <a:avLst/>
              <a:gdLst/>
              <a:ahLst/>
              <a:cxnLst/>
              <a:rect l="l" t="t" r="r" b="b"/>
              <a:pathLst>
                <a:path w="12700" h="297179">
                  <a:moveTo>
                    <a:pt x="12700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12700" y="29718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090159" y="3215639"/>
            <a:ext cx="645160" cy="70485"/>
            <a:chOff x="5090159" y="3215639"/>
            <a:chExt cx="645160" cy="7048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0159" y="3215639"/>
              <a:ext cx="121919" cy="701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92267" y="3253739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0" y="0"/>
                  </a:moveTo>
                  <a:lnTo>
                    <a:pt x="54254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90159" y="4280915"/>
            <a:ext cx="658495" cy="71755"/>
            <a:chOff x="5090159" y="4280915"/>
            <a:chExt cx="658495" cy="7175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6607" y="4280915"/>
              <a:ext cx="121919" cy="7162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90159" y="4320539"/>
              <a:ext cx="541020" cy="0"/>
            </a:xfrm>
            <a:custGeom>
              <a:avLst/>
              <a:gdLst/>
              <a:ahLst/>
              <a:cxnLst/>
              <a:rect l="l" t="t" r="r" b="b"/>
              <a:pathLst>
                <a:path w="541020">
                  <a:moveTo>
                    <a:pt x="0" y="0"/>
                  </a:moveTo>
                  <a:lnTo>
                    <a:pt x="54101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407664" y="3215639"/>
            <a:ext cx="652780" cy="70485"/>
            <a:chOff x="3407664" y="3215639"/>
            <a:chExt cx="652780" cy="7048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7664" y="3215639"/>
              <a:ext cx="123444" cy="7010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517392" y="3253739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0" y="0"/>
                  </a:moveTo>
                  <a:lnTo>
                    <a:pt x="54254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415284" y="4280915"/>
            <a:ext cx="657225" cy="71755"/>
            <a:chOff x="3415284" y="4280915"/>
            <a:chExt cx="657225" cy="71755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0208" y="4280915"/>
              <a:ext cx="121919" cy="7162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415284" y="4320539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6038088" y="3405378"/>
            <a:ext cx="12700" cy="297180"/>
          </a:xfrm>
          <a:custGeom>
            <a:avLst/>
            <a:gdLst/>
            <a:ahLst/>
            <a:cxnLst/>
            <a:rect l="l" t="t" r="r" b="b"/>
            <a:pathLst>
              <a:path w="12700" h="297179">
                <a:moveTo>
                  <a:pt x="12700" y="0"/>
                </a:moveTo>
                <a:lnTo>
                  <a:pt x="0" y="0"/>
                </a:lnTo>
                <a:lnTo>
                  <a:pt x="0" y="297180"/>
                </a:lnTo>
                <a:lnTo>
                  <a:pt x="12700" y="29718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4122420" y="4649723"/>
            <a:ext cx="452755" cy="68580"/>
            <a:chOff x="4122420" y="4649723"/>
            <a:chExt cx="452755" cy="68580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3128" y="4649723"/>
              <a:ext cx="121920" cy="6858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122420" y="4690871"/>
              <a:ext cx="335280" cy="0"/>
            </a:xfrm>
            <a:custGeom>
              <a:avLst/>
              <a:gdLst/>
              <a:ahLst/>
              <a:cxnLst/>
              <a:rect l="l" t="t" r="r" b="b"/>
              <a:pathLst>
                <a:path w="335279">
                  <a:moveTo>
                    <a:pt x="0" y="0"/>
                  </a:moveTo>
                  <a:lnTo>
                    <a:pt x="33527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091178" y="4838700"/>
            <a:ext cx="483870" cy="68580"/>
            <a:chOff x="4091178" y="4838700"/>
            <a:chExt cx="483870" cy="6858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3128" y="4838700"/>
              <a:ext cx="121920" cy="6858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091178" y="4856987"/>
              <a:ext cx="373380" cy="38100"/>
            </a:xfrm>
            <a:custGeom>
              <a:avLst/>
              <a:gdLst/>
              <a:ahLst/>
              <a:cxnLst/>
              <a:rect l="l" t="t" r="r" b="b"/>
              <a:pathLst>
                <a:path w="373379" h="38100">
                  <a:moveTo>
                    <a:pt x="373380" y="25400"/>
                  </a:moveTo>
                  <a:lnTo>
                    <a:pt x="0" y="25400"/>
                  </a:lnTo>
                  <a:lnTo>
                    <a:pt x="0" y="38100"/>
                  </a:lnTo>
                  <a:lnTo>
                    <a:pt x="373380" y="38100"/>
                  </a:lnTo>
                  <a:lnTo>
                    <a:pt x="373380" y="25400"/>
                  </a:lnTo>
                  <a:close/>
                </a:path>
                <a:path w="373379" h="38100">
                  <a:moveTo>
                    <a:pt x="37338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3380" y="12700"/>
                  </a:lnTo>
                  <a:lnTo>
                    <a:pt x="373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615688" y="4545584"/>
            <a:ext cx="2581275" cy="4476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3970" marR="5080" indent="-1905">
              <a:lnSpc>
                <a:spcPts val="1639"/>
              </a:lnSpc>
              <a:spcBef>
                <a:spcPts val="190"/>
              </a:spcBef>
            </a:pPr>
            <a:r>
              <a:rPr sz="1400" b="1" dirty="0">
                <a:latin typeface="Arial"/>
                <a:cs typeface="Arial"/>
              </a:rPr>
              <a:t>Serial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Communications</a:t>
            </a:r>
            <a:r>
              <a:rPr sz="1400" b="1" spc="-20" dirty="0">
                <a:latin typeface="Arial"/>
                <a:cs typeface="Arial"/>
              </a:rPr>
              <a:t> Path </a:t>
            </a:r>
            <a:r>
              <a:rPr sz="1400" b="1" dirty="0">
                <a:latin typeface="Arial"/>
                <a:cs typeface="Arial"/>
              </a:rPr>
              <a:t>Parallel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Communications</a:t>
            </a:r>
            <a:r>
              <a:rPr sz="1400" b="1" spc="-20" dirty="0">
                <a:latin typeface="Arial"/>
                <a:cs typeface="Arial"/>
              </a:rPr>
              <a:t> Path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7</a:t>
            </a:r>
            <a:r>
              <a:rPr spc="15" dirty="0"/>
              <a:t> </a:t>
            </a:r>
            <a:r>
              <a:rPr spc="-10" dirty="0"/>
              <a:t>Input-</a:t>
            </a:r>
            <a:r>
              <a:rPr dirty="0"/>
              <a:t>Output</a:t>
            </a:r>
            <a:r>
              <a:rPr spc="5" dirty="0"/>
              <a:t> </a:t>
            </a:r>
            <a:r>
              <a:rPr dirty="0"/>
              <a:t>Devices</a:t>
            </a:r>
            <a:r>
              <a:rPr spc="10" dirty="0"/>
              <a:t> </a:t>
            </a:r>
            <a:r>
              <a:rPr sz="3600" spc="-15" baseline="25462" dirty="0"/>
              <a:t>cont.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535940" y="1356106"/>
            <a:ext cx="8068945" cy="32245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1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INPR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OUTR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communicate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dirty="0">
                <a:latin typeface="Arial"/>
                <a:cs typeface="Arial"/>
              </a:rPr>
              <a:t>communication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interface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serially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AC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parallel.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They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hold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 8-bit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alphanumeric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information</a:t>
            </a:r>
            <a:endParaRPr sz="2600">
              <a:latin typeface="Arial"/>
              <a:cs typeface="Arial"/>
            </a:endParaRPr>
          </a:p>
          <a:p>
            <a:pPr marL="355600" marR="271145" indent="-343535">
              <a:lnSpc>
                <a:spcPts val="2810"/>
              </a:lnSpc>
              <a:spcBef>
                <a:spcPts val="1240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I/O devices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 slower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computer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system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0" dirty="0">
                <a:latin typeface="Wingdings"/>
                <a:cs typeface="Wingdings"/>
              </a:rPr>
              <a:t>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we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need to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synchronize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timing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difference </a:t>
            </a:r>
            <a:r>
              <a:rPr sz="2600" dirty="0">
                <a:latin typeface="Arial"/>
                <a:cs typeface="Arial"/>
              </a:rPr>
              <a:t>between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input/output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device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computer.</a:t>
            </a:r>
            <a:endParaRPr sz="2600">
              <a:latin typeface="Arial"/>
              <a:cs typeface="Arial"/>
            </a:endParaRPr>
          </a:p>
          <a:p>
            <a:pPr marL="355600" marR="300355" indent="-343535">
              <a:lnSpc>
                <a:spcPts val="2810"/>
              </a:lnSpc>
              <a:spcBef>
                <a:spcPts val="119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FGI: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1-</a:t>
            </a:r>
            <a:r>
              <a:rPr sz="2600" dirty="0">
                <a:latin typeface="Arial"/>
                <a:cs typeface="Arial"/>
              </a:rPr>
              <a:t>bit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input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flag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(Flip-Flop)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aimed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 control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input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operation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7</a:t>
            </a:r>
            <a:r>
              <a:rPr spc="25" dirty="0"/>
              <a:t> </a:t>
            </a:r>
            <a:r>
              <a:rPr spc="-10" dirty="0"/>
              <a:t>Input-</a:t>
            </a:r>
            <a:r>
              <a:rPr dirty="0"/>
              <a:t>Output</a:t>
            </a:r>
            <a:r>
              <a:rPr spc="10" dirty="0"/>
              <a:t> </a:t>
            </a:r>
            <a:r>
              <a:rPr spc="-10" dirty="0"/>
              <a:t>Devices</a:t>
            </a:r>
            <a:r>
              <a:rPr sz="3600" spc="-15" baseline="25462" dirty="0"/>
              <a:t>cont.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535940" y="1279906"/>
            <a:ext cx="8058150" cy="35807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323850" indent="-343535">
              <a:lnSpc>
                <a:spcPct val="90000"/>
              </a:lnSpc>
              <a:spcBef>
                <a:spcPts val="41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FGI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when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new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information is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available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input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device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cleared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when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information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accepted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10" dirty="0">
                <a:latin typeface="Arial"/>
                <a:cs typeface="Arial"/>
              </a:rPr>
              <a:t>computer</a:t>
            </a:r>
            <a:endParaRPr sz="2600">
              <a:latin typeface="Arial"/>
              <a:cs typeface="Arial"/>
            </a:endParaRPr>
          </a:p>
          <a:p>
            <a:pPr marL="355600" marR="374015" indent="-343535">
              <a:lnSpc>
                <a:spcPts val="2810"/>
              </a:lnSpc>
              <a:spcBef>
                <a:spcPts val="1240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FGO: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1-bit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output flag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used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 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control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flip-flop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control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output </a:t>
            </a:r>
            <a:r>
              <a:rPr sz="2600" spc="-10" dirty="0">
                <a:latin typeface="Arial"/>
                <a:cs typeface="Arial"/>
              </a:rPr>
              <a:t>operation</a:t>
            </a:r>
            <a:endParaRPr sz="2600">
              <a:latin typeface="Arial"/>
              <a:cs typeface="Arial"/>
            </a:endParaRPr>
          </a:p>
          <a:p>
            <a:pPr marL="355600" marR="5080" indent="-343535">
              <a:lnSpc>
                <a:spcPts val="2810"/>
              </a:lnSpc>
              <a:spcBef>
                <a:spcPts val="119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If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FGO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 set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1, then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this means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computer </a:t>
            </a:r>
            <a:r>
              <a:rPr sz="2600" dirty="0">
                <a:latin typeface="Arial"/>
                <a:cs typeface="Arial"/>
              </a:rPr>
              <a:t>can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send out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information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from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AC.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0, </a:t>
            </a:r>
            <a:r>
              <a:rPr sz="2600" spc="-20" dirty="0">
                <a:latin typeface="Arial"/>
                <a:cs typeface="Arial"/>
              </a:rPr>
              <a:t>then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output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device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busy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computer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to </a:t>
            </a:r>
            <a:r>
              <a:rPr sz="2600" spc="-10" dirty="0">
                <a:latin typeface="Arial"/>
                <a:cs typeface="Arial"/>
              </a:rPr>
              <a:t>wait!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0664" y="424941"/>
            <a:ext cx="612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8</a:t>
            </a:r>
            <a:r>
              <a:rPr spc="-5" dirty="0"/>
              <a:t> </a:t>
            </a:r>
            <a:r>
              <a:rPr dirty="0"/>
              <a:t>Design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Basic </a:t>
            </a:r>
            <a:r>
              <a:rPr spc="-10"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43101"/>
            <a:ext cx="7448550" cy="4451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memory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unit: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4096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16.</a:t>
            </a:r>
            <a:endParaRPr sz="2400">
              <a:latin typeface="Arial"/>
              <a:cs typeface="Arial"/>
            </a:endParaRPr>
          </a:p>
          <a:p>
            <a:pPr marL="546100" indent="-5340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b="1" dirty="0">
                <a:latin typeface="Arial"/>
                <a:cs typeface="Arial"/>
              </a:rPr>
              <a:t>Registers: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AR,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PC,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DR,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AC,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IR,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TR,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OUTR,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INPR,</a:t>
            </a:r>
            <a:endParaRPr sz="24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SC</a:t>
            </a:r>
            <a:endParaRPr sz="2400">
              <a:latin typeface="Arial"/>
              <a:cs typeface="Arial"/>
            </a:endParaRPr>
          </a:p>
          <a:p>
            <a:pPr marL="546100" indent="-534035">
              <a:lnSpc>
                <a:spcPct val="100000"/>
              </a:lnSpc>
              <a:spcBef>
                <a:spcPts val="575"/>
              </a:spcBef>
              <a:buAutoNum type="arabicPeriod" startAt="3"/>
              <a:tabLst>
                <a:tab pos="546100" algn="l"/>
                <a:tab pos="546735" algn="l"/>
                <a:tab pos="3740785" algn="l"/>
              </a:tabLst>
            </a:pPr>
            <a:r>
              <a:rPr sz="2400" b="1" dirty="0">
                <a:latin typeface="Arial"/>
                <a:cs typeface="Arial"/>
              </a:rPr>
              <a:t>Flip-Flops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(Status):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I,</a:t>
            </a:r>
            <a:r>
              <a:rPr sz="2400" b="1" dirty="0">
                <a:latin typeface="Arial"/>
                <a:cs typeface="Arial"/>
              </a:rPr>
              <a:t>	E,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FGI,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FGO</a:t>
            </a:r>
            <a:endParaRPr sz="2400">
              <a:latin typeface="Arial"/>
              <a:cs typeface="Arial"/>
            </a:endParaRPr>
          </a:p>
          <a:p>
            <a:pPr marL="546100" indent="-534035">
              <a:lnSpc>
                <a:spcPct val="100000"/>
              </a:lnSpc>
              <a:spcBef>
                <a:spcPts val="575"/>
              </a:spcBef>
              <a:buAutoNum type="arabicPeriod" startAt="3"/>
              <a:tabLst>
                <a:tab pos="546100" algn="l"/>
                <a:tab pos="546735" algn="l"/>
              </a:tabLst>
            </a:pPr>
            <a:r>
              <a:rPr sz="2400" b="1" spc="-10" dirty="0">
                <a:latin typeface="Arial"/>
                <a:cs typeface="Arial"/>
              </a:rPr>
              <a:t>Decoders:</a:t>
            </a:r>
            <a:endParaRPr sz="2400">
              <a:latin typeface="Arial"/>
              <a:cs typeface="Arial"/>
            </a:endParaRPr>
          </a:p>
          <a:p>
            <a:pPr marL="965200" lvl="1" indent="-4959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65200" algn="l"/>
                <a:tab pos="96583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3x8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Opcode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decoder</a:t>
            </a:r>
            <a:endParaRPr sz="2400">
              <a:latin typeface="Arial"/>
              <a:cs typeface="Arial"/>
            </a:endParaRPr>
          </a:p>
          <a:p>
            <a:pPr marL="965200" lvl="1" indent="-4959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65200" algn="l"/>
                <a:tab pos="96583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4x16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timing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decoder</a:t>
            </a:r>
            <a:endParaRPr sz="2400">
              <a:latin typeface="Arial"/>
              <a:cs typeface="Arial"/>
            </a:endParaRPr>
          </a:p>
          <a:p>
            <a:pPr marL="546100" indent="-534035">
              <a:lnSpc>
                <a:spcPct val="100000"/>
              </a:lnSpc>
              <a:spcBef>
                <a:spcPts val="615"/>
              </a:spcBef>
              <a:buAutoNum type="arabicPeriod" startAt="3"/>
              <a:tabLst>
                <a:tab pos="546100" algn="l"/>
                <a:tab pos="546735" algn="l"/>
              </a:tabLst>
            </a:pPr>
            <a:r>
              <a:rPr sz="2600" b="1" dirty="0">
                <a:latin typeface="Arial"/>
                <a:cs typeface="Arial"/>
              </a:rPr>
              <a:t>Common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bus: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16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20" dirty="0">
                <a:latin typeface="Arial"/>
                <a:cs typeface="Arial"/>
              </a:rPr>
              <a:t>bits</a:t>
            </a:r>
            <a:endParaRPr sz="2600">
              <a:latin typeface="Arial"/>
              <a:cs typeface="Arial"/>
            </a:endParaRPr>
          </a:p>
          <a:p>
            <a:pPr marL="546100" indent="-534035">
              <a:lnSpc>
                <a:spcPct val="100000"/>
              </a:lnSpc>
              <a:spcBef>
                <a:spcPts val="625"/>
              </a:spcBef>
              <a:buAutoNum type="arabicPeriod" startAt="3"/>
              <a:tabLst>
                <a:tab pos="546100" algn="l"/>
                <a:tab pos="546735" algn="l"/>
              </a:tabLst>
            </a:pPr>
            <a:r>
              <a:rPr sz="2600" b="1" dirty="0">
                <a:latin typeface="Arial"/>
                <a:cs typeface="Arial"/>
              </a:rPr>
              <a:t>Control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logic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gates</a:t>
            </a:r>
            <a:endParaRPr sz="2600">
              <a:latin typeface="Arial"/>
              <a:cs typeface="Arial"/>
            </a:endParaRPr>
          </a:p>
          <a:p>
            <a:pPr marL="546100" indent="-534035">
              <a:lnSpc>
                <a:spcPct val="100000"/>
              </a:lnSpc>
              <a:spcBef>
                <a:spcPts val="625"/>
              </a:spcBef>
              <a:buAutoNum type="arabicPeriod" startAt="3"/>
              <a:tabLst>
                <a:tab pos="546100" algn="l"/>
                <a:tab pos="546735" algn="l"/>
              </a:tabLst>
            </a:pPr>
            <a:r>
              <a:rPr sz="2600" b="1" dirty="0">
                <a:latin typeface="Arial"/>
                <a:cs typeface="Arial"/>
              </a:rPr>
              <a:t>Adder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and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Logic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circuit: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Connected</a:t>
            </a:r>
            <a:r>
              <a:rPr sz="2600" b="1" spc="-5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 </a:t>
            </a:r>
            <a:r>
              <a:rPr sz="2600" b="1" spc="-25" dirty="0">
                <a:latin typeface="Arial"/>
                <a:cs typeface="Arial"/>
              </a:rPr>
              <a:t>AC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282" y="547242"/>
            <a:ext cx="681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8</a:t>
            </a:r>
            <a:r>
              <a:rPr spc="-5" dirty="0"/>
              <a:t> </a:t>
            </a:r>
            <a:r>
              <a:rPr dirty="0"/>
              <a:t>Design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Basic </a:t>
            </a:r>
            <a:r>
              <a:rPr spc="-10" dirty="0"/>
              <a:t>Computer</a:t>
            </a:r>
            <a:r>
              <a:rPr sz="3600" spc="-15" baseline="25462" dirty="0"/>
              <a:t>cont.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535940" y="1063925"/>
            <a:ext cx="8227695" cy="36036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890"/>
              </a:spcBef>
              <a:buChar char="•"/>
              <a:tabLst>
                <a:tab pos="546100" algn="l"/>
                <a:tab pos="546735" algn="l"/>
              </a:tabLst>
            </a:pPr>
            <a:r>
              <a:rPr sz="3200" dirty="0">
                <a:latin typeface="Arial"/>
                <a:cs typeface="Arial"/>
              </a:rPr>
              <a:t>The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control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logic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gates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control:</a:t>
            </a:r>
            <a:endParaRPr sz="3200">
              <a:latin typeface="Arial"/>
              <a:cs typeface="Arial"/>
            </a:endParaRPr>
          </a:p>
          <a:p>
            <a:pPr marL="965200" lvl="1" indent="-495934">
              <a:lnSpc>
                <a:spcPct val="100000"/>
              </a:lnSpc>
              <a:spcBef>
                <a:spcPts val="690"/>
              </a:spcBef>
              <a:buChar char="–"/>
              <a:tabLst>
                <a:tab pos="965200" algn="l"/>
                <a:tab pos="965835" algn="l"/>
              </a:tabLst>
            </a:pPr>
            <a:r>
              <a:rPr sz="2800" dirty="0">
                <a:latin typeface="Arial"/>
                <a:cs typeface="Arial"/>
              </a:rPr>
              <a:t>Inputs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nine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registers</a:t>
            </a:r>
            <a:endParaRPr sz="2800">
              <a:latin typeface="Arial"/>
              <a:cs typeface="Arial"/>
            </a:endParaRPr>
          </a:p>
          <a:p>
            <a:pPr marL="965200" lvl="1" indent="-495934">
              <a:lnSpc>
                <a:spcPct val="100000"/>
              </a:lnSpc>
              <a:spcBef>
                <a:spcPts val="675"/>
              </a:spcBef>
              <a:buChar char="–"/>
              <a:tabLst>
                <a:tab pos="965200" algn="l"/>
                <a:tab pos="965835" algn="l"/>
              </a:tabLst>
            </a:pPr>
            <a:r>
              <a:rPr sz="2800" dirty="0">
                <a:latin typeface="Arial"/>
                <a:cs typeface="Arial"/>
              </a:rPr>
              <a:t>Read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Write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inputs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965200" marR="325120" lvl="1" indent="-495300">
              <a:lnSpc>
                <a:spcPct val="100000"/>
              </a:lnSpc>
              <a:spcBef>
                <a:spcPts val="670"/>
              </a:spcBef>
              <a:buChar char="–"/>
              <a:tabLst>
                <a:tab pos="965200" algn="l"/>
                <a:tab pos="965835" algn="l"/>
              </a:tabLst>
            </a:pPr>
            <a:r>
              <a:rPr sz="2800" dirty="0">
                <a:latin typeface="Arial"/>
                <a:cs typeface="Arial"/>
              </a:rPr>
              <a:t>Set,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Clear,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Complement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inputs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flip- flops</a:t>
            </a:r>
            <a:endParaRPr sz="2800">
              <a:latin typeface="Arial"/>
              <a:cs typeface="Arial"/>
            </a:endParaRPr>
          </a:p>
          <a:p>
            <a:pPr marL="965200" lvl="1" indent="-495934">
              <a:lnSpc>
                <a:spcPct val="100000"/>
              </a:lnSpc>
              <a:spcBef>
                <a:spcPts val="675"/>
              </a:spcBef>
              <a:buChar char="–"/>
              <a:tabLst>
                <a:tab pos="965200" algn="l"/>
                <a:tab pos="965835" algn="l"/>
              </a:tabLst>
            </a:pPr>
            <a:r>
              <a:rPr sz="2800" dirty="0">
                <a:latin typeface="Arial"/>
                <a:cs typeface="Arial"/>
              </a:rPr>
              <a:t>S2,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S1,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S0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select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register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bus</a:t>
            </a:r>
            <a:endParaRPr sz="2800">
              <a:latin typeface="Arial"/>
              <a:cs typeface="Arial"/>
            </a:endParaRPr>
          </a:p>
          <a:p>
            <a:pPr marL="965200" lvl="1" indent="-495934">
              <a:lnSpc>
                <a:spcPct val="100000"/>
              </a:lnSpc>
              <a:spcBef>
                <a:spcPts val="670"/>
              </a:spcBef>
              <a:buChar char="–"/>
              <a:tabLst>
                <a:tab pos="965200" algn="l"/>
                <a:tab pos="965835" algn="l"/>
              </a:tabLst>
            </a:pPr>
            <a:r>
              <a:rPr sz="2800" dirty="0">
                <a:latin typeface="Arial"/>
                <a:cs typeface="Arial"/>
              </a:rPr>
              <a:t>AC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Adder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circuit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073" y="371602"/>
            <a:ext cx="518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1 Instruction</a:t>
            </a:r>
            <a:r>
              <a:rPr spc="-20" dirty="0"/>
              <a:t> </a:t>
            </a:r>
            <a:r>
              <a:rPr dirty="0"/>
              <a:t>Codes</a:t>
            </a:r>
            <a:r>
              <a:rPr spc="-15" dirty="0"/>
              <a:t> </a:t>
            </a:r>
            <a:r>
              <a:rPr sz="3600" spc="-15" baseline="25462" dirty="0"/>
              <a:t>cont.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535940" y="1089405"/>
            <a:ext cx="792353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699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An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operation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must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performed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some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stored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processor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registers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or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memory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An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instruction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code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must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therefore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specify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not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only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operation,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but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also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location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operands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(in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registers </a:t>
            </a:r>
            <a:r>
              <a:rPr sz="2500" dirty="0">
                <a:latin typeface="Times New Roman"/>
                <a:cs typeface="Times New Roman"/>
              </a:rPr>
              <a:t>or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memory),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where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result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will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stored (registers/memory)</a:t>
            </a:r>
            <a:endParaRPr sz="2500">
              <a:latin typeface="Times New Roman"/>
              <a:cs typeface="Times New Roman"/>
            </a:endParaRPr>
          </a:p>
          <a:p>
            <a:pPr marL="91440" marR="3243580" indent="-79375">
              <a:lnSpc>
                <a:spcPct val="11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Memory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words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specified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instruction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codes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by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their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address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4638" y="3200400"/>
            <a:ext cx="3291493" cy="30449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385" y="284734"/>
            <a:ext cx="472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F38DF"/>
                </a:solidFill>
                <a:latin typeface="Times New Roman"/>
                <a:cs typeface="Times New Roman"/>
              </a:rPr>
              <a:t>4-1 Instruction Codes</a:t>
            </a:r>
            <a:r>
              <a:rPr spc="5" dirty="0">
                <a:solidFill>
                  <a:srgbClr val="0F38DF"/>
                </a:solidFill>
                <a:latin typeface="Times New Roman"/>
                <a:cs typeface="Times New Roman"/>
              </a:rPr>
              <a:t> </a:t>
            </a:r>
            <a:r>
              <a:rPr sz="3600" spc="-15" baseline="25462" dirty="0">
                <a:solidFill>
                  <a:srgbClr val="0F38DF"/>
                </a:solidFill>
                <a:latin typeface="Times New Roman"/>
                <a:cs typeface="Times New Roman"/>
              </a:rPr>
              <a:t>cont.</a:t>
            </a:r>
            <a:endParaRPr sz="3600" baseline="2546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59282"/>
            <a:ext cx="7980045" cy="3300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098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Every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Computer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own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particular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instruction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code </a:t>
            </a:r>
            <a:r>
              <a:rPr sz="2600" spc="-10" dirty="0">
                <a:latin typeface="Times New Roman"/>
                <a:cs typeface="Times New Roman"/>
              </a:rPr>
              <a:t>format.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2400" spc="-50" dirty="0">
                <a:latin typeface="Times New Roman"/>
                <a:cs typeface="Times New Roman"/>
              </a:rPr>
              <a:t>–</a:t>
            </a:r>
            <a:r>
              <a:rPr sz="2400" dirty="0">
                <a:latin typeface="Times New Roman"/>
                <a:cs typeface="Times New Roman"/>
              </a:rPr>
              <a:t>	Instruction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formats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conceived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computer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designers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computer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simplest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organize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Processor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Register</a:t>
            </a:r>
            <a:r>
              <a:rPr sz="24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instruction</a:t>
            </a:r>
            <a:r>
              <a:rPr sz="2400"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code</a:t>
            </a:r>
            <a:r>
              <a:rPr sz="24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with</a:t>
            </a:r>
            <a:r>
              <a:rPr sz="24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two</a:t>
            </a:r>
            <a:r>
              <a:rPr sz="24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parts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127635" indent="-343535">
              <a:lnSpc>
                <a:spcPct val="100000"/>
              </a:lnSpc>
              <a:spcBef>
                <a:spcPts val="620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ﬁrst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part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speciﬁes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operation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performed</a:t>
            </a:r>
            <a:r>
              <a:rPr sz="2600" spc="-25" dirty="0">
                <a:latin typeface="Times New Roman"/>
                <a:cs typeface="Times New Roman"/>
              </a:rPr>
              <a:t> and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second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speciﬁes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address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062575"/>
            <a:ext cx="8166100" cy="13011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035175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Times New Roman"/>
                <a:cs typeface="Times New Roman"/>
              </a:rPr>
              <a:t>Instruction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Format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36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 </a:t>
            </a:r>
            <a:r>
              <a:rPr sz="2000" spc="-10" dirty="0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memory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memory will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found.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8276" y="4652771"/>
            <a:ext cx="2971800" cy="384175"/>
          </a:xfrm>
          <a:custGeom>
            <a:avLst/>
            <a:gdLst/>
            <a:ahLst/>
            <a:cxnLst/>
            <a:rect l="l" t="t" r="r" b="b"/>
            <a:pathLst>
              <a:path w="2971800" h="384175">
                <a:moveTo>
                  <a:pt x="2971800" y="0"/>
                </a:moveTo>
                <a:lnTo>
                  <a:pt x="0" y="0"/>
                </a:lnTo>
                <a:lnTo>
                  <a:pt x="0" y="384047"/>
                </a:lnTo>
                <a:lnTo>
                  <a:pt x="2971800" y="384047"/>
                </a:lnTo>
                <a:lnTo>
                  <a:pt x="29718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8276" y="4652771"/>
            <a:ext cx="998219" cy="384175"/>
          </a:xfrm>
          <a:prstGeom prst="rect">
            <a:avLst/>
          </a:prstGeom>
          <a:solidFill>
            <a:srgbClr val="BADFE2"/>
          </a:solidFill>
          <a:ln w="12191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45"/>
              </a:spcBef>
            </a:pPr>
            <a:r>
              <a:rPr sz="1400" b="1" spc="-10" dirty="0">
                <a:latin typeface="Arial"/>
                <a:cs typeface="Arial"/>
              </a:rPr>
              <a:t>Opcode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3206495" y="4652771"/>
            <a:ext cx="1973580" cy="384175"/>
          </a:xfrm>
          <a:prstGeom prst="rect">
            <a:avLst/>
          </a:prstGeom>
          <a:solidFill>
            <a:srgbClr val="BADFE2"/>
          </a:solidFill>
          <a:ln w="1219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584835">
              <a:lnSpc>
                <a:spcPct val="100000"/>
              </a:lnSpc>
              <a:spcBef>
                <a:spcPts val="645"/>
              </a:spcBef>
            </a:pPr>
            <a:r>
              <a:rPr sz="1400" b="1" spc="-10" dirty="0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657" y="4454779"/>
            <a:ext cx="112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5490" algn="l"/>
              </a:tabLst>
            </a:pPr>
            <a:r>
              <a:rPr sz="1200" b="1" spc="-25" dirty="0">
                <a:latin typeface="Arial"/>
                <a:cs typeface="Arial"/>
              </a:rPr>
              <a:t>15</a:t>
            </a:r>
            <a:r>
              <a:rPr sz="1200" b="1" dirty="0">
                <a:latin typeface="Arial"/>
                <a:cs typeface="Arial"/>
              </a:rPr>
              <a:t>	12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9238" y="442645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3929" y="4298061"/>
            <a:ext cx="2428875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What</a:t>
            </a:r>
            <a:r>
              <a:rPr sz="18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18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do:</a:t>
            </a:r>
            <a:r>
              <a:rPr sz="18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Opcode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Where:</a:t>
            </a:r>
            <a:r>
              <a:rPr sz="1800"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memory</a:t>
            </a:r>
            <a:r>
              <a:rPr sz="1800" b="1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2110739"/>
            <a:ext cx="2971800" cy="386080"/>
          </a:xfrm>
          <a:custGeom>
            <a:avLst/>
            <a:gdLst/>
            <a:ahLst/>
            <a:cxnLst/>
            <a:rect l="l" t="t" r="r" b="b"/>
            <a:pathLst>
              <a:path w="2971800" h="386080">
                <a:moveTo>
                  <a:pt x="2971800" y="0"/>
                </a:moveTo>
                <a:lnTo>
                  <a:pt x="0" y="0"/>
                </a:lnTo>
                <a:lnTo>
                  <a:pt x="0" y="385572"/>
                </a:lnTo>
                <a:lnTo>
                  <a:pt x="2971800" y="385572"/>
                </a:lnTo>
                <a:lnTo>
                  <a:pt x="29718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251450" y="2432050"/>
            <a:ext cx="2527300" cy="2755900"/>
            <a:chOff x="5251450" y="2432050"/>
            <a:chExt cx="2527300" cy="2755900"/>
          </a:xfrm>
        </p:grpSpPr>
        <p:sp>
          <p:nvSpPr>
            <p:cNvPr id="4" name="object 4"/>
            <p:cNvSpPr/>
            <p:nvPr/>
          </p:nvSpPr>
          <p:spPr>
            <a:xfrm>
              <a:off x="5257800" y="2438400"/>
              <a:ext cx="2514600" cy="2743200"/>
            </a:xfrm>
            <a:custGeom>
              <a:avLst/>
              <a:gdLst/>
              <a:ahLst/>
              <a:cxnLst/>
              <a:rect l="l" t="t" r="r" b="b"/>
              <a:pathLst>
                <a:path w="2514600" h="2743200">
                  <a:moveTo>
                    <a:pt x="25146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2514600" y="27432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57800" y="2438400"/>
              <a:ext cx="2514600" cy="2743200"/>
            </a:xfrm>
            <a:custGeom>
              <a:avLst/>
              <a:gdLst/>
              <a:ahLst/>
              <a:cxnLst/>
              <a:rect l="l" t="t" r="r" b="b"/>
              <a:pathLst>
                <a:path w="2514600" h="2743200">
                  <a:moveTo>
                    <a:pt x="0" y="2743200"/>
                  </a:moveTo>
                  <a:lnTo>
                    <a:pt x="2514600" y="27432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2743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87345" y="272922"/>
            <a:ext cx="437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4-</a:t>
            </a:r>
            <a:r>
              <a:rPr dirty="0"/>
              <a:t>1</a:t>
            </a:r>
            <a:r>
              <a:rPr spc="-5" dirty="0"/>
              <a:t> </a:t>
            </a:r>
            <a:r>
              <a:rPr dirty="0"/>
              <a:t>Instruction</a:t>
            </a:r>
            <a:r>
              <a:rPr spc="-20" dirty="0"/>
              <a:t> </a:t>
            </a:r>
            <a:r>
              <a:rPr spc="-10" dirty="0"/>
              <a:t>Codes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28800" y="2110739"/>
            <a:ext cx="944880" cy="386080"/>
          </a:xfrm>
          <a:prstGeom prst="rect">
            <a:avLst/>
          </a:prstGeom>
          <a:solidFill>
            <a:srgbClr val="BADFE2"/>
          </a:solidFill>
          <a:ln w="12191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45"/>
              </a:spcBef>
            </a:pPr>
            <a:r>
              <a:rPr sz="1400" b="1" spc="-10" dirty="0">
                <a:latin typeface="Arial"/>
                <a:cs typeface="Arial"/>
              </a:rPr>
              <a:t>Opcode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3679" y="2110739"/>
            <a:ext cx="2026920" cy="386080"/>
          </a:xfrm>
          <a:prstGeom prst="rect">
            <a:avLst/>
          </a:prstGeom>
          <a:solidFill>
            <a:srgbClr val="BADFE2"/>
          </a:solidFill>
          <a:ln w="1219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645"/>
              </a:spcBef>
            </a:pPr>
            <a:r>
              <a:rPr sz="1400" b="1" spc="-10" dirty="0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7257" y="2592704"/>
            <a:ext cx="1819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Instruction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Format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8800" y="3505200"/>
            <a:ext cx="2971800" cy="370840"/>
          </a:xfrm>
          <a:prstGeom prst="rect">
            <a:avLst/>
          </a:prstGeom>
          <a:solidFill>
            <a:srgbClr val="BADFE2"/>
          </a:solidFill>
          <a:ln w="12192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859155">
              <a:lnSpc>
                <a:spcPct val="100000"/>
              </a:lnSpc>
              <a:spcBef>
                <a:spcPts val="605"/>
              </a:spcBef>
            </a:pPr>
            <a:r>
              <a:rPr sz="1400" b="1" dirty="0">
                <a:latin typeface="Arial"/>
                <a:cs typeface="Arial"/>
              </a:rPr>
              <a:t>Binary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Operand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3896" y="4186504"/>
            <a:ext cx="250253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6839" algn="ctr">
              <a:lnSpc>
                <a:spcPts val="2055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Operands</a:t>
            </a:r>
            <a:endParaRPr sz="1800">
              <a:latin typeface="Arial"/>
              <a:cs typeface="Arial"/>
            </a:endParaRPr>
          </a:p>
          <a:p>
            <a:pPr marR="116839" algn="ctr">
              <a:lnSpc>
                <a:spcPts val="2055"/>
              </a:lnSpc>
            </a:pPr>
            <a:r>
              <a:rPr sz="1800" b="1" spc="-10" dirty="0">
                <a:latin typeface="Arial"/>
                <a:cs typeface="Arial"/>
              </a:rPr>
              <a:t>(data)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0051" y="5334000"/>
            <a:ext cx="2860675" cy="609600"/>
          </a:xfrm>
          <a:prstGeom prst="rect">
            <a:avLst/>
          </a:prstGeom>
          <a:solidFill>
            <a:srgbClr val="BADFE2"/>
          </a:solidFill>
          <a:ln w="12192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542925" marR="738505">
              <a:lnSpc>
                <a:spcPts val="1510"/>
              </a:lnSpc>
              <a:spcBef>
                <a:spcPts val="875"/>
              </a:spcBef>
            </a:pPr>
            <a:r>
              <a:rPr sz="1400" b="1" dirty="0">
                <a:latin typeface="Arial"/>
                <a:cs typeface="Arial"/>
              </a:rPr>
              <a:t>Processor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register (Accumulator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AC)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2065" y="1743582"/>
            <a:ext cx="101790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b="1" spc="-10" dirty="0">
                <a:latin typeface="Arial"/>
                <a:cs typeface="Arial"/>
              </a:rPr>
              <a:t>Memory 4096x16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7182" y="1912746"/>
            <a:ext cx="112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5490" algn="l"/>
              </a:tabLst>
            </a:pPr>
            <a:r>
              <a:rPr sz="1200" b="1" spc="-25" dirty="0">
                <a:latin typeface="Arial"/>
                <a:cs typeface="Arial"/>
              </a:rPr>
              <a:t>15</a:t>
            </a:r>
            <a:r>
              <a:rPr sz="1200" b="1" dirty="0">
                <a:latin typeface="Arial"/>
                <a:cs typeface="Arial"/>
              </a:rPr>
              <a:t>	12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9761" y="188404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2830" y="3283077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19065" y="330200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3896" y="2444495"/>
            <a:ext cx="2502535" cy="1361440"/>
          </a:xfrm>
          <a:prstGeom prst="rect">
            <a:avLst/>
          </a:prstGeom>
          <a:solidFill>
            <a:srgbClr val="BADFE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582295">
              <a:lnSpc>
                <a:spcPts val="2055"/>
              </a:lnSpc>
            </a:pPr>
            <a:r>
              <a:rPr sz="1800" b="1" spc="-10" dirty="0">
                <a:latin typeface="Arial"/>
                <a:cs typeface="Arial"/>
              </a:rPr>
              <a:t>Instructions</a:t>
            </a:r>
            <a:endParaRPr sz="1800">
              <a:latin typeface="Arial"/>
              <a:cs typeface="Arial"/>
            </a:endParaRPr>
          </a:p>
          <a:p>
            <a:pPr marL="698500">
              <a:lnSpc>
                <a:spcPts val="2055"/>
              </a:lnSpc>
            </a:pPr>
            <a:r>
              <a:rPr sz="1800" b="1" spc="-10" dirty="0">
                <a:latin typeface="Arial"/>
                <a:cs typeface="Arial"/>
              </a:rPr>
              <a:t>(program)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70007" y="3805428"/>
            <a:ext cx="3902710" cy="984250"/>
            <a:chOff x="3870007" y="3805428"/>
            <a:chExt cx="3902710" cy="984250"/>
          </a:xfrm>
        </p:grpSpPr>
        <p:sp>
          <p:nvSpPr>
            <p:cNvPr id="20" name="object 20"/>
            <p:cNvSpPr/>
            <p:nvPr/>
          </p:nvSpPr>
          <p:spPr>
            <a:xfrm>
              <a:off x="3874770" y="4171696"/>
              <a:ext cx="814069" cy="546100"/>
            </a:xfrm>
            <a:custGeom>
              <a:avLst/>
              <a:gdLst/>
              <a:ahLst/>
              <a:cxnLst/>
              <a:rect l="l" t="t" r="r" b="b"/>
              <a:pathLst>
                <a:path w="814070" h="546100">
                  <a:moveTo>
                    <a:pt x="326008" y="0"/>
                  </a:moveTo>
                  <a:lnTo>
                    <a:pt x="0" y="89280"/>
                  </a:lnTo>
                  <a:lnTo>
                    <a:pt x="164337" y="122681"/>
                  </a:lnTo>
                  <a:lnTo>
                    <a:pt x="175822" y="163065"/>
                  </a:lnTo>
                  <a:lnTo>
                    <a:pt x="191339" y="202209"/>
                  </a:lnTo>
                  <a:lnTo>
                    <a:pt x="210674" y="239974"/>
                  </a:lnTo>
                  <a:lnTo>
                    <a:pt x="233614" y="276219"/>
                  </a:lnTo>
                  <a:lnTo>
                    <a:pt x="259946" y="310806"/>
                  </a:lnTo>
                  <a:lnTo>
                    <a:pt x="289456" y="343596"/>
                  </a:lnTo>
                  <a:lnTo>
                    <a:pt x="321931" y="374448"/>
                  </a:lnTo>
                  <a:lnTo>
                    <a:pt x="357157" y="403224"/>
                  </a:lnTo>
                  <a:lnTo>
                    <a:pt x="394922" y="429783"/>
                  </a:lnTo>
                  <a:lnTo>
                    <a:pt x="435011" y="453988"/>
                  </a:lnTo>
                  <a:lnTo>
                    <a:pt x="477212" y="475697"/>
                  </a:lnTo>
                  <a:lnTo>
                    <a:pt x="521311" y="494773"/>
                  </a:lnTo>
                  <a:lnTo>
                    <a:pt x="567095" y="511074"/>
                  </a:lnTo>
                  <a:lnTo>
                    <a:pt x="614350" y="524463"/>
                  </a:lnTo>
                  <a:lnTo>
                    <a:pt x="662862" y="534799"/>
                  </a:lnTo>
                  <a:lnTo>
                    <a:pt x="712420" y="541944"/>
                  </a:lnTo>
                  <a:lnTo>
                    <a:pt x="762809" y="545757"/>
                  </a:lnTo>
                  <a:lnTo>
                    <a:pt x="813815" y="546099"/>
                  </a:lnTo>
                  <a:lnTo>
                    <a:pt x="764978" y="521452"/>
                  </a:lnTo>
                  <a:lnTo>
                    <a:pt x="719272" y="493697"/>
                  </a:lnTo>
                  <a:lnTo>
                    <a:pt x="676918" y="463082"/>
                  </a:lnTo>
                  <a:lnTo>
                    <a:pt x="638139" y="429853"/>
                  </a:lnTo>
                  <a:lnTo>
                    <a:pt x="603154" y="394255"/>
                  </a:lnTo>
                  <a:lnTo>
                    <a:pt x="572185" y="356535"/>
                  </a:lnTo>
                  <a:lnTo>
                    <a:pt x="545453" y="316939"/>
                  </a:lnTo>
                  <a:lnTo>
                    <a:pt x="523179" y="275713"/>
                  </a:lnTo>
                  <a:lnTo>
                    <a:pt x="505583" y="233104"/>
                  </a:lnTo>
                  <a:lnTo>
                    <a:pt x="492887" y="189356"/>
                  </a:lnTo>
                  <a:lnTo>
                    <a:pt x="657225" y="222757"/>
                  </a:lnTo>
                  <a:lnTo>
                    <a:pt x="326008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565" y="4371848"/>
              <a:ext cx="995044" cy="413384"/>
            </a:xfrm>
            <a:custGeom>
              <a:avLst/>
              <a:gdLst/>
              <a:ahLst/>
              <a:cxnLst/>
              <a:rect l="l" t="t" r="r" b="b"/>
              <a:pathLst>
                <a:path w="995045" h="413385">
                  <a:moveTo>
                    <a:pt x="665988" y="0"/>
                  </a:moveTo>
                  <a:lnTo>
                    <a:pt x="655349" y="40314"/>
                  </a:lnTo>
                  <a:lnTo>
                    <a:pt x="640355" y="78673"/>
                  </a:lnTo>
                  <a:lnTo>
                    <a:pt x="621241" y="114960"/>
                  </a:lnTo>
                  <a:lnTo>
                    <a:pt x="598242" y="149058"/>
                  </a:lnTo>
                  <a:lnTo>
                    <a:pt x="571592" y="180851"/>
                  </a:lnTo>
                  <a:lnTo>
                    <a:pt x="541527" y="210222"/>
                  </a:lnTo>
                  <a:lnTo>
                    <a:pt x="508283" y="237055"/>
                  </a:lnTo>
                  <a:lnTo>
                    <a:pt x="472095" y="261232"/>
                  </a:lnTo>
                  <a:lnTo>
                    <a:pt x="433196" y="282638"/>
                  </a:lnTo>
                  <a:lnTo>
                    <a:pt x="391824" y="301156"/>
                  </a:lnTo>
                  <a:lnTo>
                    <a:pt x="348213" y="316669"/>
                  </a:lnTo>
                  <a:lnTo>
                    <a:pt x="302598" y="329061"/>
                  </a:lnTo>
                  <a:lnTo>
                    <a:pt x="255215" y="338216"/>
                  </a:lnTo>
                  <a:lnTo>
                    <a:pt x="206298" y="344016"/>
                  </a:lnTo>
                  <a:lnTo>
                    <a:pt x="156082" y="346345"/>
                  </a:lnTo>
                  <a:lnTo>
                    <a:pt x="104804" y="345087"/>
                  </a:lnTo>
                  <a:lnTo>
                    <a:pt x="52698" y="340125"/>
                  </a:lnTo>
                  <a:lnTo>
                    <a:pt x="0" y="331343"/>
                  </a:lnTo>
                  <a:lnTo>
                    <a:pt x="328549" y="398018"/>
                  </a:lnTo>
                  <a:lnTo>
                    <a:pt x="381266" y="406819"/>
                  </a:lnTo>
                  <a:lnTo>
                    <a:pt x="433387" y="411796"/>
                  </a:lnTo>
                  <a:lnTo>
                    <a:pt x="484676" y="413065"/>
                  </a:lnTo>
                  <a:lnTo>
                    <a:pt x="534898" y="410743"/>
                  </a:lnTo>
                  <a:lnTo>
                    <a:pt x="583819" y="404948"/>
                  </a:lnTo>
                  <a:lnTo>
                    <a:pt x="631204" y="395797"/>
                  </a:lnTo>
                  <a:lnTo>
                    <a:pt x="676817" y="383407"/>
                  </a:lnTo>
                  <a:lnTo>
                    <a:pt x="720426" y="367894"/>
                  </a:lnTo>
                  <a:lnTo>
                    <a:pt x="761793" y="349376"/>
                  </a:lnTo>
                  <a:lnTo>
                    <a:pt x="800685" y="327971"/>
                  </a:lnTo>
                  <a:lnTo>
                    <a:pt x="836868" y="303794"/>
                  </a:lnTo>
                  <a:lnTo>
                    <a:pt x="870105" y="276963"/>
                  </a:lnTo>
                  <a:lnTo>
                    <a:pt x="900162" y="247595"/>
                  </a:lnTo>
                  <a:lnTo>
                    <a:pt x="926805" y="215808"/>
                  </a:lnTo>
                  <a:lnTo>
                    <a:pt x="949799" y="181718"/>
                  </a:lnTo>
                  <a:lnTo>
                    <a:pt x="968909" y="145442"/>
                  </a:lnTo>
                  <a:lnTo>
                    <a:pt x="983899" y="107097"/>
                  </a:lnTo>
                  <a:lnTo>
                    <a:pt x="994537" y="66801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95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4770" y="4171696"/>
              <a:ext cx="1640839" cy="613410"/>
            </a:xfrm>
            <a:custGeom>
              <a:avLst/>
              <a:gdLst/>
              <a:ahLst/>
              <a:cxnLst/>
              <a:rect l="l" t="t" r="r" b="b"/>
              <a:pathLst>
                <a:path w="1640839" h="613410">
                  <a:moveTo>
                    <a:pt x="645794" y="531494"/>
                  </a:moveTo>
                  <a:lnTo>
                    <a:pt x="698493" y="540277"/>
                  </a:lnTo>
                  <a:lnTo>
                    <a:pt x="750599" y="545239"/>
                  </a:lnTo>
                  <a:lnTo>
                    <a:pt x="801877" y="546497"/>
                  </a:lnTo>
                  <a:lnTo>
                    <a:pt x="852093" y="544168"/>
                  </a:lnTo>
                  <a:lnTo>
                    <a:pt x="901010" y="538368"/>
                  </a:lnTo>
                  <a:lnTo>
                    <a:pt x="948393" y="529213"/>
                  </a:lnTo>
                  <a:lnTo>
                    <a:pt x="994008" y="516821"/>
                  </a:lnTo>
                  <a:lnTo>
                    <a:pt x="1037619" y="501308"/>
                  </a:lnTo>
                  <a:lnTo>
                    <a:pt x="1078991" y="482790"/>
                  </a:lnTo>
                  <a:lnTo>
                    <a:pt x="1117890" y="461384"/>
                  </a:lnTo>
                  <a:lnTo>
                    <a:pt x="1154078" y="437207"/>
                  </a:lnTo>
                  <a:lnTo>
                    <a:pt x="1187322" y="410374"/>
                  </a:lnTo>
                  <a:lnTo>
                    <a:pt x="1217387" y="381003"/>
                  </a:lnTo>
                  <a:lnTo>
                    <a:pt x="1244037" y="349210"/>
                  </a:lnTo>
                  <a:lnTo>
                    <a:pt x="1267036" y="315112"/>
                  </a:lnTo>
                  <a:lnTo>
                    <a:pt x="1286150" y="278825"/>
                  </a:lnTo>
                  <a:lnTo>
                    <a:pt x="1301144" y="240466"/>
                  </a:lnTo>
                  <a:lnTo>
                    <a:pt x="1311782" y="200151"/>
                  </a:lnTo>
                  <a:lnTo>
                    <a:pt x="1640331" y="266953"/>
                  </a:lnTo>
                  <a:lnTo>
                    <a:pt x="1629694" y="307249"/>
                  </a:lnTo>
                  <a:lnTo>
                    <a:pt x="1614704" y="345594"/>
                  </a:lnTo>
                  <a:lnTo>
                    <a:pt x="1595594" y="381870"/>
                  </a:lnTo>
                  <a:lnTo>
                    <a:pt x="1572600" y="415960"/>
                  </a:lnTo>
                  <a:lnTo>
                    <a:pt x="1545957" y="447747"/>
                  </a:lnTo>
                  <a:lnTo>
                    <a:pt x="1515900" y="477115"/>
                  </a:lnTo>
                  <a:lnTo>
                    <a:pt x="1482663" y="503946"/>
                  </a:lnTo>
                  <a:lnTo>
                    <a:pt x="1446480" y="528123"/>
                  </a:lnTo>
                  <a:lnTo>
                    <a:pt x="1407588" y="549528"/>
                  </a:lnTo>
                  <a:lnTo>
                    <a:pt x="1366221" y="568046"/>
                  </a:lnTo>
                  <a:lnTo>
                    <a:pt x="1322612" y="583559"/>
                  </a:lnTo>
                  <a:lnTo>
                    <a:pt x="1276999" y="595949"/>
                  </a:lnTo>
                  <a:lnTo>
                    <a:pt x="1229614" y="605100"/>
                  </a:lnTo>
                  <a:lnTo>
                    <a:pt x="1180693" y="610895"/>
                  </a:lnTo>
                  <a:lnTo>
                    <a:pt x="1130471" y="613217"/>
                  </a:lnTo>
                  <a:lnTo>
                    <a:pt x="1079182" y="611948"/>
                  </a:lnTo>
                  <a:lnTo>
                    <a:pt x="1027061" y="606971"/>
                  </a:lnTo>
                  <a:lnTo>
                    <a:pt x="974343" y="598169"/>
                  </a:lnTo>
                  <a:lnTo>
                    <a:pt x="645794" y="531494"/>
                  </a:lnTo>
                  <a:lnTo>
                    <a:pt x="594383" y="519162"/>
                  </a:lnTo>
                  <a:lnTo>
                    <a:pt x="544740" y="503510"/>
                  </a:lnTo>
                  <a:lnTo>
                    <a:pt x="497077" y="484722"/>
                  </a:lnTo>
                  <a:lnTo>
                    <a:pt x="451607" y="462977"/>
                  </a:lnTo>
                  <a:lnTo>
                    <a:pt x="408544" y="438456"/>
                  </a:lnTo>
                  <a:lnTo>
                    <a:pt x="368099" y="411340"/>
                  </a:lnTo>
                  <a:lnTo>
                    <a:pt x="330485" y="381809"/>
                  </a:lnTo>
                  <a:lnTo>
                    <a:pt x="295916" y="350045"/>
                  </a:lnTo>
                  <a:lnTo>
                    <a:pt x="264603" y="316229"/>
                  </a:lnTo>
                  <a:lnTo>
                    <a:pt x="236760" y="280540"/>
                  </a:lnTo>
                  <a:lnTo>
                    <a:pt x="212599" y="243160"/>
                  </a:lnTo>
                  <a:lnTo>
                    <a:pt x="192333" y="204270"/>
                  </a:lnTo>
                  <a:lnTo>
                    <a:pt x="176175" y="164050"/>
                  </a:lnTo>
                  <a:lnTo>
                    <a:pt x="164337" y="122681"/>
                  </a:lnTo>
                  <a:lnTo>
                    <a:pt x="0" y="89280"/>
                  </a:lnTo>
                  <a:lnTo>
                    <a:pt x="326008" y="0"/>
                  </a:lnTo>
                  <a:lnTo>
                    <a:pt x="657225" y="222757"/>
                  </a:lnTo>
                  <a:lnTo>
                    <a:pt x="492887" y="189356"/>
                  </a:lnTo>
                  <a:lnTo>
                    <a:pt x="505583" y="233104"/>
                  </a:lnTo>
                  <a:lnTo>
                    <a:pt x="523179" y="275713"/>
                  </a:lnTo>
                  <a:lnTo>
                    <a:pt x="545453" y="316939"/>
                  </a:lnTo>
                  <a:lnTo>
                    <a:pt x="572185" y="356535"/>
                  </a:lnTo>
                  <a:lnTo>
                    <a:pt x="603154" y="394255"/>
                  </a:lnTo>
                  <a:lnTo>
                    <a:pt x="638139" y="429853"/>
                  </a:lnTo>
                  <a:lnTo>
                    <a:pt x="676918" y="463082"/>
                  </a:lnTo>
                  <a:lnTo>
                    <a:pt x="719272" y="493697"/>
                  </a:lnTo>
                  <a:lnTo>
                    <a:pt x="764978" y="521452"/>
                  </a:lnTo>
                  <a:lnTo>
                    <a:pt x="813815" y="5460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57800" y="3810000"/>
              <a:ext cx="2514600" cy="0"/>
            </a:xfrm>
            <a:custGeom>
              <a:avLst/>
              <a:gdLst/>
              <a:ahLst/>
              <a:cxnLst/>
              <a:rect l="l" t="t" r="r" b="b"/>
              <a:pathLst>
                <a:path w="2514600">
                  <a:moveTo>
                    <a:pt x="0" y="0"/>
                  </a:moveTo>
                  <a:lnTo>
                    <a:pt x="2514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32177" y="5126482"/>
            <a:ext cx="287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8125" algn="l"/>
              </a:tabLst>
            </a:pPr>
            <a:r>
              <a:rPr sz="1200" b="1" spc="-25" dirty="0">
                <a:latin typeface="Arial"/>
                <a:cs typeface="Arial"/>
              </a:rPr>
              <a:t>15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5" name="object 25"/>
          <p:cNvSpPr txBox="1"/>
          <p:nvPr/>
        </p:nvSpPr>
        <p:spPr>
          <a:xfrm>
            <a:off x="7614919" y="22080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76265" y="217639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5640" y="863853"/>
            <a:ext cx="584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baseline="25462" dirty="0">
                <a:latin typeface="Times New Roman"/>
                <a:cs typeface="Times New Roman"/>
              </a:rPr>
              <a:t>12</a:t>
            </a:r>
            <a:r>
              <a:rPr sz="1800" dirty="0">
                <a:latin typeface="Times New Roman"/>
                <a:cs typeface="Times New Roman"/>
              </a:rPr>
              <a:t>=4096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12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addressing</a:t>
            </a:r>
            <a:endParaRPr sz="1800">
              <a:latin typeface="Times New Roman"/>
              <a:cs typeface="Times New Roman"/>
            </a:endParaRPr>
          </a:p>
          <a:p>
            <a:pPr marL="311785" indent="-287020">
              <a:lnSpc>
                <a:spcPct val="100000"/>
              </a:lnSpc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sz="1800" dirty="0">
                <a:latin typeface="Times New Roman"/>
                <a:cs typeface="Times New Roman"/>
              </a:rPr>
              <a:t>16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(word</a:t>
            </a:r>
            <a:r>
              <a:rPr sz="1800" spc="-10" dirty="0">
                <a:latin typeface="Times New Roman"/>
                <a:cs typeface="Times New Roman"/>
              </a:rPr>
              <a:t> length)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377" y="263397"/>
            <a:ext cx="3843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4-2</a:t>
            </a:r>
            <a:r>
              <a:rPr sz="32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Addressing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modes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784605"/>
            <a:ext cx="8525510" cy="508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09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field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10" dirty="0">
                <a:latin typeface="Times New Roman"/>
                <a:cs typeface="Times New Roman"/>
              </a:rPr>
              <a:t>performed.</a:t>
            </a:r>
            <a:endParaRPr sz="2400">
              <a:latin typeface="Times New Roman"/>
              <a:cs typeface="Times New Roman"/>
            </a:endParaRPr>
          </a:p>
          <a:p>
            <a:pPr marL="355600" marR="40195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stored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way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any operand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selected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dependent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  <a:p>
            <a:pPr marL="756285" marR="790575" lvl="1" indent="-287020">
              <a:lnSpc>
                <a:spcPct val="100000"/>
              </a:lnSpc>
              <a:spcBef>
                <a:spcPts val="1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200" b="1" i="1" dirty="0">
                <a:latin typeface="Times New Roman"/>
                <a:cs typeface="Times New Roman"/>
              </a:rPr>
              <a:t>Addressing</a:t>
            </a:r>
            <a:r>
              <a:rPr sz="2200" b="1" i="1" spc="-5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mode</a:t>
            </a:r>
            <a:r>
              <a:rPr sz="2200" b="1" i="1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refers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way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operand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an </a:t>
            </a:r>
            <a:r>
              <a:rPr sz="2200" dirty="0">
                <a:latin typeface="Times New Roman"/>
                <a:cs typeface="Times New Roman"/>
              </a:rPr>
              <a:t>instruction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specified.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55600" marR="4699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Addressing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Modes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Immediate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mode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Direct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mode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Indirect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mode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377" y="263397"/>
            <a:ext cx="3843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4-2</a:t>
            </a:r>
            <a:r>
              <a:rPr sz="32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Addressing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modes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783082"/>
            <a:ext cx="8403590" cy="42325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44855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006FC0"/>
                </a:solidFill>
                <a:latin typeface="Times New Roman"/>
                <a:cs typeface="Times New Roman"/>
              </a:rPr>
              <a:t>Immediate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lang="en-US" sz="2600" spc="-35" dirty="0" smtClean="0">
                <a:latin typeface="Times New Roman"/>
                <a:cs typeface="Times New Roman"/>
              </a:rPr>
              <a:t>it specifies </a:t>
            </a:r>
            <a:r>
              <a:rPr lang="en-US" sz="2600" spc="-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 actual operand</a:t>
            </a:r>
            <a:r>
              <a:rPr lang="en-US" sz="2600" spc="-35" dirty="0" smtClean="0">
                <a:latin typeface="Times New Roman"/>
                <a:cs typeface="Times New Roman"/>
              </a:rPr>
              <a:t>.</a:t>
            </a:r>
          </a:p>
          <a:p>
            <a:pPr marL="355600" marR="744855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dirty="0" smtClean="0">
                <a:latin typeface="Times New Roman"/>
                <a:cs typeface="Times New Roman"/>
              </a:rPr>
              <a:t>the</a:t>
            </a:r>
            <a:r>
              <a:rPr sz="2600" spc="-20" dirty="0" smtClean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operand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given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address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portion (constant)</a:t>
            </a:r>
            <a:endParaRPr sz="2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example: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ADD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7</a:t>
            </a:r>
            <a:endParaRPr sz="26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2510"/>
              </a:lnSpc>
              <a:spcBef>
                <a:spcPts val="2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100" dirty="0">
                <a:latin typeface="Times New Roman"/>
                <a:cs typeface="Times New Roman"/>
              </a:rPr>
              <a:t>which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says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Add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7 to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contents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accumulator.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7 is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operand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here.</a:t>
            </a:r>
            <a:endParaRPr sz="2100" dirty="0">
              <a:latin typeface="Times New Roman"/>
              <a:cs typeface="Times New Roman"/>
            </a:endParaRPr>
          </a:p>
          <a:p>
            <a:pPr marL="355600" marR="935990" indent="-342900">
              <a:lnSpc>
                <a:spcPts val="3120"/>
              </a:lnSpc>
              <a:spcBef>
                <a:spcPts val="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006FC0"/>
                </a:solidFill>
                <a:latin typeface="Times New Roman"/>
                <a:cs typeface="Times New Roman"/>
              </a:rPr>
              <a:t>Direct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lang="en-US" sz="2600" spc="-15" dirty="0" smtClean="0">
                <a:latin typeface="Times New Roman"/>
                <a:cs typeface="Times New Roman"/>
              </a:rPr>
              <a:t>it specifies </a:t>
            </a:r>
            <a:r>
              <a:rPr lang="en-US" sz="26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 address of the operand</a:t>
            </a:r>
            <a:r>
              <a:rPr lang="en-US" sz="2600" spc="-15" dirty="0" smtClean="0">
                <a:latin typeface="Times New Roman"/>
                <a:cs typeface="Times New Roman"/>
              </a:rPr>
              <a:t>.</a:t>
            </a:r>
          </a:p>
          <a:p>
            <a:pPr marL="355600" marR="935990" indent="-342900">
              <a:lnSpc>
                <a:spcPts val="3120"/>
              </a:lnSpc>
              <a:spcBef>
                <a:spcPts val="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dirty="0" smtClean="0">
                <a:latin typeface="Times New Roman"/>
                <a:cs typeface="Times New Roman"/>
              </a:rPr>
              <a:t>the</a:t>
            </a:r>
            <a:r>
              <a:rPr sz="2600" spc="-20" dirty="0" smtClean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address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points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stored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memory</a:t>
            </a:r>
            <a:endParaRPr sz="2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785"/>
              </a:lnSpc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effective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present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itself.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reference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data.</a:t>
            </a:r>
            <a:endParaRPr sz="2400" dirty="0">
              <a:latin typeface="Times New Roman"/>
              <a:cs typeface="Times New Roman"/>
            </a:endParaRPr>
          </a:p>
          <a:p>
            <a:pPr marL="756285" marR="2101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additional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effective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operand.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4724400"/>
            <a:ext cx="4515611" cy="17404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3414</Words>
  <Application>Microsoft Office PowerPoint</Application>
  <PresentationFormat>On-screen Show (4:3)</PresentationFormat>
  <Paragraphs>687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Symbol</vt:lpstr>
      <vt:lpstr>Times New Roman</vt:lpstr>
      <vt:lpstr>Wingdings</vt:lpstr>
      <vt:lpstr>Office Theme</vt:lpstr>
      <vt:lpstr>Chapter 4:</vt:lpstr>
      <vt:lpstr>3-1 Instruction Codes</vt:lpstr>
      <vt:lpstr>4-1 Instruction Codes cont.</vt:lpstr>
      <vt:lpstr>4-1 Instruction Codes cont.</vt:lpstr>
      <vt:lpstr>4-1 Instruction Codes cont.</vt:lpstr>
      <vt:lpstr>4-1 Instruction Codes cont.</vt:lpstr>
      <vt:lpstr>4-1 Instruction Codes</vt:lpstr>
      <vt:lpstr>4-2 Addressing modes</vt:lpstr>
      <vt:lpstr>4-2 Addressing modes</vt:lpstr>
      <vt:lpstr>4-2 Addressing modes</vt:lpstr>
      <vt:lpstr>4-2 Addressing modes</vt:lpstr>
      <vt:lpstr>In order to cover the basic concepts behind designing a computer, a model (an imaginary system) will be presented to you throughout this  chapter.  This  model  will  be  called  the “Basic Computer”</vt:lpstr>
      <vt:lpstr>4-3 Computer Registers</vt:lpstr>
      <vt:lpstr>Registers in the Basic Computer</vt:lpstr>
      <vt:lpstr>PowerPoint Presentation</vt:lpstr>
      <vt:lpstr>4-3 Computer Registers Common Bus System cont.</vt:lpstr>
      <vt:lpstr>4-3 Computer Registers Common Bus System cont.</vt:lpstr>
      <vt:lpstr>4-3 Computer Registers cont.</vt:lpstr>
      <vt:lpstr>4-3 Computer Registers cont.</vt:lpstr>
      <vt:lpstr>4-4 Instruction Set</vt:lpstr>
      <vt:lpstr>4-4 Instruction Set</vt:lpstr>
      <vt:lpstr>4.4 Instruction Classification</vt:lpstr>
      <vt:lpstr>4.4. Instruction Classification</vt:lpstr>
      <vt:lpstr>3.6 Instruction Classification</vt:lpstr>
      <vt:lpstr>3.6 Instruction Classification</vt:lpstr>
      <vt:lpstr>4-4 Computer Instructions</vt:lpstr>
      <vt:lpstr>BASIC COMPUTER INSTRUCTIONS</vt:lpstr>
      <vt:lpstr>4-4 Computer Instructions</vt:lpstr>
      <vt:lpstr>4-5 Timing &amp; Control</vt:lpstr>
      <vt:lpstr>4-5 Timing &amp; Control cont.</vt:lpstr>
      <vt:lpstr>4-5 Timing &amp; Control cont.</vt:lpstr>
      <vt:lpstr>The Control Unit for the basic computer</vt:lpstr>
      <vt:lpstr>Timing signals Generated by 4-bit sequence counter and 4x16 decoder The SC can be incremented or cleared.</vt:lpstr>
      <vt:lpstr>4-5 Timing &amp; Control cont.</vt:lpstr>
      <vt:lpstr>4-6 Instruction Cycle</vt:lpstr>
      <vt:lpstr>4-6 Instruction Cycle cont.</vt:lpstr>
      <vt:lpstr>4-6 Instruction Cycle Fetch and Decode</vt:lpstr>
      <vt:lpstr>4-6 Instruction Cycle Fetch and Decode cont.</vt:lpstr>
      <vt:lpstr>PowerPoint Presentation</vt:lpstr>
      <vt:lpstr>MEMORY REFERENCE INSTRUCTIONS</vt:lpstr>
      <vt:lpstr>4-7 Input-Output Devices</vt:lpstr>
      <vt:lpstr>4-7 Input-Output Devices</vt:lpstr>
      <vt:lpstr>4-7 Input-Output Devices cont.</vt:lpstr>
      <vt:lpstr>4-7 Input-Output Devicescont.</vt:lpstr>
      <vt:lpstr>4-8 Design of Basic Computer</vt:lpstr>
      <vt:lpstr>4-8 Design of Basic Computercont.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ECE271</dc:title>
  <dc:creator>Alexandre Tenca and Wen-Tsong Shiue</dc:creator>
  <cp:lastModifiedBy>riiii</cp:lastModifiedBy>
  <cp:revision>8</cp:revision>
  <dcterms:created xsi:type="dcterms:W3CDTF">2023-03-25T18:25:18Z</dcterms:created>
  <dcterms:modified xsi:type="dcterms:W3CDTF">2023-04-05T07:12:06Z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2023-03-25T00:00:00Z</vt:filetime>
  </property>
  <property fmtid="{D5CDD505-2E9C-101B-9397-08002B2CF9AE}" pid="5" name="Producer">
    <vt:lpwstr>Microsoft® PowerPoint® 2016</vt:lpwstr>
  </property>
</Properties>
</file>