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57" r:id="rId2"/>
    <p:sldId id="258" r:id="rId3"/>
    <p:sldId id="259" r:id="rId4"/>
    <p:sldId id="260" r:id="rId5"/>
    <p:sldId id="285" r:id="rId6"/>
    <p:sldId id="261" r:id="rId7"/>
    <p:sldId id="280" r:id="rId8"/>
    <p:sldId id="283" r:id="rId9"/>
    <p:sldId id="281" r:id="rId10"/>
    <p:sldId id="265" r:id="rId11"/>
    <p:sldId id="266" r:id="rId12"/>
    <p:sldId id="267" r:id="rId13"/>
    <p:sldId id="282" r:id="rId14"/>
    <p:sldId id="286" r:id="rId15"/>
    <p:sldId id="288" r:id="rId16"/>
    <p:sldId id="289" r:id="rId17"/>
    <p:sldId id="298" r:id="rId18"/>
    <p:sldId id="290" r:id="rId19"/>
    <p:sldId id="287" r:id="rId20"/>
    <p:sldId id="293" r:id="rId21"/>
    <p:sldId id="294" r:id="rId22"/>
    <p:sldId id="29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3E3950-06C3-47C6-AE9D-A4A5982C9E05}" type="datetimeFigureOut">
              <a:rPr lang="en-US" smtClean="0"/>
              <a:t>3/22/2023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C6EA9C-67D4-416B-9B58-BD05260BB274}" type="slidenum">
              <a:rPr lang="en-US" smtClean="0"/>
              <a:t>‹#›</a:t>
            </a:fld>
            <a:endParaRPr lang="en-US"/>
          </a:p>
        </p:txBody>
      </p:sp>
    </p:spTree>
    <p:extLst>
      <p:ext uri="{BB962C8B-B14F-4D97-AF65-F5344CB8AC3E}">
        <p14:creationId xmlns:p14="http://schemas.microsoft.com/office/powerpoint/2010/main" val="31395029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B62E06C-8C1B-4EB1-840C-129124E68615}"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31642749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625600" y="3886200"/>
            <a:ext cx="9144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625600" y="5124450"/>
            <a:ext cx="9144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8534400" y="6355080"/>
            <a:ext cx="3048000" cy="365760"/>
          </a:xfrm>
        </p:spPr>
        <p:txBody>
          <a:bodyPr/>
          <a:lstStyle>
            <a:lvl1pPr>
              <a:defRPr sz="1400"/>
            </a:lvl1pPr>
          </a:lstStyle>
          <a:p>
            <a:fld id="{CA469742-C0CA-4010-B7F6-28D859AF7B6D}" type="datetime1">
              <a:rPr lang="en-US" smtClean="0">
                <a:solidFill>
                  <a:srgbClr val="464653"/>
                </a:solidFill>
              </a:rPr>
              <a:pPr/>
              <a:t>3/22/2023</a:t>
            </a:fld>
            <a:endParaRPr lang="en-US">
              <a:solidFill>
                <a:srgbClr val="464653"/>
              </a:solidFill>
            </a:endParaRPr>
          </a:p>
        </p:txBody>
      </p:sp>
      <p:sp>
        <p:nvSpPr>
          <p:cNvPr id="17" name="Footer Placeholder 16"/>
          <p:cNvSpPr>
            <a:spLocks noGrp="1"/>
          </p:cNvSpPr>
          <p:nvPr>
            <p:ph type="ftr" sz="quarter" idx="11"/>
          </p:nvPr>
        </p:nvSpPr>
        <p:spPr>
          <a:xfrm>
            <a:off x="3864864" y="6355080"/>
            <a:ext cx="4632960" cy="365760"/>
          </a:xfrm>
        </p:spPr>
        <p:txBody>
          <a:bodyPr/>
          <a:lstStyle/>
          <a:p>
            <a:endParaRPr lang="en-US">
              <a:solidFill>
                <a:srgbClr val="464653"/>
              </a:solidFill>
            </a:endParaRPr>
          </a:p>
        </p:txBody>
      </p:sp>
      <p:sp>
        <p:nvSpPr>
          <p:cNvPr id="29" name="Slide Number Placeholder 28"/>
          <p:cNvSpPr>
            <a:spLocks noGrp="1"/>
          </p:cNvSpPr>
          <p:nvPr>
            <p:ph type="sldNum" sz="quarter" idx="12"/>
          </p:nvPr>
        </p:nvSpPr>
        <p:spPr>
          <a:xfrm>
            <a:off x="1621536" y="6355080"/>
            <a:ext cx="1625600" cy="365760"/>
          </a:xfrm>
        </p:spPr>
        <p:txBody>
          <a:bodyPr/>
          <a:lstStyle/>
          <a:p>
            <a:fld id="{B6F15528-21DE-4FAA-801E-634DDDAF4B2B}" type="slidenum">
              <a:rPr lang="en-US" smtClean="0">
                <a:solidFill>
                  <a:srgbClr val="464653"/>
                </a:solidFill>
              </a:rPr>
              <a:pPr/>
              <a:t>‹#›</a:t>
            </a:fld>
            <a:endParaRPr lang="en-US">
              <a:solidFill>
                <a:srgbClr val="464653"/>
              </a:solidFill>
            </a:endParaRPr>
          </a:p>
        </p:txBody>
      </p:sp>
      <p:sp>
        <p:nvSpPr>
          <p:cNvPr id="21" name="Rectangle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solidFill>
                <a:prstClr val="white"/>
              </a:solidFill>
            </a:endParaRPr>
          </a:p>
        </p:txBody>
      </p:sp>
      <p:sp>
        <p:nvSpPr>
          <p:cNvPr id="33" name="Rectangle 32"/>
          <p:cNvSpPr/>
          <p:nvPr/>
        </p:nvSpPr>
        <p:spPr>
          <a:xfrm>
            <a:off x="1219200"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solidFill>
                <a:prstClr val="white"/>
              </a:solidFill>
            </a:endParaRPr>
          </a:p>
        </p:txBody>
      </p:sp>
      <p:sp>
        <p:nvSpPr>
          <p:cNvPr id="22" name="Rectangle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solidFill>
                <a:prstClr val="white"/>
              </a:solidFill>
            </a:endParaRPr>
          </a:p>
        </p:txBody>
      </p:sp>
      <p:sp>
        <p:nvSpPr>
          <p:cNvPr id="32" name="Rectangle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solidFill>
                <a:prstClr val="white"/>
              </a:solidFill>
            </a:endParaRPr>
          </a:p>
        </p:txBody>
      </p:sp>
    </p:spTree>
    <p:extLst>
      <p:ext uri="{BB962C8B-B14F-4D97-AF65-F5344CB8AC3E}">
        <p14:creationId xmlns:p14="http://schemas.microsoft.com/office/powerpoint/2010/main" val="24451960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009C46D-5578-42A9-9E2A-DF737F36A097}" type="datetime1">
              <a:rPr lang="en-US" smtClean="0">
                <a:solidFill>
                  <a:srgbClr val="464653"/>
                </a:solidFill>
              </a:rPr>
              <a:pPr/>
              <a:t>3/22/2023</a:t>
            </a:fld>
            <a:endParaRPr lang="en-US">
              <a:solidFill>
                <a:srgbClr val="464653"/>
              </a:solidFill>
            </a:endParaRPr>
          </a:p>
        </p:txBody>
      </p:sp>
      <p:sp>
        <p:nvSpPr>
          <p:cNvPr id="5" name="Footer Placeholder 4"/>
          <p:cNvSpPr>
            <a:spLocks noGrp="1"/>
          </p:cNvSpPr>
          <p:nvPr>
            <p:ph type="ftr" sz="quarter" idx="11"/>
          </p:nvPr>
        </p:nvSpPr>
        <p:spPr/>
        <p:txBody>
          <a:bodyPr/>
          <a:lstStyle/>
          <a:p>
            <a:endParaRPr lang="en-US">
              <a:solidFill>
                <a:srgbClr val="464653"/>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rgbClr val="464653"/>
                </a:solidFill>
              </a:rPr>
              <a:pPr/>
              <a:t>‹#›</a:t>
            </a:fld>
            <a:endParaRPr lang="en-US">
              <a:solidFill>
                <a:srgbClr val="464653"/>
              </a:solidFill>
            </a:endParaRPr>
          </a:p>
        </p:txBody>
      </p:sp>
    </p:spTree>
    <p:extLst>
      <p:ext uri="{BB962C8B-B14F-4D97-AF65-F5344CB8AC3E}">
        <p14:creationId xmlns:p14="http://schemas.microsoft.com/office/powerpoint/2010/main" val="32990928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3F21CEA-22AF-4662-92C2-F24FB0C437FA}" type="datetime1">
              <a:rPr lang="en-US" smtClean="0">
                <a:solidFill>
                  <a:srgbClr val="464653"/>
                </a:solidFill>
              </a:rPr>
              <a:pPr/>
              <a:t>3/22/2023</a:t>
            </a:fld>
            <a:endParaRPr lang="en-US">
              <a:solidFill>
                <a:srgbClr val="464653"/>
              </a:solidFill>
            </a:endParaRPr>
          </a:p>
        </p:txBody>
      </p:sp>
      <p:sp>
        <p:nvSpPr>
          <p:cNvPr id="5" name="Footer Placeholder 4"/>
          <p:cNvSpPr>
            <a:spLocks noGrp="1"/>
          </p:cNvSpPr>
          <p:nvPr>
            <p:ph type="ftr" sz="quarter" idx="11"/>
          </p:nvPr>
        </p:nvSpPr>
        <p:spPr/>
        <p:txBody>
          <a:bodyPr/>
          <a:lstStyle/>
          <a:p>
            <a:endParaRPr lang="en-US">
              <a:solidFill>
                <a:srgbClr val="464653"/>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rgbClr val="464653"/>
                </a:solidFill>
              </a:rPr>
              <a:pPr/>
              <a:t>‹#›</a:t>
            </a:fld>
            <a:endParaRPr lang="en-US">
              <a:solidFill>
                <a:srgbClr val="464653"/>
              </a:solidFill>
            </a:endParaRPr>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lang="en-US" sz="1800">
              <a:solidFill>
                <a:prstClr val="black"/>
              </a:solidFill>
            </a:endParaRPr>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solidFill>
                <a:prstClr val="white"/>
              </a:solidFill>
            </a:endParaRPr>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lang="en-US" sz="1800">
              <a:solidFill>
                <a:prstClr val="black"/>
              </a:solidFill>
            </a:endParaRPr>
          </a:p>
        </p:txBody>
      </p:sp>
    </p:spTree>
    <p:extLst>
      <p:ext uri="{BB962C8B-B14F-4D97-AF65-F5344CB8AC3E}">
        <p14:creationId xmlns:p14="http://schemas.microsoft.com/office/powerpoint/2010/main" val="147252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4E0D5733-C5F7-4466-BB04-A0EDCB8DDB9F}" type="datetime1">
              <a:rPr lang="en-US" smtClean="0">
                <a:solidFill>
                  <a:srgbClr val="464653"/>
                </a:solidFill>
              </a:rPr>
              <a:pPr/>
              <a:t>3/22/2023</a:t>
            </a:fld>
            <a:endParaRPr lang="en-US">
              <a:solidFill>
                <a:srgbClr val="464653"/>
              </a:solidFill>
            </a:endParaRPr>
          </a:p>
        </p:txBody>
      </p:sp>
      <p:sp>
        <p:nvSpPr>
          <p:cNvPr id="5" name="Footer Placeholder 4"/>
          <p:cNvSpPr>
            <a:spLocks noGrp="1"/>
          </p:cNvSpPr>
          <p:nvPr>
            <p:ph type="ftr" sz="quarter" idx="11"/>
          </p:nvPr>
        </p:nvSpPr>
        <p:spPr/>
        <p:txBody>
          <a:bodyPr/>
          <a:lstStyle/>
          <a:p>
            <a:endParaRPr lang="en-US">
              <a:solidFill>
                <a:srgbClr val="464653"/>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rgbClr val="464653"/>
                </a:solidFill>
              </a:rPr>
              <a:pPr/>
              <a:t>‹#›</a:t>
            </a:fld>
            <a:endParaRPr lang="en-US">
              <a:solidFill>
                <a:srgbClr val="464653"/>
              </a:solidFill>
            </a:endParaRPr>
          </a:p>
        </p:txBody>
      </p:sp>
      <p:sp>
        <p:nvSpPr>
          <p:cNvPr id="8" name="Content Placeholder 7"/>
          <p:cNvSpPr>
            <a:spLocks noGrp="1"/>
          </p:cNvSpPr>
          <p:nvPr>
            <p:ph sz="quarter" idx="1"/>
          </p:nvPr>
        </p:nvSpPr>
        <p:spPr>
          <a:xfrm>
            <a:off x="609600" y="1219200"/>
            <a:ext cx="109728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extLst>
      <p:ext uri="{BB962C8B-B14F-4D97-AF65-F5344CB8AC3E}">
        <p14:creationId xmlns:p14="http://schemas.microsoft.com/office/powerpoint/2010/main" val="39559898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8534400" y="6355080"/>
            <a:ext cx="3048000" cy="365760"/>
          </a:xfrm>
        </p:spPr>
        <p:txBody>
          <a:bodyPr/>
          <a:lstStyle/>
          <a:p>
            <a:fld id="{E22AFB0F-379D-4104-9B2D-BCAF862C42A0}" type="datetime1">
              <a:rPr lang="en-US" smtClean="0">
                <a:solidFill>
                  <a:srgbClr val="DDE9EC"/>
                </a:solidFill>
              </a:rPr>
              <a:pPr/>
              <a:t>3/22/2023</a:t>
            </a:fld>
            <a:endParaRPr lang="en-US">
              <a:solidFill>
                <a:srgbClr val="DDE9EC"/>
              </a:solidFill>
            </a:endParaRPr>
          </a:p>
        </p:txBody>
      </p:sp>
      <p:sp>
        <p:nvSpPr>
          <p:cNvPr id="5" name="Footer Placeholder 4"/>
          <p:cNvSpPr>
            <a:spLocks noGrp="1"/>
          </p:cNvSpPr>
          <p:nvPr>
            <p:ph type="ftr" sz="quarter" idx="11"/>
          </p:nvPr>
        </p:nvSpPr>
        <p:spPr>
          <a:xfrm>
            <a:off x="3864864" y="6355080"/>
            <a:ext cx="4632960" cy="365760"/>
          </a:xfrm>
        </p:spPr>
        <p:txBody>
          <a:bodyPr/>
          <a:lstStyle/>
          <a:p>
            <a:endParaRPr lang="en-US">
              <a:solidFill>
                <a:srgbClr val="DDE9EC"/>
              </a:solidFill>
            </a:endParaRPr>
          </a:p>
        </p:txBody>
      </p:sp>
      <p:sp>
        <p:nvSpPr>
          <p:cNvPr id="6" name="Slide Number Placeholder 5"/>
          <p:cNvSpPr>
            <a:spLocks noGrp="1"/>
          </p:cNvSpPr>
          <p:nvPr>
            <p:ph type="sldNum" sz="quarter" idx="12"/>
          </p:nvPr>
        </p:nvSpPr>
        <p:spPr>
          <a:xfrm>
            <a:off x="1426464" y="6355080"/>
            <a:ext cx="2027936" cy="365760"/>
          </a:xfrm>
        </p:spPr>
        <p:txBody>
          <a:bodyPr/>
          <a:lstStyle/>
          <a:p>
            <a:fld id="{B6F15528-21DE-4FAA-801E-634DDDAF4B2B}" type="slidenum">
              <a:rPr lang="en-US" smtClean="0">
                <a:solidFill>
                  <a:srgbClr val="DDE9EC"/>
                </a:solidFill>
              </a:rPr>
              <a:pPr/>
              <a:t>‹#›</a:t>
            </a:fld>
            <a:endParaRPr lang="en-US">
              <a:solidFill>
                <a:srgbClr val="DDE9EC"/>
              </a:solidFill>
            </a:endParaRPr>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solidFill>
                <a:prstClr val="white"/>
              </a:solidFill>
            </a:endParaRPr>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solidFill>
                <a:prstClr val="white"/>
              </a:solidFill>
            </a:endParaRPr>
          </a:p>
        </p:txBody>
      </p:sp>
    </p:spTree>
    <p:extLst>
      <p:ext uri="{BB962C8B-B14F-4D97-AF65-F5344CB8AC3E}">
        <p14:creationId xmlns:p14="http://schemas.microsoft.com/office/powerpoint/2010/main" val="20642660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350AA112-6930-453D-B1D3-A4EA1B7CAAB3}" type="datetime1">
              <a:rPr lang="en-US" smtClean="0">
                <a:solidFill>
                  <a:srgbClr val="464653"/>
                </a:solidFill>
              </a:rPr>
              <a:pPr/>
              <a:t>3/22/2023</a:t>
            </a:fld>
            <a:endParaRPr lang="en-US">
              <a:solidFill>
                <a:srgbClr val="464653"/>
              </a:solidFill>
            </a:endParaRPr>
          </a:p>
        </p:txBody>
      </p:sp>
      <p:sp>
        <p:nvSpPr>
          <p:cNvPr id="6" name="Footer Placeholder 5"/>
          <p:cNvSpPr>
            <a:spLocks noGrp="1"/>
          </p:cNvSpPr>
          <p:nvPr>
            <p:ph type="ftr" sz="quarter" idx="11"/>
          </p:nvPr>
        </p:nvSpPr>
        <p:spPr/>
        <p:txBody>
          <a:bodyPr/>
          <a:lstStyle/>
          <a:p>
            <a:endParaRPr lang="en-US">
              <a:solidFill>
                <a:srgbClr val="464653"/>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srgbClr val="464653"/>
                </a:solidFill>
              </a:rPr>
              <a:pPr/>
              <a:t>‹#›</a:t>
            </a:fld>
            <a:endParaRPr lang="en-US">
              <a:solidFill>
                <a:srgbClr val="464653"/>
              </a:solidFill>
            </a:endParaRP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extLst>
      <p:ext uri="{BB962C8B-B14F-4D97-AF65-F5344CB8AC3E}">
        <p14:creationId xmlns:p14="http://schemas.microsoft.com/office/powerpoint/2010/main" val="24597058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A163A078-512A-4F5C-8278-6B9531CF9DAA}" type="datetime1">
              <a:rPr lang="en-US" smtClean="0">
                <a:solidFill>
                  <a:srgbClr val="464653"/>
                </a:solidFill>
              </a:rPr>
              <a:pPr/>
              <a:t>3/22/2023</a:t>
            </a:fld>
            <a:endParaRPr lang="en-US">
              <a:solidFill>
                <a:srgbClr val="464653"/>
              </a:solidFill>
            </a:endParaRPr>
          </a:p>
        </p:txBody>
      </p:sp>
      <p:sp>
        <p:nvSpPr>
          <p:cNvPr id="8" name="Footer Placeholder 7"/>
          <p:cNvSpPr>
            <a:spLocks noGrp="1"/>
          </p:cNvSpPr>
          <p:nvPr>
            <p:ph type="ftr" sz="quarter" idx="11"/>
          </p:nvPr>
        </p:nvSpPr>
        <p:spPr/>
        <p:txBody>
          <a:bodyPr/>
          <a:lstStyle/>
          <a:p>
            <a:endParaRPr lang="en-US">
              <a:solidFill>
                <a:srgbClr val="464653"/>
              </a:solidFill>
            </a:endParaRPr>
          </a:p>
        </p:txBody>
      </p:sp>
      <p:sp>
        <p:nvSpPr>
          <p:cNvPr id="9" name="Slide Number Placeholder 8"/>
          <p:cNvSpPr>
            <a:spLocks noGrp="1"/>
          </p:cNvSpPr>
          <p:nvPr>
            <p:ph type="sldNum" sz="quarter" idx="12"/>
          </p:nvPr>
        </p:nvSpPr>
        <p:spPr/>
        <p:txBody>
          <a:bodyPr/>
          <a:lstStyle/>
          <a:p>
            <a:fld id="{B6F15528-21DE-4FAA-801E-634DDDAF4B2B}" type="slidenum">
              <a:rPr lang="en-US" smtClean="0">
                <a:solidFill>
                  <a:srgbClr val="464653"/>
                </a:solidFill>
              </a:rPr>
              <a:pPr/>
              <a:t>‹#›</a:t>
            </a:fld>
            <a:endParaRPr lang="en-US">
              <a:solidFill>
                <a:srgbClr val="464653"/>
              </a:solidFill>
            </a:endParaRPr>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extLst>
      <p:ext uri="{BB962C8B-B14F-4D97-AF65-F5344CB8AC3E}">
        <p14:creationId xmlns:p14="http://schemas.microsoft.com/office/powerpoint/2010/main" val="11105599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8DB6AD6A-0FAF-42AB-AFCA-B8AC9C387741}" type="datetime1">
              <a:rPr lang="en-US" smtClean="0">
                <a:solidFill>
                  <a:srgbClr val="464653"/>
                </a:solidFill>
              </a:rPr>
              <a:pPr/>
              <a:t>3/22/2023</a:t>
            </a:fld>
            <a:endParaRPr lang="en-US">
              <a:solidFill>
                <a:srgbClr val="464653"/>
              </a:solidFill>
            </a:endParaRPr>
          </a:p>
        </p:txBody>
      </p:sp>
      <p:sp>
        <p:nvSpPr>
          <p:cNvPr id="4" name="Footer Placeholder 3"/>
          <p:cNvSpPr>
            <a:spLocks noGrp="1"/>
          </p:cNvSpPr>
          <p:nvPr>
            <p:ph type="ftr" sz="quarter" idx="11"/>
          </p:nvPr>
        </p:nvSpPr>
        <p:spPr/>
        <p:txBody>
          <a:bodyPr/>
          <a:lstStyle/>
          <a:p>
            <a:endParaRPr lang="en-US">
              <a:solidFill>
                <a:srgbClr val="464653"/>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srgbClr val="464653"/>
                </a:solidFill>
              </a:rPr>
              <a:pPr/>
              <a:t>‹#›</a:t>
            </a:fld>
            <a:endParaRPr lang="en-US">
              <a:solidFill>
                <a:srgbClr val="464653"/>
              </a:solidFill>
            </a:endParaRPr>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solidFill>
                <a:prstClr val="white"/>
              </a:solidFill>
            </a:endParaRPr>
          </a:p>
        </p:txBody>
      </p:sp>
    </p:spTree>
    <p:extLst>
      <p:ext uri="{BB962C8B-B14F-4D97-AF65-F5344CB8AC3E}">
        <p14:creationId xmlns:p14="http://schemas.microsoft.com/office/powerpoint/2010/main" val="26290395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027A60-F20C-468F-A5A9-94CBB5E5A717}" type="datetime1">
              <a:rPr lang="en-US" smtClean="0">
                <a:solidFill>
                  <a:srgbClr val="464653"/>
                </a:solidFill>
              </a:rPr>
              <a:pPr/>
              <a:t>3/22/2023</a:t>
            </a:fld>
            <a:endParaRPr lang="en-US">
              <a:solidFill>
                <a:srgbClr val="464653"/>
              </a:solidFill>
            </a:endParaRPr>
          </a:p>
        </p:txBody>
      </p:sp>
      <p:sp>
        <p:nvSpPr>
          <p:cNvPr id="3" name="Footer Placeholder 2"/>
          <p:cNvSpPr>
            <a:spLocks noGrp="1"/>
          </p:cNvSpPr>
          <p:nvPr>
            <p:ph type="ftr" sz="quarter" idx="11"/>
          </p:nvPr>
        </p:nvSpPr>
        <p:spPr/>
        <p:txBody>
          <a:bodyPr/>
          <a:lstStyle/>
          <a:p>
            <a:endParaRPr lang="en-US">
              <a:solidFill>
                <a:srgbClr val="464653"/>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srgbClr val="464653"/>
                </a:solidFill>
              </a:rPr>
              <a:pPr/>
              <a:t>‹#›</a:t>
            </a:fld>
            <a:endParaRPr lang="en-US">
              <a:solidFill>
                <a:srgbClr val="464653"/>
              </a:solidFill>
            </a:endParaRPr>
          </a:p>
        </p:txBody>
      </p:sp>
      <p:sp>
        <p:nvSpPr>
          <p:cNvPr id="5" name="Straight Connector 4"/>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lang="en-US" sz="1800">
              <a:solidFill>
                <a:prstClr val="black"/>
              </a:solidFill>
            </a:endParaRPr>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solidFill>
                <a:prstClr val="white"/>
              </a:solidFill>
            </a:endParaRPr>
          </a:p>
        </p:txBody>
      </p:sp>
    </p:spTree>
    <p:extLst>
      <p:ext uri="{BB962C8B-B14F-4D97-AF65-F5344CB8AC3E}">
        <p14:creationId xmlns:p14="http://schemas.microsoft.com/office/powerpoint/2010/main" val="6688417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47B04E4-5A87-49D0-83AF-B04A9AB38F1B}" type="datetime1">
              <a:rPr lang="en-US" smtClean="0">
                <a:solidFill>
                  <a:srgbClr val="464653"/>
                </a:solidFill>
              </a:rPr>
              <a:pPr/>
              <a:t>3/22/2023</a:t>
            </a:fld>
            <a:endParaRPr lang="en-US">
              <a:solidFill>
                <a:srgbClr val="464653"/>
              </a:solidFill>
            </a:endParaRPr>
          </a:p>
        </p:txBody>
      </p:sp>
      <p:sp>
        <p:nvSpPr>
          <p:cNvPr id="6" name="Footer Placeholder 5"/>
          <p:cNvSpPr>
            <a:spLocks noGrp="1"/>
          </p:cNvSpPr>
          <p:nvPr>
            <p:ph type="ftr" sz="quarter" idx="11"/>
          </p:nvPr>
        </p:nvSpPr>
        <p:spPr/>
        <p:txBody>
          <a:bodyPr/>
          <a:lstStyle/>
          <a:p>
            <a:endParaRPr lang="en-US">
              <a:solidFill>
                <a:srgbClr val="464653"/>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srgbClr val="464653"/>
                </a:solidFill>
              </a:rPr>
              <a:pPr/>
              <a:t>‹#›</a:t>
            </a:fld>
            <a:endParaRPr lang="en-US">
              <a:solidFill>
                <a:srgbClr val="464653"/>
              </a:solidFill>
            </a:endParaRPr>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lang="en-US" sz="1800">
              <a:solidFill>
                <a:prstClr val="black"/>
              </a:solidFill>
            </a:endParaRPr>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lang="en-US" sz="1800" dirty="0">
              <a:solidFill>
                <a:prstClr val="black"/>
              </a:solidFill>
            </a:endParaRPr>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solidFill>
                <a:prstClr val="white"/>
              </a:solidFill>
            </a:endParaRPr>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extLst>
      <p:ext uri="{BB962C8B-B14F-4D97-AF65-F5344CB8AC3E}">
        <p14:creationId xmlns:p14="http://schemas.microsoft.com/office/powerpoint/2010/main" val="3881632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DF41AA6-C319-4F5D-9246-DB26738F9056}" type="datetime1">
              <a:rPr lang="en-US" smtClean="0">
                <a:solidFill>
                  <a:srgbClr val="DDE9EC"/>
                </a:solidFill>
              </a:rPr>
              <a:pPr/>
              <a:t>3/22/2023</a:t>
            </a:fld>
            <a:endParaRPr lang="en-US">
              <a:solidFill>
                <a:srgbClr val="DDE9EC"/>
              </a:solidFill>
            </a:endParaRPr>
          </a:p>
        </p:txBody>
      </p:sp>
      <p:sp>
        <p:nvSpPr>
          <p:cNvPr id="6" name="Footer Placeholder 5"/>
          <p:cNvSpPr>
            <a:spLocks noGrp="1"/>
          </p:cNvSpPr>
          <p:nvPr>
            <p:ph type="ftr" sz="quarter" idx="11"/>
          </p:nvPr>
        </p:nvSpPr>
        <p:spPr/>
        <p:txBody>
          <a:bodyPr/>
          <a:lstStyle/>
          <a:p>
            <a:endParaRPr lang="en-US">
              <a:solidFill>
                <a:srgbClr val="DDE9EC"/>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srgbClr val="DDE9EC"/>
                </a:solidFill>
              </a:rPr>
              <a:pPr/>
              <a:t>‹#›</a:t>
            </a:fld>
            <a:endParaRPr lang="en-US">
              <a:solidFill>
                <a:srgbClr val="DDE9EC"/>
              </a:solidFill>
            </a:endParaRPr>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lang="en-US" sz="1800">
              <a:solidFill>
                <a:prstClr val="white"/>
              </a:solidFill>
            </a:endParaRPr>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solidFill>
                <a:prstClr val="white"/>
              </a:solidFill>
            </a:endParaRPr>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solidFill>
                <a:prstClr val="white"/>
              </a:solidFill>
            </a:endParaRPr>
          </a:p>
        </p:txBody>
      </p:sp>
    </p:spTree>
    <p:extLst>
      <p:ext uri="{BB962C8B-B14F-4D97-AF65-F5344CB8AC3E}">
        <p14:creationId xmlns:p14="http://schemas.microsoft.com/office/powerpoint/2010/main" val="2714784682"/>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8534400" y="6356350"/>
            <a:ext cx="3052064" cy="365760"/>
          </a:xfrm>
          <a:prstGeom prst="rect">
            <a:avLst/>
          </a:prstGeom>
        </p:spPr>
        <p:txBody>
          <a:bodyPr vert="horz"/>
          <a:lstStyle>
            <a:lvl1pPr algn="l" eaLnBrk="1" latinLnBrk="0" hangingPunct="1">
              <a:defRPr kumimoji="0" sz="1400">
                <a:solidFill>
                  <a:schemeClr val="tx2"/>
                </a:solidFill>
              </a:defRPr>
            </a:lvl1pPr>
          </a:lstStyle>
          <a:p>
            <a:fld id="{C587EEE4-B266-42C2-8C97-65029834BE57}" type="datetime1">
              <a:rPr lang="en-US" smtClean="0">
                <a:solidFill>
                  <a:srgbClr val="464653"/>
                </a:solidFill>
              </a:rPr>
              <a:pPr/>
              <a:t>3/22/2023</a:t>
            </a:fld>
            <a:endParaRPr lang="en-US">
              <a:solidFill>
                <a:srgbClr val="464653"/>
              </a:solidFill>
            </a:endParaRPr>
          </a:p>
        </p:txBody>
      </p:sp>
      <p:sp>
        <p:nvSpPr>
          <p:cNvPr id="3" name="Footer Placeholder 2"/>
          <p:cNvSpPr>
            <a:spLocks noGrp="1"/>
          </p:cNvSpPr>
          <p:nvPr>
            <p:ph type="ftr" sz="quarter" idx="3"/>
          </p:nvPr>
        </p:nvSpPr>
        <p:spPr>
          <a:xfrm>
            <a:off x="3864864" y="6356350"/>
            <a:ext cx="4673600" cy="365760"/>
          </a:xfrm>
          <a:prstGeom prst="rect">
            <a:avLst/>
          </a:prstGeom>
        </p:spPr>
        <p:txBody>
          <a:bodyPr vert="horz"/>
          <a:lstStyle>
            <a:lvl1pPr algn="r" eaLnBrk="1" latinLnBrk="0" hangingPunct="1">
              <a:defRPr kumimoji="0" sz="1400">
                <a:solidFill>
                  <a:schemeClr val="tx2"/>
                </a:solidFill>
              </a:defRPr>
            </a:lvl1pPr>
          </a:lstStyle>
          <a:p>
            <a:endParaRPr lang="en-US">
              <a:solidFill>
                <a:srgbClr val="464653"/>
              </a:solidFill>
            </a:endParaRP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B6F15528-21DE-4FAA-801E-634DDDAF4B2B}" type="slidenum">
              <a:rPr lang="en-US" smtClean="0">
                <a:solidFill>
                  <a:srgbClr val="464653"/>
                </a:solidFill>
              </a:rPr>
              <a:pPr/>
              <a:t>‹#›</a:t>
            </a:fld>
            <a:endParaRPr lang="en-US">
              <a:solidFill>
                <a:srgbClr val="464653"/>
              </a:solidFill>
            </a:endParaRPr>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lang="en-US" sz="1800">
              <a:solidFill>
                <a:prstClr val="black"/>
              </a:solidFill>
            </a:endParaRPr>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lang="en-US" sz="1800">
              <a:solidFill>
                <a:prstClr val="black"/>
              </a:solidFill>
            </a:endParaRPr>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solidFill>
                <a:prstClr val="white"/>
              </a:solidFill>
            </a:endParaRPr>
          </a:p>
        </p:txBody>
      </p:sp>
    </p:spTree>
    <p:extLst>
      <p:ext uri="{BB962C8B-B14F-4D97-AF65-F5344CB8AC3E}">
        <p14:creationId xmlns:p14="http://schemas.microsoft.com/office/powerpoint/2010/main" val="345553692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l"/>
            <a:r>
              <a:rPr lang="en-US" sz="2800" b="1" dirty="0"/>
              <a:t>Data Structures and Algorithms</a:t>
            </a: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srgbClr val="464653"/>
                </a:solidFill>
              </a:rPr>
              <a:pPr/>
              <a:t>1</a:t>
            </a:fld>
            <a:endParaRPr lang="en-US">
              <a:solidFill>
                <a:srgbClr val="464653"/>
              </a:solidFill>
            </a:endParaRPr>
          </a:p>
        </p:txBody>
      </p:sp>
    </p:spTree>
    <p:extLst>
      <p:ext uri="{BB962C8B-B14F-4D97-AF65-F5344CB8AC3E}">
        <p14:creationId xmlns:p14="http://schemas.microsoft.com/office/powerpoint/2010/main" val="19689518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Linked List Implementation of </a:t>
            </a:r>
            <a:r>
              <a:rPr lang="en-US" dirty="0" smtClean="0"/>
              <a:t>Stacks </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solidFill>
                  <a:srgbClr val="464653"/>
                </a:solidFill>
              </a:rPr>
              <a:pPr/>
              <a:t>10</a:t>
            </a:fld>
            <a:endParaRPr lang="en-US">
              <a:solidFill>
                <a:srgbClr val="464653"/>
              </a:solidFill>
            </a:endParaRPr>
          </a:p>
        </p:txBody>
      </p:sp>
      <p:sp>
        <p:nvSpPr>
          <p:cNvPr id="4" name="Content Placeholder 3"/>
          <p:cNvSpPr>
            <a:spLocks noGrp="1"/>
          </p:cNvSpPr>
          <p:nvPr>
            <p:ph sz="quarter" idx="1"/>
          </p:nvPr>
        </p:nvSpPr>
        <p:spPr/>
        <p:txBody>
          <a:bodyPr/>
          <a:lstStyle/>
          <a:p>
            <a:r>
              <a:rPr lang="en-US" dirty="0" smtClean="0"/>
              <a:t>The </a:t>
            </a:r>
            <a:r>
              <a:rPr lang="en-US" dirty="0"/>
              <a:t>PUSH operation </a:t>
            </a:r>
            <a:r>
              <a:rPr lang="en-US" dirty="0" smtClean="0"/>
              <a:t>is </a:t>
            </a:r>
            <a:r>
              <a:rPr lang="en-US" dirty="0"/>
              <a:t>very similar to the insertion operation in a dynamic singly linked list. </a:t>
            </a:r>
            <a:endParaRPr lang="en-US" dirty="0" smtClean="0"/>
          </a:p>
          <a:p>
            <a:r>
              <a:rPr lang="en-US" dirty="0" smtClean="0"/>
              <a:t>The </a:t>
            </a:r>
            <a:r>
              <a:rPr lang="en-US" dirty="0"/>
              <a:t>only difference is that here you'll add the new element only at the end of the list, which means addition can happen only from the TOP. </a:t>
            </a:r>
            <a:endParaRPr lang="en-US" dirty="0" smtClean="0"/>
          </a:p>
          <a:p>
            <a:r>
              <a:rPr lang="en-US" dirty="0" smtClean="0"/>
              <a:t>Since </a:t>
            </a:r>
            <a:r>
              <a:rPr lang="en-US" dirty="0"/>
              <a:t>a dynamic list is used for the stack, the Stack is also dynamic, means it has no prior upper limit set. </a:t>
            </a:r>
            <a:endParaRPr lang="en-US" dirty="0" smtClean="0"/>
          </a:p>
          <a:p>
            <a:r>
              <a:rPr lang="en-US" dirty="0" smtClean="0"/>
              <a:t>So</a:t>
            </a:r>
            <a:r>
              <a:rPr lang="en-US" dirty="0"/>
              <a:t>, we don't have to check for the Overflow condition at all! </a:t>
            </a:r>
          </a:p>
        </p:txBody>
      </p:sp>
    </p:spTree>
    <p:extLst>
      <p:ext uri="{BB962C8B-B14F-4D97-AF65-F5344CB8AC3E}">
        <p14:creationId xmlns:p14="http://schemas.microsoft.com/office/powerpoint/2010/main" val="19079961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solidFill>
                  <a:srgbClr val="464653"/>
                </a:solidFill>
              </a:rPr>
              <a:pPr/>
              <a:t>11</a:t>
            </a:fld>
            <a:endParaRPr lang="en-US">
              <a:solidFill>
                <a:srgbClr val="464653"/>
              </a:solidFill>
            </a:endParaRPr>
          </a:p>
        </p:txBody>
      </p:sp>
      <p:sp>
        <p:nvSpPr>
          <p:cNvPr id="4" name="Content Placeholder 3"/>
          <p:cNvSpPr>
            <a:spLocks noGrp="1"/>
          </p:cNvSpPr>
          <p:nvPr>
            <p:ph sz="quarter" idx="1"/>
          </p:nvPr>
        </p:nvSpPr>
        <p:spPr/>
        <p:txBody>
          <a:bodyPr>
            <a:normAutofit fontScale="92500" lnSpcReduction="20000"/>
          </a:bodyPr>
          <a:lstStyle/>
          <a:p>
            <a:pPr marL="0" indent="0">
              <a:buNone/>
            </a:pPr>
            <a:r>
              <a:rPr lang="en-US" dirty="0" err="1" smtClean="0"/>
              <a:t>struct</a:t>
            </a:r>
            <a:r>
              <a:rPr lang="en-US" dirty="0" smtClean="0"/>
              <a:t> </a:t>
            </a:r>
            <a:r>
              <a:rPr lang="en-US" dirty="0"/>
              <a:t>node{</a:t>
            </a:r>
          </a:p>
          <a:p>
            <a:pPr marL="0" indent="0">
              <a:buNone/>
            </a:pPr>
            <a:r>
              <a:rPr lang="en-US" dirty="0"/>
              <a:t> </a:t>
            </a:r>
            <a:r>
              <a:rPr lang="en-US" dirty="0" smtClean="0"/>
              <a:t>  </a:t>
            </a:r>
            <a:r>
              <a:rPr lang="en-US" dirty="0" err="1" smtClean="0"/>
              <a:t>int</a:t>
            </a:r>
            <a:r>
              <a:rPr lang="en-US" dirty="0" smtClean="0"/>
              <a:t> </a:t>
            </a:r>
            <a:r>
              <a:rPr lang="en-US" dirty="0"/>
              <a:t>item;</a:t>
            </a:r>
          </a:p>
          <a:p>
            <a:pPr marL="0" indent="0">
              <a:buNone/>
            </a:pPr>
            <a:r>
              <a:rPr lang="en-US" dirty="0" smtClean="0"/>
              <a:t>   </a:t>
            </a:r>
            <a:r>
              <a:rPr lang="en-US" dirty="0" err="1" smtClean="0"/>
              <a:t>struct</a:t>
            </a:r>
            <a:r>
              <a:rPr lang="en-US" dirty="0" smtClean="0"/>
              <a:t> </a:t>
            </a:r>
            <a:r>
              <a:rPr lang="en-US" dirty="0"/>
              <a:t>node *next;</a:t>
            </a:r>
          </a:p>
          <a:p>
            <a:pPr marL="0" indent="0">
              <a:buNone/>
            </a:pPr>
            <a:r>
              <a:rPr lang="en-US" dirty="0"/>
              <a:t> }</a:t>
            </a:r>
          </a:p>
          <a:p>
            <a:pPr marL="0" indent="0">
              <a:buNone/>
            </a:pPr>
            <a:r>
              <a:rPr lang="en-US" dirty="0" smtClean="0"/>
              <a:t> node </a:t>
            </a:r>
            <a:r>
              <a:rPr lang="en-US" dirty="0"/>
              <a:t>*stack = NULL; </a:t>
            </a:r>
            <a:endParaRPr lang="en-US" dirty="0" smtClean="0"/>
          </a:p>
          <a:p>
            <a:pPr marL="0" indent="0">
              <a:buNone/>
            </a:pPr>
            <a:endParaRPr lang="en-US" dirty="0" smtClean="0"/>
          </a:p>
          <a:p>
            <a:pPr marL="0" indent="0">
              <a:buNone/>
            </a:pPr>
            <a:r>
              <a:rPr lang="en-US" dirty="0" smtClean="0"/>
              <a:t>Void push(</a:t>
            </a:r>
            <a:r>
              <a:rPr lang="en-US" dirty="0" err="1" smtClean="0"/>
              <a:t>int</a:t>
            </a:r>
            <a:r>
              <a:rPr lang="en-US" dirty="0" smtClean="0"/>
              <a:t> </a:t>
            </a:r>
            <a:r>
              <a:rPr lang="en-US" dirty="0"/>
              <a:t>item</a:t>
            </a:r>
            <a:r>
              <a:rPr lang="en-US" dirty="0" smtClean="0"/>
              <a:t>) {</a:t>
            </a:r>
          </a:p>
          <a:p>
            <a:pPr marL="0" indent="0">
              <a:buNone/>
            </a:pPr>
            <a:r>
              <a:rPr lang="en-US" dirty="0" smtClean="0"/>
              <a:t>     </a:t>
            </a:r>
            <a:r>
              <a:rPr lang="en-US" dirty="0"/>
              <a:t>node</a:t>
            </a:r>
            <a:r>
              <a:rPr lang="en-US" dirty="0" smtClean="0"/>
              <a:t> *</a:t>
            </a:r>
            <a:r>
              <a:rPr lang="en-US" dirty="0" err="1" smtClean="0"/>
              <a:t>newnode</a:t>
            </a:r>
            <a:r>
              <a:rPr lang="en-US" dirty="0" smtClean="0"/>
              <a:t> </a:t>
            </a:r>
            <a:r>
              <a:rPr lang="en-US" dirty="0"/>
              <a:t>= new node;</a:t>
            </a:r>
          </a:p>
          <a:p>
            <a:pPr marL="0" indent="0">
              <a:buNone/>
            </a:pPr>
            <a:r>
              <a:rPr lang="en-US" dirty="0"/>
              <a:t>      </a:t>
            </a:r>
            <a:r>
              <a:rPr lang="en-US" dirty="0" err="1"/>
              <a:t>newnode</a:t>
            </a:r>
            <a:r>
              <a:rPr lang="en-US" dirty="0"/>
              <a:t> -&gt; item = item;</a:t>
            </a:r>
          </a:p>
          <a:p>
            <a:pPr marL="0" indent="0">
              <a:buNone/>
            </a:pPr>
            <a:r>
              <a:rPr lang="en-US" dirty="0"/>
              <a:t>      </a:t>
            </a:r>
            <a:r>
              <a:rPr lang="en-US" dirty="0" err="1"/>
              <a:t>newnode</a:t>
            </a:r>
            <a:r>
              <a:rPr lang="en-US" dirty="0"/>
              <a:t> -&gt; next = NULL;</a:t>
            </a:r>
          </a:p>
          <a:p>
            <a:pPr marL="0" indent="0">
              <a:buNone/>
            </a:pPr>
            <a:r>
              <a:rPr lang="en-US" dirty="0"/>
              <a:t> if(stack == NULL</a:t>
            </a:r>
            <a:r>
              <a:rPr lang="en-US" dirty="0" smtClean="0"/>
              <a:t>) {</a:t>
            </a:r>
          </a:p>
          <a:p>
            <a:pPr marL="0" indent="0">
              <a:buNone/>
            </a:pPr>
            <a:r>
              <a:rPr lang="en-US" dirty="0" smtClean="0"/>
              <a:t>   stack </a:t>
            </a:r>
            <a:r>
              <a:rPr lang="en-US" dirty="0"/>
              <a:t>= </a:t>
            </a:r>
            <a:r>
              <a:rPr lang="en-US" dirty="0" err="1"/>
              <a:t>newnode</a:t>
            </a:r>
            <a:r>
              <a:rPr lang="en-US" dirty="0"/>
              <a:t>;</a:t>
            </a:r>
          </a:p>
          <a:p>
            <a:pPr marL="0" indent="0">
              <a:buNone/>
            </a:pPr>
            <a:r>
              <a:rPr lang="en-US" dirty="0" smtClean="0"/>
              <a:t>}</a:t>
            </a:r>
          </a:p>
          <a:p>
            <a:pPr marL="0" indent="0">
              <a:buNone/>
            </a:pPr>
            <a:endParaRPr lang="en-US" dirty="0"/>
          </a:p>
        </p:txBody>
      </p:sp>
      <p:sp>
        <p:nvSpPr>
          <p:cNvPr id="5" name="Content Placeholder 4"/>
          <p:cNvSpPr>
            <a:spLocks noGrp="1"/>
          </p:cNvSpPr>
          <p:nvPr>
            <p:ph sz="quarter" idx="2"/>
          </p:nvPr>
        </p:nvSpPr>
        <p:spPr/>
        <p:txBody>
          <a:bodyPr>
            <a:normAutofit fontScale="92500" lnSpcReduction="20000"/>
          </a:bodyPr>
          <a:lstStyle/>
          <a:p>
            <a:pPr marL="0" indent="0">
              <a:buNone/>
            </a:pPr>
            <a:r>
              <a:rPr lang="en-US" dirty="0" smtClean="0"/>
              <a:t>else {</a:t>
            </a:r>
          </a:p>
          <a:p>
            <a:pPr marL="0" indent="0">
              <a:buNone/>
            </a:pPr>
            <a:r>
              <a:rPr lang="en-US" dirty="0" smtClean="0"/>
              <a:t> </a:t>
            </a:r>
            <a:r>
              <a:rPr lang="en-US" dirty="0" err="1" smtClean="0"/>
              <a:t>newnode</a:t>
            </a:r>
            <a:r>
              <a:rPr lang="en-US" dirty="0" smtClean="0"/>
              <a:t> -&gt;next = stack;</a:t>
            </a:r>
          </a:p>
          <a:p>
            <a:pPr marL="0" indent="0">
              <a:buNone/>
            </a:pPr>
            <a:r>
              <a:rPr lang="en-US" dirty="0" smtClean="0"/>
              <a:t>       stack= </a:t>
            </a:r>
            <a:r>
              <a:rPr lang="en-US" dirty="0" err="1" smtClean="0"/>
              <a:t>newnode</a:t>
            </a:r>
            <a:r>
              <a:rPr lang="en-US" dirty="0" smtClean="0"/>
              <a:t>; </a:t>
            </a:r>
          </a:p>
          <a:p>
            <a:pPr marL="0" indent="0">
              <a:buNone/>
            </a:pPr>
            <a:r>
              <a:rPr lang="en-US" dirty="0" smtClean="0"/>
              <a:t> }</a:t>
            </a:r>
          </a:p>
          <a:p>
            <a:pPr marL="0" indent="0">
              <a:buNone/>
            </a:pPr>
            <a:r>
              <a:rPr lang="en-US" dirty="0" smtClean="0"/>
              <a:t>}</a:t>
            </a:r>
          </a:p>
          <a:p>
            <a:pPr marL="0" indent="0">
              <a:buNone/>
            </a:pPr>
            <a:endParaRPr lang="en-US" dirty="0" smtClean="0"/>
          </a:p>
          <a:p>
            <a:pPr marL="0" indent="0">
              <a:buNone/>
            </a:pPr>
            <a:r>
              <a:rPr lang="en-US" dirty="0" err="1" smtClean="0"/>
              <a:t>Int</a:t>
            </a:r>
            <a:r>
              <a:rPr lang="en-US" dirty="0" smtClean="0"/>
              <a:t> main(){</a:t>
            </a:r>
          </a:p>
          <a:p>
            <a:pPr marL="0" indent="0">
              <a:buNone/>
            </a:pPr>
            <a:r>
              <a:rPr lang="en-US" dirty="0" smtClean="0"/>
              <a:t>    push(item);</a:t>
            </a:r>
          </a:p>
          <a:p>
            <a:pPr marL="0" indent="0">
              <a:buNone/>
            </a:pPr>
            <a:r>
              <a:rPr lang="en-US" dirty="0" smtClean="0"/>
              <a:t>}</a:t>
            </a:r>
          </a:p>
          <a:p>
            <a:pPr marL="0" indent="0">
              <a:buNone/>
            </a:pPr>
            <a:endParaRPr lang="en-US" dirty="0"/>
          </a:p>
        </p:txBody>
      </p:sp>
    </p:spTree>
    <p:extLst>
      <p:ext uri="{BB962C8B-B14F-4D97-AF65-F5344CB8AC3E}">
        <p14:creationId xmlns:p14="http://schemas.microsoft.com/office/powerpoint/2010/main" val="35611041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solidFill>
                  <a:srgbClr val="464653"/>
                </a:solidFill>
              </a:rPr>
              <a:pPr/>
              <a:t>12</a:t>
            </a:fld>
            <a:endParaRPr lang="en-US">
              <a:solidFill>
                <a:srgbClr val="464653"/>
              </a:solidFill>
            </a:endParaRPr>
          </a:p>
        </p:txBody>
      </p:sp>
      <p:sp>
        <p:nvSpPr>
          <p:cNvPr id="4" name="Content Placeholder 3"/>
          <p:cNvSpPr>
            <a:spLocks noGrp="1"/>
          </p:cNvSpPr>
          <p:nvPr>
            <p:ph sz="quarter" idx="1"/>
          </p:nvPr>
        </p:nvSpPr>
        <p:spPr/>
        <p:txBody>
          <a:bodyPr/>
          <a:lstStyle/>
          <a:p>
            <a:r>
              <a:rPr lang="en-US" dirty="0"/>
              <a:t>This is again very similar to the deletion operation in any Linked List, but you can only delete from the end </a:t>
            </a:r>
            <a:r>
              <a:rPr lang="en-US" dirty="0" smtClean="0"/>
              <a:t>(last entered) of </a:t>
            </a:r>
            <a:r>
              <a:rPr lang="en-US" dirty="0"/>
              <a:t>the list and only one at a time; and that makes it a stack. </a:t>
            </a:r>
            <a:endParaRPr lang="en-US" dirty="0" smtClean="0"/>
          </a:p>
          <a:p>
            <a:r>
              <a:rPr lang="en-US" dirty="0" smtClean="0"/>
              <a:t>Here</a:t>
            </a:r>
            <a:r>
              <a:rPr lang="en-US" dirty="0"/>
              <a:t>, we'll have a </a:t>
            </a:r>
            <a:r>
              <a:rPr lang="en-US" dirty="0" smtClean="0"/>
              <a:t>list pointer</a:t>
            </a:r>
            <a:r>
              <a:rPr lang="en-US" dirty="0"/>
              <a:t>, "target", which will be pointing to the last </a:t>
            </a:r>
            <a:r>
              <a:rPr lang="en-US" dirty="0" smtClean="0"/>
              <a:t>entered element </a:t>
            </a:r>
            <a:r>
              <a:rPr lang="en-US" dirty="0"/>
              <a:t>in the List (stack). </a:t>
            </a:r>
            <a:endParaRPr lang="en-US" dirty="0" smtClean="0"/>
          </a:p>
          <a:p>
            <a:r>
              <a:rPr lang="en-US" dirty="0" smtClean="0"/>
              <a:t>Every </a:t>
            </a:r>
            <a:r>
              <a:rPr lang="en-US" dirty="0"/>
              <a:t>time we POP, the TOP most element will be deleted </a:t>
            </a:r>
            <a:r>
              <a:rPr lang="en-US" dirty="0" smtClean="0"/>
              <a:t>.</a:t>
            </a:r>
            <a:endParaRPr lang="en-US" dirty="0"/>
          </a:p>
        </p:txBody>
      </p:sp>
    </p:spTree>
    <p:extLst>
      <p:ext uri="{BB962C8B-B14F-4D97-AF65-F5344CB8AC3E}">
        <p14:creationId xmlns:p14="http://schemas.microsoft.com/office/powerpoint/2010/main" val="1588404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sp>
        <p:nvSpPr>
          <p:cNvPr id="3" name="Slide Number Placeholder 2"/>
          <p:cNvSpPr>
            <a:spLocks noGrp="1"/>
          </p:cNvSpPr>
          <p:nvPr>
            <p:ph type="sldNum" sz="quarter" idx="12"/>
          </p:nvPr>
        </p:nvSpPr>
        <p:spPr/>
        <p:txBody>
          <a:bodyPr/>
          <a:lstStyle/>
          <a:p>
            <a:fld id="{B6F15528-21DE-4FAA-801E-634DDDAF4B2B}" type="slidenum">
              <a:rPr lang="en-US" smtClean="0">
                <a:solidFill>
                  <a:srgbClr val="464653"/>
                </a:solidFill>
              </a:rPr>
              <a:pPr/>
              <a:t>13</a:t>
            </a:fld>
            <a:endParaRPr lang="en-US">
              <a:solidFill>
                <a:srgbClr val="464653"/>
              </a:solidFill>
            </a:endParaRPr>
          </a:p>
        </p:txBody>
      </p:sp>
      <p:sp>
        <p:nvSpPr>
          <p:cNvPr id="4" name="Content Placeholder 3"/>
          <p:cNvSpPr>
            <a:spLocks noGrp="1"/>
          </p:cNvSpPr>
          <p:nvPr>
            <p:ph sz="quarter" idx="1"/>
          </p:nvPr>
        </p:nvSpPr>
        <p:spPr/>
        <p:txBody>
          <a:bodyPr/>
          <a:lstStyle/>
          <a:p>
            <a:pPr marL="0" indent="0">
              <a:buNone/>
            </a:pPr>
            <a:r>
              <a:rPr lang="en-US" dirty="0" err="1"/>
              <a:t>struct</a:t>
            </a:r>
            <a:r>
              <a:rPr lang="en-US" dirty="0"/>
              <a:t> node{</a:t>
            </a:r>
          </a:p>
          <a:p>
            <a:pPr marL="0" indent="0">
              <a:buNone/>
            </a:pPr>
            <a:r>
              <a:rPr lang="en-US" dirty="0"/>
              <a:t>  </a:t>
            </a:r>
            <a:r>
              <a:rPr lang="en-US" dirty="0" err="1"/>
              <a:t>int</a:t>
            </a:r>
            <a:r>
              <a:rPr lang="en-US" dirty="0"/>
              <a:t> </a:t>
            </a:r>
            <a:r>
              <a:rPr lang="en-US" dirty="0" err="1"/>
              <a:t>nodeval</a:t>
            </a:r>
            <a:r>
              <a:rPr lang="en-US" dirty="0"/>
              <a:t>;</a:t>
            </a:r>
          </a:p>
          <a:p>
            <a:pPr marL="0" indent="0">
              <a:buNone/>
            </a:pPr>
            <a:r>
              <a:rPr lang="en-US" dirty="0"/>
              <a:t>  node *next;</a:t>
            </a:r>
          </a:p>
          <a:p>
            <a:pPr marL="0" indent="0">
              <a:buNone/>
            </a:pPr>
            <a:r>
              <a:rPr lang="en-US" dirty="0"/>
              <a:t>};</a:t>
            </a:r>
          </a:p>
          <a:p>
            <a:pPr marL="0" indent="0">
              <a:buNone/>
            </a:pPr>
            <a:r>
              <a:rPr lang="en-US" dirty="0"/>
              <a:t> node *stack= NULL; </a:t>
            </a:r>
          </a:p>
          <a:p>
            <a:pPr marL="0" indent="0">
              <a:buNone/>
            </a:pPr>
            <a:r>
              <a:rPr lang="en-US" dirty="0"/>
              <a:t>Void pop( ){</a:t>
            </a:r>
          </a:p>
          <a:p>
            <a:pPr marL="0" indent="0">
              <a:buNone/>
            </a:pPr>
            <a:r>
              <a:rPr lang="en-US" dirty="0"/>
              <a:t>  </a:t>
            </a:r>
            <a:r>
              <a:rPr lang="en-US" dirty="0" err="1"/>
              <a:t>int</a:t>
            </a:r>
            <a:r>
              <a:rPr lang="en-US" dirty="0"/>
              <a:t> </a:t>
            </a:r>
            <a:r>
              <a:rPr lang="en-US" dirty="0" err="1"/>
              <a:t>pop_val</a:t>
            </a:r>
            <a:r>
              <a:rPr lang="en-US" dirty="0"/>
              <a:t> = 0;</a:t>
            </a:r>
          </a:p>
          <a:p>
            <a:pPr marL="0" indent="0">
              <a:buNone/>
            </a:pPr>
            <a:r>
              <a:rPr lang="en-US" dirty="0"/>
              <a:t>  node *target = stack;</a:t>
            </a:r>
          </a:p>
          <a:p>
            <a:pPr marL="0" indent="0">
              <a:buNone/>
            </a:pPr>
            <a:r>
              <a:rPr lang="en-US" dirty="0"/>
              <a:t> if(stack == NULL)</a:t>
            </a:r>
          </a:p>
          <a:p>
            <a:pPr marL="0" indent="0">
              <a:buNone/>
            </a:pPr>
            <a:r>
              <a:rPr lang="en-US" dirty="0"/>
              <a:t>    </a:t>
            </a:r>
            <a:r>
              <a:rPr lang="en-US" dirty="0" err="1"/>
              <a:t>cout</a:t>
            </a:r>
            <a:r>
              <a:rPr lang="en-US" dirty="0"/>
              <a:t>&lt;&lt;"Stack Underflow";</a:t>
            </a:r>
          </a:p>
          <a:p>
            <a:endParaRPr lang="en-US" dirty="0"/>
          </a:p>
        </p:txBody>
      </p:sp>
      <p:sp>
        <p:nvSpPr>
          <p:cNvPr id="5" name="Content Placeholder 4"/>
          <p:cNvSpPr>
            <a:spLocks noGrp="1"/>
          </p:cNvSpPr>
          <p:nvPr>
            <p:ph sz="quarter" idx="2"/>
          </p:nvPr>
        </p:nvSpPr>
        <p:spPr/>
        <p:txBody>
          <a:bodyPr/>
          <a:lstStyle/>
          <a:p>
            <a:pPr marL="0" indent="0">
              <a:buNone/>
            </a:pPr>
            <a:r>
              <a:rPr lang="en-US" dirty="0"/>
              <a:t>else {</a:t>
            </a:r>
          </a:p>
          <a:p>
            <a:pPr marL="0" indent="0">
              <a:buNone/>
            </a:pPr>
            <a:r>
              <a:rPr lang="en-US" dirty="0"/>
              <a:t>     node *target=stack;</a:t>
            </a:r>
          </a:p>
          <a:p>
            <a:pPr marL="0" indent="0">
              <a:buNone/>
            </a:pPr>
            <a:r>
              <a:rPr lang="en-US" dirty="0"/>
              <a:t>     stack=stack-&gt;next;</a:t>
            </a:r>
          </a:p>
          <a:p>
            <a:pPr marL="0" indent="0">
              <a:buNone/>
            </a:pPr>
            <a:r>
              <a:rPr lang="en-US" dirty="0"/>
              <a:t>     delete target;</a:t>
            </a:r>
          </a:p>
          <a:p>
            <a:pPr marL="0" indent="0">
              <a:buNone/>
            </a:pPr>
            <a:r>
              <a:rPr lang="en-US" dirty="0"/>
              <a:t>	}</a:t>
            </a:r>
          </a:p>
          <a:p>
            <a:pPr marL="0" indent="0">
              <a:buNone/>
            </a:pPr>
            <a:r>
              <a:rPr lang="en-US" dirty="0"/>
              <a:t>}</a:t>
            </a:r>
          </a:p>
          <a:p>
            <a:endParaRPr lang="en-US" dirty="0"/>
          </a:p>
        </p:txBody>
      </p:sp>
    </p:spTree>
    <p:extLst>
      <p:ext uri="{BB962C8B-B14F-4D97-AF65-F5344CB8AC3E}">
        <p14:creationId xmlns:p14="http://schemas.microsoft.com/office/powerpoint/2010/main" val="14215471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Applications of </a:t>
            </a:r>
            <a:r>
              <a:rPr lang="en-US" dirty="0" smtClean="0"/>
              <a:t>stack</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solidFill>
                  <a:srgbClr val="464653"/>
                </a:solidFill>
              </a:rPr>
              <a:pPr/>
              <a:t>14</a:t>
            </a:fld>
            <a:endParaRPr lang="en-US">
              <a:solidFill>
                <a:srgbClr val="464653"/>
              </a:solidFill>
            </a:endParaRPr>
          </a:p>
        </p:txBody>
      </p:sp>
      <p:sp>
        <p:nvSpPr>
          <p:cNvPr id="4" name="Content Placeholder 3"/>
          <p:cNvSpPr>
            <a:spLocks noGrp="1"/>
          </p:cNvSpPr>
          <p:nvPr>
            <p:ph sz="quarter" idx="1"/>
          </p:nvPr>
        </p:nvSpPr>
        <p:spPr/>
        <p:txBody>
          <a:bodyPr/>
          <a:lstStyle/>
          <a:p>
            <a:pPr marL="514350" indent="-514350">
              <a:buAutoNum type="arabicPeriod"/>
            </a:pPr>
            <a:r>
              <a:rPr lang="en-US" b="1" dirty="0" smtClean="0"/>
              <a:t>Infix </a:t>
            </a:r>
            <a:r>
              <a:rPr lang="en-US" b="1" dirty="0"/>
              <a:t>to Post fix (RPN) </a:t>
            </a:r>
            <a:r>
              <a:rPr lang="en-US" b="1" dirty="0" smtClean="0"/>
              <a:t>conversion</a:t>
            </a:r>
          </a:p>
          <a:p>
            <a:pPr marL="0" indent="0">
              <a:buNone/>
            </a:pPr>
            <a:r>
              <a:rPr lang="en-US" b="1" dirty="0"/>
              <a:t>Infix notation: </a:t>
            </a:r>
          </a:p>
          <a:p>
            <a:r>
              <a:rPr lang="en-US" dirty="0"/>
              <a:t>Operators are written between the operands they act on; </a:t>
            </a:r>
          </a:p>
          <a:p>
            <a:r>
              <a:rPr lang="en-US" dirty="0"/>
              <a:t>e.g., “2+2”. </a:t>
            </a:r>
          </a:p>
          <a:p>
            <a:r>
              <a:rPr lang="en-US" dirty="0"/>
              <a:t>Parentheses surrounding groups of operands and operators are used to indicate the intended order in which operations are to be performed. </a:t>
            </a:r>
          </a:p>
          <a:p>
            <a:r>
              <a:rPr lang="en-US" dirty="0"/>
              <a:t>In the absence of parentheses, precedence rules determine the order of operations. </a:t>
            </a:r>
          </a:p>
          <a:p>
            <a:r>
              <a:rPr lang="en-US" dirty="0"/>
              <a:t>E.g., Because “-” has lower precedence than “*”, the infix expression “3-4*5” is evaluated as “3-(4*5)”, not as “(3-4)*5”. If you want it to evaluate the second way, you need to parenthesize</a:t>
            </a:r>
            <a:r>
              <a:rPr lang="en-US" dirty="0" smtClean="0"/>
              <a:t>.</a:t>
            </a:r>
            <a:endParaRPr lang="en-US" dirty="0"/>
          </a:p>
        </p:txBody>
      </p:sp>
    </p:spTree>
    <p:extLst>
      <p:ext uri="{BB962C8B-B14F-4D97-AF65-F5344CB8AC3E}">
        <p14:creationId xmlns:p14="http://schemas.microsoft.com/office/powerpoint/2010/main" val="7995064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solidFill>
                  <a:srgbClr val="464653"/>
                </a:solidFill>
              </a:rPr>
              <a:pPr/>
              <a:t>15</a:t>
            </a:fld>
            <a:endParaRPr lang="en-US">
              <a:solidFill>
                <a:srgbClr val="464653"/>
              </a:solidFill>
            </a:endParaRPr>
          </a:p>
        </p:txBody>
      </p:sp>
      <p:sp>
        <p:nvSpPr>
          <p:cNvPr id="4" name="Content Placeholder 3"/>
          <p:cNvSpPr>
            <a:spLocks noGrp="1"/>
          </p:cNvSpPr>
          <p:nvPr>
            <p:ph sz="quarter" idx="1"/>
          </p:nvPr>
        </p:nvSpPr>
        <p:spPr/>
        <p:txBody>
          <a:bodyPr/>
          <a:lstStyle/>
          <a:p>
            <a:pPr marL="0" indent="0">
              <a:buNone/>
            </a:pPr>
            <a:r>
              <a:rPr lang="en-US" b="1" dirty="0"/>
              <a:t>Postfix notation (a.k.a. Reverse Polish Notation (RPN)) </a:t>
            </a:r>
          </a:p>
          <a:p>
            <a:r>
              <a:rPr lang="en-US" dirty="0" smtClean="0"/>
              <a:t>Operators </a:t>
            </a:r>
            <a:r>
              <a:rPr lang="en-US" dirty="0"/>
              <a:t>follow their operands, e.g., adding three </a:t>
            </a:r>
            <a:r>
              <a:rPr lang="en-US" dirty="0" smtClean="0"/>
              <a:t>and </a:t>
            </a:r>
            <a:r>
              <a:rPr lang="en-US" dirty="0"/>
              <a:t>four is written as “3 4 +” rather than “3+4”. </a:t>
            </a:r>
          </a:p>
          <a:p>
            <a:r>
              <a:rPr lang="en-US" dirty="0" smtClean="0"/>
              <a:t>If </a:t>
            </a:r>
            <a:r>
              <a:rPr lang="en-US" dirty="0"/>
              <a:t>there are multiple operations, the operator is given </a:t>
            </a:r>
            <a:r>
              <a:rPr lang="en-US" dirty="0" smtClean="0"/>
              <a:t>immediately </a:t>
            </a:r>
            <a:r>
              <a:rPr lang="en-US" dirty="0"/>
              <a:t>after its second operand; so the </a:t>
            </a:r>
            <a:r>
              <a:rPr lang="en-US" dirty="0" smtClean="0"/>
              <a:t>expression </a:t>
            </a:r>
            <a:r>
              <a:rPr lang="en-US" dirty="0"/>
              <a:t>written “3 - 4 + 5” in infix notation </a:t>
            </a:r>
            <a:r>
              <a:rPr lang="en-US" dirty="0" smtClean="0"/>
              <a:t>would </a:t>
            </a:r>
            <a:r>
              <a:rPr lang="en-US" dirty="0"/>
              <a:t>be written “3 4 </a:t>
            </a:r>
            <a:r>
              <a:rPr lang="en-US" dirty="0" smtClean="0"/>
              <a:t>- 5 </a:t>
            </a:r>
            <a:r>
              <a:rPr lang="en-US" dirty="0"/>
              <a:t>+” in RPN: first subtract 4 </a:t>
            </a:r>
            <a:r>
              <a:rPr lang="en-US" dirty="0" smtClean="0"/>
              <a:t>from </a:t>
            </a:r>
            <a:r>
              <a:rPr lang="en-US" dirty="0"/>
              <a:t>3, then add 5 to that</a:t>
            </a:r>
            <a:r>
              <a:rPr lang="en-US" dirty="0" smtClean="0"/>
              <a:t>.</a:t>
            </a:r>
          </a:p>
          <a:p>
            <a:endParaRPr lang="en-US" dirty="0"/>
          </a:p>
        </p:txBody>
      </p:sp>
    </p:spTree>
    <p:extLst>
      <p:ext uri="{BB962C8B-B14F-4D97-AF65-F5344CB8AC3E}">
        <p14:creationId xmlns:p14="http://schemas.microsoft.com/office/powerpoint/2010/main" val="26296720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solidFill>
                  <a:srgbClr val="464653"/>
                </a:solidFill>
              </a:rPr>
              <a:pPr/>
              <a:t>16</a:t>
            </a:fld>
            <a:endParaRPr lang="en-US">
              <a:solidFill>
                <a:srgbClr val="464653"/>
              </a:solidFill>
            </a:endParaRPr>
          </a:p>
        </p:txBody>
      </p:sp>
      <p:sp>
        <p:nvSpPr>
          <p:cNvPr id="4" name="Content Placeholder 3"/>
          <p:cNvSpPr>
            <a:spLocks noGrp="1"/>
          </p:cNvSpPr>
          <p:nvPr>
            <p:ph sz="quarter" idx="1"/>
          </p:nvPr>
        </p:nvSpPr>
        <p:spPr/>
        <p:txBody>
          <a:bodyPr>
            <a:normAutofit/>
          </a:bodyPr>
          <a:lstStyle/>
          <a:p>
            <a:pPr marL="0" indent="0">
              <a:buNone/>
            </a:pPr>
            <a:r>
              <a:rPr lang="en-US" b="1" dirty="0"/>
              <a:t>Advantage of Postfix Notation </a:t>
            </a:r>
          </a:p>
          <a:p>
            <a:r>
              <a:rPr lang="en-US" dirty="0"/>
              <a:t>The postfix notation obviates the need for parentheses </a:t>
            </a:r>
            <a:r>
              <a:rPr lang="en-US" dirty="0" smtClean="0"/>
              <a:t>that are </a:t>
            </a:r>
            <a:r>
              <a:rPr lang="en-US" dirty="0"/>
              <a:t>required by infix. </a:t>
            </a:r>
          </a:p>
          <a:p>
            <a:r>
              <a:rPr lang="en-US" dirty="0" smtClean="0"/>
              <a:t>With </a:t>
            </a:r>
            <a:r>
              <a:rPr lang="en-US" dirty="0"/>
              <a:t>infix notation, “3-4*5” can be written as “3-(4*5)”, </a:t>
            </a:r>
            <a:r>
              <a:rPr lang="en-US" dirty="0" smtClean="0"/>
              <a:t>that </a:t>
            </a:r>
            <a:r>
              <a:rPr lang="en-US" dirty="0"/>
              <a:t>means something quite different from “(3-4)*5”. </a:t>
            </a:r>
          </a:p>
          <a:p>
            <a:r>
              <a:rPr lang="en-US" dirty="0" smtClean="0"/>
              <a:t>In </a:t>
            </a:r>
            <a:r>
              <a:rPr lang="en-US" dirty="0"/>
              <a:t>postfix, the former is written as “3 4 5 * -”, which </a:t>
            </a:r>
            <a:r>
              <a:rPr lang="en-US" dirty="0" smtClean="0"/>
              <a:t>unambiguously </a:t>
            </a:r>
            <a:r>
              <a:rPr lang="en-US" dirty="0"/>
              <a:t>means “3 (4 5 *) –”, and the latter is </a:t>
            </a:r>
            <a:r>
              <a:rPr lang="en-US" dirty="0" smtClean="0"/>
              <a:t>written </a:t>
            </a:r>
            <a:r>
              <a:rPr lang="en-US" dirty="0"/>
              <a:t>as “3 4 – 5 *”, which unambiguously means “(3 4 </a:t>
            </a:r>
            <a:r>
              <a:rPr lang="en-US" dirty="0" smtClean="0"/>
              <a:t>-) </a:t>
            </a:r>
            <a:r>
              <a:rPr lang="en-US" dirty="0"/>
              <a:t>5 *”. </a:t>
            </a:r>
          </a:p>
          <a:p>
            <a:r>
              <a:rPr lang="en-US" dirty="0" smtClean="0"/>
              <a:t>Postfix </a:t>
            </a:r>
            <a:r>
              <a:rPr lang="en-US" dirty="0"/>
              <a:t>notation is easier to parse by computer than infix </a:t>
            </a:r>
            <a:r>
              <a:rPr lang="en-US" dirty="0" smtClean="0"/>
              <a:t>notation</a:t>
            </a:r>
            <a:r>
              <a:rPr lang="en-US" dirty="0"/>
              <a:t>, but many programming languages use infix due </a:t>
            </a:r>
            <a:r>
              <a:rPr lang="en-US" dirty="0" smtClean="0"/>
              <a:t>to </a:t>
            </a:r>
            <a:r>
              <a:rPr lang="en-US" dirty="0"/>
              <a:t>its familiarity.</a:t>
            </a:r>
          </a:p>
        </p:txBody>
      </p:sp>
    </p:spTree>
    <p:extLst>
      <p:ext uri="{BB962C8B-B14F-4D97-AF65-F5344CB8AC3E}">
        <p14:creationId xmlns:p14="http://schemas.microsoft.com/office/powerpoint/2010/main" val="17871709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Infix to Post fix (RPN) </a:t>
            </a:r>
            <a:r>
              <a:rPr lang="en-US" dirty="0" smtClean="0"/>
              <a:t>conversion</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solidFill>
                  <a:srgbClr val="464653"/>
                </a:solidFill>
              </a:rPr>
              <a:pPr/>
              <a:t>17</a:t>
            </a:fld>
            <a:endParaRPr lang="en-US">
              <a:solidFill>
                <a:srgbClr val="464653"/>
              </a:solidFill>
            </a:endParaRPr>
          </a:p>
        </p:txBody>
      </p:sp>
      <p:sp>
        <p:nvSpPr>
          <p:cNvPr id="4" name="Content Placeholder 3"/>
          <p:cNvSpPr>
            <a:spLocks noGrp="1"/>
          </p:cNvSpPr>
          <p:nvPr>
            <p:ph sz="quarter" idx="1"/>
          </p:nvPr>
        </p:nvSpPr>
        <p:spPr/>
        <p:txBody>
          <a:bodyPr/>
          <a:lstStyle/>
          <a:p>
            <a:r>
              <a:rPr lang="en-US" dirty="0" smtClean="0"/>
              <a:t>Evaluating </a:t>
            </a:r>
            <a:r>
              <a:rPr lang="en-US" dirty="0"/>
              <a:t>infix expressions is non-trivial for several reasons: </a:t>
            </a:r>
          </a:p>
          <a:p>
            <a:r>
              <a:rPr lang="en-US" dirty="0"/>
              <a:t>Operators have different </a:t>
            </a:r>
            <a:r>
              <a:rPr lang="en-US" dirty="0" err="1"/>
              <a:t>precedences</a:t>
            </a:r>
            <a:r>
              <a:rPr lang="en-US" dirty="0"/>
              <a:t>:  ( ) &gt; ^ &gt; * = % = / &gt; + = –</a:t>
            </a:r>
          </a:p>
          <a:p>
            <a:r>
              <a:rPr lang="en-US" dirty="0"/>
              <a:t>Some operators are left associative: +, –, /, % </a:t>
            </a:r>
          </a:p>
          <a:p>
            <a:r>
              <a:rPr lang="en-US" dirty="0"/>
              <a:t>One operator is right associative: ^ </a:t>
            </a:r>
          </a:p>
          <a:p>
            <a:r>
              <a:rPr lang="en-US" dirty="0"/>
              <a:t>For example, expression 4 + 3 * 2 / 2 - 1 is evaluated as: 4 3 2 * 2 / + 1 -</a:t>
            </a:r>
          </a:p>
          <a:p>
            <a:endParaRPr lang="en-US" dirty="0"/>
          </a:p>
        </p:txBody>
      </p:sp>
    </p:spTree>
    <p:extLst>
      <p:ext uri="{BB962C8B-B14F-4D97-AF65-F5344CB8AC3E}">
        <p14:creationId xmlns:p14="http://schemas.microsoft.com/office/powerpoint/2010/main" val="38727816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2. Evaluating Postfix Expressions</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solidFill>
                  <a:srgbClr val="464653"/>
                </a:solidFill>
              </a:rPr>
              <a:pPr/>
              <a:t>18</a:t>
            </a:fld>
            <a:endParaRPr lang="en-US">
              <a:solidFill>
                <a:srgbClr val="464653"/>
              </a:solidFill>
            </a:endParaRPr>
          </a:p>
        </p:txBody>
      </p:sp>
      <p:sp>
        <p:nvSpPr>
          <p:cNvPr id="4" name="Content Placeholder 3"/>
          <p:cNvSpPr>
            <a:spLocks noGrp="1"/>
          </p:cNvSpPr>
          <p:nvPr>
            <p:ph sz="quarter" idx="1"/>
          </p:nvPr>
        </p:nvSpPr>
        <p:spPr/>
        <p:txBody>
          <a:bodyPr>
            <a:normAutofit fontScale="92500" lnSpcReduction="20000"/>
          </a:bodyPr>
          <a:lstStyle/>
          <a:p>
            <a:r>
              <a:rPr lang="en-US" dirty="0" smtClean="0"/>
              <a:t>Interpreters </a:t>
            </a:r>
            <a:r>
              <a:rPr lang="en-US" dirty="0"/>
              <a:t>of RPN are often stack-based. </a:t>
            </a:r>
          </a:p>
          <a:p>
            <a:pPr marL="0" indent="0">
              <a:buNone/>
            </a:pPr>
            <a:r>
              <a:rPr lang="en-US" b="1" dirty="0" smtClean="0"/>
              <a:t>General </a:t>
            </a:r>
            <a:r>
              <a:rPr lang="en-US" b="1" dirty="0"/>
              <a:t>idea: </a:t>
            </a:r>
          </a:p>
          <a:p>
            <a:pPr lvl="1"/>
            <a:r>
              <a:rPr lang="en-US" dirty="0" smtClean="0"/>
              <a:t>Operands </a:t>
            </a:r>
            <a:r>
              <a:rPr lang="en-US" dirty="0"/>
              <a:t>are pushed onto a stack, and when an </a:t>
            </a:r>
            <a:r>
              <a:rPr lang="en-US" dirty="0" smtClean="0"/>
              <a:t>operation </a:t>
            </a:r>
            <a:r>
              <a:rPr lang="en-US" dirty="0"/>
              <a:t>is performed, its operands are popped from </a:t>
            </a:r>
            <a:r>
              <a:rPr lang="en-US" dirty="0" smtClean="0"/>
              <a:t>a </a:t>
            </a:r>
            <a:r>
              <a:rPr lang="en-US" dirty="0"/>
              <a:t>stack and its result pushed back on. </a:t>
            </a:r>
          </a:p>
          <a:p>
            <a:pPr lvl="1"/>
            <a:r>
              <a:rPr lang="en-US" dirty="0" smtClean="0"/>
              <a:t>At </a:t>
            </a:r>
            <a:r>
              <a:rPr lang="en-US" dirty="0"/>
              <a:t>the end, the value of the postfix expression is </a:t>
            </a:r>
            <a:r>
              <a:rPr lang="en-US" dirty="0" smtClean="0"/>
              <a:t>on the </a:t>
            </a:r>
            <a:r>
              <a:rPr lang="en-US" dirty="0"/>
              <a:t>top of the stack. </a:t>
            </a:r>
          </a:p>
          <a:p>
            <a:r>
              <a:rPr lang="en-US" dirty="0" smtClean="0"/>
              <a:t>Since </a:t>
            </a:r>
            <a:r>
              <a:rPr lang="en-US" dirty="0"/>
              <a:t>all the needed stack operations take constant </a:t>
            </a:r>
            <a:r>
              <a:rPr lang="en-US" dirty="0" smtClean="0"/>
              <a:t>time</a:t>
            </a:r>
            <a:r>
              <a:rPr lang="en-US" dirty="0"/>
              <a:t>, and the evaluation algorithm is quite simple, </a:t>
            </a:r>
            <a:r>
              <a:rPr lang="en-US" dirty="0" smtClean="0"/>
              <a:t>RPN </a:t>
            </a:r>
            <a:r>
              <a:rPr lang="en-US" dirty="0"/>
              <a:t>expressions can be evaluated quickly and easily. </a:t>
            </a:r>
            <a:endParaRPr lang="en-US" dirty="0" smtClean="0"/>
          </a:p>
          <a:p>
            <a:r>
              <a:rPr lang="en-US" dirty="0"/>
              <a:t>We start with an empty stack and scan the postfix </a:t>
            </a:r>
            <a:r>
              <a:rPr lang="en-US" dirty="0" smtClean="0"/>
              <a:t>expression </a:t>
            </a:r>
            <a:r>
              <a:rPr lang="en-US" dirty="0"/>
              <a:t>from left to right. </a:t>
            </a:r>
          </a:p>
          <a:p>
            <a:r>
              <a:rPr lang="en-US" dirty="0" smtClean="0"/>
              <a:t>If </a:t>
            </a:r>
            <a:r>
              <a:rPr lang="en-US" dirty="0"/>
              <a:t>the next item is a number, push it onto the stack. </a:t>
            </a:r>
          </a:p>
          <a:p>
            <a:r>
              <a:rPr lang="en-US" dirty="0" smtClean="0"/>
              <a:t>If </a:t>
            </a:r>
            <a:r>
              <a:rPr lang="en-US" dirty="0"/>
              <a:t>the next item is an operator, Op, do the following: </a:t>
            </a:r>
            <a:endParaRPr lang="en-US" dirty="0" smtClean="0"/>
          </a:p>
          <a:p>
            <a:pPr lvl="1"/>
            <a:r>
              <a:rPr lang="en-US" dirty="0" smtClean="0"/>
              <a:t>Pop </a:t>
            </a:r>
            <a:r>
              <a:rPr lang="en-US" dirty="0"/>
              <a:t>two items right and left off the stack. </a:t>
            </a:r>
          </a:p>
          <a:p>
            <a:pPr lvl="1"/>
            <a:r>
              <a:rPr lang="en-US" dirty="0" smtClean="0"/>
              <a:t>Evaluate </a:t>
            </a:r>
            <a:r>
              <a:rPr lang="en-US" dirty="0"/>
              <a:t>(left Op right) and push the value back onto </a:t>
            </a:r>
            <a:r>
              <a:rPr lang="en-US" dirty="0" smtClean="0"/>
              <a:t>the </a:t>
            </a:r>
            <a:r>
              <a:rPr lang="en-US" dirty="0"/>
              <a:t>stack. </a:t>
            </a:r>
          </a:p>
          <a:p>
            <a:r>
              <a:rPr lang="en-US" dirty="0" smtClean="0"/>
              <a:t>When </a:t>
            </a:r>
            <a:r>
              <a:rPr lang="en-US" dirty="0"/>
              <a:t>we reach the end of the expression, we pop </a:t>
            </a:r>
            <a:r>
              <a:rPr lang="en-US" dirty="0" smtClean="0"/>
              <a:t>off </a:t>
            </a:r>
            <a:r>
              <a:rPr lang="en-US" dirty="0"/>
              <a:t>the single remaining from the stack. This is the </a:t>
            </a:r>
            <a:r>
              <a:rPr lang="en-US" dirty="0" smtClean="0"/>
              <a:t>value </a:t>
            </a:r>
            <a:r>
              <a:rPr lang="en-US" dirty="0"/>
              <a:t>of the expression.</a:t>
            </a:r>
          </a:p>
        </p:txBody>
      </p:sp>
    </p:spTree>
    <p:extLst>
      <p:ext uri="{BB962C8B-B14F-4D97-AF65-F5344CB8AC3E}">
        <p14:creationId xmlns:p14="http://schemas.microsoft.com/office/powerpoint/2010/main" val="16057953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Function </a:t>
            </a:r>
            <a:r>
              <a:rPr lang="en-US" dirty="0"/>
              <a:t>calls</a:t>
            </a:r>
          </a:p>
        </p:txBody>
      </p:sp>
      <p:sp>
        <p:nvSpPr>
          <p:cNvPr id="3" name="Slide Number Placeholder 2"/>
          <p:cNvSpPr>
            <a:spLocks noGrp="1"/>
          </p:cNvSpPr>
          <p:nvPr>
            <p:ph type="sldNum" sz="quarter" idx="12"/>
          </p:nvPr>
        </p:nvSpPr>
        <p:spPr/>
        <p:txBody>
          <a:bodyPr/>
          <a:lstStyle/>
          <a:p>
            <a:fld id="{B6F15528-21DE-4FAA-801E-634DDDAF4B2B}" type="slidenum">
              <a:rPr lang="en-US" smtClean="0">
                <a:solidFill>
                  <a:srgbClr val="464653"/>
                </a:solidFill>
              </a:rPr>
              <a:pPr/>
              <a:t>19</a:t>
            </a:fld>
            <a:endParaRPr lang="en-US">
              <a:solidFill>
                <a:srgbClr val="464653"/>
              </a:solidFill>
            </a:endParaRPr>
          </a:p>
        </p:txBody>
      </p:sp>
      <p:sp>
        <p:nvSpPr>
          <p:cNvPr id="4" name="Content Placeholder 3"/>
          <p:cNvSpPr>
            <a:spLocks noGrp="1"/>
          </p:cNvSpPr>
          <p:nvPr>
            <p:ph sz="quarter" idx="1"/>
          </p:nvPr>
        </p:nvSpPr>
        <p:spPr/>
        <p:txBody>
          <a:bodyPr>
            <a:normAutofit fontScale="92500"/>
          </a:bodyPr>
          <a:lstStyle/>
          <a:p>
            <a:r>
              <a:rPr lang="en-US" dirty="0"/>
              <a:t>What happens when a function is called? </a:t>
            </a:r>
          </a:p>
          <a:p>
            <a:r>
              <a:rPr lang="en-US" dirty="0"/>
              <a:t>If the function has formal parameters, they have to be initialized to the values passed as actual parameters. </a:t>
            </a:r>
          </a:p>
          <a:p>
            <a:r>
              <a:rPr lang="en-US" dirty="0"/>
              <a:t>In addition, the system has to know where to resume execution of the program after the function has finished. </a:t>
            </a:r>
          </a:p>
          <a:p>
            <a:r>
              <a:rPr lang="en-US" dirty="0"/>
              <a:t>The function can be called by other functions or by the main program (the function main()). </a:t>
            </a:r>
          </a:p>
          <a:p>
            <a:r>
              <a:rPr lang="en-US" dirty="0"/>
              <a:t>The information indicating where it has been called from has to be remembered by the system. </a:t>
            </a:r>
          </a:p>
          <a:p>
            <a:r>
              <a:rPr lang="en-US" dirty="0"/>
              <a:t>This could be done by storing the return address in main memory in a place set aside for return addresses, but we do not know in advance how much space might be needed, and allocating too much space for that purpose alone is not efficient</a:t>
            </a:r>
            <a:r>
              <a:rPr lang="en-US" dirty="0" smtClean="0"/>
              <a:t>.</a:t>
            </a:r>
            <a:endParaRPr lang="en-US" dirty="0"/>
          </a:p>
        </p:txBody>
      </p:sp>
    </p:spTree>
    <p:extLst>
      <p:ext uri="{BB962C8B-B14F-4D97-AF65-F5344CB8AC3E}">
        <p14:creationId xmlns:p14="http://schemas.microsoft.com/office/powerpoint/2010/main" val="20559016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sz="4400" b="1" dirty="0"/>
              <a:t>Chapter </a:t>
            </a:r>
            <a:r>
              <a:rPr lang="en-US" sz="4400" b="1" dirty="0" smtClean="0"/>
              <a:t>Four</a:t>
            </a:r>
            <a:endParaRPr lang="en-US" sz="4400" b="1" dirty="0"/>
          </a:p>
        </p:txBody>
      </p:sp>
      <p:sp>
        <p:nvSpPr>
          <p:cNvPr id="3" name="Subtitle 2"/>
          <p:cNvSpPr>
            <a:spLocks noGrp="1"/>
          </p:cNvSpPr>
          <p:nvPr>
            <p:ph type="subTitle" idx="1"/>
          </p:nvPr>
        </p:nvSpPr>
        <p:spPr/>
        <p:txBody>
          <a:bodyPr>
            <a:noAutofit/>
          </a:bodyPr>
          <a:lstStyle/>
          <a:p>
            <a:pPr algn="ctr"/>
            <a:r>
              <a:rPr lang="en-US" sz="3600" dirty="0" smtClean="0"/>
              <a:t>Stack</a:t>
            </a:r>
            <a:endParaRPr lang="en-US" sz="3600" b="1" dirty="0"/>
          </a:p>
        </p:txBody>
      </p:sp>
      <p:sp>
        <p:nvSpPr>
          <p:cNvPr id="4" name="Slide Number Placeholder 3"/>
          <p:cNvSpPr>
            <a:spLocks noGrp="1"/>
          </p:cNvSpPr>
          <p:nvPr>
            <p:ph type="sldNum" sz="quarter" idx="12"/>
          </p:nvPr>
        </p:nvSpPr>
        <p:spPr/>
        <p:txBody>
          <a:bodyPr/>
          <a:lstStyle/>
          <a:p>
            <a:fld id="{B6F15528-21DE-4FAA-801E-634DDDAF4B2B}" type="slidenum">
              <a:rPr lang="en-US" smtClean="0">
                <a:solidFill>
                  <a:srgbClr val="464653"/>
                </a:solidFill>
              </a:rPr>
              <a:pPr/>
              <a:t>2</a:t>
            </a:fld>
            <a:endParaRPr lang="en-US">
              <a:solidFill>
                <a:srgbClr val="464653"/>
              </a:solidFill>
            </a:endParaRPr>
          </a:p>
        </p:txBody>
      </p:sp>
    </p:spTree>
    <p:extLst>
      <p:ext uri="{BB962C8B-B14F-4D97-AF65-F5344CB8AC3E}">
        <p14:creationId xmlns:p14="http://schemas.microsoft.com/office/powerpoint/2010/main" val="21943381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solidFill>
                  <a:srgbClr val="464653"/>
                </a:solidFill>
              </a:rPr>
              <a:pPr/>
              <a:t>20</a:t>
            </a:fld>
            <a:endParaRPr lang="en-US">
              <a:solidFill>
                <a:srgbClr val="464653"/>
              </a:solidFill>
            </a:endParaRPr>
          </a:p>
        </p:txBody>
      </p:sp>
      <p:sp>
        <p:nvSpPr>
          <p:cNvPr id="4" name="Content Placeholder 3"/>
          <p:cNvSpPr>
            <a:spLocks noGrp="1"/>
          </p:cNvSpPr>
          <p:nvPr>
            <p:ph sz="quarter" idx="1"/>
          </p:nvPr>
        </p:nvSpPr>
        <p:spPr/>
        <p:txBody>
          <a:bodyPr>
            <a:normAutofit fontScale="92500"/>
          </a:bodyPr>
          <a:lstStyle/>
          <a:p>
            <a:r>
              <a:rPr lang="en-US" dirty="0"/>
              <a:t>For a function call, more information has to be stored than just a return address. </a:t>
            </a:r>
          </a:p>
          <a:p>
            <a:r>
              <a:rPr lang="en-US" dirty="0"/>
              <a:t>Therefore, dynamic allocation using the run-time stack is a much better solution. </a:t>
            </a:r>
          </a:p>
          <a:p>
            <a:r>
              <a:rPr lang="en-US" dirty="0"/>
              <a:t>The state of each function, including main(), is characterized by the contents of all local variables, by the values of the function’s parameters, and by the return address indicating where to restart in the calling function. </a:t>
            </a:r>
          </a:p>
          <a:p>
            <a:r>
              <a:rPr lang="en-US" dirty="0"/>
              <a:t>The data area containing all this information is called an activation record or a stack frame and is allocated on the run-time stack. </a:t>
            </a:r>
            <a:endParaRPr lang="en-US" dirty="0" smtClean="0"/>
          </a:p>
          <a:p>
            <a:r>
              <a:rPr lang="en-US" dirty="0"/>
              <a:t>An activation record exists for as long as a function owning it is executing. </a:t>
            </a:r>
          </a:p>
          <a:p>
            <a:r>
              <a:rPr lang="en-US" dirty="0"/>
              <a:t>This record is a private pool of information for the function, a repository that stores all information necessary for its proper execution and how to return to where it was called from. </a:t>
            </a:r>
          </a:p>
          <a:p>
            <a:endParaRPr lang="en-US" dirty="0"/>
          </a:p>
        </p:txBody>
      </p:sp>
    </p:spTree>
    <p:extLst>
      <p:ext uri="{BB962C8B-B14F-4D97-AF65-F5344CB8AC3E}">
        <p14:creationId xmlns:p14="http://schemas.microsoft.com/office/powerpoint/2010/main" val="30097426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solidFill>
                  <a:srgbClr val="464653"/>
                </a:solidFill>
              </a:rPr>
              <a:pPr/>
              <a:t>21</a:t>
            </a:fld>
            <a:endParaRPr lang="en-US">
              <a:solidFill>
                <a:srgbClr val="464653"/>
              </a:solidFill>
            </a:endParaRPr>
          </a:p>
        </p:txBody>
      </p:sp>
      <p:sp>
        <p:nvSpPr>
          <p:cNvPr id="4" name="Content Placeholder 3"/>
          <p:cNvSpPr>
            <a:spLocks noGrp="1"/>
          </p:cNvSpPr>
          <p:nvPr>
            <p:ph sz="quarter" idx="1"/>
          </p:nvPr>
        </p:nvSpPr>
        <p:spPr>
          <a:xfrm>
            <a:off x="609600" y="1219200"/>
            <a:ext cx="10972800" cy="5137150"/>
          </a:xfrm>
        </p:spPr>
        <p:txBody>
          <a:bodyPr/>
          <a:lstStyle/>
          <a:p>
            <a:r>
              <a:rPr lang="en-US" dirty="0" smtClean="0"/>
              <a:t>Activation </a:t>
            </a:r>
            <a:r>
              <a:rPr lang="en-US" dirty="0"/>
              <a:t>records usually have a short life span because they are dynamically allocated at function entry and de-allocated upon exiting. </a:t>
            </a:r>
          </a:p>
          <a:p>
            <a:r>
              <a:rPr lang="en-US" dirty="0"/>
              <a:t>Only the activation record of main() outlives every other activation record</a:t>
            </a:r>
            <a:r>
              <a:rPr lang="en-US" dirty="0" smtClean="0"/>
              <a:t>.</a:t>
            </a:r>
          </a:p>
          <a:p>
            <a:r>
              <a:rPr lang="en-US" dirty="0"/>
              <a:t>An activation record usually contains the following information:</a:t>
            </a:r>
          </a:p>
          <a:p>
            <a:pPr lvl="1"/>
            <a:r>
              <a:rPr lang="en-US" dirty="0"/>
              <a:t>Values for all parameters of the </a:t>
            </a:r>
            <a:r>
              <a:rPr lang="en-US" dirty="0" smtClean="0"/>
              <a:t>function,</a:t>
            </a:r>
          </a:p>
          <a:p>
            <a:pPr lvl="1"/>
            <a:r>
              <a:rPr lang="en-US" dirty="0" smtClean="0"/>
              <a:t>Local variables,</a:t>
            </a:r>
          </a:p>
          <a:p>
            <a:pPr lvl="1"/>
            <a:r>
              <a:rPr lang="en-US" dirty="0" smtClean="0"/>
              <a:t>The </a:t>
            </a:r>
            <a:r>
              <a:rPr lang="en-US" dirty="0"/>
              <a:t>return address of the calling </a:t>
            </a:r>
            <a:r>
              <a:rPr lang="en-US" dirty="0" smtClean="0"/>
              <a:t>function</a:t>
            </a:r>
          </a:p>
          <a:p>
            <a:pPr lvl="1"/>
            <a:r>
              <a:rPr lang="en-US" dirty="0" smtClean="0"/>
              <a:t>A </a:t>
            </a:r>
            <a:r>
              <a:rPr lang="en-US" dirty="0"/>
              <a:t>dynamic link to the calling function’s activation </a:t>
            </a:r>
            <a:r>
              <a:rPr lang="en-US" dirty="0" smtClean="0"/>
              <a:t>record</a:t>
            </a:r>
          </a:p>
          <a:p>
            <a:pPr lvl="1"/>
            <a:r>
              <a:rPr lang="en-US" dirty="0" smtClean="0"/>
              <a:t>The </a:t>
            </a:r>
            <a:r>
              <a:rPr lang="en-US" dirty="0"/>
              <a:t>function’s return value if it is not void.</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3128977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solidFill>
                  <a:srgbClr val="464653"/>
                </a:solidFill>
              </a:rPr>
              <a:pPr/>
              <a:t>22</a:t>
            </a:fld>
            <a:endParaRPr lang="en-US">
              <a:solidFill>
                <a:srgbClr val="464653"/>
              </a:solidFill>
            </a:endParaRPr>
          </a:p>
        </p:txBody>
      </p:sp>
      <p:sp>
        <p:nvSpPr>
          <p:cNvPr id="4" name="Content Placeholder 3"/>
          <p:cNvSpPr>
            <a:spLocks noGrp="1"/>
          </p:cNvSpPr>
          <p:nvPr>
            <p:ph sz="quarter" idx="1"/>
          </p:nvPr>
        </p:nvSpPr>
        <p:spPr/>
        <p:txBody>
          <a:bodyPr/>
          <a:lstStyle/>
          <a:p>
            <a:endParaRPr lang="en-US"/>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33918" y="647700"/>
            <a:ext cx="6172199" cy="57834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699417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contents</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solidFill>
                  <a:srgbClr val="464653"/>
                </a:solidFill>
              </a:rPr>
              <a:pPr/>
              <a:t>3</a:t>
            </a:fld>
            <a:endParaRPr lang="en-US">
              <a:solidFill>
                <a:srgbClr val="464653"/>
              </a:solidFill>
            </a:endParaRPr>
          </a:p>
        </p:txBody>
      </p:sp>
      <p:sp>
        <p:nvSpPr>
          <p:cNvPr id="4" name="Content Placeholder 3"/>
          <p:cNvSpPr>
            <a:spLocks noGrp="1"/>
          </p:cNvSpPr>
          <p:nvPr>
            <p:ph sz="quarter" idx="1"/>
          </p:nvPr>
        </p:nvSpPr>
        <p:spPr/>
        <p:txBody>
          <a:bodyPr/>
          <a:lstStyle/>
          <a:p>
            <a:pPr lvl="0"/>
            <a:r>
              <a:rPr lang="en-US" dirty="0"/>
              <a:t>Properties of Stack</a:t>
            </a:r>
          </a:p>
          <a:p>
            <a:pPr lvl="0"/>
            <a:r>
              <a:rPr lang="en-US" dirty="0"/>
              <a:t>Array Implementation of Stack</a:t>
            </a:r>
          </a:p>
          <a:p>
            <a:pPr lvl="0"/>
            <a:r>
              <a:rPr lang="en-US" dirty="0"/>
              <a:t>Linked List Implementation of Stack</a:t>
            </a:r>
          </a:p>
          <a:p>
            <a:pPr lvl="0"/>
            <a:r>
              <a:rPr lang="en-US" dirty="0"/>
              <a:t>Application of Stack</a:t>
            </a:r>
          </a:p>
          <a:p>
            <a:pPr lvl="1"/>
            <a:r>
              <a:rPr lang="en-US" dirty="0" smtClean="0"/>
              <a:t>Infix </a:t>
            </a:r>
            <a:r>
              <a:rPr lang="en-US" dirty="0" smtClean="0"/>
              <a:t>to Post </a:t>
            </a:r>
            <a:r>
              <a:rPr lang="en-US" dirty="0"/>
              <a:t>fix (RPN) conversion </a:t>
            </a:r>
            <a:endParaRPr lang="en-US" dirty="0" smtClean="0"/>
          </a:p>
          <a:p>
            <a:pPr lvl="1"/>
            <a:r>
              <a:rPr lang="en-US" dirty="0"/>
              <a:t>Evaluation of Algebraic Expression</a:t>
            </a:r>
          </a:p>
          <a:p>
            <a:pPr lvl="1"/>
            <a:r>
              <a:rPr lang="en-US" dirty="0" smtClean="0"/>
              <a:t>Function </a:t>
            </a:r>
            <a:r>
              <a:rPr lang="en-US" dirty="0"/>
              <a:t>calls</a:t>
            </a:r>
          </a:p>
        </p:txBody>
      </p:sp>
    </p:spTree>
    <p:extLst>
      <p:ext uri="{BB962C8B-B14F-4D97-AF65-F5344CB8AC3E}">
        <p14:creationId xmlns:p14="http://schemas.microsoft.com/office/powerpoint/2010/main" val="29102597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err="1" smtClean="0"/>
              <a:t>Stack</a:t>
            </a:r>
            <a:r>
              <a:rPr lang="fr-FR" dirty="0" smtClean="0"/>
              <a:t> </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solidFill>
                  <a:srgbClr val="464653"/>
                </a:solidFill>
              </a:rPr>
              <a:pPr/>
              <a:t>4</a:t>
            </a:fld>
            <a:endParaRPr lang="en-US">
              <a:solidFill>
                <a:srgbClr val="464653"/>
              </a:solidFill>
            </a:endParaRPr>
          </a:p>
        </p:txBody>
      </p:sp>
      <p:sp>
        <p:nvSpPr>
          <p:cNvPr id="4" name="Content Placeholder 3"/>
          <p:cNvSpPr>
            <a:spLocks noGrp="1"/>
          </p:cNvSpPr>
          <p:nvPr>
            <p:ph sz="quarter" idx="1"/>
          </p:nvPr>
        </p:nvSpPr>
        <p:spPr/>
        <p:txBody>
          <a:bodyPr/>
          <a:lstStyle/>
          <a:p>
            <a:r>
              <a:rPr lang="en-US" sz="2400" dirty="0"/>
              <a:t>A stack is a simple data structure, in which insertion and deletion occur at the same end. </a:t>
            </a:r>
          </a:p>
          <a:p>
            <a:r>
              <a:rPr lang="en-US" sz="2400" dirty="0"/>
              <a:t>It is a LIFO (Last In First Out) structure. The operations of insertion and deletion are called PUSH and POP.</a:t>
            </a:r>
          </a:p>
          <a:p>
            <a:pPr lvl="1"/>
            <a:r>
              <a:rPr lang="en-US" sz="2000" b="1" dirty="0"/>
              <a:t>Push</a:t>
            </a:r>
            <a:r>
              <a:rPr lang="en-US" sz="2000" dirty="0"/>
              <a:t> - push (put) item onto stack </a:t>
            </a:r>
          </a:p>
          <a:p>
            <a:pPr lvl="1"/>
            <a:r>
              <a:rPr lang="en-US" sz="2000" b="1" dirty="0"/>
              <a:t>Pop</a:t>
            </a:r>
            <a:r>
              <a:rPr lang="en-US" sz="2000" dirty="0"/>
              <a:t> - pop (get) item from stack</a:t>
            </a:r>
          </a:p>
          <a:p>
            <a:r>
              <a:rPr lang="en-US" sz="2400" b="1" dirty="0"/>
              <a:t>Implementation: </a:t>
            </a:r>
            <a:r>
              <a:rPr lang="en-US" sz="2400" dirty="0"/>
              <a:t>Stacks can be implemented both as an array and as a linked list. </a:t>
            </a:r>
          </a:p>
        </p:txBody>
      </p:sp>
      <p:pic>
        <p:nvPicPr>
          <p:cNvPr id="6" name="Picture 5"/>
          <p:cNvPicPr>
            <a:picLocks noChangeAspect="1"/>
          </p:cNvPicPr>
          <p:nvPr/>
        </p:nvPicPr>
        <p:blipFill>
          <a:blip r:embed="rId2"/>
          <a:stretch>
            <a:fillRect/>
          </a:stretch>
        </p:blipFill>
        <p:spPr>
          <a:xfrm>
            <a:off x="6477000" y="3962400"/>
            <a:ext cx="4095750" cy="2922896"/>
          </a:xfrm>
          <a:prstGeom prst="rect">
            <a:avLst/>
          </a:prstGeom>
        </p:spPr>
      </p:pic>
    </p:spTree>
    <p:extLst>
      <p:ext uri="{BB962C8B-B14F-4D97-AF65-F5344CB8AC3E}">
        <p14:creationId xmlns:p14="http://schemas.microsoft.com/office/powerpoint/2010/main" val="394589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solidFill>
                  <a:srgbClr val="464653"/>
                </a:solidFill>
              </a:rPr>
              <a:pPr/>
              <a:t>5</a:t>
            </a:fld>
            <a:endParaRPr lang="en-US">
              <a:solidFill>
                <a:srgbClr val="464653"/>
              </a:solidFill>
            </a:endParaRPr>
          </a:p>
        </p:txBody>
      </p:sp>
      <p:pic>
        <p:nvPicPr>
          <p:cNvPr id="5" name="Content Placeholder 4"/>
          <p:cNvPicPr>
            <a:picLocks noGrp="1" noChangeAspect="1"/>
          </p:cNvPicPr>
          <p:nvPr>
            <p:ph sz="quarter" idx="1"/>
          </p:nvPr>
        </p:nvPicPr>
        <p:blipFill>
          <a:blip r:embed="rId2"/>
          <a:stretch>
            <a:fillRect/>
          </a:stretch>
        </p:blipFill>
        <p:spPr>
          <a:xfrm>
            <a:off x="1538080" y="1862920"/>
            <a:ext cx="9327261" cy="3773509"/>
          </a:xfrm>
          <a:prstGeom prst="rect">
            <a:avLst/>
          </a:prstGeom>
        </p:spPr>
      </p:pic>
    </p:spTree>
    <p:extLst>
      <p:ext uri="{BB962C8B-B14F-4D97-AF65-F5344CB8AC3E}">
        <p14:creationId xmlns:p14="http://schemas.microsoft.com/office/powerpoint/2010/main" val="27284626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 Implementation of </a:t>
            </a:r>
            <a:r>
              <a:rPr lang="en-US" dirty="0" smtClean="0"/>
              <a:t>Stacks</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solidFill>
                  <a:srgbClr val="464653"/>
                </a:solidFill>
              </a:rPr>
              <a:pPr/>
              <a:t>6</a:t>
            </a:fld>
            <a:endParaRPr lang="en-US">
              <a:solidFill>
                <a:srgbClr val="464653"/>
              </a:solidFill>
            </a:endParaRPr>
          </a:p>
        </p:txBody>
      </p:sp>
      <p:sp>
        <p:nvSpPr>
          <p:cNvPr id="4" name="Content Placeholder 3"/>
          <p:cNvSpPr>
            <a:spLocks noGrp="1"/>
          </p:cNvSpPr>
          <p:nvPr>
            <p:ph sz="quarter" idx="1"/>
          </p:nvPr>
        </p:nvSpPr>
        <p:spPr/>
        <p:txBody>
          <a:bodyPr/>
          <a:lstStyle/>
          <a:p>
            <a:r>
              <a:rPr lang="en-US" dirty="0" smtClean="0"/>
              <a:t>The </a:t>
            </a:r>
            <a:r>
              <a:rPr lang="en-US" b="1" dirty="0"/>
              <a:t>PUSH</a:t>
            </a:r>
            <a:r>
              <a:rPr lang="en-US" dirty="0"/>
              <a:t> operation </a:t>
            </a:r>
            <a:r>
              <a:rPr lang="en-US" dirty="0" smtClean="0"/>
              <a:t>is addition </a:t>
            </a:r>
            <a:r>
              <a:rPr lang="en-US" dirty="0"/>
              <a:t>of an element </a:t>
            </a:r>
            <a:r>
              <a:rPr lang="en-US" dirty="0" smtClean="0"/>
              <a:t>to a stack. </a:t>
            </a:r>
          </a:p>
          <a:p>
            <a:r>
              <a:rPr lang="en-US" dirty="0" smtClean="0"/>
              <a:t>So</a:t>
            </a:r>
            <a:r>
              <a:rPr lang="en-US" dirty="0"/>
              <a:t>, if an array is given to you, which is supposed to act as a STACK, you know that it has to be a STATIC Stack; meaning, data will overflow if you cross the upper limit of the array. </a:t>
            </a:r>
            <a:endParaRPr lang="en-US" dirty="0" smtClean="0"/>
          </a:p>
          <a:p>
            <a:endParaRPr lang="en-US" dirty="0"/>
          </a:p>
        </p:txBody>
      </p:sp>
      <p:pic>
        <p:nvPicPr>
          <p:cNvPr id="5" name="Picture 4"/>
          <p:cNvPicPr>
            <a:picLocks noChangeAspect="1"/>
          </p:cNvPicPr>
          <p:nvPr/>
        </p:nvPicPr>
        <p:blipFill rotWithShape="1">
          <a:blip r:embed="rId2"/>
          <a:srcRect r="268" b="3923"/>
          <a:stretch/>
        </p:blipFill>
        <p:spPr>
          <a:xfrm>
            <a:off x="816864" y="3193961"/>
            <a:ext cx="9581881" cy="2833351"/>
          </a:xfrm>
          <a:prstGeom prst="rect">
            <a:avLst/>
          </a:prstGeom>
        </p:spPr>
      </p:pic>
    </p:spTree>
    <p:extLst>
      <p:ext uri="{BB962C8B-B14F-4D97-AF65-F5344CB8AC3E}">
        <p14:creationId xmlns:p14="http://schemas.microsoft.com/office/powerpoint/2010/main" val="29087795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 Implementation of Stacks</a:t>
            </a:r>
          </a:p>
        </p:txBody>
      </p:sp>
      <p:sp>
        <p:nvSpPr>
          <p:cNvPr id="3" name="Slide Number Placeholder 2"/>
          <p:cNvSpPr>
            <a:spLocks noGrp="1"/>
          </p:cNvSpPr>
          <p:nvPr>
            <p:ph type="sldNum" sz="quarter" idx="12"/>
          </p:nvPr>
        </p:nvSpPr>
        <p:spPr/>
        <p:txBody>
          <a:bodyPr/>
          <a:lstStyle/>
          <a:p>
            <a:fld id="{B6F15528-21DE-4FAA-801E-634DDDAF4B2B}" type="slidenum">
              <a:rPr lang="en-US" smtClean="0">
                <a:solidFill>
                  <a:srgbClr val="464653"/>
                </a:solidFill>
              </a:rPr>
              <a:pPr/>
              <a:t>7</a:t>
            </a:fld>
            <a:endParaRPr lang="en-US">
              <a:solidFill>
                <a:srgbClr val="464653"/>
              </a:solidFill>
            </a:endParaRPr>
          </a:p>
        </p:txBody>
      </p:sp>
      <p:sp>
        <p:nvSpPr>
          <p:cNvPr id="4" name="Content Placeholder 3"/>
          <p:cNvSpPr>
            <a:spLocks noGrp="1"/>
          </p:cNvSpPr>
          <p:nvPr>
            <p:ph sz="quarter" idx="1"/>
          </p:nvPr>
        </p:nvSpPr>
        <p:spPr/>
        <p:txBody>
          <a:bodyPr>
            <a:normAutofit/>
          </a:bodyPr>
          <a:lstStyle/>
          <a:p>
            <a:pPr marL="0" indent="0">
              <a:buNone/>
            </a:pPr>
            <a:r>
              <a:rPr lang="en-US" dirty="0"/>
              <a:t>void stack[UPPERLIMIT];</a:t>
            </a:r>
          </a:p>
          <a:p>
            <a:pPr marL="0" indent="0">
              <a:buNone/>
            </a:pPr>
            <a:r>
              <a:rPr lang="en-US" dirty="0" err="1" smtClean="0"/>
              <a:t>int</a:t>
            </a:r>
            <a:r>
              <a:rPr lang="en-US" dirty="0" smtClean="0"/>
              <a:t> </a:t>
            </a:r>
            <a:r>
              <a:rPr lang="en-US" dirty="0"/>
              <a:t>top= -1;   </a:t>
            </a:r>
            <a:r>
              <a:rPr lang="en-US" dirty="0" smtClean="0"/>
              <a:t>            </a:t>
            </a:r>
            <a:r>
              <a:rPr lang="en-US" dirty="0"/>
              <a:t>//stack is empty</a:t>
            </a:r>
          </a:p>
          <a:p>
            <a:pPr marL="0" indent="0">
              <a:buNone/>
            </a:pPr>
            <a:r>
              <a:rPr lang="en-US" dirty="0" smtClean="0"/>
              <a:t>Void </a:t>
            </a:r>
            <a:r>
              <a:rPr lang="en-US" dirty="0"/>
              <a:t>push(</a:t>
            </a:r>
            <a:r>
              <a:rPr lang="en-US" dirty="0" err="1"/>
              <a:t>int</a:t>
            </a:r>
            <a:r>
              <a:rPr lang="en-US" dirty="0"/>
              <a:t> item){</a:t>
            </a:r>
          </a:p>
          <a:p>
            <a:pPr marL="0" indent="0">
              <a:buNone/>
            </a:pPr>
            <a:r>
              <a:rPr lang="en-US" dirty="0"/>
              <a:t>   top = top + 1;</a:t>
            </a:r>
          </a:p>
          <a:p>
            <a:pPr marL="0" indent="0">
              <a:buNone/>
            </a:pPr>
            <a:r>
              <a:rPr lang="en-US" dirty="0"/>
              <a:t>   if(top &lt; UPPERLIMIT) </a:t>
            </a:r>
          </a:p>
          <a:p>
            <a:pPr marL="0" indent="0">
              <a:buNone/>
            </a:pPr>
            <a:r>
              <a:rPr lang="en-US" dirty="0"/>
              <a:t>	stack[top] = item;    </a:t>
            </a:r>
            <a:endParaRPr lang="en-US" dirty="0">
              <a:solidFill>
                <a:srgbClr val="FF0000"/>
              </a:solidFill>
            </a:endParaRPr>
          </a:p>
          <a:p>
            <a:pPr marL="0" indent="0">
              <a:buNone/>
            </a:pPr>
            <a:r>
              <a:rPr lang="en-US" dirty="0"/>
              <a:t>   else</a:t>
            </a:r>
          </a:p>
          <a:p>
            <a:pPr marL="0" indent="0">
              <a:buNone/>
            </a:pPr>
            <a:r>
              <a:rPr lang="en-US" dirty="0"/>
              <a:t> 	</a:t>
            </a:r>
            <a:r>
              <a:rPr lang="en-US" dirty="0" err="1"/>
              <a:t>cout</a:t>
            </a:r>
            <a:r>
              <a:rPr lang="en-US" dirty="0"/>
              <a:t>&lt;&lt;"Stack Overflow"; </a:t>
            </a:r>
          </a:p>
          <a:p>
            <a:pPr marL="0" indent="0">
              <a:buNone/>
            </a:pPr>
            <a:r>
              <a:rPr lang="en-US" dirty="0"/>
              <a:t>}</a:t>
            </a:r>
          </a:p>
          <a:p>
            <a:endParaRPr lang="en-US" dirty="0"/>
          </a:p>
        </p:txBody>
      </p:sp>
      <p:sp>
        <p:nvSpPr>
          <p:cNvPr id="5" name="Content Placeholder 4"/>
          <p:cNvSpPr>
            <a:spLocks noGrp="1"/>
          </p:cNvSpPr>
          <p:nvPr>
            <p:ph sz="quarter" idx="2"/>
          </p:nvPr>
        </p:nvSpPr>
        <p:spPr/>
        <p:txBody>
          <a:bodyPr>
            <a:normAutofit/>
          </a:bodyPr>
          <a:lstStyle/>
          <a:p>
            <a:pPr marL="0" indent="0">
              <a:buNone/>
            </a:pPr>
            <a:r>
              <a:rPr lang="en-US" dirty="0" err="1"/>
              <a:t>Int</a:t>
            </a:r>
            <a:r>
              <a:rPr lang="en-US" dirty="0"/>
              <a:t> main(){</a:t>
            </a:r>
          </a:p>
          <a:p>
            <a:pPr marL="0" indent="0">
              <a:buNone/>
            </a:pPr>
            <a:r>
              <a:rPr lang="en-US" dirty="0"/>
              <a:t>	push(item);</a:t>
            </a:r>
          </a:p>
          <a:p>
            <a:pPr marL="0" indent="0">
              <a:buNone/>
            </a:pPr>
            <a:r>
              <a:rPr lang="en-US" dirty="0"/>
              <a:t>}</a:t>
            </a:r>
          </a:p>
          <a:p>
            <a:endParaRPr lang="en-US" dirty="0"/>
          </a:p>
        </p:txBody>
      </p:sp>
    </p:spTree>
    <p:extLst>
      <p:ext uri="{BB962C8B-B14F-4D97-AF65-F5344CB8AC3E}">
        <p14:creationId xmlns:p14="http://schemas.microsoft.com/office/powerpoint/2010/main" val="22822393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solidFill>
                  <a:srgbClr val="464653"/>
                </a:solidFill>
              </a:rPr>
              <a:pPr/>
              <a:t>8</a:t>
            </a:fld>
            <a:endParaRPr lang="en-US">
              <a:solidFill>
                <a:srgbClr val="464653"/>
              </a:solidFill>
            </a:endParaRPr>
          </a:p>
        </p:txBody>
      </p:sp>
      <p:sp>
        <p:nvSpPr>
          <p:cNvPr id="4" name="Content Placeholder 3"/>
          <p:cNvSpPr>
            <a:spLocks noGrp="1"/>
          </p:cNvSpPr>
          <p:nvPr>
            <p:ph sz="quarter" idx="1"/>
          </p:nvPr>
        </p:nvSpPr>
        <p:spPr/>
        <p:txBody>
          <a:bodyPr/>
          <a:lstStyle/>
          <a:p>
            <a:r>
              <a:rPr lang="en-US" sz="2800" dirty="0"/>
              <a:t>The </a:t>
            </a:r>
            <a:r>
              <a:rPr lang="en-US" sz="2800" b="1" dirty="0"/>
              <a:t>POP</a:t>
            </a:r>
            <a:r>
              <a:rPr lang="en-US" sz="2800" dirty="0"/>
              <a:t> operation is the synonym for delete when it comes to Stack. </a:t>
            </a:r>
          </a:p>
          <a:p>
            <a:r>
              <a:rPr lang="en-US" sz="2800" dirty="0"/>
              <a:t>So, if you're taking an array as the stack, remember that you'll return an error message, "Stack underflow", if an attempt is made to Pop an item from an empty Stack. </a:t>
            </a:r>
          </a:p>
          <a:p>
            <a:endParaRPr lang="en-US" dirty="0"/>
          </a:p>
        </p:txBody>
      </p:sp>
    </p:spTree>
    <p:extLst>
      <p:ext uri="{BB962C8B-B14F-4D97-AF65-F5344CB8AC3E}">
        <p14:creationId xmlns:p14="http://schemas.microsoft.com/office/powerpoint/2010/main" val="31938326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sp>
        <p:nvSpPr>
          <p:cNvPr id="3" name="Slide Number Placeholder 2"/>
          <p:cNvSpPr>
            <a:spLocks noGrp="1"/>
          </p:cNvSpPr>
          <p:nvPr>
            <p:ph type="sldNum" sz="quarter" idx="12"/>
          </p:nvPr>
        </p:nvSpPr>
        <p:spPr/>
        <p:txBody>
          <a:bodyPr/>
          <a:lstStyle/>
          <a:p>
            <a:fld id="{B6F15528-21DE-4FAA-801E-634DDDAF4B2B}" type="slidenum">
              <a:rPr lang="en-US" smtClean="0">
                <a:solidFill>
                  <a:srgbClr val="464653"/>
                </a:solidFill>
              </a:rPr>
              <a:pPr/>
              <a:t>9</a:t>
            </a:fld>
            <a:endParaRPr lang="en-US">
              <a:solidFill>
                <a:srgbClr val="464653"/>
              </a:solidFill>
            </a:endParaRPr>
          </a:p>
        </p:txBody>
      </p:sp>
      <p:sp>
        <p:nvSpPr>
          <p:cNvPr id="4" name="Content Placeholder 3"/>
          <p:cNvSpPr>
            <a:spLocks noGrp="1"/>
          </p:cNvSpPr>
          <p:nvPr>
            <p:ph sz="quarter" idx="1"/>
          </p:nvPr>
        </p:nvSpPr>
        <p:spPr/>
        <p:txBody>
          <a:bodyPr>
            <a:normAutofit lnSpcReduction="10000"/>
          </a:bodyPr>
          <a:lstStyle/>
          <a:p>
            <a:pPr marL="0" indent="0">
              <a:buNone/>
            </a:pPr>
            <a:r>
              <a:rPr lang="en-US" dirty="0"/>
              <a:t>Void stack[UPPPERLIMIT];</a:t>
            </a:r>
          </a:p>
          <a:p>
            <a:pPr marL="0" indent="0">
              <a:buNone/>
            </a:pPr>
            <a:r>
              <a:rPr lang="en-US" dirty="0"/>
              <a:t>  </a:t>
            </a:r>
            <a:r>
              <a:rPr lang="en-US" dirty="0" err="1"/>
              <a:t>int</a:t>
            </a:r>
            <a:r>
              <a:rPr lang="en-US" dirty="0"/>
              <a:t> top=-1;</a:t>
            </a:r>
          </a:p>
          <a:p>
            <a:pPr marL="0" indent="0">
              <a:buNone/>
            </a:pPr>
            <a:r>
              <a:rPr lang="en-US" dirty="0"/>
              <a:t>  </a:t>
            </a:r>
            <a:r>
              <a:rPr lang="en-US" dirty="0" err="1"/>
              <a:t>int</a:t>
            </a:r>
            <a:r>
              <a:rPr lang="en-US" dirty="0"/>
              <a:t> pop(){</a:t>
            </a:r>
          </a:p>
          <a:p>
            <a:pPr marL="0" indent="0">
              <a:buNone/>
            </a:pPr>
            <a:r>
              <a:rPr lang="en-US" dirty="0"/>
              <a:t>    </a:t>
            </a:r>
            <a:r>
              <a:rPr lang="en-US" dirty="0" err="1"/>
              <a:t>int</a:t>
            </a:r>
            <a:r>
              <a:rPr lang="en-US" dirty="0"/>
              <a:t> </a:t>
            </a:r>
            <a:r>
              <a:rPr lang="en-US" dirty="0" err="1"/>
              <a:t>del_val</a:t>
            </a:r>
            <a:r>
              <a:rPr lang="en-US" dirty="0"/>
              <a:t>;</a:t>
            </a:r>
          </a:p>
          <a:p>
            <a:pPr marL="0" indent="0">
              <a:buNone/>
            </a:pPr>
            <a:r>
              <a:rPr lang="en-US" dirty="0"/>
              <a:t>    if(top == -1) </a:t>
            </a:r>
          </a:p>
          <a:p>
            <a:pPr marL="0" indent="0">
              <a:buNone/>
            </a:pPr>
            <a:r>
              <a:rPr lang="en-US" dirty="0"/>
              <a:t>	</a:t>
            </a:r>
            <a:r>
              <a:rPr lang="en-US" dirty="0" err="1"/>
              <a:t>cout</a:t>
            </a:r>
            <a:r>
              <a:rPr lang="en-US" dirty="0"/>
              <a:t>&lt;&lt;"Stack underflow";</a:t>
            </a:r>
          </a:p>
          <a:p>
            <a:pPr marL="0" indent="0">
              <a:buNone/>
            </a:pPr>
            <a:r>
              <a:rPr lang="en-US" dirty="0"/>
              <a:t>   else {</a:t>
            </a:r>
          </a:p>
          <a:p>
            <a:pPr marL="0" indent="0">
              <a:buNone/>
            </a:pPr>
            <a:r>
              <a:rPr lang="en-US" dirty="0"/>
              <a:t> 	</a:t>
            </a:r>
            <a:r>
              <a:rPr lang="en-US" dirty="0" err="1"/>
              <a:t>del_val</a:t>
            </a:r>
            <a:r>
              <a:rPr lang="en-US" dirty="0"/>
              <a:t> = stack[top];</a:t>
            </a:r>
          </a:p>
          <a:p>
            <a:pPr marL="0" indent="0">
              <a:buNone/>
            </a:pPr>
            <a:r>
              <a:rPr lang="en-US" dirty="0"/>
              <a:t> 	stack[top] = NULL;</a:t>
            </a:r>
          </a:p>
          <a:p>
            <a:pPr marL="0" indent="0">
              <a:buNone/>
            </a:pPr>
            <a:r>
              <a:rPr lang="en-US" dirty="0"/>
              <a:t>	top = top -1;</a:t>
            </a:r>
          </a:p>
          <a:p>
            <a:pPr marL="0" indent="0">
              <a:buNone/>
            </a:pPr>
            <a:r>
              <a:rPr lang="en-US" dirty="0"/>
              <a:t>        }</a:t>
            </a:r>
          </a:p>
          <a:p>
            <a:endParaRPr lang="en-US" dirty="0"/>
          </a:p>
        </p:txBody>
      </p:sp>
      <p:sp>
        <p:nvSpPr>
          <p:cNvPr id="5" name="Content Placeholder 4"/>
          <p:cNvSpPr>
            <a:spLocks noGrp="1"/>
          </p:cNvSpPr>
          <p:nvPr>
            <p:ph sz="quarter" idx="2"/>
          </p:nvPr>
        </p:nvSpPr>
        <p:spPr/>
        <p:txBody>
          <a:bodyPr>
            <a:normAutofit lnSpcReduction="10000"/>
          </a:bodyPr>
          <a:lstStyle/>
          <a:p>
            <a:pPr marL="0" indent="0">
              <a:buNone/>
            </a:pPr>
            <a:r>
              <a:rPr lang="en-US" dirty="0"/>
              <a:t>return(</a:t>
            </a:r>
            <a:r>
              <a:rPr lang="en-US" dirty="0" err="1"/>
              <a:t>del_val</a:t>
            </a:r>
            <a:r>
              <a:rPr lang="en-US" dirty="0"/>
              <a:t>);</a:t>
            </a:r>
          </a:p>
          <a:p>
            <a:pPr marL="0" indent="0">
              <a:buNone/>
            </a:pPr>
            <a:r>
              <a:rPr lang="en-US" dirty="0"/>
              <a:t>}</a:t>
            </a:r>
          </a:p>
          <a:p>
            <a:pPr marL="0" indent="0">
              <a:buNone/>
            </a:pPr>
            <a:r>
              <a:rPr lang="en-US" dirty="0" err="1"/>
              <a:t>Int</a:t>
            </a:r>
            <a:r>
              <a:rPr lang="en-US" dirty="0"/>
              <a:t> main(){</a:t>
            </a:r>
          </a:p>
          <a:p>
            <a:pPr marL="0" indent="0">
              <a:buNone/>
            </a:pPr>
            <a:r>
              <a:rPr lang="en-US" dirty="0"/>
              <a:t>   pop();</a:t>
            </a:r>
          </a:p>
          <a:p>
            <a:pPr marL="0" indent="0">
              <a:buNone/>
            </a:pPr>
            <a:r>
              <a:rPr lang="en-US" dirty="0" smtClean="0"/>
              <a:t>}</a:t>
            </a:r>
          </a:p>
          <a:p>
            <a:endParaRPr lang="en-US" dirty="0"/>
          </a:p>
        </p:txBody>
      </p:sp>
    </p:spTree>
    <p:extLst>
      <p:ext uri="{BB962C8B-B14F-4D97-AF65-F5344CB8AC3E}">
        <p14:creationId xmlns:p14="http://schemas.microsoft.com/office/powerpoint/2010/main" val="9336624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2713</TotalTime>
  <Words>1594</Words>
  <Application>Microsoft Office PowerPoint</Application>
  <PresentationFormat>Widescreen</PresentationFormat>
  <Paragraphs>186</Paragraphs>
  <Slides>22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Bookman Old Style</vt:lpstr>
      <vt:lpstr>Calibri</vt:lpstr>
      <vt:lpstr>Gill Sans MT</vt:lpstr>
      <vt:lpstr>Wingdings</vt:lpstr>
      <vt:lpstr>Wingdings 3</vt:lpstr>
      <vt:lpstr>Origin</vt:lpstr>
      <vt:lpstr>Data Structures and Algorithms</vt:lpstr>
      <vt:lpstr>Chapter Four</vt:lpstr>
      <vt:lpstr>Chapter contents</vt:lpstr>
      <vt:lpstr>Stack </vt:lpstr>
      <vt:lpstr>PowerPoint Presentation</vt:lpstr>
      <vt:lpstr>Array Implementation of Stacks</vt:lpstr>
      <vt:lpstr>Array Implementation of Stacks</vt:lpstr>
      <vt:lpstr>Cont..</vt:lpstr>
      <vt:lpstr>Cont..</vt:lpstr>
      <vt:lpstr>Linked List Implementation of Stacks </vt:lpstr>
      <vt:lpstr>Cont..</vt:lpstr>
      <vt:lpstr>Cont..</vt:lpstr>
      <vt:lpstr>Cont..</vt:lpstr>
      <vt:lpstr>Applications of stack</vt:lpstr>
      <vt:lpstr>Cont..</vt:lpstr>
      <vt:lpstr>Cont..</vt:lpstr>
      <vt:lpstr>Infix to Post fix (RPN) conversion</vt:lpstr>
      <vt:lpstr>2. Evaluating Postfix Expressions</vt:lpstr>
      <vt:lpstr>3. Function calls</vt:lpstr>
      <vt:lpstr>Cont..</vt:lpstr>
      <vt:lpstr>Cont..</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PAZ</dc:creator>
  <cp:lastModifiedBy>PAZ</cp:lastModifiedBy>
  <cp:revision>68</cp:revision>
  <dcterms:created xsi:type="dcterms:W3CDTF">2023-03-13T15:52:09Z</dcterms:created>
  <dcterms:modified xsi:type="dcterms:W3CDTF">2023-03-22T16:39:16Z</dcterms:modified>
</cp:coreProperties>
</file>