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40"/>
  </p:notesMasterIdLst>
  <p:sldIdLst>
    <p:sldId id="256" r:id="rId2"/>
    <p:sldId id="478" r:id="rId3"/>
    <p:sldId id="529" r:id="rId4"/>
    <p:sldId id="479" r:id="rId5"/>
    <p:sldId id="530" r:id="rId6"/>
    <p:sldId id="536" r:id="rId7"/>
    <p:sldId id="537" r:id="rId8"/>
    <p:sldId id="480" r:id="rId9"/>
    <p:sldId id="531" r:id="rId10"/>
    <p:sldId id="481" r:id="rId11"/>
    <p:sldId id="539" r:id="rId12"/>
    <p:sldId id="540" r:id="rId13"/>
    <p:sldId id="541" r:id="rId14"/>
    <p:sldId id="538" r:id="rId15"/>
    <p:sldId id="542" r:id="rId16"/>
    <p:sldId id="543" r:id="rId17"/>
    <p:sldId id="544" r:id="rId18"/>
    <p:sldId id="545" r:id="rId19"/>
    <p:sldId id="546" r:id="rId20"/>
    <p:sldId id="547" r:id="rId21"/>
    <p:sldId id="548" r:id="rId22"/>
    <p:sldId id="532" r:id="rId23"/>
    <p:sldId id="550" r:id="rId24"/>
    <p:sldId id="551" r:id="rId25"/>
    <p:sldId id="552" r:id="rId26"/>
    <p:sldId id="553" r:id="rId27"/>
    <p:sldId id="549" r:id="rId28"/>
    <p:sldId id="554" r:id="rId29"/>
    <p:sldId id="555" r:id="rId30"/>
    <p:sldId id="556" r:id="rId31"/>
    <p:sldId id="533" r:id="rId32"/>
    <p:sldId id="557" r:id="rId33"/>
    <p:sldId id="534" r:id="rId34"/>
    <p:sldId id="558" r:id="rId35"/>
    <p:sldId id="535" r:id="rId36"/>
    <p:sldId id="559" r:id="rId37"/>
    <p:sldId id="497" r:id="rId38"/>
    <p:sldId id="482"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58B3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72" d="100"/>
          <a:sy n="72" d="100"/>
        </p:scale>
        <p:origin x="57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CCF2F9-99F7-45D8-B028-E7793E4D8084}" type="datetimeFigureOut">
              <a:rPr lang="en-US" smtClean="0"/>
              <a:t>3/21/2023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DF5652-F889-4A9A-B3CA-4DA928DE7D3F}" type="slidenum">
              <a:rPr lang="en-US" smtClean="0"/>
              <a:t>‹#›</a:t>
            </a:fld>
            <a:endParaRPr lang="en-US"/>
          </a:p>
        </p:txBody>
      </p:sp>
    </p:spTree>
    <p:extLst>
      <p:ext uri="{BB962C8B-B14F-4D97-AF65-F5344CB8AC3E}">
        <p14:creationId xmlns:p14="http://schemas.microsoft.com/office/powerpoint/2010/main" val="3387296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5A385-1C37-417B-941E-46BF35C3F4AE}" type="datetime1">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053472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709DD5-7FAC-440A-B429-E4EA6B0C367F}" type="datetime1">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86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671576-6D5C-46A9-A2F5-A835F55AA7DA}" type="datetime1">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99641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472480-812A-4974-BA6E-B56F689E629D}" type="datetime1">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smtClean="0"/>
              <a:t>‹#›</a:t>
            </a:fld>
            <a:endParaRPr lang="en-US" dirty="0"/>
          </a:p>
        </p:txBody>
      </p:sp>
    </p:spTree>
    <p:extLst>
      <p:ext uri="{BB962C8B-B14F-4D97-AF65-F5344CB8AC3E}">
        <p14:creationId xmlns:p14="http://schemas.microsoft.com/office/powerpoint/2010/main" val="514054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A413D7FD-6FF7-48CB-A6F7-33EE5F8AA66A}" type="datetime1">
              <a:rPr lang="en-US" smtClean="0"/>
              <a:t>3/21/2023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497111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23EFD3-B33C-439A-9B86-618D096FB565}" type="datetime1">
              <a:rPr lang="en-US" smtClean="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09595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9143FF-D74B-4DE3-91EE-344ED4EDD01D}" type="datetime1">
              <a:rPr lang="en-US" smtClean="0"/>
              <a:t>3/21/2023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93735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9D04E6-6CB9-491F-83F1-8933895188E8}" type="datetime1">
              <a:rPr lang="en-US" smtClean="0"/>
              <a:t>3/21/2023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63892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5C4A2D-39E7-4363-A349-68081E63BFB4}" type="datetime1">
              <a:rPr lang="en-US" smtClean="0"/>
              <a:t>3/21/2023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39935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A7C527-CBA0-4FA7-A12D-1FF6D0EC6922}" type="datetime1">
              <a:rPr lang="en-US" smtClean="0"/>
              <a:t>3/21/2023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38843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F885BF2-B602-4826-AB70-E4C1AC199024}" type="datetime1">
              <a:rPr lang="en-US" smtClean="0"/>
              <a:t>3/21/2023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030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A698F4C-8F9A-4C3C-B122-D26ECAB0A734}" type="datetime1">
              <a:rPr lang="en-US" smtClean="0"/>
              <a:t>3/21/2023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7711562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7200">
                <a:latin typeface="Perpetua" panose="02020502060401020303" pitchFamily="18" charset="0"/>
              </a:rPr>
              <a:t>CHAPTER FOUR</a:t>
            </a:r>
            <a:endParaRPr lang="en-US" sz="7200" dirty="0">
              <a:latin typeface="Perpetua" panose="02020502060401020303" pitchFamily="18" charset="0"/>
            </a:endParaRPr>
          </a:p>
        </p:txBody>
      </p:sp>
      <p:sp>
        <p:nvSpPr>
          <p:cNvPr id="3" name="Subtitle 2"/>
          <p:cNvSpPr>
            <a:spLocks noGrp="1"/>
          </p:cNvSpPr>
          <p:nvPr>
            <p:ph type="subTitle" idx="1"/>
          </p:nvPr>
        </p:nvSpPr>
        <p:spPr/>
        <p:txBody>
          <a:bodyPr>
            <a:normAutofit/>
          </a:bodyPr>
          <a:lstStyle/>
          <a:p>
            <a:pPr algn="ctr"/>
            <a:r>
              <a:rPr lang="en-US" sz="6600" dirty="0">
                <a:latin typeface="Perpetua" panose="02020502060401020303" pitchFamily="18" charset="0"/>
              </a:rPr>
              <a:t>STACKS</a:t>
            </a:r>
            <a:endParaRPr lang="en-US" sz="6000" dirty="0"/>
          </a:p>
        </p:txBody>
      </p:sp>
      <p:sp>
        <p:nvSpPr>
          <p:cNvPr id="4" name="Slide Number Placeholder 3"/>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1358670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3200" b="1" dirty="0">
                <a:latin typeface="Perpetua" panose="02020502060401020303" pitchFamily="18" charset="0"/>
                <a:cs typeface="Times New Roman" panose="02020603050405020304" pitchFamily="18" charset="0"/>
              </a:rPr>
              <a:t>Array Implementation of Stacks: PUSH operation</a:t>
            </a:r>
          </a:p>
        </p:txBody>
      </p:sp>
      <p:sp>
        <p:nvSpPr>
          <p:cNvPr id="3" name="Content Placeholder 2"/>
          <p:cNvSpPr>
            <a:spLocks noGrp="1"/>
          </p:cNvSpPr>
          <p:nvPr>
            <p:ph idx="1"/>
          </p:nvPr>
        </p:nvSpPr>
        <p:spPr>
          <a:xfrm>
            <a:off x="594360" y="1527047"/>
            <a:ext cx="11018520" cy="5110861"/>
          </a:xfrm>
        </p:spPr>
        <p:txBody>
          <a:bodyPr>
            <a:normAutofit/>
          </a:bodyPr>
          <a:lstStyle/>
          <a:p>
            <a:pPr marL="571500" indent="-514350">
              <a:spcBef>
                <a:spcPts val="0"/>
              </a:spcBef>
              <a:tabLst>
                <a:tab pos="914400" algn="l"/>
              </a:tabLst>
            </a:pPr>
            <a:r>
              <a:rPr lang="en-US" sz="2800" dirty="0">
                <a:latin typeface="Perpetua" panose="02020502060401020303" pitchFamily="18" charset="0"/>
                <a:cs typeface="Times New Roman" panose="02020603050405020304" pitchFamily="18" charset="0"/>
              </a:rPr>
              <a:t>Addition of an element is known as the PUSH operation. </a:t>
            </a:r>
          </a:p>
          <a:p>
            <a:pPr marL="571500" indent="-514350">
              <a:spcBef>
                <a:spcPts val="0"/>
              </a:spcBef>
              <a:tabLst>
                <a:tab pos="914400" algn="l"/>
              </a:tabLst>
            </a:pPr>
            <a:r>
              <a:rPr lang="en-US" sz="2800" dirty="0">
                <a:latin typeface="Perpetua" panose="02020502060401020303" pitchFamily="18" charset="0"/>
                <a:cs typeface="Times New Roman" panose="02020603050405020304" pitchFamily="18" charset="0"/>
              </a:rPr>
              <a:t>So, if an array is given to you, which is supposed to act as a STACK, that it has to be a STATIC Stack; meaning, data will overflow if you cross the upper limit of the array. </a:t>
            </a:r>
          </a:p>
          <a:p>
            <a:pPr marL="57150" indent="0">
              <a:spcBef>
                <a:spcPts val="0"/>
              </a:spcBef>
              <a:buNone/>
              <a:tabLst>
                <a:tab pos="914400" algn="l"/>
              </a:tabLst>
            </a:pPr>
            <a:r>
              <a:rPr lang="en-US" sz="2800" b="1" dirty="0">
                <a:solidFill>
                  <a:srgbClr val="002060"/>
                </a:solidFill>
                <a:latin typeface="Perpetua" panose="02020502060401020303" pitchFamily="18" charset="0"/>
                <a:cs typeface="Times New Roman" panose="02020603050405020304" pitchFamily="18" charset="0"/>
              </a:rPr>
              <a:t>Algorithm:</a:t>
            </a:r>
          </a:p>
          <a:p>
            <a:pPr marL="571500" indent="-514350">
              <a:spcBef>
                <a:spcPts val="0"/>
              </a:spcBef>
              <a:tabLst>
                <a:tab pos="914400" algn="l"/>
              </a:tabLst>
            </a:pPr>
            <a:r>
              <a:rPr lang="en-US" sz="2800" dirty="0">
                <a:solidFill>
                  <a:srgbClr val="C00000"/>
                </a:solidFill>
                <a:latin typeface="Perpetua" panose="02020502060401020303" pitchFamily="18" charset="0"/>
                <a:cs typeface="Times New Roman" panose="02020603050405020304" pitchFamily="18" charset="0"/>
              </a:rPr>
              <a:t>Step-1:</a:t>
            </a:r>
            <a:r>
              <a:rPr lang="en-US" sz="2800" dirty="0">
                <a:latin typeface="Perpetua" panose="02020502060401020303" pitchFamily="18" charset="0"/>
                <a:cs typeface="Times New Roman" panose="02020603050405020304" pitchFamily="18" charset="0"/>
              </a:rPr>
              <a:t> </a:t>
            </a:r>
          </a:p>
          <a:p>
            <a:pPr marL="1120140" lvl="2" indent="-514350">
              <a:spcBef>
                <a:spcPts val="0"/>
              </a:spcBef>
              <a:tabLst>
                <a:tab pos="914400" algn="l"/>
              </a:tabLst>
            </a:pPr>
            <a:r>
              <a:rPr lang="en-US" sz="2800" dirty="0">
                <a:latin typeface="Perpetua" panose="02020502060401020303" pitchFamily="18" charset="0"/>
                <a:cs typeface="Times New Roman" panose="02020603050405020304" pitchFamily="18" charset="0"/>
              </a:rPr>
              <a:t>Increment the Stack TOP by 1. </a:t>
            </a:r>
          </a:p>
          <a:p>
            <a:pPr marL="1120140" lvl="2" indent="-514350">
              <a:spcBef>
                <a:spcPts val="0"/>
              </a:spcBef>
              <a:tabLst>
                <a:tab pos="914400" algn="l"/>
              </a:tabLst>
            </a:pPr>
            <a:r>
              <a:rPr lang="en-US" sz="2800" dirty="0">
                <a:latin typeface="Perpetua" panose="02020502060401020303" pitchFamily="18" charset="0"/>
                <a:cs typeface="Times New Roman" panose="02020603050405020304" pitchFamily="18" charset="0"/>
              </a:rPr>
              <a:t>Check whether it is always less than the Upper Limit of the stack. </a:t>
            </a:r>
          </a:p>
          <a:p>
            <a:pPr marL="1120140" lvl="2" indent="-514350">
              <a:spcBef>
                <a:spcPts val="0"/>
              </a:spcBef>
              <a:tabLst>
                <a:tab pos="914400" algn="l"/>
              </a:tabLst>
            </a:pPr>
            <a:r>
              <a:rPr lang="en-US" sz="2800" dirty="0">
                <a:latin typeface="Perpetua" panose="02020502060401020303" pitchFamily="18" charset="0"/>
                <a:cs typeface="Times New Roman" panose="02020603050405020304" pitchFamily="18" charset="0"/>
              </a:rPr>
              <a:t>If it is less than the Upper Limit go to step-2 else report -"Stack Overflow"</a:t>
            </a:r>
          </a:p>
          <a:p>
            <a:pPr marL="571500" indent="-514350">
              <a:spcBef>
                <a:spcPts val="0"/>
              </a:spcBef>
              <a:tabLst>
                <a:tab pos="914400" algn="l"/>
              </a:tabLst>
            </a:pPr>
            <a:r>
              <a:rPr lang="en-US" sz="2800" dirty="0">
                <a:solidFill>
                  <a:srgbClr val="C00000"/>
                </a:solidFill>
                <a:latin typeface="Perpetua" panose="02020502060401020303" pitchFamily="18" charset="0"/>
                <a:cs typeface="Times New Roman" panose="02020603050405020304" pitchFamily="18" charset="0"/>
              </a:rPr>
              <a:t>Step-2: </a:t>
            </a:r>
          </a:p>
          <a:p>
            <a:pPr marL="1120140" lvl="2" indent="-514350">
              <a:spcBef>
                <a:spcPts val="0"/>
              </a:spcBef>
              <a:tabLst>
                <a:tab pos="914400" algn="l"/>
              </a:tabLst>
            </a:pPr>
            <a:r>
              <a:rPr lang="en-US" sz="2800" dirty="0">
                <a:latin typeface="Perpetua" panose="02020502060401020303" pitchFamily="18" charset="0"/>
                <a:cs typeface="Times New Roman" panose="02020603050405020304" pitchFamily="18" charset="0"/>
              </a:rPr>
              <a:t>Put the new element at the position pointed by the TOP</a:t>
            </a:r>
          </a:p>
        </p:txBody>
      </p:sp>
      <p:sp>
        <p:nvSpPr>
          <p:cNvPr id="5" name="Slide Number Placeholder 4"/>
          <p:cNvSpPr>
            <a:spLocks noGrp="1"/>
          </p:cNvSpPr>
          <p:nvPr>
            <p:ph type="sldNum" sz="quarter" idx="12"/>
          </p:nvPr>
        </p:nvSpPr>
        <p:spPr/>
        <p:txBody>
          <a:bodyPr/>
          <a:lstStyle/>
          <a:p>
            <a:fld id="{4CE482DC-2269-4F26-9D2A-7E44B1A4CD85}" type="slidenum">
              <a:rPr lang="en-US" smtClean="0"/>
              <a:t>10</a:t>
            </a:fld>
            <a:endParaRPr lang="en-US" dirty="0"/>
          </a:p>
        </p:txBody>
      </p:sp>
    </p:spTree>
    <p:extLst>
      <p:ext uri="{BB962C8B-B14F-4D97-AF65-F5344CB8AC3E}">
        <p14:creationId xmlns:p14="http://schemas.microsoft.com/office/powerpoint/2010/main" val="3974739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65364"/>
            <a:ext cx="10539056" cy="827333"/>
          </a:xfrm>
        </p:spPr>
        <p:txBody>
          <a:bodyPr>
            <a:noAutofit/>
          </a:bodyPr>
          <a:lstStyle/>
          <a:p>
            <a:pPr algn="ctr"/>
            <a:r>
              <a:rPr lang="en-US" sz="3200" b="1" dirty="0">
                <a:latin typeface="Perpetua" panose="02020502060401020303" pitchFamily="18" charset="0"/>
                <a:cs typeface="Times New Roman" panose="02020603050405020304" pitchFamily="18" charset="0"/>
              </a:rPr>
              <a:t>Array Implementation of Stacks: PUSH operation</a:t>
            </a:r>
          </a:p>
        </p:txBody>
      </p:sp>
      <p:sp>
        <p:nvSpPr>
          <p:cNvPr id="4" name="Content Placeholder 3">
            <a:extLst>
              <a:ext uri="{FF2B5EF4-FFF2-40B4-BE49-F238E27FC236}">
                <a16:creationId xmlns:a16="http://schemas.microsoft.com/office/drawing/2014/main" id="{63C278CB-2B13-45CB-2A69-CE652CB70FDB}"/>
              </a:ext>
            </a:extLst>
          </p:cNvPr>
          <p:cNvSpPr>
            <a:spLocks noGrp="1"/>
          </p:cNvSpPr>
          <p:nvPr>
            <p:ph sz="half" idx="1"/>
          </p:nvPr>
        </p:nvSpPr>
        <p:spPr>
          <a:xfrm>
            <a:off x="1069848" y="1166191"/>
            <a:ext cx="5244680" cy="5207177"/>
          </a:xfrm>
        </p:spPr>
        <p:txBody>
          <a:bodyPr>
            <a:noAutofit/>
          </a:bodyPr>
          <a:lstStyle/>
          <a:p>
            <a:pPr marL="0" indent="0">
              <a:buNone/>
            </a:pPr>
            <a:r>
              <a:rPr lang="en-US" sz="2400" dirty="0">
                <a:latin typeface="Perpetua" panose="02020502060401020303" pitchFamily="18" charset="0"/>
              </a:rPr>
              <a:t>static int stack[UPPERLIMIT];</a:t>
            </a:r>
          </a:p>
          <a:p>
            <a:pPr marL="0" indent="0">
              <a:buNone/>
            </a:pPr>
            <a:r>
              <a:rPr lang="en-US" sz="2400" dirty="0">
                <a:latin typeface="Perpetua" panose="02020502060401020303" pitchFamily="18" charset="0"/>
              </a:rPr>
              <a:t>int top= -1; /</a:t>
            </a:r>
            <a:r>
              <a:rPr lang="en-US" sz="2400" dirty="0">
                <a:solidFill>
                  <a:srgbClr val="0070C0"/>
                </a:solidFill>
                <a:latin typeface="Perpetua" panose="02020502060401020303" pitchFamily="18" charset="0"/>
              </a:rPr>
              <a:t>*stack is empty*</a:t>
            </a:r>
            <a:r>
              <a:rPr lang="en-US" sz="2400" dirty="0">
                <a:latin typeface="Perpetua" panose="02020502060401020303" pitchFamily="18" charset="0"/>
              </a:rPr>
              <a:t>/</a:t>
            </a:r>
          </a:p>
          <a:p>
            <a:pPr marL="0" indent="0">
              <a:buNone/>
            </a:pPr>
            <a:r>
              <a:rPr lang="en-US" sz="2400" dirty="0">
                <a:latin typeface="Perpetua" panose="02020502060401020303" pitchFamily="18" charset="0"/>
              </a:rPr>
              <a:t>..</a:t>
            </a:r>
          </a:p>
          <a:p>
            <a:pPr marL="0" indent="0">
              <a:buNone/>
            </a:pPr>
            <a:r>
              <a:rPr lang="en-US" sz="2400" dirty="0">
                <a:latin typeface="Perpetua" panose="02020502060401020303" pitchFamily="18" charset="0"/>
              </a:rPr>
              <a:t>..</a:t>
            </a:r>
          </a:p>
          <a:p>
            <a:pPr marL="0" indent="0">
              <a:buNone/>
            </a:pPr>
            <a:r>
              <a:rPr lang="en-US" sz="2400" dirty="0">
                <a:latin typeface="Perpetua" panose="02020502060401020303" pitchFamily="18" charset="0"/>
              </a:rPr>
              <a:t>main()</a:t>
            </a:r>
          </a:p>
          <a:p>
            <a:pPr marL="0" indent="0">
              <a:buNone/>
            </a:pPr>
            <a:r>
              <a:rPr lang="en-US" sz="2400" dirty="0">
                <a:latin typeface="Perpetua" panose="02020502060401020303" pitchFamily="18" charset="0"/>
              </a:rPr>
              <a:t>{</a:t>
            </a:r>
          </a:p>
          <a:p>
            <a:pPr marL="0" indent="0">
              <a:buNone/>
            </a:pPr>
            <a:r>
              <a:rPr lang="en-US" sz="2400" dirty="0">
                <a:latin typeface="Perpetua" panose="02020502060401020303" pitchFamily="18" charset="0"/>
              </a:rPr>
              <a:t>    ..</a:t>
            </a:r>
          </a:p>
          <a:p>
            <a:pPr marL="0" indent="0">
              <a:buNone/>
            </a:pPr>
            <a:r>
              <a:rPr lang="en-US" sz="2400" dirty="0">
                <a:latin typeface="Perpetua" panose="02020502060401020303" pitchFamily="18" charset="0"/>
              </a:rPr>
              <a:t>    ..</a:t>
            </a:r>
          </a:p>
          <a:p>
            <a:pPr marL="0" indent="0">
              <a:buNone/>
            </a:pPr>
            <a:r>
              <a:rPr lang="en-US" sz="2400" dirty="0">
                <a:latin typeface="Perpetua" panose="02020502060401020303" pitchFamily="18" charset="0"/>
              </a:rPr>
              <a:t>    push(item);</a:t>
            </a:r>
          </a:p>
          <a:p>
            <a:pPr marL="0" indent="0">
              <a:buNone/>
            </a:pPr>
            <a:r>
              <a:rPr lang="en-US" sz="2400" dirty="0">
                <a:latin typeface="Perpetua" panose="02020502060401020303" pitchFamily="18" charset="0"/>
              </a:rPr>
              <a:t>    ..</a:t>
            </a:r>
          </a:p>
          <a:p>
            <a:pPr marL="0" indent="0">
              <a:buNone/>
            </a:pPr>
            <a:r>
              <a:rPr lang="en-US" sz="2400" dirty="0">
                <a:latin typeface="Perpetua" panose="02020502060401020303" pitchFamily="18" charset="0"/>
              </a:rPr>
              <a:t>    ..</a:t>
            </a:r>
          </a:p>
          <a:p>
            <a:pPr marL="0" indent="0">
              <a:buNone/>
            </a:pPr>
            <a:r>
              <a:rPr lang="en-US" sz="2400" dirty="0">
                <a:latin typeface="Perpetua" panose="02020502060401020303" pitchFamily="18" charset="0"/>
              </a:rPr>
              <a:t>}</a:t>
            </a:r>
          </a:p>
        </p:txBody>
      </p:sp>
      <p:sp>
        <p:nvSpPr>
          <p:cNvPr id="6" name="Content Placeholder 5">
            <a:extLst>
              <a:ext uri="{FF2B5EF4-FFF2-40B4-BE49-F238E27FC236}">
                <a16:creationId xmlns:a16="http://schemas.microsoft.com/office/drawing/2014/main" id="{11ED849A-D562-7E79-24D4-DF0A84D0D691}"/>
              </a:ext>
            </a:extLst>
          </p:cNvPr>
          <p:cNvSpPr>
            <a:spLocks noGrp="1"/>
          </p:cNvSpPr>
          <p:nvPr>
            <p:ph sz="half" idx="2"/>
          </p:nvPr>
        </p:nvSpPr>
        <p:spPr>
          <a:xfrm>
            <a:off x="6364224" y="1192697"/>
            <a:ext cx="5244680" cy="5180671"/>
          </a:xfrm>
        </p:spPr>
        <p:txBody>
          <a:bodyPr>
            <a:normAutofit fontScale="92500" lnSpcReduction="10000"/>
          </a:bodyPr>
          <a:lstStyle/>
          <a:p>
            <a:pPr marL="0" indent="0">
              <a:buNone/>
            </a:pPr>
            <a:r>
              <a:rPr lang="en-US" sz="2400" dirty="0">
                <a:latin typeface="Perpetua" panose="02020502060401020303" pitchFamily="18" charset="0"/>
              </a:rPr>
              <a:t>push(int item)</a:t>
            </a:r>
          </a:p>
          <a:p>
            <a:pPr marL="0" indent="0">
              <a:buNone/>
            </a:pPr>
            <a:r>
              <a:rPr lang="en-US" sz="2400" dirty="0">
                <a:latin typeface="Perpetua" panose="02020502060401020303" pitchFamily="18" charset="0"/>
              </a:rPr>
              <a:t>{</a:t>
            </a:r>
          </a:p>
          <a:p>
            <a:pPr marL="0" indent="0">
              <a:buNone/>
            </a:pPr>
            <a:r>
              <a:rPr lang="en-US" sz="2400" dirty="0">
                <a:latin typeface="Perpetua" panose="02020502060401020303" pitchFamily="18" charset="0"/>
              </a:rPr>
              <a:t>    top</a:t>
            </a:r>
            <a:r>
              <a:rPr lang="en-US" sz="2400" dirty="0">
                <a:solidFill>
                  <a:srgbClr val="FF0000"/>
                </a:solidFill>
                <a:latin typeface="Perpetua" panose="02020502060401020303" pitchFamily="18" charset="0"/>
              </a:rPr>
              <a:t> = </a:t>
            </a:r>
            <a:r>
              <a:rPr lang="en-US" sz="2400" dirty="0">
                <a:latin typeface="Perpetua" panose="02020502060401020303" pitchFamily="18" charset="0"/>
              </a:rPr>
              <a:t>top </a:t>
            </a:r>
            <a:r>
              <a:rPr lang="en-US" sz="2400" dirty="0">
                <a:solidFill>
                  <a:srgbClr val="FF0000"/>
                </a:solidFill>
                <a:latin typeface="Perpetua" panose="02020502060401020303" pitchFamily="18" charset="0"/>
              </a:rPr>
              <a:t>+</a:t>
            </a:r>
            <a:r>
              <a:rPr lang="en-US" sz="2400" dirty="0">
                <a:latin typeface="Perpetua" panose="02020502060401020303" pitchFamily="18" charset="0"/>
              </a:rPr>
              <a:t> 1;</a:t>
            </a:r>
          </a:p>
          <a:p>
            <a:pPr marL="0" indent="0">
              <a:buNone/>
            </a:pPr>
            <a:r>
              <a:rPr lang="en-US" sz="2400" dirty="0">
                <a:latin typeface="Perpetua" panose="02020502060401020303" pitchFamily="18" charset="0"/>
              </a:rPr>
              <a:t>    </a:t>
            </a:r>
            <a:r>
              <a:rPr lang="en-US" sz="2400" dirty="0">
                <a:solidFill>
                  <a:srgbClr val="FF0000"/>
                </a:solidFill>
                <a:latin typeface="Perpetua" panose="02020502060401020303" pitchFamily="18" charset="0"/>
              </a:rPr>
              <a:t>if</a:t>
            </a:r>
            <a:r>
              <a:rPr lang="en-US" sz="2400" dirty="0">
                <a:latin typeface="Perpetua" panose="02020502060401020303" pitchFamily="18" charset="0"/>
              </a:rPr>
              <a:t>(top</a:t>
            </a:r>
            <a:r>
              <a:rPr lang="en-US" sz="2400" dirty="0">
                <a:solidFill>
                  <a:srgbClr val="FF0000"/>
                </a:solidFill>
                <a:latin typeface="Perpetua" panose="02020502060401020303" pitchFamily="18" charset="0"/>
              </a:rPr>
              <a:t> &lt; </a:t>
            </a:r>
            <a:r>
              <a:rPr lang="en-US" sz="2400" dirty="0">
                <a:latin typeface="Perpetua" panose="02020502060401020303" pitchFamily="18" charset="0"/>
              </a:rPr>
              <a:t>UPPERLIMIT)</a:t>
            </a:r>
          </a:p>
          <a:p>
            <a:pPr marL="0" indent="0">
              <a:buNone/>
            </a:pPr>
            <a:r>
              <a:rPr lang="en-US" sz="2400" dirty="0">
                <a:latin typeface="Perpetua" panose="02020502060401020303" pitchFamily="18" charset="0"/>
              </a:rPr>
              <a:t>    {</a:t>
            </a:r>
          </a:p>
          <a:p>
            <a:pPr marL="0" indent="0">
              <a:buNone/>
            </a:pPr>
            <a:r>
              <a:rPr lang="en-US" sz="2400" dirty="0">
                <a:latin typeface="Perpetua" panose="02020502060401020303" pitchFamily="18" charset="0"/>
              </a:rPr>
              <a:t>        stack[top] </a:t>
            </a:r>
            <a:r>
              <a:rPr lang="en-US" sz="2400" dirty="0">
                <a:solidFill>
                  <a:srgbClr val="FF0000"/>
                </a:solidFill>
                <a:latin typeface="Perpetua" panose="02020502060401020303" pitchFamily="18" charset="0"/>
              </a:rPr>
              <a:t>=</a:t>
            </a:r>
            <a:r>
              <a:rPr lang="en-US" sz="2400" dirty="0">
                <a:latin typeface="Perpetua" panose="02020502060401020303" pitchFamily="18" charset="0"/>
              </a:rPr>
              <a:t> item; </a:t>
            </a:r>
            <a:r>
              <a:rPr lang="en-US" sz="2400" dirty="0">
                <a:solidFill>
                  <a:srgbClr val="0070C0"/>
                </a:solidFill>
                <a:latin typeface="Perpetua" panose="02020502060401020303" pitchFamily="18" charset="0"/>
              </a:rPr>
              <a:t>/*step-1 &amp; 2*</a:t>
            </a:r>
            <a:r>
              <a:rPr lang="en-US" sz="2400" dirty="0">
                <a:latin typeface="Perpetua" panose="02020502060401020303" pitchFamily="18" charset="0"/>
              </a:rPr>
              <a:t>/ </a:t>
            </a:r>
          </a:p>
          <a:p>
            <a:pPr marL="0" indent="0">
              <a:buNone/>
            </a:pPr>
            <a:r>
              <a:rPr lang="en-US" sz="2400" dirty="0">
                <a:latin typeface="Perpetua" panose="02020502060401020303" pitchFamily="18" charset="0"/>
              </a:rPr>
              <a:t>    }</a:t>
            </a:r>
          </a:p>
          <a:p>
            <a:pPr marL="0" indent="0">
              <a:buNone/>
            </a:pPr>
            <a:r>
              <a:rPr lang="en-US" sz="2400" dirty="0">
                <a:latin typeface="Perpetua" panose="02020502060401020303" pitchFamily="18" charset="0"/>
              </a:rPr>
              <a:t>        </a:t>
            </a:r>
            <a:r>
              <a:rPr lang="en-US" sz="2400" dirty="0">
                <a:solidFill>
                  <a:srgbClr val="FF0000"/>
                </a:solidFill>
                <a:latin typeface="Perpetua" panose="02020502060401020303" pitchFamily="18" charset="0"/>
              </a:rPr>
              <a:t>else</a:t>
            </a:r>
          </a:p>
          <a:p>
            <a:pPr marL="0" indent="0">
              <a:buNone/>
            </a:pPr>
            <a:r>
              <a:rPr lang="en-US" sz="2400" dirty="0">
                <a:latin typeface="Perpetua" panose="02020502060401020303" pitchFamily="18" charset="0"/>
              </a:rPr>
              <a:t>        {</a:t>
            </a:r>
          </a:p>
          <a:p>
            <a:pPr marL="0" indent="0">
              <a:buNone/>
            </a:pPr>
            <a:r>
              <a:rPr lang="en-US" sz="2400" dirty="0">
                <a:latin typeface="Perpetua" panose="02020502060401020303" pitchFamily="18" charset="0"/>
              </a:rPr>
              <a:t>            cout</a:t>
            </a:r>
            <a:r>
              <a:rPr lang="en-US" sz="2400" dirty="0">
                <a:solidFill>
                  <a:srgbClr val="FF0000"/>
                </a:solidFill>
                <a:latin typeface="Perpetua" panose="02020502060401020303" pitchFamily="18" charset="0"/>
              </a:rPr>
              <a:t>&lt;&lt;</a:t>
            </a:r>
            <a:r>
              <a:rPr lang="en-US" sz="2400" dirty="0">
                <a:solidFill>
                  <a:srgbClr val="00B050"/>
                </a:solidFill>
                <a:latin typeface="Perpetua" panose="02020502060401020303" pitchFamily="18" charset="0"/>
              </a:rPr>
              <a:t>"Stack Overflow"</a:t>
            </a:r>
            <a:r>
              <a:rPr lang="en-US" sz="2400" dirty="0">
                <a:latin typeface="Perpetua" panose="02020502060401020303" pitchFamily="18" charset="0"/>
              </a:rPr>
              <a:t>;</a:t>
            </a:r>
          </a:p>
          <a:p>
            <a:pPr marL="0" indent="0">
              <a:buNone/>
            </a:pPr>
            <a:r>
              <a:rPr lang="en-US" sz="2400" dirty="0">
                <a:latin typeface="Perpetua" panose="02020502060401020303" pitchFamily="18" charset="0"/>
              </a:rPr>
              <a:t>        }</a:t>
            </a:r>
          </a:p>
          <a:p>
            <a:pPr marL="0" indent="0">
              <a:buNone/>
            </a:pPr>
            <a:r>
              <a:rPr lang="en-US" sz="2400" dirty="0">
                <a:latin typeface="Perpetua" panose="02020502060401020303" pitchFamily="18" charset="0"/>
              </a:rPr>
              <a:t>}</a:t>
            </a:r>
          </a:p>
        </p:txBody>
      </p:sp>
      <p:sp>
        <p:nvSpPr>
          <p:cNvPr id="5" name="Slide Number Placeholder 4"/>
          <p:cNvSpPr>
            <a:spLocks noGrp="1"/>
          </p:cNvSpPr>
          <p:nvPr>
            <p:ph type="sldNum" sz="quarter" idx="12"/>
          </p:nvPr>
        </p:nvSpPr>
        <p:spPr/>
        <p:txBody>
          <a:bodyPr/>
          <a:lstStyle/>
          <a:p>
            <a:fld id="{4CE482DC-2269-4F26-9D2A-7E44B1A4CD85}" type="slidenum">
              <a:rPr lang="en-US" smtClean="0"/>
              <a:t>11</a:t>
            </a:fld>
            <a:endParaRPr lang="en-US" dirty="0"/>
          </a:p>
        </p:txBody>
      </p:sp>
      <p:sp>
        <p:nvSpPr>
          <p:cNvPr id="7" name="Content Placeholder 5">
            <a:extLst>
              <a:ext uri="{FF2B5EF4-FFF2-40B4-BE49-F238E27FC236}">
                <a16:creationId xmlns:a16="http://schemas.microsoft.com/office/drawing/2014/main" id="{CA5CEFF6-A456-B31D-70B6-FB4120F7AB6A}"/>
              </a:ext>
            </a:extLst>
          </p:cNvPr>
          <p:cNvSpPr txBox="1">
            <a:spLocks/>
          </p:cNvSpPr>
          <p:nvPr/>
        </p:nvSpPr>
        <p:spPr>
          <a:xfrm>
            <a:off x="1690976" y="6166768"/>
            <a:ext cx="9620151" cy="6957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b="1" dirty="0">
                <a:solidFill>
                  <a:srgbClr val="008000"/>
                </a:solidFill>
                <a:effectLst/>
                <a:uFill>
                  <a:solidFill>
                    <a:srgbClr val="008000"/>
                  </a:solidFill>
                </a:uFill>
                <a:latin typeface="Perpetua" panose="02020502060401020303" pitchFamily="18" charset="0"/>
                <a:ea typeface="Times New Roman" panose="02020603050405020304" pitchFamily="18" charset="0"/>
              </a:rPr>
              <a:t>Note:-</a:t>
            </a:r>
            <a:r>
              <a:rPr lang="en-US" b="1" dirty="0">
                <a:solidFill>
                  <a:srgbClr val="008000"/>
                </a:solidFill>
                <a:effectLst/>
                <a:latin typeface="Perpetua" panose="02020502060401020303" pitchFamily="18" charset="0"/>
                <a:ea typeface="Times New Roman" panose="02020603050405020304" pitchFamily="18" charset="0"/>
              </a:rPr>
              <a:t> </a:t>
            </a:r>
            <a:r>
              <a:rPr lang="en-US" dirty="0">
                <a:effectLst/>
                <a:latin typeface="Perpetua" panose="02020502060401020303" pitchFamily="18" charset="0"/>
                <a:ea typeface="Times New Roman" panose="02020603050405020304" pitchFamily="18" charset="0"/>
              </a:rPr>
              <a:t>In array implementation, we have taken TOP = -1 to signify the empty stack, as</a:t>
            </a:r>
            <a:r>
              <a:rPr lang="en-US" spc="-290" dirty="0">
                <a:effectLst/>
                <a:latin typeface="Perpetua" panose="02020502060401020303" pitchFamily="18" charset="0"/>
                <a:ea typeface="Times New Roman" panose="02020603050405020304" pitchFamily="18" charset="0"/>
              </a:rPr>
              <a:t> </a:t>
            </a:r>
            <a:r>
              <a:rPr lang="en-US" dirty="0">
                <a:effectLst/>
                <a:latin typeface="Perpetua" panose="02020502060401020303" pitchFamily="18" charset="0"/>
                <a:ea typeface="Times New Roman" panose="02020603050405020304" pitchFamily="18" charset="0"/>
              </a:rPr>
              <a:t>this</a:t>
            </a:r>
            <a:r>
              <a:rPr lang="en-US" spc="-5" dirty="0">
                <a:effectLst/>
                <a:latin typeface="Perpetua" panose="02020502060401020303" pitchFamily="18" charset="0"/>
                <a:ea typeface="Times New Roman" panose="02020603050405020304" pitchFamily="18" charset="0"/>
              </a:rPr>
              <a:t> </a:t>
            </a:r>
            <a:r>
              <a:rPr lang="en-US" dirty="0">
                <a:effectLst/>
                <a:latin typeface="Perpetua" panose="02020502060401020303" pitchFamily="18" charset="0"/>
                <a:ea typeface="Times New Roman" panose="02020603050405020304" pitchFamily="18" charset="0"/>
              </a:rPr>
              <a:t>simplifies the implementation.</a:t>
            </a:r>
            <a:endParaRPr lang="en-US" sz="2800" dirty="0">
              <a:latin typeface="Perpetua" panose="02020502060401020303" pitchFamily="18" charset="0"/>
            </a:endParaRPr>
          </a:p>
        </p:txBody>
      </p:sp>
    </p:spTree>
    <p:extLst>
      <p:ext uri="{BB962C8B-B14F-4D97-AF65-F5344CB8AC3E}">
        <p14:creationId xmlns:p14="http://schemas.microsoft.com/office/powerpoint/2010/main" val="3349811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3200" b="1" dirty="0">
                <a:latin typeface="Perpetua" panose="02020502060401020303" pitchFamily="18" charset="0"/>
                <a:cs typeface="Times New Roman" panose="02020603050405020304" pitchFamily="18" charset="0"/>
              </a:rPr>
              <a:t>Array Implementation of Stacks: Pop operation</a:t>
            </a:r>
          </a:p>
        </p:txBody>
      </p:sp>
      <p:sp>
        <p:nvSpPr>
          <p:cNvPr id="3" name="Content Placeholder 2"/>
          <p:cNvSpPr>
            <a:spLocks noGrp="1"/>
          </p:cNvSpPr>
          <p:nvPr>
            <p:ph idx="1"/>
          </p:nvPr>
        </p:nvSpPr>
        <p:spPr>
          <a:xfrm>
            <a:off x="594360" y="1527047"/>
            <a:ext cx="11018520" cy="5110861"/>
          </a:xfrm>
        </p:spPr>
        <p:txBody>
          <a:bodyPr>
            <a:normAutofit/>
          </a:bodyPr>
          <a:lstStyle/>
          <a:p>
            <a:pPr marL="571500" indent="-514350">
              <a:spcBef>
                <a:spcPts val="0"/>
              </a:spcBef>
              <a:tabLst>
                <a:tab pos="914400" algn="l"/>
              </a:tabLst>
            </a:pPr>
            <a:r>
              <a:rPr lang="en-US" sz="2800" dirty="0">
                <a:latin typeface="Perpetua" panose="02020502060401020303" pitchFamily="18" charset="0"/>
                <a:cs typeface="Times New Roman" panose="02020603050405020304" pitchFamily="18" charset="0"/>
              </a:rPr>
              <a:t>POP is the synonym for delete when it comes to Stack. </a:t>
            </a:r>
          </a:p>
          <a:p>
            <a:pPr marL="571500" indent="-514350">
              <a:spcBef>
                <a:spcPts val="0"/>
              </a:spcBef>
              <a:tabLst>
                <a:tab pos="914400" algn="l"/>
              </a:tabLst>
            </a:pPr>
            <a:r>
              <a:rPr lang="en-US" sz="2800" dirty="0">
                <a:latin typeface="Perpetua" panose="02020502060401020303" pitchFamily="18" charset="0"/>
                <a:cs typeface="Times New Roman" panose="02020603050405020304" pitchFamily="18" charset="0"/>
              </a:rPr>
              <a:t>So, if you're taking an array as the stack, remember that you'll return an error message, "Stack underflow", if an attempt is made to Pop an item from an empty Stack.</a:t>
            </a:r>
          </a:p>
          <a:p>
            <a:pPr marL="57150" indent="0">
              <a:spcBef>
                <a:spcPts val="0"/>
              </a:spcBef>
              <a:buNone/>
              <a:tabLst>
                <a:tab pos="914400" algn="l"/>
              </a:tabLst>
            </a:pPr>
            <a:r>
              <a:rPr lang="en-US" sz="2800" b="1" dirty="0">
                <a:solidFill>
                  <a:srgbClr val="002060"/>
                </a:solidFill>
                <a:latin typeface="Perpetua" panose="02020502060401020303" pitchFamily="18" charset="0"/>
                <a:cs typeface="Times New Roman" panose="02020603050405020304" pitchFamily="18" charset="0"/>
              </a:rPr>
              <a:t>Algorithm</a:t>
            </a:r>
          </a:p>
          <a:p>
            <a:pPr marL="571500" indent="-514350">
              <a:spcBef>
                <a:spcPts val="0"/>
              </a:spcBef>
              <a:tabLst>
                <a:tab pos="914400" algn="l"/>
              </a:tabLst>
            </a:pPr>
            <a:r>
              <a:rPr lang="en-US" sz="2800" dirty="0">
                <a:solidFill>
                  <a:srgbClr val="FF0000"/>
                </a:solidFill>
                <a:latin typeface="Perpetua" panose="02020502060401020303" pitchFamily="18" charset="0"/>
                <a:cs typeface="Times New Roman" panose="02020603050405020304" pitchFamily="18" charset="0"/>
              </a:rPr>
              <a:t>Step-1: </a:t>
            </a:r>
          </a:p>
          <a:p>
            <a:pPr marL="845820" lvl="1" indent="-514350">
              <a:spcBef>
                <a:spcPts val="0"/>
              </a:spcBef>
              <a:tabLst>
                <a:tab pos="914400" algn="l"/>
              </a:tabLst>
            </a:pPr>
            <a:r>
              <a:rPr lang="en-US" sz="2800" dirty="0">
                <a:latin typeface="Perpetua" panose="02020502060401020303" pitchFamily="18" charset="0"/>
                <a:cs typeface="Times New Roman" panose="02020603050405020304" pitchFamily="18" charset="0"/>
              </a:rPr>
              <a:t>If the Stack is empty then give the alert "Stack underflow" and quit; or else go to step-2</a:t>
            </a:r>
          </a:p>
          <a:p>
            <a:pPr marL="571500" indent="-514350">
              <a:spcBef>
                <a:spcPts val="0"/>
              </a:spcBef>
              <a:tabLst>
                <a:tab pos="914400" algn="l"/>
              </a:tabLst>
            </a:pPr>
            <a:r>
              <a:rPr lang="en-US" sz="2800" dirty="0">
                <a:solidFill>
                  <a:srgbClr val="FF0000"/>
                </a:solidFill>
                <a:latin typeface="Perpetua" panose="02020502060401020303" pitchFamily="18" charset="0"/>
                <a:cs typeface="Times New Roman" panose="02020603050405020304" pitchFamily="18" charset="0"/>
              </a:rPr>
              <a:t>Step-2: </a:t>
            </a:r>
          </a:p>
          <a:p>
            <a:pPr marL="1120140" lvl="2" indent="-514350">
              <a:spcBef>
                <a:spcPts val="0"/>
              </a:spcBef>
              <a:buFont typeface="+mj-lt"/>
              <a:buAutoNum type="arabicPeriod"/>
              <a:tabLst>
                <a:tab pos="914400" algn="l"/>
              </a:tabLst>
            </a:pPr>
            <a:r>
              <a:rPr lang="en-US" sz="2800" dirty="0">
                <a:latin typeface="Perpetua" panose="02020502060401020303" pitchFamily="18" charset="0"/>
                <a:cs typeface="Times New Roman" panose="02020603050405020304" pitchFamily="18" charset="0"/>
              </a:rPr>
              <a:t>Hold the value for the element pointed by the TOP</a:t>
            </a:r>
          </a:p>
          <a:p>
            <a:pPr marL="1120140" lvl="2" indent="-514350">
              <a:spcBef>
                <a:spcPts val="0"/>
              </a:spcBef>
              <a:buFont typeface="+mj-lt"/>
              <a:buAutoNum type="arabicPeriod"/>
              <a:tabLst>
                <a:tab pos="914400" algn="l"/>
              </a:tabLst>
            </a:pPr>
            <a:r>
              <a:rPr lang="en-US" sz="2800" dirty="0">
                <a:latin typeface="Perpetua" panose="02020502060401020303" pitchFamily="18" charset="0"/>
                <a:cs typeface="Times New Roman" panose="02020603050405020304" pitchFamily="18" charset="0"/>
              </a:rPr>
              <a:t>Put a NULL value instead</a:t>
            </a:r>
          </a:p>
          <a:p>
            <a:pPr marL="1120140" lvl="2" indent="-514350">
              <a:spcBef>
                <a:spcPts val="0"/>
              </a:spcBef>
              <a:buFont typeface="+mj-lt"/>
              <a:buAutoNum type="arabicPeriod"/>
              <a:tabLst>
                <a:tab pos="914400" algn="l"/>
              </a:tabLst>
            </a:pPr>
            <a:r>
              <a:rPr lang="en-US" sz="2800" dirty="0">
                <a:latin typeface="Perpetua" panose="02020502060401020303" pitchFamily="18" charset="0"/>
                <a:cs typeface="Times New Roman" panose="02020603050405020304" pitchFamily="18" charset="0"/>
              </a:rPr>
              <a:t>Decrement the TOP by 1</a:t>
            </a:r>
          </a:p>
          <a:p>
            <a:pPr marL="571500" indent="-514350">
              <a:spcBef>
                <a:spcPts val="0"/>
              </a:spcBef>
              <a:tabLst>
                <a:tab pos="914400" algn="l"/>
              </a:tabLst>
            </a:pPr>
            <a:endParaRPr lang="en-US" sz="2800" dirty="0">
              <a:latin typeface="Perpetua" panose="02020502060401020303"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CE482DC-2269-4F26-9D2A-7E44B1A4CD85}" type="slidenum">
              <a:rPr lang="en-US" smtClean="0"/>
              <a:t>12</a:t>
            </a:fld>
            <a:endParaRPr lang="en-US" dirty="0"/>
          </a:p>
        </p:txBody>
      </p:sp>
    </p:spTree>
    <p:extLst>
      <p:ext uri="{BB962C8B-B14F-4D97-AF65-F5344CB8AC3E}">
        <p14:creationId xmlns:p14="http://schemas.microsoft.com/office/powerpoint/2010/main" val="3777100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65364"/>
            <a:ext cx="10539056" cy="827333"/>
          </a:xfrm>
        </p:spPr>
        <p:txBody>
          <a:bodyPr>
            <a:noAutofit/>
          </a:bodyPr>
          <a:lstStyle/>
          <a:p>
            <a:pPr algn="ctr"/>
            <a:r>
              <a:rPr lang="en-US" sz="3200" b="1" dirty="0">
                <a:latin typeface="Perpetua" panose="02020502060401020303" pitchFamily="18" charset="0"/>
                <a:cs typeface="Times New Roman" panose="02020603050405020304" pitchFamily="18" charset="0"/>
              </a:rPr>
              <a:t>Array Implementation of Stacks: Pop operation</a:t>
            </a:r>
          </a:p>
        </p:txBody>
      </p:sp>
      <p:sp>
        <p:nvSpPr>
          <p:cNvPr id="4" name="Content Placeholder 3">
            <a:extLst>
              <a:ext uri="{FF2B5EF4-FFF2-40B4-BE49-F238E27FC236}">
                <a16:creationId xmlns:a16="http://schemas.microsoft.com/office/drawing/2014/main" id="{63C278CB-2B13-45CB-2A69-CE652CB70FDB}"/>
              </a:ext>
            </a:extLst>
          </p:cNvPr>
          <p:cNvSpPr>
            <a:spLocks noGrp="1"/>
          </p:cNvSpPr>
          <p:nvPr>
            <p:ph sz="half" idx="1"/>
          </p:nvPr>
        </p:nvSpPr>
        <p:spPr>
          <a:xfrm>
            <a:off x="1069848" y="1166191"/>
            <a:ext cx="5244680" cy="5207177"/>
          </a:xfrm>
        </p:spPr>
        <p:txBody>
          <a:bodyPr>
            <a:noAutofit/>
          </a:bodyPr>
          <a:lstStyle/>
          <a:p>
            <a:pPr marL="0" indent="0">
              <a:buNone/>
            </a:pPr>
            <a:r>
              <a:rPr lang="en-US" sz="2400" dirty="0">
                <a:latin typeface="Perpetua" panose="02020502060401020303" pitchFamily="18" charset="0"/>
              </a:rPr>
              <a:t>static int stack[UPPPERLIMIT];</a:t>
            </a:r>
          </a:p>
          <a:p>
            <a:pPr marL="0" indent="0">
              <a:buNone/>
            </a:pPr>
            <a:r>
              <a:rPr lang="en-US" sz="2400" dirty="0">
                <a:latin typeface="Perpetua" panose="02020502060401020303" pitchFamily="18" charset="0"/>
              </a:rPr>
              <a:t>int top </a:t>
            </a:r>
            <a:r>
              <a:rPr lang="en-US" sz="2400" dirty="0">
                <a:solidFill>
                  <a:srgbClr val="FF0000"/>
                </a:solidFill>
                <a:latin typeface="Perpetua" panose="02020502060401020303" pitchFamily="18" charset="0"/>
              </a:rPr>
              <a:t>= </a:t>
            </a:r>
            <a:r>
              <a:rPr lang="en-US" sz="2400" dirty="0">
                <a:latin typeface="Perpetua" panose="02020502060401020303" pitchFamily="18" charset="0"/>
              </a:rPr>
              <a:t>-1;</a:t>
            </a:r>
          </a:p>
          <a:p>
            <a:pPr marL="0" indent="0">
              <a:buNone/>
            </a:pPr>
            <a:r>
              <a:rPr lang="en-US" sz="2400" dirty="0">
                <a:latin typeface="Perpetua" panose="02020502060401020303" pitchFamily="18" charset="0"/>
              </a:rPr>
              <a:t>..</a:t>
            </a:r>
          </a:p>
          <a:p>
            <a:pPr marL="0" indent="0">
              <a:buNone/>
            </a:pPr>
            <a:r>
              <a:rPr lang="en-US" sz="2400" dirty="0">
                <a:latin typeface="Perpetua" panose="02020502060401020303" pitchFamily="18" charset="0"/>
              </a:rPr>
              <a:t>..</a:t>
            </a:r>
          </a:p>
          <a:p>
            <a:pPr marL="0" indent="0">
              <a:buNone/>
            </a:pPr>
            <a:r>
              <a:rPr lang="en-US" sz="2400" dirty="0">
                <a:latin typeface="Perpetua" panose="02020502060401020303" pitchFamily="18" charset="0"/>
              </a:rPr>
              <a:t>main()</a:t>
            </a:r>
          </a:p>
          <a:p>
            <a:pPr marL="0" indent="0">
              <a:buNone/>
            </a:pPr>
            <a:r>
              <a:rPr lang="en-US" sz="2400" dirty="0">
                <a:latin typeface="Perpetua" panose="02020502060401020303" pitchFamily="18" charset="0"/>
              </a:rPr>
              <a:t>{</a:t>
            </a:r>
          </a:p>
          <a:p>
            <a:pPr marL="0" indent="0">
              <a:buNone/>
            </a:pPr>
            <a:r>
              <a:rPr lang="en-US" sz="2400" dirty="0">
                <a:latin typeface="Perpetua" panose="02020502060401020303" pitchFamily="18" charset="0"/>
              </a:rPr>
              <a:t>    ..</a:t>
            </a:r>
          </a:p>
          <a:p>
            <a:pPr marL="0" indent="0">
              <a:buNone/>
            </a:pPr>
            <a:r>
              <a:rPr lang="en-US" sz="2400" dirty="0">
                <a:latin typeface="Perpetua" panose="02020502060401020303" pitchFamily="18" charset="0"/>
              </a:rPr>
              <a:t>    ..</a:t>
            </a:r>
          </a:p>
          <a:p>
            <a:pPr marL="0" indent="0">
              <a:buNone/>
            </a:pPr>
            <a:r>
              <a:rPr lang="en-US" sz="2400" dirty="0">
                <a:latin typeface="Perpetua" panose="02020502060401020303" pitchFamily="18" charset="0"/>
              </a:rPr>
              <a:t>    </a:t>
            </a:r>
            <a:r>
              <a:rPr lang="en-US" sz="2400" dirty="0" err="1">
                <a:latin typeface="Perpetua" panose="02020502060401020303" pitchFamily="18" charset="0"/>
              </a:rPr>
              <a:t>poped_val</a:t>
            </a:r>
            <a:r>
              <a:rPr lang="en-US" sz="2400" dirty="0">
                <a:latin typeface="Perpetua" panose="02020502060401020303" pitchFamily="18" charset="0"/>
              </a:rPr>
              <a:t> </a:t>
            </a:r>
            <a:r>
              <a:rPr lang="en-US" sz="2400" dirty="0">
                <a:solidFill>
                  <a:srgbClr val="FF0000"/>
                </a:solidFill>
                <a:latin typeface="Perpetua" panose="02020502060401020303" pitchFamily="18" charset="0"/>
              </a:rPr>
              <a:t>=</a:t>
            </a:r>
            <a:r>
              <a:rPr lang="en-US" sz="2400" dirty="0">
                <a:latin typeface="Perpetua" panose="02020502060401020303" pitchFamily="18" charset="0"/>
              </a:rPr>
              <a:t> pop();</a:t>
            </a:r>
          </a:p>
          <a:p>
            <a:pPr marL="0" indent="0">
              <a:buNone/>
            </a:pPr>
            <a:r>
              <a:rPr lang="en-US" sz="2400" dirty="0">
                <a:latin typeface="Perpetua" panose="02020502060401020303" pitchFamily="18" charset="0"/>
              </a:rPr>
              <a:t>    ..</a:t>
            </a:r>
          </a:p>
          <a:p>
            <a:pPr marL="0" indent="0">
              <a:buNone/>
            </a:pPr>
            <a:r>
              <a:rPr lang="en-US" sz="2400" dirty="0">
                <a:latin typeface="Perpetua" panose="02020502060401020303" pitchFamily="18" charset="0"/>
              </a:rPr>
              <a:t>    ..</a:t>
            </a:r>
          </a:p>
          <a:p>
            <a:pPr marL="0" indent="0">
              <a:buNone/>
            </a:pPr>
            <a:r>
              <a:rPr lang="en-US" sz="2400" dirty="0">
                <a:latin typeface="Perpetua" panose="02020502060401020303" pitchFamily="18" charset="0"/>
              </a:rPr>
              <a:t>}</a:t>
            </a:r>
          </a:p>
        </p:txBody>
      </p:sp>
      <p:sp>
        <p:nvSpPr>
          <p:cNvPr id="6" name="Content Placeholder 5">
            <a:extLst>
              <a:ext uri="{FF2B5EF4-FFF2-40B4-BE49-F238E27FC236}">
                <a16:creationId xmlns:a16="http://schemas.microsoft.com/office/drawing/2014/main" id="{11ED849A-D562-7E79-24D4-DF0A84D0D691}"/>
              </a:ext>
            </a:extLst>
          </p:cNvPr>
          <p:cNvSpPr>
            <a:spLocks noGrp="1"/>
          </p:cNvSpPr>
          <p:nvPr>
            <p:ph sz="half" idx="2"/>
          </p:nvPr>
        </p:nvSpPr>
        <p:spPr>
          <a:xfrm>
            <a:off x="6364224" y="1020417"/>
            <a:ext cx="5244680" cy="5352951"/>
          </a:xfrm>
        </p:spPr>
        <p:txBody>
          <a:bodyPr>
            <a:noAutofit/>
          </a:bodyPr>
          <a:lstStyle/>
          <a:p>
            <a:pPr marL="0" indent="0">
              <a:buNone/>
            </a:pPr>
            <a:r>
              <a:rPr lang="en-US" sz="2400" dirty="0">
                <a:latin typeface="Perpetua" panose="02020502060401020303" pitchFamily="18" charset="0"/>
              </a:rPr>
              <a:t>int pop()</a:t>
            </a:r>
          </a:p>
          <a:p>
            <a:pPr marL="0" indent="0">
              <a:buNone/>
            </a:pPr>
            <a:r>
              <a:rPr lang="en-US" sz="2400" dirty="0">
                <a:latin typeface="Perpetua" panose="02020502060401020303" pitchFamily="18" charset="0"/>
              </a:rPr>
              <a:t>{</a:t>
            </a:r>
          </a:p>
          <a:p>
            <a:pPr marL="0" indent="0">
              <a:buNone/>
            </a:pPr>
            <a:r>
              <a:rPr lang="en-US" sz="2400" dirty="0">
                <a:latin typeface="Perpetua" panose="02020502060401020303" pitchFamily="18" charset="0"/>
              </a:rPr>
              <a:t>    int </a:t>
            </a:r>
            <a:r>
              <a:rPr lang="en-US" sz="2400" dirty="0" err="1">
                <a:latin typeface="Perpetua" panose="02020502060401020303" pitchFamily="18" charset="0"/>
              </a:rPr>
              <a:t>del_val</a:t>
            </a:r>
            <a:r>
              <a:rPr lang="en-US" sz="2400" dirty="0">
                <a:latin typeface="Perpetua" panose="02020502060401020303" pitchFamily="18" charset="0"/>
              </a:rPr>
              <a:t> </a:t>
            </a:r>
            <a:r>
              <a:rPr lang="en-US" sz="2400" dirty="0">
                <a:solidFill>
                  <a:srgbClr val="FF0000"/>
                </a:solidFill>
                <a:latin typeface="Perpetua" panose="02020502060401020303" pitchFamily="18" charset="0"/>
              </a:rPr>
              <a:t>=</a:t>
            </a:r>
            <a:r>
              <a:rPr lang="en-US" sz="2400" dirty="0">
                <a:latin typeface="Perpetua" panose="02020502060401020303" pitchFamily="18" charset="0"/>
              </a:rPr>
              <a:t> 0;</a:t>
            </a:r>
          </a:p>
          <a:p>
            <a:pPr marL="0" indent="0">
              <a:buNone/>
            </a:pPr>
            <a:r>
              <a:rPr lang="en-US" sz="2400" dirty="0">
                <a:latin typeface="Perpetua" panose="02020502060401020303" pitchFamily="18" charset="0"/>
              </a:rPr>
              <a:t>    </a:t>
            </a:r>
            <a:r>
              <a:rPr lang="en-US" sz="2400" dirty="0">
                <a:solidFill>
                  <a:srgbClr val="FF0000"/>
                </a:solidFill>
                <a:latin typeface="Perpetua" panose="02020502060401020303" pitchFamily="18" charset="0"/>
              </a:rPr>
              <a:t>if</a:t>
            </a:r>
            <a:r>
              <a:rPr lang="en-US" sz="2400" dirty="0">
                <a:latin typeface="Perpetua" panose="02020502060401020303" pitchFamily="18" charset="0"/>
              </a:rPr>
              <a:t>(top </a:t>
            </a:r>
            <a:r>
              <a:rPr lang="en-US" sz="2400" dirty="0">
                <a:solidFill>
                  <a:srgbClr val="FF0000"/>
                </a:solidFill>
                <a:latin typeface="Perpetua" panose="02020502060401020303" pitchFamily="18" charset="0"/>
              </a:rPr>
              <a:t>==</a:t>
            </a:r>
            <a:r>
              <a:rPr lang="en-US" sz="2400" dirty="0">
                <a:latin typeface="Perpetua" panose="02020502060401020303" pitchFamily="18" charset="0"/>
              </a:rPr>
              <a:t> -1) {</a:t>
            </a:r>
          </a:p>
          <a:p>
            <a:pPr marL="0" indent="0">
              <a:buNone/>
            </a:pPr>
            <a:r>
              <a:rPr lang="en-US" sz="2400" dirty="0">
                <a:latin typeface="Perpetua" panose="02020502060401020303" pitchFamily="18" charset="0"/>
              </a:rPr>
              <a:t>        cout</a:t>
            </a:r>
            <a:r>
              <a:rPr lang="en-US" sz="2400" dirty="0">
                <a:solidFill>
                  <a:srgbClr val="FF0000"/>
                </a:solidFill>
                <a:latin typeface="Perpetua" panose="02020502060401020303" pitchFamily="18" charset="0"/>
              </a:rPr>
              <a:t>&lt;&lt;</a:t>
            </a:r>
            <a:r>
              <a:rPr lang="en-US" sz="2400" dirty="0">
                <a:solidFill>
                  <a:srgbClr val="00B050"/>
                </a:solidFill>
                <a:latin typeface="Perpetua" panose="02020502060401020303" pitchFamily="18" charset="0"/>
              </a:rPr>
              <a:t>"Stack underflow"</a:t>
            </a:r>
            <a:r>
              <a:rPr lang="en-US" sz="2400" dirty="0">
                <a:latin typeface="Perpetua" panose="02020502060401020303" pitchFamily="18" charset="0"/>
              </a:rPr>
              <a:t>; /</a:t>
            </a:r>
            <a:r>
              <a:rPr lang="en-US" sz="2400" dirty="0">
                <a:solidFill>
                  <a:srgbClr val="0070C0"/>
                </a:solidFill>
                <a:latin typeface="Perpetua" panose="02020502060401020303" pitchFamily="18" charset="0"/>
              </a:rPr>
              <a:t>*step-1*</a:t>
            </a:r>
            <a:r>
              <a:rPr lang="en-US" sz="2400" dirty="0">
                <a:latin typeface="Perpetua" panose="02020502060401020303" pitchFamily="18" charset="0"/>
              </a:rPr>
              <a:t>/</a:t>
            </a:r>
          </a:p>
          <a:p>
            <a:pPr marL="0" indent="0">
              <a:buNone/>
            </a:pPr>
            <a:r>
              <a:rPr lang="en-US" sz="2400" dirty="0">
                <a:latin typeface="Perpetua" panose="02020502060401020303" pitchFamily="18" charset="0"/>
              </a:rPr>
              <a:t>    } </a:t>
            </a:r>
            <a:r>
              <a:rPr lang="en-US" sz="2400" dirty="0">
                <a:solidFill>
                  <a:srgbClr val="FF0000"/>
                </a:solidFill>
                <a:latin typeface="Perpetua" panose="02020502060401020303" pitchFamily="18" charset="0"/>
              </a:rPr>
              <a:t>else</a:t>
            </a:r>
            <a:r>
              <a:rPr lang="en-US" sz="2400" dirty="0">
                <a:latin typeface="Perpetua" panose="02020502060401020303" pitchFamily="18" charset="0"/>
              </a:rPr>
              <a:t> {</a:t>
            </a:r>
          </a:p>
          <a:p>
            <a:pPr marL="0" indent="0">
              <a:buNone/>
            </a:pPr>
            <a:r>
              <a:rPr lang="en-US" sz="2400" dirty="0">
                <a:latin typeface="Perpetua" panose="02020502060401020303" pitchFamily="18" charset="0"/>
              </a:rPr>
              <a:t>        </a:t>
            </a:r>
            <a:r>
              <a:rPr lang="en-US" sz="2400" dirty="0" err="1">
                <a:latin typeface="Perpetua" panose="02020502060401020303" pitchFamily="18" charset="0"/>
              </a:rPr>
              <a:t>del_val</a:t>
            </a:r>
            <a:r>
              <a:rPr lang="en-US" sz="2400" dirty="0">
                <a:latin typeface="Perpetua" panose="02020502060401020303" pitchFamily="18" charset="0"/>
              </a:rPr>
              <a:t> </a:t>
            </a:r>
            <a:r>
              <a:rPr lang="en-US" sz="2400" dirty="0">
                <a:solidFill>
                  <a:srgbClr val="FF0000"/>
                </a:solidFill>
                <a:latin typeface="Perpetua" panose="02020502060401020303" pitchFamily="18" charset="0"/>
              </a:rPr>
              <a:t>=</a:t>
            </a:r>
            <a:r>
              <a:rPr lang="en-US" sz="2400" dirty="0">
                <a:latin typeface="Perpetua" panose="02020502060401020303" pitchFamily="18" charset="0"/>
              </a:rPr>
              <a:t> stack[top]; /</a:t>
            </a:r>
            <a:r>
              <a:rPr lang="en-US" sz="2400" dirty="0">
                <a:solidFill>
                  <a:srgbClr val="0070C0"/>
                </a:solidFill>
                <a:latin typeface="Perpetua" panose="02020502060401020303" pitchFamily="18" charset="0"/>
              </a:rPr>
              <a:t>*step-2*</a:t>
            </a:r>
            <a:r>
              <a:rPr lang="en-US" sz="2400" dirty="0">
                <a:latin typeface="Perpetua" panose="02020502060401020303" pitchFamily="18" charset="0"/>
              </a:rPr>
              <a:t>/ </a:t>
            </a:r>
          </a:p>
          <a:p>
            <a:pPr marL="0" indent="0">
              <a:buNone/>
            </a:pPr>
            <a:r>
              <a:rPr lang="en-US" sz="2400" dirty="0">
                <a:latin typeface="Perpetua" panose="02020502060401020303" pitchFamily="18" charset="0"/>
              </a:rPr>
              <a:t>        stack[top] </a:t>
            </a:r>
            <a:r>
              <a:rPr lang="en-US" sz="2400" dirty="0">
                <a:solidFill>
                  <a:srgbClr val="FF0000"/>
                </a:solidFill>
                <a:latin typeface="Perpetua" panose="02020502060401020303" pitchFamily="18" charset="0"/>
              </a:rPr>
              <a:t>=</a:t>
            </a:r>
            <a:r>
              <a:rPr lang="en-US" sz="2400" dirty="0">
                <a:solidFill>
                  <a:srgbClr val="33CCCC"/>
                </a:solidFill>
                <a:latin typeface="Perpetua" panose="02020502060401020303" pitchFamily="18" charset="0"/>
              </a:rPr>
              <a:t> NULL</a:t>
            </a:r>
            <a:r>
              <a:rPr lang="en-US" sz="2400" dirty="0">
                <a:latin typeface="Perpetua" panose="02020502060401020303" pitchFamily="18" charset="0"/>
              </a:rPr>
              <a:t>;</a:t>
            </a:r>
          </a:p>
          <a:p>
            <a:pPr marL="0" indent="0">
              <a:buNone/>
            </a:pPr>
            <a:r>
              <a:rPr lang="en-US" sz="2400" dirty="0">
                <a:latin typeface="Perpetua" panose="02020502060401020303" pitchFamily="18" charset="0"/>
              </a:rPr>
              <a:t>        top </a:t>
            </a:r>
            <a:r>
              <a:rPr lang="en-US" sz="2400" dirty="0">
                <a:solidFill>
                  <a:srgbClr val="FF0000"/>
                </a:solidFill>
                <a:latin typeface="Perpetua" panose="02020502060401020303" pitchFamily="18" charset="0"/>
              </a:rPr>
              <a:t>=</a:t>
            </a:r>
            <a:r>
              <a:rPr lang="en-US" sz="2400" dirty="0">
                <a:latin typeface="Perpetua" panose="02020502060401020303" pitchFamily="18" charset="0"/>
              </a:rPr>
              <a:t> top -1;</a:t>
            </a:r>
          </a:p>
          <a:p>
            <a:pPr marL="0" indent="0">
              <a:buNone/>
            </a:pPr>
            <a:r>
              <a:rPr lang="en-US" sz="2400" dirty="0">
                <a:latin typeface="Perpetua" panose="02020502060401020303" pitchFamily="18" charset="0"/>
              </a:rPr>
              <a:t>    }</a:t>
            </a:r>
          </a:p>
          <a:p>
            <a:pPr marL="0" indent="0">
              <a:buNone/>
            </a:pPr>
            <a:r>
              <a:rPr lang="en-US" sz="2400" dirty="0">
                <a:latin typeface="Perpetua" panose="02020502060401020303" pitchFamily="18" charset="0"/>
              </a:rPr>
              <a:t>   </a:t>
            </a:r>
            <a:r>
              <a:rPr lang="en-US" sz="2400" dirty="0">
                <a:solidFill>
                  <a:srgbClr val="FF0000"/>
                </a:solidFill>
                <a:latin typeface="Perpetua" panose="02020502060401020303" pitchFamily="18" charset="0"/>
              </a:rPr>
              <a:t> return</a:t>
            </a:r>
            <a:r>
              <a:rPr lang="en-US" sz="2400" dirty="0">
                <a:latin typeface="Perpetua" panose="02020502060401020303" pitchFamily="18" charset="0"/>
              </a:rPr>
              <a:t>(</a:t>
            </a:r>
            <a:r>
              <a:rPr lang="en-US" sz="2400" dirty="0" err="1">
                <a:latin typeface="Perpetua" panose="02020502060401020303" pitchFamily="18" charset="0"/>
              </a:rPr>
              <a:t>del_val</a:t>
            </a:r>
            <a:r>
              <a:rPr lang="en-US" sz="2400" dirty="0">
                <a:latin typeface="Perpetua" panose="02020502060401020303" pitchFamily="18" charset="0"/>
              </a:rPr>
              <a:t>);</a:t>
            </a:r>
          </a:p>
          <a:p>
            <a:pPr marL="0" indent="0">
              <a:buNone/>
            </a:pPr>
            <a:r>
              <a:rPr lang="en-US" sz="2400" dirty="0">
                <a:latin typeface="Perpetua" panose="02020502060401020303" pitchFamily="18" charset="0"/>
              </a:rPr>
              <a:t>}</a:t>
            </a:r>
          </a:p>
        </p:txBody>
      </p:sp>
      <p:sp>
        <p:nvSpPr>
          <p:cNvPr id="5" name="Slide Number Placeholder 4"/>
          <p:cNvSpPr>
            <a:spLocks noGrp="1"/>
          </p:cNvSpPr>
          <p:nvPr>
            <p:ph type="sldNum" sz="quarter" idx="12"/>
          </p:nvPr>
        </p:nvSpPr>
        <p:spPr/>
        <p:txBody>
          <a:bodyPr/>
          <a:lstStyle/>
          <a:p>
            <a:fld id="{4CE482DC-2269-4F26-9D2A-7E44B1A4CD85}" type="slidenum">
              <a:rPr lang="en-US" smtClean="0"/>
              <a:t>13</a:t>
            </a:fld>
            <a:endParaRPr lang="en-US" dirty="0"/>
          </a:p>
        </p:txBody>
      </p:sp>
    </p:spTree>
    <p:extLst>
      <p:ext uri="{BB962C8B-B14F-4D97-AF65-F5344CB8AC3E}">
        <p14:creationId xmlns:p14="http://schemas.microsoft.com/office/powerpoint/2010/main" val="2614068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3200" b="1" dirty="0">
                <a:latin typeface="Perpetua" panose="02020502060401020303" pitchFamily="18" charset="0"/>
                <a:cs typeface="Times New Roman" panose="02020603050405020304" pitchFamily="18" charset="0"/>
              </a:rPr>
              <a:t>Linked List Implementation of Stacks: PUSH operation</a:t>
            </a:r>
          </a:p>
        </p:txBody>
      </p:sp>
      <p:sp>
        <p:nvSpPr>
          <p:cNvPr id="3" name="Content Placeholder 2"/>
          <p:cNvSpPr>
            <a:spLocks noGrp="1"/>
          </p:cNvSpPr>
          <p:nvPr>
            <p:ph idx="1"/>
          </p:nvPr>
        </p:nvSpPr>
        <p:spPr>
          <a:xfrm>
            <a:off x="594360" y="1527047"/>
            <a:ext cx="11018520" cy="5110861"/>
          </a:xfrm>
        </p:spPr>
        <p:txBody>
          <a:bodyPr>
            <a:normAutofit/>
          </a:bodyPr>
          <a:lstStyle/>
          <a:p>
            <a:pPr marL="571500" indent="-514350">
              <a:spcBef>
                <a:spcPts val="0"/>
              </a:spcBef>
              <a:tabLst>
                <a:tab pos="914400" algn="l"/>
              </a:tabLst>
            </a:pPr>
            <a:r>
              <a:rPr lang="en-US" sz="2800" dirty="0">
                <a:latin typeface="Perpetua" panose="02020502060401020303" pitchFamily="18" charset="0"/>
                <a:cs typeface="Times New Roman" panose="02020603050405020304" pitchFamily="18" charset="0"/>
              </a:rPr>
              <a:t>It’s very similar to the insertion operation in a dynamic singly linked list. </a:t>
            </a:r>
          </a:p>
          <a:p>
            <a:pPr marL="571500" indent="-514350">
              <a:spcBef>
                <a:spcPts val="0"/>
              </a:spcBef>
              <a:tabLst>
                <a:tab pos="914400" algn="l"/>
              </a:tabLst>
            </a:pPr>
            <a:r>
              <a:rPr lang="en-US" sz="2800" dirty="0">
                <a:latin typeface="Perpetua" panose="02020502060401020303" pitchFamily="18" charset="0"/>
                <a:cs typeface="Times New Roman" panose="02020603050405020304" pitchFamily="18" charset="0"/>
              </a:rPr>
              <a:t>The only difference is that here you'll add the new element only at the end of the list, which means addition can happen only from the TOP. </a:t>
            </a:r>
          </a:p>
          <a:p>
            <a:pPr marL="571500" indent="-514350">
              <a:spcBef>
                <a:spcPts val="0"/>
              </a:spcBef>
              <a:tabLst>
                <a:tab pos="914400" algn="l"/>
              </a:tabLst>
            </a:pPr>
            <a:r>
              <a:rPr lang="en-US" sz="2800" dirty="0">
                <a:latin typeface="Perpetua" panose="02020502060401020303" pitchFamily="18" charset="0"/>
                <a:cs typeface="Times New Roman" panose="02020603050405020304" pitchFamily="18" charset="0"/>
              </a:rPr>
              <a:t>Since a dynamic list is used for the stack, the Stack is also dynamic, means it has no prior upper limit set. So, we don't have to check for the Overflow condition at all!</a:t>
            </a:r>
          </a:p>
          <a:p>
            <a:pPr marL="571500" indent="-514350">
              <a:spcBef>
                <a:spcPts val="0"/>
              </a:spcBef>
              <a:tabLst>
                <a:tab pos="914400" algn="l"/>
              </a:tabLst>
            </a:pPr>
            <a:r>
              <a:rPr lang="en-US" sz="2800" dirty="0">
                <a:latin typeface="Perpetua" panose="02020502060401020303" pitchFamily="18" charset="0"/>
                <a:cs typeface="Times New Roman" panose="02020603050405020304" pitchFamily="18" charset="0"/>
              </a:rPr>
              <a:t>In Step [1] we create the new element to be pushed to the Stack.</a:t>
            </a:r>
          </a:p>
          <a:p>
            <a:pPr marL="571500" indent="-514350">
              <a:spcBef>
                <a:spcPts val="0"/>
              </a:spcBef>
              <a:tabLst>
                <a:tab pos="914400" algn="l"/>
              </a:tabLst>
            </a:pPr>
            <a:r>
              <a:rPr lang="en-US" sz="2800" dirty="0">
                <a:latin typeface="Perpetua" panose="02020502060401020303" pitchFamily="18" charset="0"/>
                <a:cs typeface="Times New Roman" panose="02020603050405020304" pitchFamily="18" charset="0"/>
              </a:rPr>
              <a:t>In Step [2] the TOP most element is made to point to our newly created element.</a:t>
            </a:r>
          </a:p>
          <a:p>
            <a:pPr marL="571500" indent="-514350">
              <a:spcBef>
                <a:spcPts val="0"/>
              </a:spcBef>
              <a:tabLst>
                <a:tab pos="914400" algn="l"/>
              </a:tabLst>
            </a:pPr>
            <a:r>
              <a:rPr lang="en-US" sz="2800" dirty="0">
                <a:latin typeface="Perpetua" panose="02020502060401020303" pitchFamily="18" charset="0"/>
                <a:cs typeface="Times New Roman" panose="02020603050405020304" pitchFamily="18" charset="0"/>
              </a:rPr>
              <a:t>In Step [3] the TOP is moved and made to point to the last element in the stack, which is our newly added element.</a:t>
            </a:r>
          </a:p>
        </p:txBody>
      </p:sp>
      <p:sp>
        <p:nvSpPr>
          <p:cNvPr id="5" name="Slide Number Placeholder 4"/>
          <p:cNvSpPr>
            <a:spLocks noGrp="1"/>
          </p:cNvSpPr>
          <p:nvPr>
            <p:ph type="sldNum" sz="quarter" idx="12"/>
          </p:nvPr>
        </p:nvSpPr>
        <p:spPr/>
        <p:txBody>
          <a:bodyPr/>
          <a:lstStyle/>
          <a:p>
            <a:fld id="{4CE482DC-2269-4F26-9D2A-7E44B1A4CD85}" type="slidenum">
              <a:rPr lang="en-US" smtClean="0"/>
              <a:t>14</a:t>
            </a:fld>
            <a:endParaRPr lang="en-US" dirty="0"/>
          </a:p>
        </p:txBody>
      </p:sp>
      <p:pic>
        <p:nvPicPr>
          <p:cNvPr id="4" name="image43.png">
            <a:extLst>
              <a:ext uri="{FF2B5EF4-FFF2-40B4-BE49-F238E27FC236}">
                <a16:creationId xmlns:a16="http://schemas.microsoft.com/office/drawing/2014/main" id="{03FE3358-2AC9-E405-C0B3-68F32BB298A5}"/>
              </a:ext>
            </a:extLst>
          </p:cNvPr>
          <p:cNvPicPr>
            <a:picLocks noChangeAspect="1"/>
          </p:cNvPicPr>
          <p:nvPr/>
        </p:nvPicPr>
        <p:blipFill>
          <a:blip r:embed="rId2" cstate="print"/>
          <a:stretch>
            <a:fillRect/>
          </a:stretch>
        </p:blipFill>
        <p:spPr>
          <a:xfrm>
            <a:off x="6497800" y="5330953"/>
            <a:ext cx="2930899" cy="1527047"/>
          </a:xfrm>
          <a:prstGeom prst="rect">
            <a:avLst/>
          </a:prstGeom>
        </p:spPr>
      </p:pic>
    </p:spTree>
    <p:extLst>
      <p:ext uri="{BB962C8B-B14F-4D97-AF65-F5344CB8AC3E}">
        <p14:creationId xmlns:p14="http://schemas.microsoft.com/office/powerpoint/2010/main" val="1512047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3200" b="1" dirty="0">
                <a:latin typeface="Perpetua" panose="02020502060401020303" pitchFamily="18" charset="0"/>
                <a:cs typeface="Times New Roman" panose="02020603050405020304" pitchFamily="18" charset="0"/>
              </a:rPr>
              <a:t>Linked List Implementation of Stacks: PUSH operation</a:t>
            </a:r>
          </a:p>
        </p:txBody>
      </p:sp>
      <p:sp>
        <p:nvSpPr>
          <p:cNvPr id="3" name="Content Placeholder 2"/>
          <p:cNvSpPr>
            <a:spLocks noGrp="1"/>
          </p:cNvSpPr>
          <p:nvPr>
            <p:ph idx="1"/>
          </p:nvPr>
        </p:nvSpPr>
        <p:spPr>
          <a:xfrm>
            <a:off x="594360" y="1527047"/>
            <a:ext cx="11018520" cy="5110861"/>
          </a:xfrm>
        </p:spPr>
        <p:txBody>
          <a:bodyPr>
            <a:normAutofit/>
          </a:bodyPr>
          <a:lstStyle/>
          <a:p>
            <a:pPr marL="57150" indent="0">
              <a:spcBef>
                <a:spcPts val="0"/>
              </a:spcBef>
              <a:buNone/>
              <a:tabLst>
                <a:tab pos="914400" algn="l"/>
              </a:tabLst>
            </a:pPr>
            <a:r>
              <a:rPr lang="en-US" sz="3200" b="1" dirty="0">
                <a:solidFill>
                  <a:srgbClr val="002060"/>
                </a:solidFill>
                <a:latin typeface="Perpetua" panose="02020502060401020303" pitchFamily="18" charset="0"/>
                <a:cs typeface="Times New Roman" panose="02020603050405020304" pitchFamily="18" charset="0"/>
              </a:rPr>
              <a:t>Algorithm:</a:t>
            </a:r>
          </a:p>
          <a:p>
            <a:pPr marL="571500" indent="-514350">
              <a:spcBef>
                <a:spcPts val="0"/>
              </a:spcBef>
              <a:tabLst>
                <a:tab pos="914400" algn="l"/>
              </a:tabLst>
            </a:pPr>
            <a:r>
              <a:rPr lang="en-US" sz="3200" dirty="0">
                <a:solidFill>
                  <a:srgbClr val="FF0000"/>
                </a:solidFill>
                <a:latin typeface="Perpetua" panose="02020502060401020303" pitchFamily="18" charset="0"/>
                <a:cs typeface="Times New Roman" panose="02020603050405020304" pitchFamily="18" charset="0"/>
              </a:rPr>
              <a:t>Step-1: </a:t>
            </a:r>
            <a:r>
              <a:rPr lang="en-US" sz="3200" dirty="0">
                <a:latin typeface="Perpetua" panose="02020502060401020303" pitchFamily="18" charset="0"/>
                <a:cs typeface="Times New Roman" panose="02020603050405020304" pitchFamily="18" charset="0"/>
              </a:rPr>
              <a:t>If the Stack is empty go to step-2 or else go to step-3</a:t>
            </a:r>
          </a:p>
          <a:p>
            <a:pPr marL="571500" indent="-514350">
              <a:spcBef>
                <a:spcPts val="0"/>
              </a:spcBef>
              <a:tabLst>
                <a:tab pos="914400" algn="l"/>
              </a:tabLst>
            </a:pPr>
            <a:r>
              <a:rPr lang="en-US" sz="3200" dirty="0">
                <a:solidFill>
                  <a:srgbClr val="FF0000"/>
                </a:solidFill>
                <a:latin typeface="Perpetua" panose="02020502060401020303" pitchFamily="18" charset="0"/>
                <a:cs typeface="Times New Roman" panose="02020603050405020304" pitchFamily="18" charset="0"/>
              </a:rPr>
              <a:t>Step-2: </a:t>
            </a:r>
            <a:r>
              <a:rPr lang="en-US" sz="3200" dirty="0">
                <a:latin typeface="Perpetua" panose="02020502060401020303" pitchFamily="18" charset="0"/>
                <a:cs typeface="Times New Roman" panose="02020603050405020304" pitchFamily="18" charset="0"/>
              </a:rPr>
              <a:t>Create the new element and make your "stack" and "top" pointers point to it and quit.</a:t>
            </a:r>
          </a:p>
          <a:p>
            <a:pPr marL="571500" indent="-514350">
              <a:spcBef>
                <a:spcPts val="0"/>
              </a:spcBef>
              <a:tabLst>
                <a:tab pos="914400" algn="l"/>
              </a:tabLst>
            </a:pPr>
            <a:r>
              <a:rPr lang="en-US" sz="3200" dirty="0">
                <a:solidFill>
                  <a:srgbClr val="FF0000"/>
                </a:solidFill>
                <a:latin typeface="Perpetua" panose="02020502060401020303" pitchFamily="18" charset="0"/>
                <a:cs typeface="Times New Roman" panose="02020603050405020304" pitchFamily="18" charset="0"/>
              </a:rPr>
              <a:t>Step-3: </a:t>
            </a:r>
            <a:r>
              <a:rPr lang="en-US" sz="3200" dirty="0">
                <a:latin typeface="Perpetua" panose="02020502060401020303" pitchFamily="18" charset="0"/>
                <a:cs typeface="Times New Roman" panose="02020603050405020304" pitchFamily="18" charset="0"/>
              </a:rPr>
              <a:t>Create the new element and make the last (top most) element of the stack to point to it</a:t>
            </a:r>
          </a:p>
          <a:p>
            <a:pPr marL="571500" indent="-514350">
              <a:spcBef>
                <a:spcPts val="0"/>
              </a:spcBef>
              <a:tabLst>
                <a:tab pos="914400" algn="l"/>
              </a:tabLst>
            </a:pPr>
            <a:r>
              <a:rPr lang="en-US" sz="3200" dirty="0">
                <a:solidFill>
                  <a:srgbClr val="FF0000"/>
                </a:solidFill>
                <a:latin typeface="Perpetua" panose="02020502060401020303" pitchFamily="18" charset="0"/>
                <a:cs typeface="Times New Roman" panose="02020603050405020304" pitchFamily="18" charset="0"/>
              </a:rPr>
              <a:t>Step-4: </a:t>
            </a:r>
            <a:r>
              <a:rPr lang="en-US" sz="3200" dirty="0">
                <a:latin typeface="Perpetua" panose="02020502060401020303" pitchFamily="18" charset="0"/>
                <a:cs typeface="Times New Roman" panose="02020603050405020304" pitchFamily="18" charset="0"/>
              </a:rPr>
              <a:t>Make that new element your TOP most element by making the "top" pointer point to it.</a:t>
            </a:r>
          </a:p>
        </p:txBody>
      </p:sp>
      <p:sp>
        <p:nvSpPr>
          <p:cNvPr id="5" name="Slide Number Placeholder 4"/>
          <p:cNvSpPr>
            <a:spLocks noGrp="1"/>
          </p:cNvSpPr>
          <p:nvPr>
            <p:ph type="sldNum" sz="quarter" idx="12"/>
          </p:nvPr>
        </p:nvSpPr>
        <p:spPr/>
        <p:txBody>
          <a:bodyPr/>
          <a:lstStyle/>
          <a:p>
            <a:fld id="{4CE482DC-2269-4F26-9D2A-7E44B1A4CD85}" type="slidenum">
              <a:rPr lang="en-US" smtClean="0"/>
              <a:t>15</a:t>
            </a:fld>
            <a:endParaRPr lang="en-US" dirty="0"/>
          </a:p>
        </p:txBody>
      </p:sp>
    </p:spTree>
    <p:extLst>
      <p:ext uri="{BB962C8B-B14F-4D97-AF65-F5344CB8AC3E}">
        <p14:creationId xmlns:p14="http://schemas.microsoft.com/office/powerpoint/2010/main" val="2171360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3200" b="1" dirty="0">
                <a:latin typeface="Perpetua" panose="02020502060401020303" pitchFamily="18" charset="0"/>
                <a:cs typeface="Times New Roman" panose="02020603050405020304" pitchFamily="18" charset="0"/>
              </a:rPr>
              <a:t>Linked List Implementation of Stacks: PUSH operation</a:t>
            </a:r>
          </a:p>
        </p:txBody>
      </p:sp>
      <p:sp>
        <p:nvSpPr>
          <p:cNvPr id="3" name="Content Placeholder 2"/>
          <p:cNvSpPr>
            <a:spLocks noGrp="1"/>
          </p:cNvSpPr>
          <p:nvPr>
            <p:ph idx="1"/>
          </p:nvPr>
        </p:nvSpPr>
        <p:spPr>
          <a:xfrm>
            <a:off x="594360" y="1527047"/>
            <a:ext cx="11018520" cy="5110861"/>
          </a:xfrm>
        </p:spPr>
        <p:txBody>
          <a:bodyPr>
            <a:normAutofit lnSpcReduction="10000"/>
          </a:bodyPr>
          <a:lstStyle/>
          <a:p>
            <a:pPr marL="57150" indent="0">
              <a:spcBef>
                <a:spcPts val="0"/>
              </a:spcBef>
              <a:buNone/>
              <a:tabLst>
                <a:tab pos="914400" algn="l"/>
              </a:tabLst>
            </a:pPr>
            <a:r>
              <a:rPr lang="en-US" sz="2800" b="1" dirty="0">
                <a:solidFill>
                  <a:srgbClr val="002060"/>
                </a:solidFill>
                <a:latin typeface="Perpetua" panose="02020502060401020303" pitchFamily="18" charset="0"/>
                <a:cs typeface="Times New Roman" panose="02020603050405020304" pitchFamily="18" charset="0"/>
              </a:rPr>
              <a:t>Algorithm:</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struct node {</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int item;</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struct node </a:t>
            </a:r>
            <a:r>
              <a:rPr lang="en-US" sz="2800" dirty="0">
                <a:solidFill>
                  <a:srgbClr val="FF0000"/>
                </a:solidFill>
                <a:latin typeface="Perpetua" panose="02020502060401020303" pitchFamily="18" charset="0"/>
                <a:cs typeface="Times New Roman" panose="02020603050405020304" pitchFamily="18" charset="0"/>
              </a:rPr>
              <a:t>*</a:t>
            </a:r>
            <a:r>
              <a:rPr lang="en-US" sz="2800" dirty="0">
                <a:latin typeface="Perpetua" panose="02020502060401020303" pitchFamily="18" charset="0"/>
                <a:cs typeface="Times New Roman" panose="02020603050405020304" pitchFamily="18" charset="0"/>
              </a:rPr>
              <a:t>next;</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struct node </a:t>
            </a:r>
            <a:r>
              <a:rPr lang="en-US" sz="2800" dirty="0">
                <a:solidFill>
                  <a:srgbClr val="FF0000"/>
                </a:solidFill>
                <a:latin typeface="Perpetua" panose="02020502060401020303" pitchFamily="18" charset="0"/>
                <a:cs typeface="Times New Roman" panose="02020603050405020304" pitchFamily="18" charset="0"/>
              </a:rPr>
              <a:t>*</a:t>
            </a:r>
            <a:r>
              <a:rPr lang="en-US" sz="2800" dirty="0">
                <a:latin typeface="Perpetua" panose="02020502060401020303" pitchFamily="18" charset="0"/>
                <a:cs typeface="Times New Roman" panose="02020603050405020304" pitchFamily="18" charset="0"/>
              </a:rPr>
              <a:t>stack </a:t>
            </a:r>
            <a:r>
              <a:rPr lang="en-US" sz="2800" dirty="0">
                <a:solidFill>
                  <a:srgbClr val="FF0000"/>
                </a:solidFill>
                <a:latin typeface="Perpetua" panose="02020502060401020303" pitchFamily="18" charset="0"/>
                <a:cs typeface="Times New Roman" panose="02020603050405020304" pitchFamily="18" charset="0"/>
              </a:rPr>
              <a:t>= </a:t>
            </a:r>
            <a:r>
              <a:rPr lang="en-US" sz="2800" dirty="0">
                <a:solidFill>
                  <a:srgbClr val="58B3C8"/>
                </a:solidFill>
                <a:latin typeface="Perpetua" panose="02020502060401020303" pitchFamily="18" charset="0"/>
                <a:cs typeface="Times New Roman" panose="02020603050405020304" pitchFamily="18" charset="0"/>
              </a:rPr>
              <a:t>NULL</a:t>
            </a:r>
            <a:r>
              <a:rPr lang="en-US" sz="2800" dirty="0">
                <a:latin typeface="Perpetua" panose="02020502060401020303" pitchFamily="18" charset="0"/>
                <a:cs typeface="Times New Roman" panose="02020603050405020304" pitchFamily="18" charset="0"/>
              </a:rPr>
              <a:t>; /</a:t>
            </a:r>
            <a:r>
              <a:rPr lang="en-US" sz="2800" dirty="0">
                <a:solidFill>
                  <a:srgbClr val="002060"/>
                </a:solidFill>
                <a:latin typeface="Perpetua" panose="02020502060401020303" pitchFamily="18" charset="0"/>
                <a:cs typeface="Times New Roman" panose="02020603050405020304" pitchFamily="18" charset="0"/>
              </a:rPr>
              <a:t>*stack is initially empty*</a:t>
            </a:r>
            <a:r>
              <a:rPr lang="en-US" sz="2800" dirty="0">
                <a:latin typeface="Perpetua" panose="02020502060401020303" pitchFamily="18" charset="0"/>
                <a:cs typeface="Times New Roman" panose="02020603050405020304" pitchFamily="18" charset="0"/>
              </a:rPr>
              <a:t>/ </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struct node </a:t>
            </a:r>
            <a:r>
              <a:rPr lang="en-US" sz="2800" dirty="0">
                <a:solidFill>
                  <a:srgbClr val="FF0000"/>
                </a:solidFill>
                <a:latin typeface="Perpetua" panose="02020502060401020303" pitchFamily="18" charset="0"/>
                <a:cs typeface="Times New Roman" panose="02020603050405020304" pitchFamily="18" charset="0"/>
              </a:rPr>
              <a:t>*</a:t>
            </a:r>
            <a:r>
              <a:rPr lang="en-US" sz="2800" dirty="0">
                <a:latin typeface="Perpetua" panose="02020502060401020303" pitchFamily="18" charset="0"/>
                <a:cs typeface="Times New Roman" panose="02020603050405020304" pitchFamily="18" charset="0"/>
              </a:rPr>
              <a:t>top </a:t>
            </a:r>
            <a:r>
              <a:rPr lang="en-US" sz="2800" dirty="0">
                <a:solidFill>
                  <a:srgbClr val="FF0000"/>
                </a:solidFill>
                <a:latin typeface="Perpetua" panose="02020502060401020303" pitchFamily="18" charset="0"/>
                <a:cs typeface="Times New Roman" panose="02020603050405020304" pitchFamily="18" charset="0"/>
              </a:rPr>
              <a:t>=</a:t>
            </a:r>
            <a:r>
              <a:rPr lang="en-US" sz="2800" dirty="0">
                <a:latin typeface="Perpetua" panose="02020502060401020303" pitchFamily="18" charset="0"/>
                <a:cs typeface="Times New Roman" panose="02020603050405020304" pitchFamily="18" charset="0"/>
              </a:rPr>
              <a:t> stack;</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main()</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push(item);</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a:t>
            </a:r>
          </a:p>
        </p:txBody>
      </p:sp>
      <p:sp>
        <p:nvSpPr>
          <p:cNvPr id="5" name="Slide Number Placeholder 4"/>
          <p:cNvSpPr>
            <a:spLocks noGrp="1"/>
          </p:cNvSpPr>
          <p:nvPr>
            <p:ph type="sldNum" sz="quarter" idx="12"/>
          </p:nvPr>
        </p:nvSpPr>
        <p:spPr/>
        <p:txBody>
          <a:bodyPr/>
          <a:lstStyle/>
          <a:p>
            <a:fld id="{4CE482DC-2269-4F26-9D2A-7E44B1A4CD85}" type="slidenum">
              <a:rPr lang="en-US" smtClean="0"/>
              <a:t>16</a:t>
            </a:fld>
            <a:endParaRPr lang="en-US" dirty="0"/>
          </a:p>
        </p:txBody>
      </p:sp>
    </p:spTree>
    <p:extLst>
      <p:ext uri="{BB962C8B-B14F-4D97-AF65-F5344CB8AC3E}">
        <p14:creationId xmlns:p14="http://schemas.microsoft.com/office/powerpoint/2010/main" val="3726902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3200" b="1" dirty="0">
                <a:latin typeface="Perpetua" panose="02020502060401020303" pitchFamily="18" charset="0"/>
                <a:cs typeface="Times New Roman" panose="02020603050405020304" pitchFamily="18" charset="0"/>
              </a:rPr>
              <a:t>Linked List Implementation of Stacks: PUSH operation</a:t>
            </a:r>
          </a:p>
        </p:txBody>
      </p:sp>
      <p:sp>
        <p:nvSpPr>
          <p:cNvPr id="3" name="Content Placeholder 2"/>
          <p:cNvSpPr>
            <a:spLocks noGrp="1"/>
          </p:cNvSpPr>
          <p:nvPr>
            <p:ph idx="1"/>
          </p:nvPr>
        </p:nvSpPr>
        <p:spPr>
          <a:xfrm>
            <a:off x="594360" y="1527047"/>
            <a:ext cx="11018520" cy="5110861"/>
          </a:xfrm>
        </p:spPr>
        <p:txBody>
          <a:bodyPr>
            <a:noAutofit/>
          </a:bodyPr>
          <a:lstStyle/>
          <a:p>
            <a:pPr marL="57150" indent="0">
              <a:spcBef>
                <a:spcPts val="0"/>
              </a:spcBef>
              <a:buNone/>
              <a:tabLst>
                <a:tab pos="914400" algn="l"/>
              </a:tabLst>
            </a:pPr>
            <a:r>
              <a:rPr lang="en-US" sz="2400" dirty="0">
                <a:latin typeface="Perpetua" panose="02020502060401020303" pitchFamily="18" charset="0"/>
                <a:cs typeface="Times New Roman" panose="02020603050405020304" pitchFamily="18" charset="0"/>
              </a:rPr>
              <a:t>push(int item)</a:t>
            </a:r>
          </a:p>
          <a:p>
            <a:pPr marL="57150" indent="0">
              <a:spcBef>
                <a:spcPts val="0"/>
              </a:spcBef>
              <a:buNone/>
              <a:tabLst>
                <a:tab pos="914400" algn="l"/>
              </a:tabLst>
            </a:pPr>
            <a:r>
              <a:rPr lang="en-US" sz="2400" dirty="0">
                <a:latin typeface="Perpetua" panose="02020502060401020303" pitchFamily="18" charset="0"/>
                <a:cs typeface="Times New Roman" panose="02020603050405020304" pitchFamily="18" charset="0"/>
              </a:rPr>
              <a:t>{</a:t>
            </a:r>
          </a:p>
          <a:p>
            <a:pPr marL="57150" indent="0">
              <a:spcBef>
                <a:spcPts val="0"/>
              </a:spcBef>
              <a:buNone/>
              <a:tabLst>
                <a:tab pos="914400" algn="l"/>
              </a:tabLst>
            </a:pPr>
            <a:r>
              <a:rPr lang="en-US" sz="2400" dirty="0">
                <a:latin typeface="Perpetua" panose="02020502060401020303" pitchFamily="18" charset="0"/>
                <a:cs typeface="Times New Roman" panose="02020603050405020304" pitchFamily="18" charset="0"/>
              </a:rPr>
              <a:t>    </a:t>
            </a:r>
            <a:r>
              <a:rPr lang="en-US" sz="2400" dirty="0">
                <a:solidFill>
                  <a:srgbClr val="FF0000"/>
                </a:solidFill>
                <a:latin typeface="Perpetua" panose="02020502060401020303" pitchFamily="18" charset="0"/>
                <a:cs typeface="Times New Roman" panose="02020603050405020304" pitchFamily="18" charset="0"/>
              </a:rPr>
              <a:t>if</a:t>
            </a:r>
            <a:r>
              <a:rPr lang="en-US" sz="2400" dirty="0">
                <a:latin typeface="Perpetua" panose="02020502060401020303" pitchFamily="18" charset="0"/>
                <a:cs typeface="Times New Roman" panose="02020603050405020304" pitchFamily="18" charset="0"/>
              </a:rPr>
              <a:t>(stack</a:t>
            </a:r>
            <a:r>
              <a:rPr lang="en-US" sz="2400" dirty="0">
                <a:solidFill>
                  <a:srgbClr val="FF0000"/>
                </a:solidFill>
                <a:latin typeface="Perpetua" panose="02020502060401020303" pitchFamily="18" charset="0"/>
                <a:cs typeface="Times New Roman" panose="02020603050405020304" pitchFamily="18" charset="0"/>
              </a:rPr>
              <a:t> == </a:t>
            </a:r>
            <a:r>
              <a:rPr lang="en-US" sz="2400" dirty="0">
                <a:solidFill>
                  <a:srgbClr val="33CCCC"/>
                </a:solidFill>
                <a:latin typeface="Perpetua" panose="02020502060401020303" pitchFamily="18" charset="0"/>
                <a:cs typeface="Times New Roman" panose="02020603050405020304" pitchFamily="18" charset="0"/>
              </a:rPr>
              <a:t>NULL</a:t>
            </a:r>
            <a:r>
              <a:rPr lang="en-US" sz="2400" dirty="0">
                <a:latin typeface="Perpetua" panose="02020502060401020303" pitchFamily="18" charset="0"/>
                <a:cs typeface="Times New Roman" panose="02020603050405020304" pitchFamily="18" charset="0"/>
              </a:rPr>
              <a:t>) { /</a:t>
            </a:r>
            <a:r>
              <a:rPr lang="en-US" sz="2400" dirty="0">
                <a:solidFill>
                  <a:srgbClr val="002060"/>
                </a:solidFill>
                <a:latin typeface="Perpetua" panose="02020502060401020303" pitchFamily="18" charset="0"/>
                <a:cs typeface="Times New Roman" panose="02020603050405020304" pitchFamily="18" charset="0"/>
              </a:rPr>
              <a:t>*step-1*</a:t>
            </a:r>
            <a:r>
              <a:rPr lang="en-US" sz="2400" dirty="0">
                <a:latin typeface="Perpetua" panose="02020502060401020303" pitchFamily="18" charset="0"/>
                <a:cs typeface="Times New Roman" panose="02020603050405020304" pitchFamily="18" charset="0"/>
              </a:rPr>
              <a:t>/</a:t>
            </a:r>
          </a:p>
          <a:p>
            <a:pPr marL="57150" indent="0">
              <a:spcBef>
                <a:spcPts val="0"/>
              </a:spcBef>
              <a:buNone/>
              <a:tabLst>
                <a:tab pos="914400" algn="l"/>
              </a:tabLst>
            </a:pPr>
            <a:r>
              <a:rPr lang="en-US" sz="2400" dirty="0">
                <a:latin typeface="Perpetua" panose="02020502060401020303" pitchFamily="18" charset="0"/>
                <a:cs typeface="Times New Roman" panose="02020603050405020304" pitchFamily="18" charset="0"/>
              </a:rPr>
              <a:t>        </a:t>
            </a:r>
            <a:r>
              <a:rPr lang="en-US" sz="2400" dirty="0" err="1">
                <a:latin typeface="Perpetua" panose="02020502060401020303" pitchFamily="18" charset="0"/>
                <a:cs typeface="Times New Roman" panose="02020603050405020304" pitchFamily="18" charset="0"/>
              </a:rPr>
              <a:t>newnode</a:t>
            </a:r>
            <a:r>
              <a:rPr lang="en-US" sz="2400" dirty="0">
                <a:latin typeface="Perpetua" panose="02020502060401020303" pitchFamily="18" charset="0"/>
                <a:cs typeface="Times New Roman" panose="02020603050405020304" pitchFamily="18" charset="0"/>
              </a:rPr>
              <a:t> </a:t>
            </a:r>
            <a:r>
              <a:rPr lang="en-US" sz="2400" dirty="0">
                <a:solidFill>
                  <a:srgbClr val="FF0000"/>
                </a:solidFill>
                <a:latin typeface="Perpetua" panose="02020502060401020303" pitchFamily="18" charset="0"/>
                <a:cs typeface="Times New Roman" panose="02020603050405020304" pitchFamily="18" charset="0"/>
              </a:rPr>
              <a:t>= </a:t>
            </a:r>
            <a:r>
              <a:rPr lang="en-US" sz="2400" dirty="0">
                <a:latin typeface="Perpetua" panose="02020502060401020303" pitchFamily="18" charset="0"/>
                <a:cs typeface="Times New Roman" panose="02020603050405020304" pitchFamily="18" charset="0"/>
              </a:rPr>
              <a:t>new node  /</a:t>
            </a:r>
            <a:r>
              <a:rPr lang="en-US" sz="2400" dirty="0">
                <a:solidFill>
                  <a:srgbClr val="002060"/>
                </a:solidFill>
                <a:latin typeface="Perpetua" panose="02020502060401020303" pitchFamily="18" charset="0"/>
                <a:cs typeface="Times New Roman" panose="02020603050405020304" pitchFamily="18" charset="0"/>
              </a:rPr>
              <a:t>*step-2*</a:t>
            </a:r>
            <a:r>
              <a:rPr lang="en-US" sz="2400" dirty="0">
                <a:latin typeface="Perpetua" panose="02020502060401020303" pitchFamily="18" charset="0"/>
                <a:cs typeface="Times New Roman" panose="02020603050405020304" pitchFamily="18" charset="0"/>
              </a:rPr>
              <a:t>/</a:t>
            </a:r>
          </a:p>
          <a:p>
            <a:pPr marL="57150" indent="0">
              <a:spcBef>
                <a:spcPts val="0"/>
              </a:spcBef>
              <a:buNone/>
              <a:tabLst>
                <a:tab pos="914400" algn="l"/>
              </a:tabLst>
            </a:pPr>
            <a:r>
              <a:rPr lang="en-US" sz="2400" dirty="0">
                <a:latin typeface="Perpetua" panose="02020502060401020303" pitchFamily="18" charset="0"/>
                <a:cs typeface="Times New Roman" panose="02020603050405020304" pitchFamily="18" charset="0"/>
              </a:rPr>
              <a:t>        </a:t>
            </a:r>
            <a:r>
              <a:rPr lang="en-US" sz="2400" dirty="0" err="1">
                <a:latin typeface="Perpetua" panose="02020502060401020303" pitchFamily="18" charset="0"/>
                <a:cs typeface="Times New Roman" panose="02020603050405020304" pitchFamily="18" charset="0"/>
              </a:rPr>
              <a:t>newnode</a:t>
            </a:r>
            <a:r>
              <a:rPr lang="en-US" sz="2400" dirty="0">
                <a:latin typeface="Perpetua" panose="02020502060401020303" pitchFamily="18" charset="0"/>
                <a:cs typeface="Times New Roman" panose="02020603050405020304" pitchFamily="18" charset="0"/>
              </a:rPr>
              <a:t> </a:t>
            </a:r>
            <a:r>
              <a:rPr lang="en-US" sz="2400" dirty="0">
                <a:solidFill>
                  <a:srgbClr val="FF0000"/>
                </a:solidFill>
                <a:latin typeface="Perpetua" panose="02020502060401020303" pitchFamily="18" charset="0"/>
                <a:cs typeface="Times New Roman" panose="02020603050405020304" pitchFamily="18" charset="0"/>
              </a:rPr>
              <a:t>-&gt;</a:t>
            </a:r>
            <a:r>
              <a:rPr lang="en-US" sz="2400" dirty="0">
                <a:latin typeface="Perpetua" panose="02020502060401020303" pitchFamily="18" charset="0"/>
                <a:cs typeface="Times New Roman" panose="02020603050405020304" pitchFamily="18" charset="0"/>
              </a:rPr>
              <a:t> item </a:t>
            </a:r>
            <a:r>
              <a:rPr lang="en-US" sz="2400" dirty="0">
                <a:solidFill>
                  <a:srgbClr val="FF0000"/>
                </a:solidFill>
                <a:latin typeface="Perpetua" panose="02020502060401020303" pitchFamily="18" charset="0"/>
                <a:cs typeface="Times New Roman" panose="02020603050405020304" pitchFamily="18" charset="0"/>
              </a:rPr>
              <a:t>=</a:t>
            </a:r>
            <a:r>
              <a:rPr lang="en-US" sz="2400" dirty="0">
                <a:latin typeface="Perpetua" panose="02020502060401020303" pitchFamily="18" charset="0"/>
                <a:cs typeface="Times New Roman" panose="02020603050405020304" pitchFamily="18" charset="0"/>
              </a:rPr>
              <a:t> item;</a:t>
            </a:r>
          </a:p>
          <a:p>
            <a:pPr marL="57150" indent="0">
              <a:spcBef>
                <a:spcPts val="0"/>
              </a:spcBef>
              <a:buNone/>
              <a:tabLst>
                <a:tab pos="914400" algn="l"/>
              </a:tabLst>
            </a:pPr>
            <a:r>
              <a:rPr lang="en-US" sz="2400" dirty="0">
                <a:latin typeface="Perpetua" panose="02020502060401020303" pitchFamily="18" charset="0"/>
                <a:cs typeface="Times New Roman" panose="02020603050405020304" pitchFamily="18" charset="0"/>
              </a:rPr>
              <a:t>        </a:t>
            </a:r>
            <a:r>
              <a:rPr lang="en-US" sz="2400" dirty="0" err="1">
                <a:latin typeface="Perpetua" panose="02020502060401020303" pitchFamily="18" charset="0"/>
                <a:cs typeface="Times New Roman" panose="02020603050405020304" pitchFamily="18" charset="0"/>
              </a:rPr>
              <a:t>newnode</a:t>
            </a:r>
            <a:r>
              <a:rPr lang="en-US" sz="2400" dirty="0">
                <a:latin typeface="Perpetua" panose="02020502060401020303" pitchFamily="18" charset="0"/>
                <a:cs typeface="Times New Roman" panose="02020603050405020304" pitchFamily="18" charset="0"/>
              </a:rPr>
              <a:t> </a:t>
            </a:r>
            <a:r>
              <a:rPr lang="en-US" sz="2400" dirty="0">
                <a:solidFill>
                  <a:srgbClr val="FF0000"/>
                </a:solidFill>
                <a:latin typeface="Perpetua" panose="02020502060401020303" pitchFamily="18" charset="0"/>
                <a:cs typeface="Times New Roman" panose="02020603050405020304" pitchFamily="18" charset="0"/>
              </a:rPr>
              <a:t>-&gt;</a:t>
            </a:r>
            <a:r>
              <a:rPr lang="en-US" sz="2400" dirty="0">
                <a:latin typeface="Perpetua" panose="02020502060401020303" pitchFamily="18" charset="0"/>
                <a:cs typeface="Times New Roman" panose="02020603050405020304" pitchFamily="18" charset="0"/>
              </a:rPr>
              <a:t> next </a:t>
            </a:r>
            <a:r>
              <a:rPr lang="en-US" sz="2400" dirty="0">
                <a:solidFill>
                  <a:srgbClr val="FF0000"/>
                </a:solidFill>
                <a:latin typeface="Perpetua" panose="02020502060401020303" pitchFamily="18" charset="0"/>
                <a:cs typeface="Times New Roman" panose="02020603050405020304" pitchFamily="18" charset="0"/>
              </a:rPr>
              <a:t>=</a:t>
            </a:r>
            <a:r>
              <a:rPr lang="en-US" sz="2400" dirty="0">
                <a:latin typeface="Perpetua" panose="02020502060401020303" pitchFamily="18" charset="0"/>
                <a:cs typeface="Times New Roman" panose="02020603050405020304" pitchFamily="18" charset="0"/>
              </a:rPr>
              <a:t> </a:t>
            </a:r>
            <a:r>
              <a:rPr lang="en-US" sz="2400" dirty="0">
                <a:solidFill>
                  <a:srgbClr val="33CCCC"/>
                </a:solidFill>
                <a:latin typeface="Perpetua" panose="02020502060401020303" pitchFamily="18" charset="0"/>
                <a:cs typeface="Times New Roman" panose="02020603050405020304" pitchFamily="18" charset="0"/>
              </a:rPr>
              <a:t>NULL</a:t>
            </a:r>
            <a:r>
              <a:rPr lang="en-US" sz="2400" dirty="0">
                <a:latin typeface="Perpetua" panose="02020502060401020303" pitchFamily="18" charset="0"/>
                <a:cs typeface="Times New Roman" panose="02020603050405020304" pitchFamily="18" charset="0"/>
              </a:rPr>
              <a:t>;</a:t>
            </a:r>
          </a:p>
          <a:p>
            <a:pPr marL="57150" indent="0">
              <a:spcBef>
                <a:spcPts val="0"/>
              </a:spcBef>
              <a:buNone/>
              <a:tabLst>
                <a:tab pos="914400" algn="l"/>
              </a:tabLst>
            </a:pPr>
            <a:r>
              <a:rPr lang="en-US" sz="2400" dirty="0">
                <a:latin typeface="Perpetua" panose="02020502060401020303" pitchFamily="18" charset="0"/>
                <a:cs typeface="Times New Roman" panose="02020603050405020304" pitchFamily="18" charset="0"/>
              </a:rPr>
              <a:t>        stack </a:t>
            </a:r>
            <a:r>
              <a:rPr lang="en-US" sz="2400" dirty="0">
                <a:solidFill>
                  <a:srgbClr val="FF0000"/>
                </a:solidFill>
                <a:latin typeface="Perpetua" panose="02020502060401020303" pitchFamily="18" charset="0"/>
                <a:cs typeface="Times New Roman" panose="02020603050405020304" pitchFamily="18" charset="0"/>
              </a:rPr>
              <a:t>=</a:t>
            </a:r>
            <a:r>
              <a:rPr lang="en-US" sz="2400" dirty="0">
                <a:latin typeface="Perpetua" panose="02020502060401020303" pitchFamily="18" charset="0"/>
                <a:cs typeface="Times New Roman" panose="02020603050405020304" pitchFamily="18" charset="0"/>
              </a:rPr>
              <a:t> </a:t>
            </a:r>
            <a:r>
              <a:rPr lang="en-US" sz="2400" dirty="0" err="1">
                <a:latin typeface="Perpetua" panose="02020502060401020303" pitchFamily="18" charset="0"/>
                <a:cs typeface="Times New Roman" panose="02020603050405020304" pitchFamily="18" charset="0"/>
              </a:rPr>
              <a:t>newnode</a:t>
            </a:r>
            <a:r>
              <a:rPr lang="en-US" sz="2400" dirty="0">
                <a:latin typeface="Perpetua" panose="02020502060401020303" pitchFamily="18" charset="0"/>
                <a:cs typeface="Times New Roman" panose="02020603050405020304" pitchFamily="18" charset="0"/>
              </a:rPr>
              <a:t>;</a:t>
            </a:r>
          </a:p>
          <a:p>
            <a:pPr marL="57150" indent="0">
              <a:spcBef>
                <a:spcPts val="0"/>
              </a:spcBef>
              <a:buNone/>
              <a:tabLst>
                <a:tab pos="914400" algn="l"/>
              </a:tabLst>
            </a:pPr>
            <a:r>
              <a:rPr lang="en-US" sz="2400" dirty="0">
                <a:latin typeface="Perpetua" panose="02020502060401020303" pitchFamily="18" charset="0"/>
                <a:cs typeface="Times New Roman" panose="02020603050405020304" pitchFamily="18" charset="0"/>
              </a:rPr>
              <a:t>        top </a:t>
            </a:r>
            <a:r>
              <a:rPr lang="en-US" sz="2400" dirty="0">
                <a:solidFill>
                  <a:srgbClr val="FF0000"/>
                </a:solidFill>
                <a:latin typeface="Perpetua" panose="02020502060401020303" pitchFamily="18" charset="0"/>
                <a:cs typeface="Times New Roman" panose="02020603050405020304" pitchFamily="18" charset="0"/>
              </a:rPr>
              <a:t>=</a:t>
            </a:r>
            <a:r>
              <a:rPr lang="en-US" sz="2400" dirty="0">
                <a:latin typeface="Perpetua" panose="02020502060401020303" pitchFamily="18" charset="0"/>
                <a:cs typeface="Times New Roman" panose="02020603050405020304" pitchFamily="18" charset="0"/>
              </a:rPr>
              <a:t> stack;</a:t>
            </a:r>
          </a:p>
          <a:p>
            <a:pPr marL="57150" indent="0">
              <a:spcBef>
                <a:spcPts val="0"/>
              </a:spcBef>
              <a:buNone/>
              <a:tabLst>
                <a:tab pos="914400" algn="l"/>
              </a:tabLst>
            </a:pPr>
            <a:r>
              <a:rPr lang="en-US" sz="2400" dirty="0">
                <a:latin typeface="Perpetua" panose="02020502060401020303" pitchFamily="18" charset="0"/>
                <a:cs typeface="Times New Roman" panose="02020603050405020304" pitchFamily="18" charset="0"/>
              </a:rPr>
              <a:t>    } </a:t>
            </a:r>
            <a:r>
              <a:rPr lang="en-US" sz="2400" dirty="0">
                <a:solidFill>
                  <a:srgbClr val="FF0000"/>
                </a:solidFill>
                <a:latin typeface="Perpetua" panose="02020502060401020303" pitchFamily="18" charset="0"/>
                <a:cs typeface="Times New Roman" panose="02020603050405020304" pitchFamily="18" charset="0"/>
              </a:rPr>
              <a:t>else</a:t>
            </a:r>
            <a:r>
              <a:rPr lang="en-US" sz="2400" dirty="0">
                <a:latin typeface="Perpetua" panose="02020502060401020303" pitchFamily="18" charset="0"/>
                <a:cs typeface="Times New Roman" panose="02020603050405020304" pitchFamily="18" charset="0"/>
              </a:rPr>
              <a:t> {</a:t>
            </a:r>
          </a:p>
          <a:p>
            <a:pPr marL="57150" indent="0">
              <a:spcBef>
                <a:spcPts val="0"/>
              </a:spcBef>
              <a:buNone/>
              <a:tabLst>
                <a:tab pos="914400" algn="l"/>
              </a:tabLst>
            </a:pPr>
            <a:r>
              <a:rPr lang="en-US" sz="2400" dirty="0">
                <a:latin typeface="Perpetua" panose="02020502060401020303" pitchFamily="18" charset="0"/>
                <a:cs typeface="Times New Roman" panose="02020603050405020304" pitchFamily="18" charset="0"/>
              </a:rPr>
              <a:t>        </a:t>
            </a:r>
            <a:r>
              <a:rPr lang="en-US" sz="2400" dirty="0" err="1">
                <a:latin typeface="Perpetua" panose="02020502060401020303" pitchFamily="18" charset="0"/>
                <a:cs typeface="Times New Roman" panose="02020603050405020304" pitchFamily="18" charset="0"/>
              </a:rPr>
              <a:t>newnode</a:t>
            </a:r>
            <a:r>
              <a:rPr lang="en-US" sz="2400" dirty="0">
                <a:latin typeface="Perpetua" panose="02020502060401020303" pitchFamily="18" charset="0"/>
                <a:cs typeface="Times New Roman" panose="02020603050405020304" pitchFamily="18" charset="0"/>
              </a:rPr>
              <a:t> </a:t>
            </a:r>
            <a:r>
              <a:rPr lang="en-US" sz="2400" dirty="0">
                <a:solidFill>
                  <a:srgbClr val="FF0000"/>
                </a:solidFill>
                <a:latin typeface="Perpetua" panose="02020502060401020303" pitchFamily="18" charset="0"/>
                <a:cs typeface="Times New Roman" panose="02020603050405020304" pitchFamily="18" charset="0"/>
              </a:rPr>
              <a:t>=</a:t>
            </a:r>
            <a:r>
              <a:rPr lang="en-US" sz="2400" dirty="0">
                <a:latin typeface="Perpetua" panose="02020502060401020303" pitchFamily="18" charset="0"/>
                <a:cs typeface="Times New Roman" panose="02020603050405020304" pitchFamily="18" charset="0"/>
              </a:rPr>
              <a:t> new node; /</a:t>
            </a:r>
            <a:r>
              <a:rPr lang="en-US" sz="2400" dirty="0">
                <a:solidFill>
                  <a:srgbClr val="002060"/>
                </a:solidFill>
                <a:latin typeface="Perpetua" panose="02020502060401020303" pitchFamily="18" charset="0"/>
                <a:cs typeface="Times New Roman" panose="02020603050405020304" pitchFamily="18" charset="0"/>
              </a:rPr>
              <a:t>*step-3*</a:t>
            </a:r>
            <a:r>
              <a:rPr lang="en-US" sz="2400" dirty="0">
                <a:latin typeface="Perpetua" panose="02020502060401020303" pitchFamily="18" charset="0"/>
                <a:cs typeface="Times New Roman" panose="02020603050405020304" pitchFamily="18" charset="0"/>
              </a:rPr>
              <a:t>/ </a:t>
            </a:r>
          </a:p>
          <a:p>
            <a:pPr marL="57150" indent="0">
              <a:spcBef>
                <a:spcPts val="0"/>
              </a:spcBef>
              <a:buNone/>
              <a:tabLst>
                <a:tab pos="914400" algn="l"/>
              </a:tabLst>
            </a:pPr>
            <a:r>
              <a:rPr lang="en-US" sz="2400" dirty="0">
                <a:latin typeface="Perpetua" panose="02020502060401020303" pitchFamily="18" charset="0"/>
                <a:cs typeface="Times New Roman" panose="02020603050405020304" pitchFamily="18" charset="0"/>
              </a:rPr>
              <a:t>        </a:t>
            </a:r>
            <a:r>
              <a:rPr lang="en-US" sz="2400" dirty="0" err="1">
                <a:latin typeface="Perpetua" panose="02020502060401020303" pitchFamily="18" charset="0"/>
                <a:cs typeface="Times New Roman" panose="02020603050405020304" pitchFamily="18" charset="0"/>
              </a:rPr>
              <a:t>newnode</a:t>
            </a:r>
            <a:r>
              <a:rPr lang="en-US" sz="2400" dirty="0">
                <a:latin typeface="Perpetua" panose="02020502060401020303" pitchFamily="18" charset="0"/>
                <a:cs typeface="Times New Roman" panose="02020603050405020304" pitchFamily="18" charset="0"/>
              </a:rPr>
              <a:t> </a:t>
            </a:r>
            <a:r>
              <a:rPr lang="en-US" sz="2400" dirty="0">
                <a:solidFill>
                  <a:srgbClr val="FF0000"/>
                </a:solidFill>
                <a:latin typeface="Perpetua" panose="02020502060401020303" pitchFamily="18" charset="0"/>
                <a:cs typeface="Times New Roman" panose="02020603050405020304" pitchFamily="18" charset="0"/>
              </a:rPr>
              <a:t>-&gt;</a:t>
            </a:r>
            <a:r>
              <a:rPr lang="en-US" sz="2400" dirty="0">
                <a:latin typeface="Perpetua" panose="02020502060401020303" pitchFamily="18" charset="0"/>
                <a:cs typeface="Times New Roman" panose="02020603050405020304" pitchFamily="18" charset="0"/>
              </a:rPr>
              <a:t> item </a:t>
            </a:r>
            <a:r>
              <a:rPr lang="en-US" sz="2400" dirty="0">
                <a:solidFill>
                  <a:srgbClr val="FF0000"/>
                </a:solidFill>
                <a:latin typeface="Perpetua" panose="02020502060401020303" pitchFamily="18" charset="0"/>
                <a:cs typeface="Times New Roman" panose="02020603050405020304" pitchFamily="18" charset="0"/>
              </a:rPr>
              <a:t>=</a:t>
            </a:r>
            <a:r>
              <a:rPr lang="en-US" sz="2400" dirty="0">
                <a:latin typeface="Perpetua" panose="02020502060401020303" pitchFamily="18" charset="0"/>
                <a:cs typeface="Times New Roman" panose="02020603050405020304" pitchFamily="18" charset="0"/>
              </a:rPr>
              <a:t> item;</a:t>
            </a:r>
          </a:p>
          <a:p>
            <a:pPr marL="57150" indent="0">
              <a:spcBef>
                <a:spcPts val="0"/>
              </a:spcBef>
              <a:buNone/>
              <a:tabLst>
                <a:tab pos="914400" algn="l"/>
              </a:tabLst>
            </a:pPr>
            <a:r>
              <a:rPr lang="en-US" sz="2400" dirty="0">
                <a:latin typeface="Perpetua" panose="02020502060401020303" pitchFamily="18" charset="0"/>
                <a:cs typeface="Times New Roman" panose="02020603050405020304" pitchFamily="18" charset="0"/>
              </a:rPr>
              <a:t>        </a:t>
            </a:r>
            <a:r>
              <a:rPr lang="en-US" sz="2400" dirty="0" err="1">
                <a:latin typeface="Perpetua" panose="02020502060401020303" pitchFamily="18" charset="0"/>
                <a:cs typeface="Times New Roman" panose="02020603050405020304" pitchFamily="18" charset="0"/>
              </a:rPr>
              <a:t>newnode</a:t>
            </a:r>
            <a:r>
              <a:rPr lang="en-US" sz="2400" dirty="0">
                <a:latin typeface="Perpetua" panose="02020502060401020303" pitchFamily="18" charset="0"/>
                <a:cs typeface="Times New Roman" panose="02020603050405020304" pitchFamily="18" charset="0"/>
              </a:rPr>
              <a:t> </a:t>
            </a:r>
            <a:r>
              <a:rPr lang="en-US" sz="2400" dirty="0">
                <a:solidFill>
                  <a:srgbClr val="FF0000"/>
                </a:solidFill>
                <a:latin typeface="Perpetua" panose="02020502060401020303" pitchFamily="18" charset="0"/>
                <a:cs typeface="Times New Roman" panose="02020603050405020304" pitchFamily="18" charset="0"/>
              </a:rPr>
              <a:t>-&gt;</a:t>
            </a:r>
            <a:r>
              <a:rPr lang="en-US" sz="2400" dirty="0">
                <a:latin typeface="Perpetua" panose="02020502060401020303" pitchFamily="18" charset="0"/>
                <a:cs typeface="Times New Roman" panose="02020603050405020304" pitchFamily="18" charset="0"/>
              </a:rPr>
              <a:t> next </a:t>
            </a:r>
            <a:r>
              <a:rPr lang="en-US" sz="2400" dirty="0">
                <a:solidFill>
                  <a:srgbClr val="FF0000"/>
                </a:solidFill>
                <a:latin typeface="Perpetua" panose="02020502060401020303" pitchFamily="18" charset="0"/>
                <a:cs typeface="Times New Roman" panose="02020603050405020304" pitchFamily="18" charset="0"/>
              </a:rPr>
              <a:t>=</a:t>
            </a:r>
            <a:r>
              <a:rPr lang="en-US" sz="2400" dirty="0">
                <a:latin typeface="Perpetua" panose="02020502060401020303" pitchFamily="18" charset="0"/>
                <a:cs typeface="Times New Roman" panose="02020603050405020304" pitchFamily="18" charset="0"/>
              </a:rPr>
              <a:t> </a:t>
            </a:r>
            <a:r>
              <a:rPr lang="en-US" sz="2400" dirty="0">
                <a:solidFill>
                  <a:srgbClr val="33CCCC"/>
                </a:solidFill>
                <a:latin typeface="Perpetua" panose="02020502060401020303" pitchFamily="18" charset="0"/>
                <a:cs typeface="Times New Roman" panose="02020603050405020304" pitchFamily="18" charset="0"/>
              </a:rPr>
              <a:t>NULL</a:t>
            </a:r>
            <a:r>
              <a:rPr lang="en-US" sz="2400" dirty="0">
                <a:latin typeface="Perpetua" panose="02020502060401020303" pitchFamily="18" charset="0"/>
                <a:cs typeface="Times New Roman" panose="02020603050405020304" pitchFamily="18" charset="0"/>
              </a:rPr>
              <a:t>;</a:t>
            </a:r>
          </a:p>
          <a:p>
            <a:pPr marL="57150" indent="0">
              <a:spcBef>
                <a:spcPts val="0"/>
              </a:spcBef>
              <a:buNone/>
              <a:tabLst>
                <a:tab pos="914400" algn="l"/>
              </a:tabLst>
            </a:pPr>
            <a:r>
              <a:rPr lang="en-US" sz="2400" dirty="0">
                <a:latin typeface="Perpetua" panose="02020502060401020303" pitchFamily="18" charset="0"/>
                <a:cs typeface="Times New Roman" panose="02020603050405020304" pitchFamily="18" charset="0"/>
              </a:rPr>
              <a:t>        top </a:t>
            </a:r>
            <a:r>
              <a:rPr lang="en-US" sz="2400" dirty="0">
                <a:solidFill>
                  <a:srgbClr val="FF0000"/>
                </a:solidFill>
                <a:latin typeface="Perpetua" panose="02020502060401020303" pitchFamily="18" charset="0"/>
                <a:cs typeface="Times New Roman" panose="02020603050405020304" pitchFamily="18" charset="0"/>
              </a:rPr>
              <a:t>-&gt;</a:t>
            </a:r>
            <a:r>
              <a:rPr lang="en-US" sz="2400" dirty="0">
                <a:latin typeface="Perpetua" panose="02020502060401020303" pitchFamily="18" charset="0"/>
                <a:cs typeface="Times New Roman" panose="02020603050405020304" pitchFamily="18" charset="0"/>
              </a:rPr>
              <a:t>next </a:t>
            </a:r>
            <a:r>
              <a:rPr lang="en-US" sz="2400" dirty="0">
                <a:solidFill>
                  <a:srgbClr val="FF0000"/>
                </a:solidFill>
                <a:latin typeface="Perpetua" panose="02020502060401020303" pitchFamily="18" charset="0"/>
                <a:cs typeface="Times New Roman" panose="02020603050405020304" pitchFamily="18" charset="0"/>
              </a:rPr>
              <a:t>=</a:t>
            </a:r>
            <a:r>
              <a:rPr lang="en-US" sz="2400" dirty="0">
                <a:latin typeface="Perpetua" panose="02020502060401020303" pitchFamily="18" charset="0"/>
                <a:cs typeface="Times New Roman" panose="02020603050405020304" pitchFamily="18" charset="0"/>
              </a:rPr>
              <a:t> </a:t>
            </a:r>
            <a:r>
              <a:rPr lang="en-US" sz="2400" dirty="0" err="1">
                <a:latin typeface="Perpetua" panose="02020502060401020303" pitchFamily="18" charset="0"/>
                <a:cs typeface="Times New Roman" panose="02020603050405020304" pitchFamily="18" charset="0"/>
              </a:rPr>
              <a:t>newnode</a:t>
            </a:r>
            <a:r>
              <a:rPr lang="en-US" sz="2400" dirty="0">
                <a:latin typeface="Perpetua" panose="02020502060401020303" pitchFamily="18" charset="0"/>
                <a:cs typeface="Times New Roman" panose="02020603050405020304" pitchFamily="18" charset="0"/>
              </a:rPr>
              <a:t>;</a:t>
            </a:r>
          </a:p>
          <a:p>
            <a:pPr marL="57150" indent="0">
              <a:spcBef>
                <a:spcPts val="0"/>
              </a:spcBef>
              <a:buNone/>
              <a:tabLst>
                <a:tab pos="914400" algn="l"/>
              </a:tabLst>
            </a:pPr>
            <a:r>
              <a:rPr lang="en-US" sz="2400" dirty="0">
                <a:latin typeface="Perpetua" panose="02020502060401020303" pitchFamily="18" charset="0"/>
                <a:cs typeface="Times New Roman" panose="02020603050405020304" pitchFamily="18" charset="0"/>
              </a:rPr>
              <a:t>        top </a:t>
            </a:r>
            <a:r>
              <a:rPr lang="en-US" sz="2400" dirty="0">
                <a:solidFill>
                  <a:srgbClr val="FF0000"/>
                </a:solidFill>
                <a:latin typeface="Perpetua" panose="02020502060401020303" pitchFamily="18" charset="0"/>
                <a:cs typeface="Times New Roman" panose="02020603050405020304" pitchFamily="18" charset="0"/>
              </a:rPr>
              <a:t>=</a:t>
            </a:r>
            <a:r>
              <a:rPr lang="en-US" sz="2400" dirty="0">
                <a:latin typeface="Perpetua" panose="02020502060401020303" pitchFamily="18" charset="0"/>
                <a:cs typeface="Times New Roman" panose="02020603050405020304" pitchFamily="18" charset="0"/>
              </a:rPr>
              <a:t> </a:t>
            </a:r>
            <a:r>
              <a:rPr lang="en-US" sz="2400" dirty="0" err="1">
                <a:latin typeface="Perpetua" panose="02020502060401020303" pitchFamily="18" charset="0"/>
                <a:cs typeface="Times New Roman" panose="02020603050405020304" pitchFamily="18" charset="0"/>
              </a:rPr>
              <a:t>newnode</a:t>
            </a:r>
            <a:r>
              <a:rPr lang="en-US" sz="2400" dirty="0">
                <a:latin typeface="Perpetua" panose="02020502060401020303" pitchFamily="18" charset="0"/>
                <a:cs typeface="Times New Roman" panose="02020603050405020304" pitchFamily="18" charset="0"/>
              </a:rPr>
              <a:t>; /</a:t>
            </a:r>
            <a:r>
              <a:rPr lang="en-US" sz="2400" dirty="0">
                <a:solidFill>
                  <a:srgbClr val="002060"/>
                </a:solidFill>
                <a:latin typeface="Perpetua" panose="02020502060401020303" pitchFamily="18" charset="0"/>
                <a:cs typeface="Times New Roman" panose="02020603050405020304" pitchFamily="18" charset="0"/>
              </a:rPr>
              <a:t>*step-4*</a:t>
            </a:r>
            <a:r>
              <a:rPr lang="en-US" sz="2400" dirty="0">
                <a:latin typeface="Perpetua" panose="02020502060401020303" pitchFamily="18" charset="0"/>
                <a:cs typeface="Times New Roman" panose="02020603050405020304" pitchFamily="18" charset="0"/>
              </a:rPr>
              <a:t>/</a:t>
            </a:r>
          </a:p>
          <a:p>
            <a:pPr marL="57150" indent="0">
              <a:spcBef>
                <a:spcPts val="0"/>
              </a:spcBef>
              <a:buNone/>
              <a:tabLst>
                <a:tab pos="914400" algn="l"/>
              </a:tabLst>
            </a:pPr>
            <a:r>
              <a:rPr lang="en-US" sz="2400" dirty="0">
                <a:latin typeface="Perpetua" panose="02020502060401020303" pitchFamily="18" charset="0"/>
                <a:cs typeface="Times New Roman" panose="02020603050405020304" pitchFamily="18" charset="0"/>
              </a:rPr>
              <a:t>    }</a:t>
            </a:r>
          </a:p>
          <a:p>
            <a:pPr marL="57150" indent="0">
              <a:spcBef>
                <a:spcPts val="0"/>
              </a:spcBef>
              <a:buNone/>
              <a:tabLst>
                <a:tab pos="914400" algn="l"/>
              </a:tabLst>
            </a:pPr>
            <a:r>
              <a:rPr lang="en-US" sz="2400" dirty="0">
                <a:latin typeface="Perpetua" panose="02020502060401020303" pitchFamily="18" charset="0"/>
                <a:cs typeface="Times New Roman" panose="02020603050405020304" pitchFamily="18" charset="0"/>
              </a:rPr>
              <a:t>}</a:t>
            </a:r>
          </a:p>
        </p:txBody>
      </p:sp>
      <p:sp>
        <p:nvSpPr>
          <p:cNvPr id="5" name="Slide Number Placeholder 4"/>
          <p:cNvSpPr>
            <a:spLocks noGrp="1"/>
          </p:cNvSpPr>
          <p:nvPr>
            <p:ph type="sldNum" sz="quarter" idx="12"/>
          </p:nvPr>
        </p:nvSpPr>
        <p:spPr/>
        <p:txBody>
          <a:bodyPr/>
          <a:lstStyle/>
          <a:p>
            <a:fld id="{4CE482DC-2269-4F26-9D2A-7E44B1A4CD85}" type="slidenum">
              <a:rPr lang="en-US" smtClean="0"/>
              <a:t>17</a:t>
            </a:fld>
            <a:endParaRPr lang="en-US" dirty="0"/>
          </a:p>
        </p:txBody>
      </p:sp>
    </p:spTree>
    <p:extLst>
      <p:ext uri="{BB962C8B-B14F-4D97-AF65-F5344CB8AC3E}">
        <p14:creationId xmlns:p14="http://schemas.microsoft.com/office/powerpoint/2010/main" val="1483828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3200" b="1" dirty="0">
                <a:latin typeface="Perpetua" panose="02020502060401020303" pitchFamily="18" charset="0"/>
                <a:cs typeface="Times New Roman" panose="02020603050405020304" pitchFamily="18" charset="0"/>
              </a:rPr>
              <a:t>Linked List Implementation of Stacks: Pop operation</a:t>
            </a:r>
          </a:p>
        </p:txBody>
      </p:sp>
      <p:sp>
        <p:nvSpPr>
          <p:cNvPr id="3" name="Content Placeholder 2"/>
          <p:cNvSpPr>
            <a:spLocks noGrp="1"/>
          </p:cNvSpPr>
          <p:nvPr>
            <p:ph idx="1"/>
          </p:nvPr>
        </p:nvSpPr>
        <p:spPr>
          <a:xfrm>
            <a:off x="594360" y="1527047"/>
            <a:ext cx="11018520" cy="5110861"/>
          </a:xfrm>
        </p:spPr>
        <p:txBody>
          <a:bodyPr>
            <a:normAutofit/>
          </a:bodyPr>
          <a:lstStyle/>
          <a:p>
            <a:pPr marL="571500" indent="-514350">
              <a:spcBef>
                <a:spcPts val="0"/>
              </a:spcBef>
              <a:tabLst>
                <a:tab pos="914400" algn="l"/>
              </a:tabLst>
            </a:pPr>
            <a:r>
              <a:rPr lang="en-US" sz="2800" dirty="0">
                <a:latin typeface="Perpetua" panose="02020502060401020303" pitchFamily="18" charset="0"/>
                <a:cs typeface="Times New Roman" panose="02020603050405020304" pitchFamily="18" charset="0"/>
              </a:rPr>
              <a:t>This is again very similar to the deletion operation in any Linked List, but you can only delete from the end of the list and only one at a time; and that makes it a stack. </a:t>
            </a:r>
          </a:p>
          <a:p>
            <a:pPr marL="571500" indent="-514350">
              <a:spcBef>
                <a:spcPts val="0"/>
              </a:spcBef>
              <a:tabLst>
                <a:tab pos="914400" algn="l"/>
              </a:tabLst>
            </a:pPr>
            <a:r>
              <a:rPr lang="en-US" sz="2800" dirty="0">
                <a:latin typeface="Perpetua" panose="02020502060401020303" pitchFamily="18" charset="0"/>
                <a:cs typeface="Times New Roman" panose="02020603050405020304" pitchFamily="18" charset="0"/>
              </a:rPr>
              <a:t>Here, we'll have a list pointer, "target", which will be pointing to the last but one element in the List (stack). Every time we POP, the TOP most element will be deleted and "target" will be made as the TOP most element.</a:t>
            </a:r>
          </a:p>
          <a:p>
            <a:pPr marL="571500" indent="-514350">
              <a:spcBef>
                <a:spcPts val="0"/>
              </a:spcBef>
              <a:tabLst>
                <a:tab pos="914400" algn="l"/>
              </a:tabLst>
            </a:pPr>
            <a:r>
              <a:rPr lang="en-US" sz="2800" dirty="0">
                <a:latin typeface="Perpetua" panose="02020502060401020303" pitchFamily="18" charset="0"/>
                <a:cs typeface="Times New Roman" panose="02020603050405020304" pitchFamily="18" charset="0"/>
              </a:rPr>
              <a:t>In step[1] we got the "target" pointing to the last but one node.</a:t>
            </a:r>
          </a:p>
          <a:p>
            <a:pPr marL="571500" indent="-514350">
              <a:spcBef>
                <a:spcPts val="0"/>
              </a:spcBef>
              <a:tabLst>
                <a:tab pos="914400" algn="l"/>
              </a:tabLst>
            </a:pPr>
            <a:r>
              <a:rPr lang="en-US" sz="2800" dirty="0">
                <a:latin typeface="Perpetua" panose="02020502060401020303" pitchFamily="18" charset="0"/>
                <a:cs typeface="Times New Roman" panose="02020603050405020304" pitchFamily="18" charset="0"/>
              </a:rPr>
              <a:t>In step[2] we freed the TOP most element.</a:t>
            </a:r>
          </a:p>
          <a:p>
            <a:pPr marL="571500" indent="-514350">
              <a:spcBef>
                <a:spcPts val="0"/>
              </a:spcBef>
              <a:tabLst>
                <a:tab pos="914400" algn="l"/>
              </a:tabLst>
            </a:pPr>
            <a:r>
              <a:rPr lang="en-US" sz="2800" dirty="0">
                <a:latin typeface="Perpetua" panose="02020502060401020303" pitchFamily="18" charset="0"/>
                <a:cs typeface="Times New Roman" panose="02020603050405020304" pitchFamily="18" charset="0"/>
              </a:rPr>
              <a:t>In step[3] we made the "target" node as our TOP most element.</a:t>
            </a:r>
          </a:p>
          <a:p>
            <a:pPr marL="571500" indent="-514350">
              <a:spcBef>
                <a:spcPts val="0"/>
              </a:spcBef>
              <a:tabLst>
                <a:tab pos="914400" algn="l"/>
              </a:tabLst>
            </a:pPr>
            <a:r>
              <a:rPr lang="en-US" sz="2800" dirty="0">
                <a:latin typeface="Perpetua" panose="02020502060401020303" pitchFamily="18" charset="0"/>
                <a:cs typeface="Times New Roman" panose="02020603050405020304" pitchFamily="18" charset="0"/>
              </a:rPr>
              <a:t>Supposing you have only one element left in the Stack, </a:t>
            </a:r>
          </a:p>
          <a:p>
            <a:pPr marL="571500" indent="-514350">
              <a:spcBef>
                <a:spcPts val="0"/>
              </a:spcBef>
              <a:tabLst>
                <a:tab pos="914400" algn="l"/>
              </a:tabLst>
            </a:pPr>
            <a:r>
              <a:rPr lang="en-US" sz="2800" dirty="0">
                <a:latin typeface="Perpetua" panose="02020502060401020303" pitchFamily="18" charset="0"/>
                <a:cs typeface="Times New Roman" panose="02020603050405020304" pitchFamily="18" charset="0"/>
              </a:rPr>
              <a:t>then we won't make use of "target" </a:t>
            </a:r>
          </a:p>
          <a:p>
            <a:pPr marL="571500" indent="-514350">
              <a:spcBef>
                <a:spcPts val="0"/>
              </a:spcBef>
              <a:tabLst>
                <a:tab pos="914400" algn="l"/>
              </a:tabLst>
            </a:pPr>
            <a:r>
              <a:rPr lang="en-US" sz="2800" dirty="0">
                <a:latin typeface="Perpetua" panose="02020502060401020303" pitchFamily="18" charset="0"/>
                <a:cs typeface="Times New Roman" panose="02020603050405020304" pitchFamily="18" charset="0"/>
              </a:rPr>
              <a:t>rather we'll take help of our "bottom" pointer. See how...</a:t>
            </a:r>
          </a:p>
          <a:p>
            <a:pPr marL="57150" indent="0">
              <a:spcBef>
                <a:spcPts val="0"/>
              </a:spcBef>
              <a:buNone/>
              <a:tabLst>
                <a:tab pos="914400" algn="l"/>
              </a:tabLst>
            </a:pPr>
            <a:endParaRPr lang="en-US" sz="2800" dirty="0">
              <a:latin typeface="Perpetua" panose="02020502060401020303"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CE482DC-2269-4F26-9D2A-7E44B1A4CD85}" type="slidenum">
              <a:rPr lang="en-US" smtClean="0"/>
              <a:t>18</a:t>
            </a:fld>
            <a:endParaRPr lang="en-US" dirty="0"/>
          </a:p>
        </p:txBody>
      </p:sp>
      <p:pic>
        <p:nvPicPr>
          <p:cNvPr id="6" name="image44.png">
            <a:extLst>
              <a:ext uri="{FF2B5EF4-FFF2-40B4-BE49-F238E27FC236}">
                <a16:creationId xmlns:a16="http://schemas.microsoft.com/office/drawing/2014/main" id="{4A518CE5-22A1-9938-4EFD-71CF328FE256}"/>
              </a:ext>
            </a:extLst>
          </p:cNvPr>
          <p:cNvPicPr>
            <a:picLocks noChangeAspect="1"/>
          </p:cNvPicPr>
          <p:nvPr/>
        </p:nvPicPr>
        <p:blipFill>
          <a:blip r:embed="rId2" cstate="print"/>
          <a:stretch>
            <a:fillRect/>
          </a:stretch>
        </p:blipFill>
        <p:spPr>
          <a:xfrm>
            <a:off x="8589395" y="5024879"/>
            <a:ext cx="3392169" cy="1720477"/>
          </a:xfrm>
          <a:prstGeom prst="rect">
            <a:avLst/>
          </a:prstGeom>
        </p:spPr>
      </p:pic>
    </p:spTree>
    <p:extLst>
      <p:ext uri="{BB962C8B-B14F-4D97-AF65-F5344CB8AC3E}">
        <p14:creationId xmlns:p14="http://schemas.microsoft.com/office/powerpoint/2010/main" val="2589696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3200" b="1" dirty="0">
                <a:latin typeface="Perpetua" panose="02020502060401020303" pitchFamily="18" charset="0"/>
                <a:cs typeface="Times New Roman" panose="02020603050405020304" pitchFamily="18" charset="0"/>
              </a:rPr>
              <a:t>Linked List Implementation of Stacks: Pop operation</a:t>
            </a:r>
          </a:p>
        </p:txBody>
      </p:sp>
      <p:sp>
        <p:nvSpPr>
          <p:cNvPr id="3" name="Content Placeholder 2"/>
          <p:cNvSpPr>
            <a:spLocks noGrp="1"/>
          </p:cNvSpPr>
          <p:nvPr>
            <p:ph idx="1"/>
          </p:nvPr>
        </p:nvSpPr>
        <p:spPr>
          <a:xfrm>
            <a:off x="594360" y="1527047"/>
            <a:ext cx="11018520" cy="5110861"/>
          </a:xfrm>
        </p:spPr>
        <p:txBody>
          <a:bodyPr>
            <a:normAutofit/>
          </a:bodyPr>
          <a:lstStyle/>
          <a:p>
            <a:pPr marL="57150" indent="0">
              <a:spcBef>
                <a:spcPts val="0"/>
              </a:spcBef>
              <a:buNone/>
              <a:tabLst>
                <a:tab pos="914400" algn="l"/>
              </a:tabLst>
            </a:pPr>
            <a:r>
              <a:rPr lang="en-US" sz="2800" b="1" dirty="0">
                <a:solidFill>
                  <a:srgbClr val="002060"/>
                </a:solidFill>
                <a:latin typeface="Perpetua" panose="02020502060401020303" pitchFamily="18" charset="0"/>
                <a:cs typeface="Times New Roman" panose="02020603050405020304" pitchFamily="18" charset="0"/>
              </a:rPr>
              <a:t>Algorithm:</a:t>
            </a:r>
          </a:p>
          <a:p>
            <a:pPr marL="514350" indent="-457200">
              <a:spcBef>
                <a:spcPts val="0"/>
              </a:spcBef>
              <a:tabLst>
                <a:tab pos="914400" algn="l"/>
              </a:tabLst>
            </a:pPr>
            <a:r>
              <a:rPr lang="en-US" sz="2800" dirty="0">
                <a:solidFill>
                  <a:srgbClr val="FF0000"/>
                </a:solidFill>
                <a:latin typeface="Perpetua" panose="02020502060401020303" pitchFamily="18" charset="0"/>
                <a:cs typeface="Times New Roman" panose="02020603050405020304" pitchFamily="18" charset="0"/>
              </a:rPr>
              <a:t>Step-1: </a:t>
            </a:r>
            <a:r>
              <a:rPr lang="en-US" sz="2800" dirty="0">
                <a:latin typeface="Perpetua" panose="02020502060401020303" pitchFamily="18" charset="0"/>
                <a:cs typeface="Times New Roman" panose="02020603050405020304" pitchFamily="18" charset="0"/>
              </a:rPr>
              <a:t>If the Stack is empty then give an alert message "Stack Underflow" and quit; or else proceed</a:t>
            </a:r>
          </a:p>
          <a:p>
            <a:pPr marL="514350" indent="-457200">
              <a:spcBef>
                <a:spcPts val="0"/>
              </a:spcBef>
              <a:tabLst>
                <a:tab pos="914400" algn="l"/>
              </a:tabLst>
            </a:pPr>
            <a:r>
              <a:rPr lang="en-US" sz="2800" dirty="0">
                <a:solidFill>
                  <a:srgbClr val="FF0000"/>
                </a:solidFill>
                <a:latin typeface="Perpetua" panose="02020502060401020303" pitchFamily="18" charset="0"/>
                <a:cs typeface="Times New Roman" panose="02020603050405020304" pitchFamily="18" charset="0"/>
              </a:rPr>
              <a:t>Step-2: </a:t>
            </a:r>
            <a:r>
              <a:rPr lang="en-US" sz="2800" dirty="0">
                <a:latin typeface="Perpetua" panose="02020502060401020303" pitchFamily="18" charset="0"/>
                <a:cs typeface="Times New Roman" panose="02020603050405020304" pitchFamily="18" charset="0"/>
              </a:rPr>
              <a:t>If there is only one element left go to step-3 or else step-4</a:t>
            </a:r>
          </a:p>
          <a:p>
            <a:pPr marL="514350" indent="-457200">
              <a:spcBef>
                <a:spcPts val="0"/>
              </a:spcBef>
              <a:tabLst>
                <a:tab pos="914400" algn="l"/>
              </a:tabLst>
            </a:pPr>
            <a:r>
              <a:rPr lang="en-US" sz="2800" dirty="0">
                <a:solidFill>
                  <a:srgbClr val="FF0000"/>
                </a:solidFill>
                <a:latin typeface="Perpetua" panose="02020502060401020303" pitchFamily="18" charset="0"/>
                <a:cs typeface="Times New Roman" panose="02020603050405020304" pitchFamily="18" charset="0"/>
              </a:rPr>
              <a:t>Step-3: </a:t>
            </a:r>
            <a:r>
              <a:rPr lang="en-US" sz="2800" dirty="0">
                <a:latin typeface="Perpetua" panose="02020502060401020303" pitchFamily="18" charset="0"/>
                <a:cs typeface="Times New Roman" panose="02020603050405020304" pitchFamily="18" charset="0"/>
              </a:rPr>
              <a:t>Free that element and make the "stack", "top" and "bottom" pointers point to NULL and quit</a:t>
            </a:r>
          </a:p>
          <a:p>
            <a:pPr marL="514350" indent="-457200">
              <a:spcBef>
                <a:spcPts val="0"/>
              </a:spcBef>
              <a:tabLst>
                <a:tab pos="914400" algn="l"/>
              </a:tabLst>
            </a:pPr>
            <a:r>
              <a:rPr lang="en-US" sz="2800" dirty="0">
                <a:solidFill>
                  <a:srgbClr val="FF0000"/>
                </a:solidFill>
                <a:latin typeface="Perpetua" panose="02020502060401020303" pitchFamily="18" charset="0"/>
                <a:cs typeface="Times New Roman" panose="02020603050405020304" pitchFamily="18" charset="0"/>
              </a:rPr>
              <a:t>Step-4: </a:t>
            </a:r>
            <a:r>
              <a:rPr lang="en-US" sz="2800" dirty="0">
                <a:latin typeface="Perpetua" panose="02020502060401020303" pitchFamily="18" charset="0"/>
                <a:cs typeface="Times New Roman" panose="02020603050405020304" pitchFamily="18" charset="0"/>
              </a:rPr>
              <a:t>Make "target" point to just one element before the TOP; free the TOP most element; make "target" as your TOP most element.</a:t>
            </a:r>
            <a:endParaRPr lang="en-US" sz="2400" dirty="0">
              <a:latin typeface="Perpetua" panose="02020502060401020303"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CE482DC-2269-4F26-9D2A-7E44B1A4CD85}" type="slidenum">
              <a:rPr lang="en-US" smtClean="0"/>
              <a:t>19</a:t>
            </a:fld>
            <a:endParaRPr lang="en-US" dirty="0"/>
          </a:p>
        </p:txBody>
      </p:sp>
    </p:spTree>
    <p:extLst>
      <p:ext uri="{BB962C8B-B14F-4D97-AF65-F5344CB8AC3E}">
        <p14:creationId xmlns:p14="http://schemas.microsoft.com/office/powerpoint/2010/main" val="2946416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rPr>
              <a:t>stacks</a:t>
            </a:r>
            <a:endParaRPr lang="en-US" sz="4000" b="1" dirty="0">
              <a:latin typeface="Perpetua" panose="02020502060401020303" pitchFamily="18" charset="0"/>
              <a:cs typeface="Times New Roman" panose="02020603050405020304" pitchFamily="18" charset="0"/>
            </a:endParaRPr>
          </a:p>
        </p:txBody>
      </p:sp>
      <p:sp>
        <p:nvSpPr>
          <p:cNvPr id="3" name="Content Placeholder 2"/>
          <p:cNvSpPr>
            <a:spLocks noGrp="1"/>
          </p:cNvSpPr>
          <p:nvPr>
            <p:ph idx="1"/>
          </p:nvPr>
        </p:nvSpPr>
        <p:spPr>
          <a:xfrm>
            <a:off x="594360" y="1527047"/>
            <a:ext cx="11018520" cy="5110861"/>
          </a:xfrm>
        </p:spPr>
        <p:txBody>
          <a:bodyPr>
            <a:noAutofit/>
          </a:bodyPr>
          <a:lstStyle/>
          <a:p>
            <a:pPr marL="571500" indent="-514350" algn="just">
              <a:spcBef>
                <a:spcPts val="0"/>
              </a:spcBef>
              <a:tabLst>
                <a:tab pos="914400" algn="l"/>
              </a:tabLst>
            </a:pPr>
            <a:r>
              <a:rPr lang="en-US" sz="2800" dirty="0">
                <a:latin typeface="Perpetua" panose="02020502060401020303" pitchFamily="18" charset="0"/>
                <a:cs typeface="Times New Roman" panose="02020603050405020304" pitchFamily="18" charset="0"/>
              </a:rPr>
              <a:t>A simple data structure, in which insertion and deletion occur at the same end, is termed (called) a stack. It is a LIFO (Last In First Out) structure.</a:t>
            </a:r>
          </a:p>
          <a:p>
            <a:pPr marL="571500" indent="-514350" algn="just">
              <a:spcBef>
                <a:spcPts val="0"/>
              </a:spcBef>
              <a:tabLst>
                <a:tab pos="914400" algn="l"/>
              </a:tabLst>
            </a:pPr>
            <a:r>
              <a:rPr lang="en-US" sz="2800" dirty="0">
                <a:latin typeface="Perpetua" panose="02020502060401020303" pitchFamily="18" charset="0"/>
                <a:cs typeface="Times New Roman" panose="02020603050405020304" pitchFamily="18" charset="0"/>
              </a:rPr>
              <a:t>The operations of insertion and deletion are called PUSH and POP</a:t>
            </a:r>
          </a:p>
          <a:p>
            <a:pPr marL="1120140" lvl="2" indent="-514350" algn="just">
              <a:spcBef>
                <a:spcPts val="0"/>
              </a:spcBef>
              <a:tabLst>
                <a:tab pos="914400" algn="l"/>
              </a:tabLst>
            </a:pPr>
            <a:r>
              <a:rPr lang="en-US" sz="2800" dirty="0">
                <a:latin typeface="Perpetua" panose="02020502060401020303" pitchFamily="18" charset="0"/>
                <a:cs typeface="Times New Roman" panose="02020603050405020304" pitchFamily="18" charset="0"/>
              </a:rPr>
              <a:t>Push - push (put) item onto stack</a:t>
            </a:r>
          </a:p>
          <a:p>
            <a:pPr marL="1120140" lvl="2" indent="-514350" algn="just">
              <a:spcBef>
                <a:spcPts val="0"/>
              </a:spcBef>
              <a:tabLst>
                <a:tab pos="914400" algn="l"/>
              </a:tabLst>
            </a:pPr>
            <a:r>
              <a:rPr lang="en-US" sz="2800" dirty="0">
                <a:latin typeface="Perpetua" panose="02020502060401020303" pitchFamily="18" charset="0"/>
                <a:cs typeface="Times New Roman" panose="02020603050405020304" pitchFamily="18" charset="0"/>
              </a:rPr>
              <a:t>Pop - pop (get) item from stack</a:t>
            </a:r>
          </a:p>
          <a:p>
            <a:pPr marL="57150" indent="0" algn="just">
              <a:spcBef>
                <a:spcPts val="0"/>
              </a:spcBef>
              <a:buNone/>
              <a:tabLst>
                <a:tab pos="914400" algn="l"/>
              </a:tabLst>
            </a:pPr>
            <a:endParaRPr lang="en-US" sz="2800" dirty="0">
              <a:latin typeface="Perpetua" panose="02020502060401020303" pitchFamily="18" charset="0"/>
              <a:cs typeface="Times New Roman" panose="02020603050405020304" pitchFamily="18" charset="0"/>
            </a:endParaRPr>
          </a:p>
          <a:p>
            <a:pPr marL="571500" indent="-514350" algn="just">
              <a:spcBef>
                <a:spcPts val="0"/>
              </a:spcBef>
              <a:tabLst>
                <a:tab pos="914400" algn="l"/>
              </a:tabLst>
            </a:pPr>
            <a:r>
              <a:rPr lang="en-US" sz="2800" dirty="0">
                <a:latin typeface="Perpetua" panose="02020502060401020303" pitchFamily="18" charset="0"/>
                <a:cs typeface="Times New Roman" panose="02020603050405020304" pitchFamily="18" charset="0"/>
              </a:rPr>
              <a:t>Initial Stack             Push(8)                Pop</a:t>
            </a:r>
          </a:p>
          <a:p>
            <a:pPr marL="571500" indent="-514350" algn="just">
              <a:spcBef>
                <a:spcPts val="0"/>
              </a:spcBef>
              <a:tabLst>
                <a:tab pos="914400" algn="l"/>
              </a:tabLst>
            </a:pPr>
            <a:endParaRPr lang="en-US" sz="1800" dirty="0">
              <a:effectLst/>
              <a:latin typeface="Times New Roman" panose="02020603050405020304" pitchFamily="18" charset="0"/>
              <a:ea typeface="Times New Roman" panose="02020603050405020304" pitchFamily="18" charset="0"/>
            </a:endParaRPr>
          </a:p>
          <a:p>
            <a:pPr marL="571500" indent="-514350" algn="just">
              <a:spcBef>
                <a:spcPts val="0"/>
              </a:spcBef>
              <a:tabLst>
                <a:tab pos="914400" algn="l"/>
              </a:tabLst>
            </a:pPr>
            <a:r>
              <a:rPr lang="en-US" sz="1800" dirty="0">
                <a:latin typeface="Times New Roman" panose="02020603050405020304" pitchFamily="18" charset="0"/>
                <a:ea typeface="Times New Roman" panose="02020603050405020304" pitchFamily="18" charset="0"/>
              </a:rPr>
              <a:t>                                 </a:t>
            </a:r>
          </a:p>
          <a:p>
            <a:pPr marL="571500" indent="-514350" algn="just">
              <a:spcBef>
                <a:spcPts val="0"/>
              </a:spcBef>
              <a:tabLst>
                <a:tab pos="914400" algn="l"/>
              </a:tabLst>
            </a:pPr>
            <a:r>
              <a:rPr lang="en-US" sz="1800" dirty="0">
                <a:latin typeface="Times New Roman" panose="02020603050405020304" pitchFamily="18" charset="0"/>
                <a:ea typeface="Times New Roman" panose="02020603050405020304" pitchFamily="18" charset="0"/>
              </a:rPr>
              <a:t>                                   TOS=&gt;                   </a:t>
            </a:r>
          </a:p>
          <a:p>
            <a:pPr marL="571500" indent="-514350" algn="just">
              <a:spcBef>
                <a:spcPts val="0"/>
              </a:spcBef>
              <a:tabLst>
                <a:tab pos="914400" algn="l"/>
              </a:tabLst>
            </a:pPr>
            <a:r>
              <a:rPr lang="en-US" sz="1800" dirty="0">
                <a:effectLst/>
                <a:latin typeface="Perpetua" panose="02020502060401020303" pitchFamily="18" charset="0"/>
                <a:ea typeface="Times New Roman" panose="02020603050405020304" pitchFamily="18" charset="0"/>
              </a:rPr>
              <a:t>TOS=&gt;                                                                               TOS=&gt;</a:t>
            </a:r>
          </a:p>
          <a:p>
            <a:pPr marL="571500" indent="-514350" algn="just">
              <a:spcBef>
                <a:spcPts val="0"/>
              </a:spcBef>
              <a:tabLst>
                <a:tab pos="914400" algn="l"/>
              </a:tabLst>
            </a:pPr>
            <a:endParaRPr lang="en-US" sz="1800" dirty="0">
              <a:effectLst/>
              <a:latin typeface="Perpetua" panose="02020502060401020303" pitchFamily="18" charset="0"/>
              <a:ea typeface="Times New Roman" panose="02020603050405020304" pitchFamily="18" charset="0"/>
            </a:endParaRPr>
          </a:p>
          <a:p>
            <a:pPr marL="571500" indent="-514350" algn="just">
              <a:spcBef>
                <a:spcPts val="0"/>
              </a:spcBef>
              <a:tabLst>
                <a:tab pos="914400" algn="l"/>
              </a:tabLst>
            </a:pPr>
            <a:endParaRPr lang="en-US" sz="2800" dirty="0">
              <a:latin typeface="Perpetua" panose="02020502060401020303"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CE482DC-2269-4F26-9D2A-7E44B1A4CD85}" type="slidenum">
              <a:rPr lang="en-US" smtClean="0"/>
              <a:t>2</a:t>
            </a:fld>
            <a:endParaRPr lang="en-US" dirty="0"/>
          </a:p>
        </p:txBody>
      </p:sp>
      <p:graphicFrame>
        <p:nvGraphicFramePr>
          <p:cNvPr id="4" name="Table 3">
            <a:extLst>
              <a:ext uri="{FF2B5EF4-FFF2-40B4-BE49-F238E27FC236}">
                <a16:creationId xmlns:a16="http://schemas.microsoft.com/office/drawing/2014/main" id="{6E6D3918-EE2D-9EB9-1BD9-99176213CEE4}"/>
              </a:ext>
            </a:extLst>
          </p:cNvPr>
          <p:cNvGraphicFramePr>
            <a:graphicFrameLocks noGrp="1"/>
          </p:cNvGraphicFramePr>
          <p:nvPr>
            <p:extLst>
              <p:ext uri="{D42A27DB-BD31-4B8C-83A1-F6EECF244321}">
                <p14:modId xmlns:p14="http://schemas.microsoft.com/office/powerpoint/2010/main" val="4031262057"/>
              </p:ext>
            </p:extLst>
          </p:nvPr>
        </p:nvGraphicFramePr>
        <p:xfrm>
          <a:off x="1960254" y="4399720"/>
          <a:ext cx="478146" cy="914400"/>
        </p:xfrm>
        <a:graphic>
          <a:graphicData uri="http://schemas.openxmlformats.org/drawingml/2006/table">
            <a:tbl>
              <a:tblPr firstRow="1" firstCol="1" lastRow="1" lastCol="1" bandRow="1" bandCol="1">
                <a:tableStyleId>{E8B1032C-EA38-4F05-BA0D-38AFFFC7BED3}</a:tableStyleId>
              </a:tblPr>
              <a:tblGrid>
                <a:gridCol w="478146">
                  <a:extLst>
                    <a:ext uri="{9D8B030D-6E8A-4147-A177-3AD203B41FA5}">
                      <a16:colId xmlns:a16="http://schemas.microsoft.com/office/drawing/2014/main" val="63682650"/>
                    </a:ext>
                  </a:extLst>
                </a:gridCol>
              </a:tblGrid>
              <a:tr h="254783">
                <a:tc>
                  <a:txBody>
                    <a:bodyPr/>
                    <a:lstStyle/>
                    <a:p>
                      <a:pPr marL="0" marR="0" algn="ctr">
                        <a:spcBef>
                          <a:spcPts val="0"/>
                        </a:spcBef>
                        <a:spcAft>
                          <a:spcPts val="0"/>
                        </a:spcAft>
                      </a:pPr>
                      <a:r>
                        <a:rPr lang="en-US" sz="2000" dirty="0">
                          <a:effectLst/>
                          <a:latin typeface="Perpetua" panose="02020502060401020303" pitchFamily="18" charset="0"/>
                        </a:rPr>
                        <a:t> </a:t>
                      </a:r>
                      <a:endParaRPr lang="en-US" sz="1800" dirty="0">
                        <a:effectLst/>
                        <a:latin typeface="Perpetua" panose="02020502060401020303"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83338447"/>
                  </a:ext>
                </a:extLst>
              </a:tr>
              <a:tr h="251656">
                <a:tc>
                  <a:txBody>
                    <a:bodyPr/>
                    <a:lstStyle/>
                    <a:p>
                      <a:pPr marL="0" marR="0" algn="ctr">
                        <a:spcBef>
                          <a:spcPts val="0"/>
                        </a:spcBef>
                        <a:spcAft>
                          <a:spcPts val="0"/>
                        </a:spcAft>
                      </a:pPr>
                      <a:r>
                        <a:rPr lang="en-US" sz="2000">
                          <a:effectLst/>
                          <a:latin typeface="Perpetua" panose="02020502060401020303" pitchFamily="18" charset="0"/>
                        </a:rPr>
                        <a:t> </a:t>
                      </a:r>
                      <a:endParaRPr lang="en-US" sz="1800">
                        <a:effectLst/>
                        <a:latin typeface="Perpetua" panose="02020502060401020303"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91286184"/>
                  </a:ext>
                </a:extLst>
              </a:tr>
              <a:tr h="250094">
                <a:tc>
                  <a:txBody>
                    <a:bodyPr/>
                    <a:lstStyle/>
                    <a:p>
                      <a:pPr marL="79375" marR="0" algn="ctr">
                        <a:spcBef>
                          <a:spcPts val="60"/>
                        </a:spcBef>
                        <a:spcAft>
                          <a:spcPts val="0"/>
                        </a:spcAft>
                      </a:pPr>
                      <a:r>
                        <a:rPr lang="en-US" sz="2000" dirty="0">
                          <a:effectLst/>
                          <a:latin typeface="Perpetua" panose="02020502060401020303" pitchFamily="18" charset="0"/>
                        </a:rPr>
                        <a:t>4</a:t>
                      </a:r>
                      <a:endParaRPr lang="en-US" sz="1800" dirty="0">
                        <a:effectLst/>
                        <a:latin typeface="Perpetua" panose="02020502060401020303"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201796223"/>
                  </a:ext>
                </a:extLst>
              </a:tr>
            </a:tbl>
          </a:graphicData>
        </a:graphic>
      </p:graphicFrame>
      <p:graphicFrame>
        <p:nvGraphicFramePr>
          <p:cNvPr id="7" name="Table 6">
            <a:extLst>
              <a:ext uri="{FF2B5EF4-FFF2-40B4-BE49-F238E27FC236}">
                <a16:creationId xmlns:a16="http://schemas.microsoft.com/office/drawing/2014/main" id="{F2BF53A2-14FD-FA32-92ED-5596B55B4A54}"/>
              </a:ext>
            </a:extLst>
          </p:cNvPr>
          <p:cNvGraphicFramePr>
            <a:graphicFrameLocks noGrp="1"/>
          </p:cNvGraphicFramePr>
          <p:nvPr>
            <p:extLst>
              <p:ext uri="{D42A27DB-BD31-4B8C-83A1-F6EECF244321}">
                <p14:modId xmlns:p14="http://schemas.microsoft.com/office/powerpoint/2010/main" val="4200701340"/>
              </p:ext>
            </p:extLst>
          </p:nvPr>
        </p:nvGraphicFramePr>
        <p:xfrm>
          <a:off x="3987843" y="4369300"/>
          <a:ext cx="478147" cy="914400"/>
        </p:xfrm>
        <a:graphic>
          <a:graphicData uri="http://schemas.openxmlformats.org/drawingml/2006/table">
            <a:tbl>
              <a:tblPr firstRow="1" firstCol="1" lastRow="1" lastCol="1" bandRow="1" bandCol="1">
                <a:tableStyleId>{E8B1032C-EA38-4F05-BA0D-38AFFFC7BED3}</a:tableStyleId>
              </a:tblPr>
              <a:tblGrid>
                <a:gridCol w="478147">
                  <a:extLst>
                    <a:ext uri="{9D8B030D-6E8A-4147-A177-3AD203B41FA5}">
                      <a16:colId xmlns:a16="http://schemas.microsoft.com/office/drawing/2014/main" val="2552199960"/>
                    </a:ext>
                  </a:extLst>
                </a:gridCol>
              </a:tblGrid>
              <a:tr h="307949">
                <a:tc>
                  <a:txBody>
                    <a:bodyPr/>
                    <a:lstStyle/>
                    <a:p>
                      <a:pPr marL="0" marR="0">
                        <a:spcBef>
                          <a:spcPts val="0"/>
                        </a:spcBef>
                        <a:spcAft>
                          <a:spcPts val="0"/>
                        </a:spcAft>
                      </a:pPr>
                      <a:r>
                        <a:rPr lang="en-US" sz="1200" dirty="0">
                          <a:effectLst/>
                        </a:rPr>
                        <a:t> </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994192550"/>
                  </a:ext>
                </a:extLst>
              </a:tr>
              <a:tr h="304170">
                <a:tc>
                  <a:txBody>
                    <a:bodyPr/>
                    <a:lstStyle/>
                    <a:p>
                      <a:pPr marL="16510" marR="0" algn="ctr">
                        <a:spcBef>
                          <a:spcPts val="75"/>
                        </a:spcBef>
                        <a:spcAft>
                          <a:spcPts val="0"/>
                        </a:spcAft>
                      </a:pPr>
                      <a:r>
                        <a:rPr lang="en-US" sz="1800" dirty="0">
                          <a:effectLst/>
                          <a:latin typeface="Perpetua" panose="02020502060401020303" pitchFamily="18" charset="0"/>
                        </a:rPr>
                        <a:t>8</a:t>
                      </a:r>
                      <a:endParaRPr lang="en-US" sz="1600" dirty="0">
                        <a:effectLst/>
                        <a:latin typeface="Perpetua" panose="02020502060401020303"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486235626"/>
                  </a:ext>
                </a:extLst>
              </a:tr>
              <a:tr h="302281">
                <a:tc>
                  <a:txBody>
                    <a:bodyPr/>
                    <a:lstStyle/>
                    <a:p>
                      <a:pPr marL="16510" marR="0" algn="ctr">
                        <a:spcBef>
                          <a:spcPts val="60"/>
                        </a:spcBef>
                        <a:spcAft>
                          <a:spcPts val="0"/>
                        </a:spcAft>
                      </a:pPr>
                      <a:r>
                        <a:rPr lang="en-US" sz="1800" dirty="0">
                          <a:effectLst/>
                          <a:latin typeface="Perpetua" panose="02020502060401020303" pitchFamily="18" charset="0"/>
                        </a:rPr>
                        <a:t>4</a:t>
                      </a:r>
                      <a:endParaRPr lang="en-US" sz="1600" dirty="0">
                        <a:effectLst/>
                        <a:latin typeface="Perpetua" panose="02020502060401020303"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880188873"/>
                  </a:ext>
                </a:extLst>
              </a:tr>
            </a:tbl>
          </a:graphicData>
        </a:graphic>
      </p:graphicFrame>
      <p:graphicFrame>
        <p:nvGraphicFramePr>
          <p:cNvPr id="14" name="Table 13">
            <a:extLst>
              <a:ext uri="{FF2B5EF4-FFF2-40B4-BE49-F238E27FC236}">
                <a16:creationId xmlns:a16="http://schemas.microsoft.com/office/drawing/2014/main" id="{4871C82A-191F-DFFD-1F48-BAEDF95A26AB}"/>
              </a:ext>
            </a:extLst>
          </p:cNvPr>
          <p:cNvGraphicFramePr>
            <a:graphicFrameLocks noGrp="1"/>
          </p:cNvGraphicFramePr>
          <p:nvPr>
            <p:extLst>
              <p:ext uri="{D42A27DB-BD31-4B8C-83A1-F6EECF244321}">
                <p14:modId xmlns:p14="http://schemas.microsoft.com/office/powerpoint/2010/main" val="301779954"/>
              </p:ext>
            </p:extLst>
          </p:nvPr>
        </p:nvGraphicFramePr>
        <p:xfrm>
          <a:off x="6651525" y="4409052"/>
          <a:ext cx="478147" cy="914400"/>
        </p:xfrm>
        <a:graphic>
          <a:graphicData uri="http://schemas.openxmlformats.org/drawingml/2006/table">
            <a:tbl>
              <a:tblPr firstRow="1" firstCol="1" lastRow="1" lastCol="1" bandRow="1" bandCol="1">
                <a:tableStyleId>{E8B1032C-EA38-4F05-BA0D-38AFFFC7BED3}</a:tableStyleId>
              </a:tblPr>
              <a:tblGrid>
                <a:gridCol w="478147">
                  <a:extLst>
                    <a:ext uri="{9D8B030D-6E8A-4147-A177-3AD203B41FA5}">
                      <a16:colId xmlns:a16="http://schemas.microsoft.com/office/drawing/2014/main" val="1639141391"/>
                    </a:ext>
                  </a:extLst>
                </a:gridCol>
              </a:tblGrid>
              <a:tr h="294561">
                <a:tc>
                  <a:txBody>
                    <a:bodyPr/>
                    <a:lstStyle/>
                    <a:p>
                      <a:pPr marL="0" marR="0" algn="ctr">
                        <a:spcBef>
                          <a:spcPts val="0"/>
                        </a:spcBef>
                        <a:spcAft>
                          <a:spcPts val="0"/>
                        </a:spcAft>
                      </a:pPr>
                      <a:r>
                        <a:rPr lang="en-US" sz="2000">
                          <a:effectLst/>
                          <a:latin typeface="Perpetua" panose="02020502060401020303" pitchFamily="18" charset="0"/>
                        </a:rPr>
                        <a:t> </a:t>
                      </a:r>
                      <a:endParaRPr lang="en-US" sz="1800">
                        <a:effectLst/>
                        <a:latin typeface="Perpetua" panose="02020502060401020303"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25613087"/>
                  </a:ext>
                </a:extLst>
              </a:tr>
              <a:tr h="290947">
                <a:tc>
                  <a:txBody>
                    <a:bodyPr/>
                    <a:lstStyle/>
                    <a:p>
                      <a:pPr marL="0" marR="0" algn="ctr">
                        <a:spcBef>
                          <a:spcPts val="0"/>
                        </a:spcBef>
                        <a:spcAft>
                          <a:spcPts val="0"/>
                        </a:spcAft>
                      </a:pPr>
                      <a:r>
                        <a:rPr lang="en-US" sz="2000">
                          <a:effectLst/>
                          <a:latin typeface="Perpetua" panose="02020502060401020303" pitchFamily="18" charset="0"/>
                        </a:rPr>
                        <a:t> </a:t>
                      </a:r>
                      <a:endParaRPr lang="en-US" sz="1800">
                        <a:effectLst/>
                        <a:latin typeface="Perpetua" panose="02020502060401020303"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57732521"/>
                  </a:ext>
                </a:extLst>
              </a:tr>
              <a:tr h="289140">
                <a:tc>
                  <a:txBody>
                    <a:bodyPr/>
                    <a:lstStyle/>
                    <a:p>
                      <a:pPr marL="80645" marR="0" algn="ctr">
                        <a:spcBef>
                          <a:spcPts val="60"/>
                        </a:spcBef>
                        <a:spcAft>
                          <a:spcPts val="0"/>
                        </a:spcAft>
                      </a:pPr>
                      <a:r>
                        <a:rPr lang="en-US" sz="2000" dirty="0">
                          <a:effectLst/>
                          <a:latin typeface="Perpetua" panose="02020502060401020303" pitchFamily="18" charset="0"/>
                        </a:rPr>
                        <a:t>4</a:t>
                      </a:r>
                      <a:endParaRPr lang="en-US" sz="1800" dirty="0">
                        <a:effectLst/>
                        <a:latin typeface="Perpetua" panose="02020502060401020303"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564525899"/>
                  </a:ext>
                </a:extLst>
              </a:tr>
            </a:tbl>
          </a:graphicData>
        </a:graphic>
      </p:graphicFrame>
    </p:spTree>
    <p:extLst>
      <p:ext uri="{BB962C8B-B14F-4D97-AF65-F5344CB8AC3E}">
        <p14:creationId xmlns:p14="http://schemas.microsoft.com/office/powerpoint/2010/main" val="689055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3200" b="1" dirty="0">
                <a:latin typeface="Perpetua" panose="02020502060401020303" pitchFamily="18" charset="0"/>
                <a:cs typeface="Times New Roman" panose="02020603050405020304" pitchFamily="18" charset="0"/>
              </a:rPr>
              <a:t>Linked List Implementation of Stacks: Pop operation</a:t>
            </a:r>
          </a:p>
        </p:txBody>
      </p:sp>
      <p:sp>
        <p:nvSpPr>
          <p:cNvPr id="3" name="Content Placeholder 2"/>
          <p:cNvSpPr>
            <a:spLocks noGrp="1"/>
          </p:cNvSpPr>
          <p:nvPr>
            <p:ph idx="1"/>
          </p:nvPr>
        </p:nvSpPr>
        <p:spPr>
          <a:xfrm>
            <a:off x="594360" y="1527047"/>
            <a:ext cx="11018520" cy="5110861"/>
          </a:xfrm>
        </p:spPr>
        <p:txBody>
          <a:bodyPr>
            <a:normAutofit/>
          </a:bodyPr>
          <a:lstStyle/>
          <a:p>
            <a:pPr marL="57150" indent="0">
              <a:spcBef>
                <a:spcPts val="0"/>
              </a:spcBef>
              <a:buNone/>
              <a:tabLst>
                <a:tab pos="914400" algn="l"/>
              </a:tabLst>
            </a:pPr>
            <a:r>
              <a:rPr lang="en-US" sz="2400" dirty="0">
                <a:latin typeface="Perpetua" panose="02020502060401020303" pitchFamily="18" charset="0"/>
                <a:cs typeface="Times New Roman" panose="02020603050405020304" pitchFamily="18" charset="0"/>
              </a:rPr>
              <a:t>struct node {</a:t>
            </a:r>
          </a:p>
          <a:p>
            <a:pPr marL="57150" indent="0">
              <a:spcBef>
                <a:spcPts val="0"/>
              </a:spcBef>
              <a:buNone/>
              <a:tabLst>
                <a:tab pos="914400" algn="l"/>
              </a:tabLst>
            </a:pPr>
            <a:r>
              <a:rPr lang="en-US" sz="2400" dirty="0">
                <a:latin typeface="Perpetua" panose="02020502060401020303" pitchFamily="18" charset="0"/>
                <a:cs typeface="Times New Roman" panose="02020603050405020304" pitchFamily="18" charset="0"/>
              </a:rPr>
              <a:t>    int </a:t>
            </a:r>
            <a:r>
              <a:rPr lang="en-US" sz="2400" dirty="0" err="1">
                <a:latin typeface="Perpetua" panose="02020502060401020303" pitchFamily="18" charset="0"/>
                <a:cs typeface="Times New Roman" panose="02020603050405020304" pitchFamily="18" charset="0"/>
              </a:rPr>
              <a:t>nodeval</a:t>
            </a:r>
            <a:r>
              <a:rPr lang="en-US" sz="2400" dirty="0">
                <a:latin typeface="Perpetua" panose="02020502060401020303" pitchFamily="18" charset="0"/>
                <a:cs typeface="Times New Roman" panose="02020603050405020304" pitchFamily="18" charset="0"/>
              </a:rPr>
              <a:t>;</a:t>
            </a:r>
          </a:p>
          <a:p>
            <a:pPr marL="57150" indent="0">
              <a:spcBef>
                <a:spcPts val="0"/>
              </a:spcBef>
              <a:buNone/>
              <a:tabLst>
                <a:tab pos="914400" algn="l"/>
              </a:tabLst>
            </a:pPr>
            <a:r>
              <a:rPr lang="en-US" sz="2400" dirty="0">
                <a:latin typeface="Perpetua" panose="02020502060401020303" pitchFamily="18" charset="0"/>
                <a:cs typeface="Times New Roman" panose="02020603050405020304" pitchFamily="18" charset="0"/>
              </a:rPr>
              <a:t>    struct node *next;</a:t>
            </a:r>
          </a:p>
          <a:p>
            <a:pPr marL="57150" indent="0">
              <a:spcBef>
                <a:spcPts val="0"/>
              </a:spcBef>
              <a:buNone/>
              <a:tabLst>
                <a:tab pos="914400" algn="l"/>
              </a:tabLst>
            </a:pPr>
            <a:r>
              <a:rPr lang="en-US" sz="2400" dirty="0">
                <a:latin typeface="Perpetua" panose="02020502060401020303" pitchFamily="18" charset="0"/>
                <a:cs typeface="Times New Roman" panose="02020603050405020304" pitchFamily="18" charset="0"/>
              </a:rPr>
              <a:t>}</a:t>
            </a:r>
          </a:p>
          <a:p>
            <a:pPr marL="57150" indent="0">
              <a:spcBef>
                <a:spcPts val="0"/>
              </a:spcBef>
              <a:buNone/>
              <a:tabLst>
                <a:tab pos="914400" algn="l"/>
              </a:tabLst>
            </a:pPr>
            <a:r>
              <a:rPr lang="en-US" sz="2400" dirty="0">
                <a:latin typeface="Perpetua" panose="02020502060401020303" pitchFamily="18" charset="0"/>
                <a:cs typeface="Times New Roman" panose="02020603050405020304" pitchFamily="18" charset="0"/>
              </a:rPr>
              <a:t>struct node *stack = NULL; /*stack is initially empty*/ struct node *top = stack;</a:t>
            </a:r>
          </a:p>
          <a:p>
            <a:pPr marL="57150" indent="0">
              <a:spcBef>
                <a:spcPts val="0"/>
              </a:spcBef>
              <a:buNone/>
              <a:tabLst>
                <a:tab pos="914400" algn="l"/>
              </a:tabLst>
            </a:pPr>
            <a:endParaRPr lang="en-US" sz="2400" dirty="0">
              <a:latin typeface="Perpetua" panose="02020502060401020303" pitchFamily="18" charset="0"/>
              <a:cs typeface="Times New Roman" panose="02020603050405020304" pitchFamily="18" charset="0"/>
            </a:endParaRPr>
          </a:p>
          <a:p>
            <a:pPr marL="57150" indent="0">
              <a:spcBef>
                <a:spcPts val="0"/>
              </a:spcBef>
              <a:buNone/>
              <a:tabLst>
                <a:tab pos="914400" algn="l"/>
              </a:tabLst>
            </a:pPr>
            <a:r>
              <a:rPr lang="en-US" sz="2400" dirty="0">
                <a:latin typeface="Perpetua" panose="02020502060401020303" pitchFamily="18" charset="0"/>
                <a:cs typeface="Times New Roman" panose="02020603050405020304" pitchFamily="18" charset="0"/>
              </a:rPr>
              <a:t>main()</a:t>
            </a:r>
          </a:p>
          <a:p>
            <a:pPr marL="57150" indent="0">
              <a:spcBef>
                <a:spcPts val="0"/>
              </a:spcBef>
              <a:buNone/>
              <a:tabLst>
                <a:tab pos="914400" algn="l"/>
              </a:tabLst>
            </a:pPr>
            <a:r>
              <a:rPr lang="en-US" sz="2400" dirty="0">
                <a:latin typeface="Perpetua" panose="02020502060401020303" pitchFamily="18" charset="0"/>
                <a:cs typeface="Times New Roman" panose="02020603050405020304" pitchFamily="18" charset="0"/>
              </a:rPr>
              <a:t>{</a:t>
            </a:r>
          </a:p>
          <a:p>
            <a:pPr marL="57150" indent="0">
              <a:spcBef>
                <a:spcPts val="0"/>
              </a:spcBef>
              <a:buNone/>
              <a:tabLst>
                <a:tab pos="914400" algn="l"/>
              </a:tabLst>
            </a:pPr>
            <a:r>
              <a:rPr lang="en-US" sz="2400" dirty="0">
                <a:latin typeface="Perpetua" panose="02020502060401020303" pitchFamily="18" charset="0"/>
                <a:cs typeface="Times New Roman" panose="02020603050405020304" pitchFamily="18" charset="0"/>
              </a:rPr>
              <a:t>    int </a:t>
            </a:r>
            <a:r>
              <a:rPr lang="en-US" sz="2400" dirty="0" err="1">
                <a:latin typeface="Perpetua" panose="02020502060401020303" pitchFamily="18" charset="0"/>
                <a:cs typeface="Times New Roman" panose="02020603050405020304" pitchFamily="18" charset="0"/>
              </a:rPr>
              <a:t>newvalue</a:t>
            </a:r>
            <a:r>
              <a:rPr lang="en-US" sz="2400" dirty="0">
                <a:latin typeface="Perpetua" panose="02020502060401020303" pitchFamily="18" charset="0"/>
                <a:cs typeface="Times New Roman" panose="02020603050405020304" pitchFamily="18" charset="0"/>
              </a:rPr>
              <a:t>, </a:t>
            </a:r>
            <a:r>
              <a:rPr lang="en-US" sz="2400" dirty="0" err="1">
                <a:latin typeface="Perpetua" panose="02020502060401020303" pitchFamily="18" charset="0"/>
                <a:cs typeface="Times New Roman" panose="02020603050405020304" pitchFamily="18" charset="0"/>
              </a:rPr>
              <a:t>delval</a:t>
            </a:r>
            <a:r>
              <a:rPr lang="en-US" sz="2400" dirty="0">
                <a:latin typeface="Perpetua" panose="02020502060401020303" pitchFamily="18" charset="0"/>
                <a:cs typeface="Times New Roman" panose="02020603050405020304" pitchFamily="18" charset="0"/>
              </a:rPr>
              <a:t>;</a:t>
            </a:r>
          </a:p>
          <a:p>
            <a:pPr marL="57150" indent="0">
              <a:spcBef>
                <a:spcPts val="0"/>
              </a:spcBef>
              <a:buNone/>
              <a:tabLst>
                <a:tab pos="914400" algn="l"/>
              </a:tabLst>
            </a:pPr>
            <a:r>
              <a:rPr lang="en-US" sz="2400" dirty="0">
                <a:latin typeface="Perpetua" panose="02020502060401020303" pitchFamily="18" charset="0"/>
                <a:cs typeface="Times New Roman" panose="02020603050405020304" pitchFamily="18" charset="0"/>
              </a:rPr>
              <a:t>    ..</a:t>
            </a:r>
          </a:p>
          <a:p>
            <a:pPr marL="57150" indent="0">
              <a:spcBef>
                <a:spcPts val="0"/>
              </a:spcBef>
              <a:buNone/>
              <a:tabLst>
                <a:tab pos="914400" algn="l"/>
              </a:tabLst>
            </a:pPr>
            <a:r>
              <a:rPr lang="en-US" sz="2400" dirty="0">
                <a:latin typeface="Perpetua" panose="02020502060401020303" pitchFamily="18" charset="0"/>
                <a:cs typeface="Times New Roman" panose="02020603050405020304" pitchFamily="18" charset="0"/>
              </a:rPr>
              <a:t>    push(</a:t>
            </a:r>
            <a:r>
              <a:rPr lang="en-US" sz="2400" dirty="0" err="1">
                <a:latin typeface="Perpetua" panose="02020502060401020303" pitchFamily="18" charset="0"/>
                <a:cs typeface="Times New Roman" panose="02020603050405020304" pitchFamily="18" charset="0"/>
              </a:rPr>
              <a:t>newvalue</a:t>
            </a:r>
            <a:r>
              <a:rPr lang="en-US" sz="2400" dirty="0">
                <a:latin typeface="Perpetua" panose="02020502060401020303" pitchFamily="18" charset="0"/>
                <a:cs typeface="Times New Roman" panose="02020603050405020304" pitchFamily="18" charset="0"/>
              </a:rPr>
              <a:t>);</a:t>
            </a:r>
          </a:p>
          <a:p>
            <a:pPr marL="57150" indent="0">
              <a:spcBef>
                <a:spcPts val="0"/>
              </a:spcBef>
              <a:buNone/>
              <a:tabLst>
                <a:tab pos="914400" algn="l"/>
              </a:tabLst>
            </a:pPr>
            <a:r>
              <a:rPr lang="en-US" sz="2400" dirty="0">
                <a:latin typeface="Perpetua" panose="02020502060401020303" pitchFamily="18" charset="0"/>
                <a:cs typeface="Times New Roman" panose="02020603050405020304" pitchFamily="18" charset="0"/>
              </a:rPr>
              <a:t>    ..</a:t>
            </a:r>
          </a:p>
          <a:p>
            <a:pPr marL="57150" indent="0">
              <a:spcBef>
                <a:spcPts val="0"/>
              </a:spcBef>
              <a:buNone/>
              <a:tabLst>
                <a:tab pos="914400" algn="l"/>
              </a:tabLst>
            </a:pPr>
            <a:r>
              <a:rPr lang="en-US" sz="2400" dirty="0">
                <a:latin typeface="Perpetua" panose="02020502060401020303" pitchFamily="18" charset="0"/>
                <a:cs typeface="Times New Roman" panose="02020603050405020304" pitchFamily="18" charset="0"/>
              </a:rPr>
              <a:t>    </a:t>
            </a:r>
            <a:r>
              <a:rPr lang="en-US" sz="2400" dirty="0" err="1">
                <a:latin typeface="Perpetua" panose="02020502060401020303" pitchFamily="18" charset="0"/>
                <a:cs typeface="Times New Roman" panose="02020603050405020304" pitchFamily="18" charset="0"/>
              </a:rPr>
              <a:t>delval</a:t>
            </a:r>
            <a:r>
              <a:rPr lang="en-US" sz="2400" dirty="0">
                <a:latin typeface="Perpetua" panose="02020502060401020303" pitchFamily="18" charset="0"/>
                <a:cs typeface="Times New Roman" panose="02020603050405020304" pitchFamily="18" charset="0"/>
              </a:rPr>
              <a:t> = pop(); /*POP returns the deleted value from the stack*/</a:t>
            </a:r>
          </a:p>
          <a:p>
            <a:pPr marL="57150" indent="0">
              <a:spcBef>
                <a:spcPts val="0"/>
              </a:spcBef>
              <a:buNone/>
              <a:tabLst>
                <a:tab pos="914400" algn="l"/>
              </a:tabLst>
            </a:pPr>
            <a:r>
              <a:rPr lang="en-US" sz="2400" dirty="0">
                <a:latin typeface="Perpetua" panose="02020502060401020303" pitchFamily="18" charset="0"/>
                <a:cs typeface="Times New Roman" panose="02020603050405020304" pitchFamily="18" charset="0"/>
              </a:rPr>
              <a:t>}</a:t>
            </a:r>
          </a:p>
        </p:txBody>
      </p:sp>
      <p:sp>
        <p:nvSpPr>
          <p:cNvPr id="5" name="Slide Number Placeholder 4"/>
          <p:cNvSpPr>
            <a:spLocks noGrp="1"/>
          </p:cNvSpPr>
          <p:nvPr>
            <p:ph type="sldNum" sz="quarter" idx="12"/>
          </p:nvPr>
        </p:nvSpPr>
        <p:spPr/>
        <p:txBody>
          <a:bodyPr/>
          <a:lstStyle/>
          <a:p>
            <a:fld id="{4CE482DC-2269-4F26-9D2A-7E44B1A4CD85}" type="slidenum">
              <a:rPr lang="en-US" smtClean="0"/>
              <a:t>20</a:t>
            </a:fld>
            <a:endParaRPr lang="en-US" dirty="0"/>
          </a:p>
        </p:txBody>
      </p:sp>
    </p:spTree>
    <p:extLst>
      <p:ext uri="{BB962C8B-B14F-4D97-AF65-F5344CB8AC3E}">
        <p14:creationId xmlns:p14="http://schemas.microsoft.com/office/powerpoint/2010/main" val="2491652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026116"/>
          </a:xfrm>
        </p:spPr>
        <p:txBody>
          <a:bodyPr>
            <a:noAutofit/>
          </a:bodyPr>
          <a:lstStyle/>
          <a:p>
            <a:r>
              <a:rPr lang="en-US" sz="3200" b="1" dirty="0">
                <a:latin typeface="Perpetua" panose="02020502060401020303" pitchFamily="18" charset="0"/>
                <a:cs typeface="Times New Roman" panose="02020603050405020304" pitchFamily="18" charset="0"/>
              </a:rPr>
              <a:t>Linked List Implementation of Stacks: Pop operation</a:t>
            </a:r>
          </a:p>
        </p:txBody>
      </p:sp>
      <p:sp>
        <p:nvSpPr>
          <p:cNvPr id="3" name="Content Placeholder 2"/>
          <p:cNvSpPr>
            <a:spLocks noGrp="1"/>
          </p:cNvSpPr>
          <p:nvPr>
            <p:ph sz="half" idx="1"/>
          </p:nvPr>
        </p:nvSpPr>
        <p:spPr>
          <a:xfrm>
            <a:off x="1069847" y="1404730"/>
            <a:ext cx="5284437" cy="4968639"/>
          </a:xfrm>
        </p:spPr>
        <p:txBody>
          <a:bodyPr>
            <a:noAutofit/>
          </a:bodyPr>
          <a:lstStyle/>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int pop( )</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int </a:t>
            </a:r>
            <a:r>
              <a:rPr lang="en-US" sz="2800" dirty="0" err="1">
                <a:latin typeface="Perpetua" panose="02020502060401020303" pitchFamily="18" charset="0"/>
                <a:cs typeface="Times New Roman" panose="02020603050405020304" pitchFamily="18" charset="0"/>
              </a:rPr>
              <a:t>pop_val</a:t>
            </a:r>
            <a:r>
              <a:rPr lang="en-US" sz="2800" dirty="0">
                <a:latin typeface="Perpetua" panose="02020502060401020303" pitchFamily="18" charset="0"/>
                <a:cs typeface="Times New Roman" panose="02020603050405020304" pitchFamily="18" charset="0"/>
              </a:rPr>
              <a:t> </a:t>
            </a:r>
            <a:r>
              <a:rPr lang="en-US" sz="2800" dirty="0">
                <a:solidFill>
                  <a:srgbClr val="FF0000"/>
                </a:solidFill>
                <a:latin typeface="Perpetua" panose="02020502060401020303" pitchFamily="18" charset="0"/>
                <a:cs typeface="Times New Roman" panose="02020603050405020304" pitchFamily="18" charset="0"/>
              </a:rPr>
              <a:t>=</a:t>
            </a:r>
            <a:r>
              <a:rPr lang="en-US" sz="2800" dirty="0">
                <a:latin typeface="Perpetua" panose="02020502060401020303" pitchFamily="18" charset="0"/>
                <a:cs typeface="Times New Roman" panose="02020603050405020304" pitchFamily="18" charset="0"/>
              </a:rPr>
              <a:t> 0;</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struct node </a:t>
            </a:r>
            <a:r>
              <a:rPr lang="en-US" sz="2800" dirty="0">
                <a:solidFill>
                  <a:srgbClr val="FF0000"/>
                </a:solidFill>
                <a:latin typeface="Perpetua" panose="02020502060401020303" pitchFamily="18" charset="0"/>
                <a:cs typeface="Times New Roman" panose="02020603050405020304" pitchFamily="18" charset="0"/>
              </a:rPr>
              <a:t>*</a:t>
            </a:r>
            <a:r>
              <a:rPr lang="en-US" sz="2800" dirty="0">
                <a:latin typeface="Perpetua" panose="02020502060401020303" pitchFamily="18" charset="0"/>
                <a:cs typeface="Times New Roman" panose="02020603050405020304" pitchFamily="18" charset="0"/>
              </a:rPr>
              <a:t>target = stack;</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a:t>
            </a:r>
            <a:r>
              <a:rPr lang="en-US" sz="2800" dirty="0">
                <a:solidFill>
                  <a:srgbClr val="FF0000"/>
                </a:solidFill>
                <a:latin typeface="Perpetua" panose="02020502060401020303" pitchFamily="18" charset="0"/>
                <a:cs typeface="Times New Roman" panose="02020603050405020304" pitchFamily="18" charset="0"/>
              </a:rPr>
              <a:t>if</a:t>
            </a:r>
            <a:r>
              <a:rPr lang="en-US" sz="2800" dirty="0">
                <a:latin typeface="Perpetua" panose="02020502060401020303" pitchFamily="18" charset="0"/>
                <a:cs typeface="Times New Roman" panose="02020603050405020304" pitchFamily="18" charset="0"/>
              </a:rPr>
              <a:t>(stack </a:t>
            </a:r>
            <a:r>
              <a:rPr lang="en-US" sz="2800" dirty="0">
                <a:solidFill>
                  <a:srgbClr val="FF0000"/>
                </a:solidFill>
                <a:latin typeface="Perpetua" panose="02020502060401020303" pitchFamily="18" charset="0"/>
                <a:cs typeface="Times New Roman" panose="02020603050405020304" pitchFamily="18" charset="0"/>
              </a:rPr>
              <a:t>==</a:t>
            </a:r>
            <a:r>
              <a:rPr lang="en-US" sz="2800" dirty="0">
                <a:latin typeface="Perpetua" panose="02020502060401020303" pitchFamily="18" charset="0"/>
                <a:cs typeface="Times New Roman" panose="02020603050405020304" pitchFamily="18" charset="0"/>
              </a:rPr>
              <a:t> </a:t>
            </a:r>
            <a:r>
              <a:rPr lang="en-US" sz="2800" dirty="0">
                <a:solidFill>
                  <a:srgbClr val="33CCCC"/>
                </a:solidFill>
                <a:latin typeface="Perpetua" panose="02020502060401020303" pitchFamily="18" charset="0"/>
                <a:cs typeface="Times New Roman" panose="02020603050405020304" pitchFamily="18" charset="0"/>
              </a:rPr>
              <a:t>NULL</a:t>
            </a:r>
            <a:r>
              <a:rPr lang="en-US" sz="2800" dirty="0">
                <a:latin typeface="Perpetua" panose="02020502060401020303" pitchFamily="18" charset="0"/>
                <a:cs typeface="Times New Roman" panose="02020603050405020304" pitchFamily="18" charset="0"/>
              </a:rPr>
              <a:t>) /</a:t>
            </a:r>
            <a:r>
              <a:rPr lang="en-US" sz="2800" dirty="0">
                <a:solidFill>
                  <a:srgbClr val="0070C0"/>
                </a:solidFill>
                <a:latin typeface="Perpetua" panose="02020502060401020303" pitchFamily="18" charset="0"/>
                <a:cs typeface="Times New Roman" panose="02020603050405020304" pitchFamily="18" charset="0"/>
              </a:rPr>
              <a:t>*step-1*</a:t>
            </a:r>
            <a:r>
              <a:rPr lang="en-US" sz="2800" dirty="0">
                <a:latin typeface="Perpetua" panose="02020502060401020303" pitchFamily="18" charset="0"/>
                <a:cs typeface="Times New Roman" panose="02020603050405020304" pitchFamily="18" charset="0"/>
              </a:rPr>
              <a:t>/ cout</a:t>
            </a:r>
            <a:r>
              <a:rPr lang="en-US" sz="2800" dirty="0">
                <a:solidFill>
                  <a:srgbClr val="FF0000"/>
                </a:solidFill>
                <a:latin typeface="Perpetua" panose="02020502060401020303" pitchFamily="18" charset="0"/>
                <a:cs typeface="Times New Roman" panose="02020603050405020304" pitchFamily="18" charset="0"/>
              </a:rPr>
              <a:t>&lt;&lt;</a:t>
            </a:r>
            <a:r>
              <a:rPr lang="en-US" sz="2800" dirty="0">
                <a:latin typeface="Perpetua" panose="02020502060401020303" pitchFamily="18" charset="0"/>
                <a:cs typeface="Times New Roman" panose="02020603050405020304" pitchFamily="18" charset="0"/>
              </a:rPr>
              <a:t>"Stack Underflow";</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a:t>
            </a:r>
            <a:r>
              <a:rPr lang="en-US" sz="2800" dirty="0">
                <a:solidFill>
                  <a:srgbClr val="FF0000"/>
                </a:solidFill>
                <a:latin typeface="Perpetua" panose="02020502060401020303" pitchFamily="18" charset="0"/>
                <a:cs typeface="Times New Roman" panose="02020603050405020304" pitchFamily="18" charset="0"/>
              </a:rPr>
              <a:t>else</a:t>
            </a:r>
            <a:r>
              <a:rPr lang="en-US" sz="2800" dirty="0">
                <a:latin typeface="Perpetua" panose="02020502060401020303" pitchFamily="18" charset="0"/>
                <a:cs typeface="Times New Roman" panose="02020603050405020304" pitchFamily="18" charset="0"/>
              </a:rPr>
              <a:t> {</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a:t>
            </a:r>
            <a:r>
              <a:rPr lang="en-US" sz="2800" dirty="0">
                <a:solidFill>
                  <a:srgbClr val="FF0000"/>
                </a:solidFill>
                <a:latin typeface="Perpetua" panose="02020502060401020303" pitchFamily="18" charset="0"/>
                <a:cs typeface="Times New Roman" panose="02020603050405020304" pitchFamily="18" charset="0"/>
              </a:rPr>
              <a:t>if</a:t>
            </a:r>
            <a:r>
              <a:rPr lang="en-US" sz="2800" dirty="0">
                <a:latin typeface="Perpetua" panose="02020502060401020303" pitchFamily="18" charset="0"/>
                <a:cs typeface="Times New Roman" panose="02020603050405020304" pitchFamily="18" charset="0"/>
              </a:rPr>
              <a:t>(top </a:t>
            </a:r>
            <a:r>
              <a:rPr lang="en-US" sz="2800" dirty="0">
                <a:solidFill>
                  <a:srgbClr val="FF0000"/>
                </a:solidFill>
                <a:latin typeface="Perpetua" panose="02020502060401020303" pitchFamily="18" charset="0"/>
                <a:cs typeface="Times New Roman" panose="02020603050405020304" pitchFamily="18" charset="0"/>
              </a:rPr>
              <a:t>==</a:t>
            </a:r>
            <a:r>
              <a:rPr lang="en-US" sz="2800" dirty="0">
                <a:latin typeface="Perpetua" panose="02020502060401020303" pitchFamily="18" charset="0"/>
                <a:cs typeface="Times New Roman" panose="02020603050405020304" pitchFamily="18" charset="0"/>
              </a:rPr>
              <a:t> bottom) { /</a:t>
            </a:r>
            <a:r>
              <a:rPr lang="en-US" sz="2800" dirty="0">
                <a:solidFill>
                  <a:srgbClr val="0070C0"/>
                </a:solidFill>
                <a:latin typeface="Perpetua" panose="02020502060401020303" pitchFamily="18" charset="0"/>
                <a:cs typeface="Times New Roman" panose="02020603050405020304" pitchFamily="18" charset="0"/>
              </a:rPr>
              <a:t>*step-2</a:t>
            </a:r>
            <a:r>
              <a:rPr lang="en-US" sz="2800" dirty="0">
                <a:latin typeface="Perpetua" panose="02020502060401020303" pitchFamily="18" charset="0"/>
                <a:cs typeface="Times New Roman" panose="02020603050405020304" pitchFamily="18" charset="0"/>
              </a:rPr>
              <a:t>*/</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a:t>
            </a:r>
            <a:r>
              <a:rPr lang="en-US" sz="2800" dirty="0" err="1">
                <a:latin typeface="Perpetua" panose="02020502060401020303" pitchFamily="18" charset="0"/>
                <a:cs typeface="Times New Roman" panose="02020603050405020304" pitchFamily="18" charset="0"/>
              </a:rPr>
              <a:t>pop_val</a:t>
            </a:r>
            <a:r>
              <a:rPr lang="en-US" sz="2800" dirty="0">
                <a:latin typeface="Perpetua" panose="02020502060401020303" pitchFamily="18" charset="0"/>
                <a:cs typeface="Times New Roman" panose="02020603050405020304" pitchFamily="18" charset="0"/>
              </a:rPr>
              <a:t> </a:t>
            </a:r>
            <a:r>
              <a:rPr lang="en-US" sz="2800" dirty="0">
                <a:solidFill>
                  <a:srgbClr val="FF0000"/>
                </a:solidFill>
                <a:latin typeface="Perpetua" panose="02020502060401020303" pitchFamily="18" charset="0"/>
                <a:cs typeface="Times New Roman" panose="02020603050405020304" pitchFamily="18" charset="0"/>
              </a:rPr>
              <a:t>=</a:t>
            </a:r>
            <a:r>
              <a:rPr lang="en-US" sz="2800" dirty="0">
                <a:latin typeface="Perpetua" panose="02020502060401020303" pitchFamily="18" charset="0"/>
                <a:cs typeface="Times New Roman" panose="02020603050405020304" pitchFamily="18" charset="0"/>
              </a:rPr>
              <a:t> top </a:t>
            </a:r>
            <a:r>
              <a:rPr lang="en-US" sz="2800" dirty="0">
                <a:solidFill>
                  <a:srgbClr val="FF0000"/>
                </a:solidFill>
                <a:latin typeface="Perpetua" panose="02020502060401020303" pitchFamily="18" charset="0"/>
                <a:cs typeface="Times New Roman" panose="02020603050405020304" pitchFamily="18" charset="0"/>
              </a:rPr>
              <a:t>-&gt;</a:t>
            </a:r>
            <a:r>
              <a:rPr lang="en-US" sz="2800" dirty="0">
                <a:latin typeface="Perpetua" panose="02020502060401020303" pitchFamily="18" charset="0"/>
                <a:cs typeface="Times New Roman" panose="02020603050405020304" pitchFamily="18" charset="0"/>
              </a:rPr>
              <a:t> </a:t>
            </a:r>
            <a:r>
              <a:rPr lang="en-US" sz="2800" dirty="0" err="1">
                <a:latin typeface="Perpetua" panose="02020502060401020303" pitchFamily="18" charset="0"/>
                <a:cs typeface="Times New Roman" panose="02020603050405020304" pitchFamily="18" charset="0"/>
              </a:rPr>
              <a:t>nodeval</a:t>
            </a:r>
            <a:r>
              <a:rPr lang="en-US" sz="2800" dirty="0">
                <a:latin typeface="Perpetua" panose="02020502060401020303" pitchFamily="18" charset="0"/>
                <a:cs typeface="Times New Roman" panose="02020603050405020304" pitchFamily="18" charset="0"/>
              </a:rPr>
              <a:t>; /</a:t>
            </a:r>
            <a:r>
              <a:rPr lang="en-US" sz="2800" dirty="0">
                <a:solidFill>
                  <a:srgbClr val="0070C0"/>
                </a:solidFill>
                <a:latin typeface="Perpetua" panose="02020502060401020303" pitchFamily="18" charset="0"/>
                <a:cs typeface="Times New Roman" panose="02020603050405020304" pitchFamily="18" charset="0"/>
              </a:rPr>
              <a:t>*step-3*</a:t>
            </a:r>
            <a:r>
              <a:rPr lang="en-US" sz="2800" dirty="0">
                <a:latin typeface="Perpetua" panose="02020502060401020303" pitchFamily="18" charset="0"/>
                <a:cs typeface="Times New Roman" panose="02020603050405020304" pitchFamily="18" charset="0"/>
              </a:rPr>
              <a:t>/ </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delete top;</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stack = </a:t>
            </a:r>
            <a:r>
              <a:rPr lang="en-US" sz="2800" dirty="0">
                <a:solidFill>
                  <a:srgbClr val="58B3C8"/>
                </a:solidFill>
                <a:latin typeface="Perpetua" panose="02020502060401020303" pitchFamily="18" charset="0"/>
                <a:cs typeface="Times New Roman" panose="02020603050405020304" pitchFamily="18" charset="0"/>
              </a:rPr>
              <a:t>NULL</a:t>
            </a:r>
            <a:r>
              <a:rPr lang="en-US" sz="2800" dirty="0">
                <a:latin typeface="Perpetua" panose="02020502060401020303" pitchFamily="18" charset="0"/>
                <a:cs typeface="Times New Roman" panose="02020603050405020304" pitchFamily="18" charset="0"/>
              </a:rPr>
              <a:t>;</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top = bottom = stack;</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a:t>
            </a:r>
          </a:p>
        </p:txBody>
      </p:sp>
      <p:sp>
        <p:nvSpPr>
          <p:cNvPr id="4" name="Content Placeholder 3">
            <a:extLst>
              <a:ext uri="{FF2B5EF4-FFF2-40B4-BE49-F238E27FC236}">
                <a16:creationId xmlns:a16="http://schemas.microsoft.com/office/drawing/2014/main" id="{C47250C3-4CF9-6A4E-22B6-9B956C95C5BE}"/>
              </a:ext>
            </a:extLst>
          </p:cNvPr>
          <p:cNvSpPr>
            <a:spLocks noGrp="1"/>
          </p:cNvSpPr>
          <p:nvPr>
            <p:ph sz="half" idx="2"/>
          </p:nvPr>
        </p:nvSpPr>
        <p:spPr>
          <a:xfrm>
            <a:off x="6364223" y="1510748"/>
            <a:ext cx="5284437" cy="4862620"/>
          </a:xfrm>
        </p:spPr>
        <p:txBody>
          <a:bodyPr>
            <a:normAutofit/>
          </a:bodyPr>
          <a:lstStyle/>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a:t>
            </a:r>
            <a:r>
              <a:rPr lang="en-US" sz="2800" dirty="0">
                <a:solidFill>
                  <a:srgbClr val="FF0000"/>
                </a:solidFill>
                <a:latin typeface="Perpetua" panose="02020502060401020303" pitchFamily="18" charset="0"/>
                <a:cs typeface="Times New Roman" panose="02020603050405020304" pitchFamily="18" charset="0"/>
              </a:rPr>
              <a:t>else</a:t>
            </a:r>
            <a:r>
              <a:rPr lang="en-US" sz="2800" dirty="0">
                <a:latin typeface="Perpetua" panose="02020502060401020303" pitchFamily="18" charset="0"/>
                <a:cs typeface="Times New Roman" panose="02020603050405020304" pitchFamily="18" charset="0"/>
              </a:rPr>
              <a:t> </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a:t>
            </a:r>
            <a:r>
              <a:rPr lang="en-US" sz="2800" dirty="0">
                <a:solidFill>
                  <a:srgbClr val="0070C0"/>
                </a:solidFill>
                <a:latin typeface="Perpetua" panose="02020502060401020303" pitchFamily="18" charset="0"/>
                <a:cs typeface="Times New Roman" panose="02020603050405020304" pitchFamily="18" charset="0"/>
              </a:rPr>
              <a:t>*step-4*</a:t>
            </a:r>
            <a:r>
              <a:rPr lang="en-US" sz="2800" dirty="0">
                <a:latin typeface="Perpetua" panose="02020502060401020303" pitchFamily="18" charset="0"/>
                <a:cs typeface="Times New Roman" panose="02020603050405020304" pitchFamily="18" charset="0"/>
              </a:rPr>
              <a:t>/</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a:t>
            </a:r>
            <a:r>
              <a:rPr lang="en-US" sz="2800" dirty="0">
                <a:solidFill>
                  <a:srgbClr val="FF0000"/>
                </a:solidFill>
                <a:latin typeface="Perpetua" panose="02020502060401020303" pitchFamily="18" charset="0"/>
                <a:cs typeface="Times New Roman" panose="02020603050405020304" pitchFamily="18" charset="0"/>
              </a:rPr>
              <a:t>while</a:t>
            </a:r>
            <a:r>
              <a:rPr lang="en-US" sz="2800" dirty="0">
                <a:latin typeface="Perpetua" panose="02020502060401020303" pitchFamily="18" charset="0"/>
                <a:cs typeface="Times New Roman" panose="02020603050405020304" pitchFamily="18" charset="0"/>
              </a:rPr>
              <a:t>(target</a:t>
            </a:r>
            <a:r>
              <a:rPr lang="en-US" sz="2800" dirty="0">
                <a:solidFill>
                  <a:srgbClr val="FF0000"/>
                </a:solidFill>
                <a:latin typeface="Perpetua" panose="02020502060401020303" pitchFamily="18" charset="0"/>
                <a:cs typeface="Times New Roman" panose="02020603050405020304" pitchFamily="18" charset="0"/>
              </a:rPr>
              <a:t>-&gt;</a:t>
            </a:r>
            <a:r>
              <a:rPr lang="en-US" sz="2800" dirty="0">
                <a:latin typeface="Perpetua" panose="02020502060401020303" pitchFamily="18" charset="0"/>
                <a:cs typeface="Times New Roman" panose="02020603050405020304" pitchFamily="18" charset="0"/>
              </a:rPr>
              <a:t>next </a:t>
            </a:r>
            <a:r>
              <a:rPr lang="en-US" sz="2800" dirty="0">
                <a:solidFill>
                  <a:srgbClr val="FF0000"/>
                </a:solidFill>
                <a:latin typeface="Perpetua" panose="02020502060401020303" pitchFamily="18" charset="0"/>
                <a:cs typeface="Times New Roman" panose="02020603050405020304" pitchFamily="18" charset="0"/>
              </a:rPr>
              <a:t>!= </a:t>
            </a:r>
            <a:r>
              <a:rPr lang="en-US" sz="2800" dirty="0">
                <a:latin typeface="Perpetua" panose="02020502060401020303" pitchFamily="18" charset="0"/>
                <a:cs typeface="Times New Roman" panose="02020603050405020304" pitchFamily="18" charset="0"/>
              </a:rPr>
              <a:t>top)</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target </a:t>
            </a:r>
            <a:r>
              <a:rPr lang="en-US" sz="2800" dirty="0">
                <a:solidFill>
                  <a:srgbClr val="FF0000"/>
                </a:solidFill>
                <a:latin typeface="Perpetua" panose="02020502060401020303" pitchFamily="18" charset="0"/>
                <a:cs typeface="Times New Roman" panose="02020603050405020304" pitchFamily="18" charset="0"/>
              </a:rPr>
              <a:t>=</a:t>
            </a:r>
            <a:r>
              <a:rPr lang="en-US" sz="2800" dirty="0">
                <a:latin typeface="Perpetua" panose="02020502060401020303" pitchFamily="18" charset="0"/>
                <a:cs typeface="Times New Roman" panose="02020603050405020304" pitchFamily="18" charset="0"/>
              </a:rPr>
              <a:t> target </a:t>
            </a:r>
            <a:r>
              <a:rPr lang="en-US" sz="2800" dirty="0">
                <a:solidFill>
                  <a:srgbClr val="FF0000"/>
                </a:solidFill>
                <a:latin typeface="Perpetua" panose="02020502060401020303" pitchFamily="18" charset="0"/>
                <a:cs typeface="Times New Roman" panose="02020603050405020304" pitchFamily="18" charset="0"/>
              </a:rPr>
              <a:t>-&gt;</a:t>
            </a:r>
            <a:r>
              <a:rPr lang="en-US" sz="2800" dirty="0">
                <a:latin typeface="Perpetua" panose="02020502060401020303" pitchFamily="18" charset="0"/>
                <a:cs typeface="Times New Roman" panose="02020603050405020304" pitchFamily="18" charset="0"/>
              </a:rPr>
              <a:t>next;</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a:t>
            </a:r>
            <a:r>
              <a:rPr lang="en-US" sz="2800" dirty="0" err="1">
                <a:latin typeface="Perpetua" panose="02020502060401020303" pitchFamily="18" charset="0"/>
                <a:cs typeface="Times New Roman" panose="02020603050405020304" pitchFamily="18" charset="0"/>
              </a:rPr>
              <a:t>pop_val</a:t>
            </a:r>
            <a:r>
              <a:rPr lang="en-US" sz="2800" dirty="0">
                <a:latin typeface="Perpetua" panose="02020502060401020303" pitchFamily="18" charset="0"/>
                <a:cs typeface="Times New Roman" panose="02020603050405020304" pitchFamily="18" charset="0"/>
              </a:rPr>
              <a:t> </a:t>
            </a:r>
            <a:r>
              <a:rPr lang="en-US" sz="2800" dirty="0">
                <a:solidFill>
                  <a:srgbClr val="FF0000"/>
                </a:solidFill>
                <a:latin typeface="Perpetua" panose="02020502060401020303" pitchFamily="18" charset="0"/>
                <a:cs typeface="Times New Roman" panose="02020603050405020304" pitchFamily="18" charset="0"/>
              </a:rPr>
              <a:t>=</a:t>
            </a:r>
            <a:r>
              <a:rPr lang="en-US" sz="2800" dirty="0">
                <a:latin typeface="Perpetua" panose="02020502060401020303" pitchFamily="18" charset="0"/>
                <a:cs typeface="Times New Roman" panose="02020603050405020304" pitchFamily="18" charset="0"/>
              </a:rPr>
              <a:t> top</a:t>
            </a:r>
            <a:r>
              <a:rPr lang="en-US" sz="2800" dirty="0">
                <a:solidFill>
                  <a:srgbClr val="FF0000"/>
                </a:solidFill>
                <a:latin typeface="Perpetua" panose="02020502060401020303" pitchFamily="18" charset="0"/>
                <a:cs typeface="Times New Roman" panose="02020603050405020304" pitchFamily="18" charset="0"/>
              </a:rPr>
              <a:t>-&gt;</a:t>
            </a:r>
            <a:r>
              <a:rPr lang="en-US" sz="2800" dirty="0" err="1">
                <a:latin typeface="Perpetua" panose="02020502060401020303" pitchFamily="18" charset="0"/>
                <a:cs typeface="Times New Roman" panose="02020603050405020304" pitchFamily="18" charset="0"/>
              </a:rPr>
              <a:t>nodeval</a:t>
            </a:r>
            <a:r>
              <a:rPr lang="en-US" sz="2800" dirty="0">
                <a:latin typeface="Perpetua" panose="02020502060401020303" pitchFamily="18" charset="0"/>
                <a:cs typeface="Times New Roman" panose="02020603050405020304" pitchFamily="18" charset="0"/>
              </a:rPr>
              <a:t>;</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delete top;</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top </a:t>
            </a:r>
            <a:r>
              <a:rPr lang="en-US" sz="2800" dirty="0">
                <a:solidFill>
                  <a:srgbClr val="FF0000"/>
                </a:solidFill>
                <a:latin typeface="Perpetua" panose="02020502060401020303" pitchFamily="18" charset="0"/>
                <a:cs typeface="Times New Roman" panose="02020603050405020304" pitchFamily="18" charset="0"/>
              </a:rPr>
              <a:t>=</a:t>
            </a:r>
            <a:r>
              <a:rPr lang="en-US" sz="2800" dirty="0">
                <a:latin typeface="Perpetua" panose="02020502060401020303" pitchFamily="18" charset="0"/>
                <a:cs typeface="Times New Roman" panose="02020603050405020304" pitchFamily="18" charset="0"/>
              </a:rPr>
              <a:t> target;</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target </a:t>
            </a:r>
            <a:r>
              <a:rPr lang="en-US" sz="2800" dirty="0">
                <a:solidFill>
                  <a:srgbClr val="FF0000"/>
                </a:solidFill>
                <a:latin typeface="Perpetua" panose="02020502060401020303" pitchFamily="18" charset="0"/>
                <a:cs typeface="Times New Roman" panose="02020603050405020304" pitchFamily="18" charset="0"/>
              </a:rPr>
              <a:t>-&gt;</a:t>
            </a:r>
            <a:r>
              <a:rPr lang="en-US" sz="2800" dirty="0">
                <a:latin typeface="Perpetua" panose="02020502060401020303" pitchFamily="18" charset="0"/>
                <a:cs typeface="Times New Roman" panose="02020603050405020304" pitchFamily="18" charset="0"/>
              </a:rPr>
              <a:t>next</a:t>
            </a:r>
            <a:r>
              <a:rPr lang="en-US" sz="2800" dirty="0">
                <a:solidFill>
                  <a:srgbClr val="FF0000"/>
                </a:solidFill>
                <a:latin typeface="Perpetua" panose="02020502060401020303" pitchFamily="18" charset="0"/>
                <a:cs typeface="Times New Roman" panose="02020603050405020304" pitchFamily="18" charset="0"/>
              </a:rPr>
              <a:t> = </a:t>
            </a:r>
            <a:r>
              <a:rPr lang="en-US" sz="2800" dirty="0">
                <a:solidFill>
                  <a:srgbClr val="58B3C8"/>
                </a:solidFill>
                <a:latin typeface="Perpetua" panose="02020502060401020303" pitchFamily="18" charset="0"/>
                <a:cs typeface="Times New Roman" panose="02020603050405020304" pitchFamily="18" charset="0"/>
              </a:rPr>
              <a:t>NULL</a:t>
            </a:r>
            <a:r>
              <a:rPr lang="en-US" sz="2800" dirty="0">
                <a:latin typeface="Perpetua" panose="02020502060401020303" pitchFamily="18" charset="0"/>
                <a:cs typeface="Times New Roman" panose="02020603050405020304" pitchFamily="18" charset="0"/>
              </a:rPr>
              <a:t>;</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a:t>
            </a:r>
            <a:r>
              <a:rPr lang="en-US" sz="2800" dirty="0">
                <a:solidFill>
                  <a:srgbClr val="FF0000"/>
                </a:solidFill>
                <a:latin typeface="Perpetua" panose="02020502060401020303" pitchFamily="18" charset="0"/>
                <a:cs typeface="Times New Roman" panose="02020603050405020304" pitchFamily="18" charset="0"/>
              </a:rPr>
              <a:t>return</a:t>
            </a:r>
            <a:r>
              <a:rPr lang="en-US" sz="2800" dirty="0">
                <a:latin typeface="Perpetua" panose="02020502060401020303" pitchFamily="18" charset="0"/>
                <a:cs typeface="Times New Roman" panose="02020603050405020304" pitchFamily="18" charset="0"/>
              </a:rPr>
              <a:t>(</a:t>
            </a:r>
            <a:r>
              <a:rPr lang="en-US" sz="2800" dirty="0" err="1">
                <a:latin typeface="Perpetua" panose="02020502060401020303" pitchFamily="18" charset="0"/>
                <a:cs typeface="Times New Roman" panose="02020603050405020304" pitchFamily="18" charset="0"/>
              </a:rPr>
              <a:t>pop_val</a:t>
            </a:r>
            <a:r>
              <a:rPr lang="en-US" sz="2800" dirty="0">
                <a:latin typeface="Perpetua" panose="02020502060401020303" pitchFamily="18" charset="0"/>
                <a:cs typeface="Times New Roman" panose="02020603050405020304" pitchFamily="18" charset="0"/>
              </a:rPr>
              <a:t>);</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a:t>
            </a:r>
          </a:p>
          <a:p>
            <a:pPr marL="0" indent="0">
              <a:buNone/>
            </a:pPr>
            <a:endParaRPr lang="en-US" sz="1800" dirty="0">
              <a:latin typeface="Perpetua" panose="02020502060401020303" pitchFamily="18" charset="0"/>
            </a:endParaRPr>
          </a:p>
        </p:txBody>
      </p:sp>
      <p:sp>
        <p:nvSpPr>
          <p:cNvPr id="5" name="Slide Number Placeholder 4"/>
          <p:cNvSpPr>
            <a:spLocks noGrp="1"/>
          </p:cNvSpPr>
          <p:nvPr>
            <p:ph type="sldNum" sz="quarter" idx="12"/>
          </p:nvPr>
        </p:nvSpPr>
        <p:spPr/>
        <p:txBody>
          <a:bodyPr/>
          <a:lstStyle/>
          <a:p>
            <a:fld id="{4CE482DC-2269-4F26-9D2A-7E44B1A4CD85}" type="slidenum">
              <a:rPr lang="en-US" smtClean="0"/>
              <a:t>21</a:t>
            </a:fld>
            <a:endParaRPr lang="en-US" dirty="0"/>
          </a:p>
        </p:txBody>
      </p:sp>
    </p:spTree>
    <p:extLst>
      <p:ext uri="{BB962C8B-B14F-4D97-AF65-F5344CB8AC3E}">
        <p14:creationId xmlns:p14="http://schemas.microsoft.com/office/powerpoint/2010/main" val="1420166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Applications of Stacks</a:t>
            </a:r>
          </a:p>
        </p:txBody>
      </p:sp>
      <p:sp>
        <p:nvSpPr>
          <p:cNvPr id="3" name="Content Placeholder 2"/>
          <p:cNvSpPr>
            <a:spLocks noGrp="1"/>
          </p:cNvSpPr>
          <p:nvPr>
            <p:ph idx="1"/>
          </p:nvPr>
        </p:nvSpPr>
        <p:spPr>
          <a:xfrm>
            <a:off x="594360" y="1527047"/>
            <a:ext cx="11018520" cy="5110861"/>
          </a:xfrm>
        </p:spPr>
        <p:txBody>
          <a:bodyPr>
            <a:normAutofit/>
          </a:bodyPr>
          <a:lstStyle/>
          <a:p>
            <a:pPr marL="57150" indent="0">
              <a:spcBef>
                <a:spcPts val="0"/>
              </a:spcBef>
              <a:buNone/>
              <a:tabLst>
                <a:tab pos="914400" algn="l"/>
              </a:tabLst>
            </a:pPr>
            <a:r>
              <a:rPr lang="en-US" sz="2800" b="1" dirty="0">
                <a:latin typeface="Perpetua" panose="02020502060401020303" pitchFamily="18" charset="0"/>
                <a:cs typeface="Times New Roman" panose="02020603050405020304" pitchFamily="18" charset="0"/>
              </a:rPr>
              <a:t>Evaluation of Algebraic Expressions</a:t>
            </a:r>
          </a:p>
          <a:p>
            <a:pPr marL="514350" indent="-457200">
              <a:spcBef>
                <a:spcPts val="0"/>
              </a:spcBef>
              <a:tabLst>
                <a:tab pos="914400" algn="l"/>
              </a:tabLst>
            </a:pPr>
            <a:r>
              <a:rPr lang="nn-NO" sz="2800" dirty="0">
                <a:latin typeface="Perpetua" panose="02020502060401020303" pitchFamily="18" charset="0"/>
                <a:cs typeface="Times New Roman" panose="02020603050405020304" pitchFamily="18" charset="0"/>
              </a:rPr>
              <a:t>e.g. 4 + 5 * 5 </a:t>
            </a:r>
            <a:r>
              <a:rPr lang="en-US" sz="2800" dirty="0">
                <a:latin typeface="Perpetua" panose="02020502060401020303" pitchFamily="18" charset="0"/>
                <a:cs typeface="Times New Roman" panose="02020603050405020304" pitchFamily="18" charset="0"/>
              </a:rPr>
              <a:t>simple calculator: 45   scientific calculator: 29 (correct)</a:t>
            </a:r>
          </a:p>
          <a:p>
            <a:pPr marL="514350" indent="-457200">
              <a:spcBef>
                <a:spcPts val="0"/>
              </a:spcBef>
              <a:tabLst>
                <a:tab pos="914400" algn="l"/>
              </a:tabLst>
            </a:pPr>
            <a:r>
              <a:rPr lang="en-US" sz="2800" dirty="0">
                <a:latin typeface="Perpetua" panose="02020502060401020303" pitchFamily="18" charset="0"/>
                <a:cs typeface="Times New Roman" panose="02020603050405020304" pitchFamily="18" charset="0"/>
              </a:rPr>
              <a:t>Question:</a:t>
            </a:r>
          </a:p>
          <a:p>
            <a:pPr marL="514350" indent="-457200">
              <a:spcBef>
                <a:spcPts val="0"/>
              </a:spcBef>
              <a:tabLst>
                <a:tab pos="914400" algn="l"/>
              </a:tabLst>
            </a:pPr>
            <a:r>
              <a:rPr lang="en-US" sz="2800" dirty="0">
                <a:latin typeface="Perpetua" panose="02020502060401020303" pitchFamily="18" charset="0"/>
                <a:cs typeface="Times New Roman" panose="02020603050405020304" pitchFamily="18" charset="0"/>
              </a:rPr>
              <a:t>Can we develop a method of evaluating arithmetic expressions without having to ‘look ahead’ or ‘look back’? </a:t>
            </a:r>
            <a:r>
              <a:rPr lang="en-US" sz="2800" dirty="0" err="1">
                <a:latin typeface="Perpetua" panose="02020502060401020303" pitchFamily="18" charset="0"/>
                <a:cs typeface="Times New Roman" panose="02020603050405020304" pitchFamily="18" charset="0"/>
              </a:rPr>
              <a:t>ie</a:t>
            </a:r>
            <a:r>
              <a:rPr lang="en-US" sz="2800" dirty="0">
                <a:latin typeface="Perpetua" panose="02020502060401020303" pitchFamily="18" charset="0"/>
                <a:cs typeface="Times New Roman" panose="02020603050405020304" pitchFamily="18" charset="0"/>
              </a:rPr>
              <a:t> consider the quadratic formula:</a:t>
            </a:r>
          </a:p>
          <a:p>
            <a:pPr marL="514350" indent="-457200">
              <a:spcBef>
                <a:spcPts val="0"/>
              </a:spcBef>
              <a:tabLst>
                <a:tab pos="914400" algn="l"/>
              </a:tabLst>
            </a:pPr>
            <a:r>
              <a:rPr lang="pt-BR" sz="2800" dirty="0">
                <a:latin typeface="Perpetua" panose="02020502060401020303" pitchFamily="18" charset="0"/>
                <a:cs typeface="Times New Roman" panose="02020603050405020304" pitchFamily="18" charset="0"/>
              </a:rPr>
              <a:t>x = (-b+(b^2-4*a*c)^0.5)/(2*a)</a:t>
            </a:r>
          </a:p>
          <a:p>
            <a:pPr marL="514350" indent="-457200">
              <a:spcBef>
                <a:spcPts val="0"/>
              </a:spcBef>
              <a:tabLst>
                <a:tab pos="914400" algn="l"/>
              </a:tabLst>
            </a:pPr>
            <a:r>
              <a:rPr lang="en-US" sz="2800" dirty="0">
                <a:latin typeface="Perpetua" panose="02020502060401020303" pitchFamily="18" charset="0"/>
                <a:cs typeface="Times New Roman" panose="02020603050405020304" pitchFamily="18" charset="0"/>
              </a:rPr>
              <a:t>where ^ is the power operator, or, as you may remember it :</a:t>
            </a:r>
          </a:p>
          <a:p>
            <a:pPr marL="514350" indent="-457200">
              <a:spcBef>
                <a:spcPts val="0"/>
              </a:spcBef>
              <a:tabLst>
                <a:tab pos="914400" algn="l"/>
              </a:tabLst>
            </a:pPr>
            <a:r>
              <a:rPr lang="en-US" sz="2800" dirty="0">
                <a:latin typeface="Perpetua" panose="02020502060401020303" pitchFamily="18" charset="0"/>
                <a:cs typeface="Times New Roman" panose="02020603050405020304" pitchFamily="18" charset="0"/>
              </a:rPr>
              <a:t>In it’s current form we cannot solve the formula without considering the ordering of the parentheses. i.e. we solve the innermost parenthesis first and then work outwards also considering operator precedence. </a:t>
            </a:r>
          </a:p>
          <a:p>
            <a:pPr marL="514350" indent="-457200">
              <a:spcBef>
                <a:spcPts val="0"/>
              </a:spcBef>
              <a:tabLst>
                <a:tab pos="914400" algn="l"/>
              </a:tabLst>
            </a:pPr>
            <a:r>
              <a:rPr lang="en-US" sz="2800" dirty="0">
                <a:latin typeface="Perpetua" panose="02020502060401020303" pitchFamily="18" charset="0"/>
                <a:cs typeface="Times New Roman" panose="02020603050405020304" pitchFamily="18" charset="0"/>
              </a:rPr>
              <a:t>Although we do this naturally, consider developing an algorithm to do the same . . . . . . possible but complex and inefficient. Instead . . . .</a:t>
            </a:r>
          </a:p>
        </p:txBody>
      </p:sp>
      <p:sp>
        <p:nvSpPr>
          <p:cNvPr id="5" name="Slide Number Placeholder 4"/>
          <p:cNvSpPr>
            <a:spLocks noGrp="1"/>
          </p:cNvSpPr>
          <p:nvPr>
            <p:ph type="sldNum" sz="quarter" idx="12"/>
          </p:nvPr>
        </p:nvSpPr>
        <p:spPr/>
        <p:txBody>
          <a:bodyPr/>
          <a:lstStyle/>
          <a:p>
            <a:fld id="{4CE482DC-2269-4F26-9D2A-7E44B1A4CD85}" type="slidenum">
              <a:rPr lang="en-US" smtClean="0"/>
              <a:t>22</a:t>
            </a:fld>
            <a:endParaRPr lang="en-US" dirty="0"/>
          </a:p>
        </p:txBody>
      </p:sp>
      <p:pic>
        <p:nvPicPr>
          <p:cNvPr id="4" name="image45.png">
            <a:extLst>
              <a:ext uri="{FF2B5EF4-FFF2-40B4-BE49-F238E27FC236}">
                <a16:creationId xmlns:a16="http://schemas.microsoft.com/office/drawing/2014/main" id="{DB8035AB-926A-6014-F61F-C54D49730758}"/>
              </a:ext>
            </a:extLst>
          </p:cNvPr>
          <p:cNvPicPr>
            <a:picLocks noChangeAspect="1"/>
          </p:cNvPicPr>
          <p:nvPr/>
        </p:nvPicPr>
        <p:blipFill>
          <a:blip r:embed="rId2" cstate="print"/>
          <a:stretch>
            <a:fillRect/>
          </a:stretch>
        </p:blipFill>
        <p:spPr>
          <a:xfrm>
            <a:off x="9437370" y="3278601"/>
            <a:ext cx="2160270" cy="1042416"/>
          </a:xfrm>
          <a:prstGeom prst="rect">
            <a:avLst/>
          </a:prstGeom>
        </p:spPr>
      </p:pic>
    </p:spTree>
    <p:extLst>
      <p:ext uri="{BB962C8B-B14F-4D97-AF65-F5344CB8AC3E}">
        <p14:creationId xmlns:p14="http://schemas.microsoft.com/office/powerpoint/2010/main" val="3587636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Applications of Stacks</a:t>
            </a:r>
          </a:p>
        </p:txBody>
      </p:sp>
      <p:sp>
        <p:nvSpPr>
          <p:cNvPr id="3" name="Content Placeholder 2"/>
          <p:cNvSpPr>
            <a:spLocks noGrp="1"/>
          </p:cNvSpPr>
          <p:nvPr>
            <p:ph idx="1"/>
          </p:nvPr>
        </p:nvSpPr>
        <p:spPr>
          <a:xfrm>
            <a:off x="594360" y="1527047"/>
            <a:ext cx="11018520" cy="5110861"/>
          </a:xfrm>
        </p:spPr>
        <p:txBody>
          <a:bodyPr>
            <a:normAutofit lnSpcReduction="10000"/>
          </a:bodyPr>
          <a:lstStyle/>
          <a:p>
            <a:pPr marL="57150" indent="0">
              <a:spcBef>
                <a:spcPts val="0"/>
              </a:spcBef>
              <a:buNone/>
              <a:tabLst>
                <a:tab pos="914400" algn="l"/>
              </a:tabLst>
            </a:pPr>
            <a:r>
              <a:rPr lang="en-US" sz="2800" b="1" dirty="0">
                <a:solidFill>
                  <a:srgbClr val="002060"/>
                </a:solidFill>
                <a:latin typeface="Perpetua" panose="02020502060401020303" pitchFamily="18" charset="0"/>
                <a:cs typeface="Times New Roman" panose="02020603050405020304" pitchFamily="18" charset="0"/>
              </a:rPr>
              <a:t>Re-expressing the Expression</a:t>
            </a:r>
          </a:p>
          <a:p>
            <a:pPr marL="514350" indent="-457200">
              <a:spcBef>
                <a:spcPts val="0"/>
              </a:spcBef>
              <a:tabLst>
                <a:tab pos="914400" algn="l"/>
              </a:tabLst>
            </a:pPr>
            <a:r>
              <a:rPr lang="en-US" sz="2800" dirty="0">
                <a:latin typeface="Perpetua" panose="02020502060401020303" pitchFamily="18" charset="0"/>
                <a:cs typeface="Times New Roman" panose="02020603050405020304" pitchFamily="18" charset="0"/>
              </a:rPr>
              <a:t>Computers solve arithmetic expressions by restructuring them so the order of each calculation is embedded in the expression. </a:t>
            </a:r>
          </a:p>
          <a:p>
            <a:pPr marL="514350" indent="-457200">
              <a:spcBef>
                <a:spcPts val="0"/>
              </a:spcBef>
              <a:tabLst>
                <a:tab pos="914400" algn="l"/>
              </a:tabLst>
            </a:pPr>
            <a:r>
              <a:rPr lang="en-US" sz="2800" dirty="0">
                <a:latin typeface="Perpetua" panose="02020502060401020303" pitchFamily="18" charset="0"/>
                <a:cs typeface="Times New Roman" panose="02020603050405020304" pitchFamily="18" charset="0"/>
              </a:rPr>
              <a:t>Once converted an expression can then be solved in one pass.</a:t>
            </a:r>
          </a:p>
          <a:p>
            <a:pPr marL="57150" indent="0">
              <a:spcBef>
                <a:spcPts val="0"/>
              </a:spcBef>
              <a:buNone/>
              <a:tabLst>
                <a:tab pos="914400" algn="l"/>
              </a:tabLst>
            </a:pPr>
            <a:r>
              <a:rPr lang="en-US" sz="2800" dirty="0">
                <a:solidFill>
                  <a:srgbClr val="C00000"/>
                </a:solidFill>
                <a:latin typeface="Perpetua" panose="02020502060401020303" pitchFamily="18" charset="0"/>
                <a:cs typeface="Times New Roman" panose="02020603050405020304" pitchFamily="18" charset="0"/>
              </a:rPr>
              <a:t>Types of Expression</a:t>
            </a:r>
          </a:p>
          <a:p>
            <a:pPr marL="514350" indent="-457200">
              <a:spcBef>
                <a:spcPts val="0"/>
              </a:spcBef>
              <a:tabLst>
                <a:tab pos="914400" algn="l"/>
              </a:tabLst>
            </a:pPr>
            <a:r>
              <a:rPr lang="en-US" sz="2800" dirty="0">
                <a:latin typeface="Perpetua" panose="02020502060401020303" pitchFamily="18" charset="0"/>
                <a:cs typeface="Times New Roman" panose="02020603050405020304" pitchFamily="18" charset="0"/>
              </a:rPr>
              <a:t>The normal (or human) way of expressing mathematical expressions is called infix form,</a:t>
            </a:r>
          </a:p>
          <a:p>
            <a:pPr marL="514350" indent="-457200">
              <a:spcBef>
                <a:spcPts val="0"/>
              </a:spcBef>
              <a:tabLst>
                <a:tab pos="914400" algn="l"/>
              </a:tabLst>
            </a:pPr>
            <a:r>
              <a:rPr lang="en-US" sz="2800" dirty="0">
                <a:latin typeface="Perpetua" panose="02020502060401020303" pitchFamily="18" charset="0"/>
                <a:cs typeface="Times New Roman" panose="02020603050405020304" pitchFamily="18" charset="0"/>
              </a:rPr>
              <a:t>e.g. 4+5*5. However, there are other ways of representing the same expression, either by writing all operators before their operands or after them,</a:t>
            </a:r>
          </a:p>
          <a:p>
            <a:pPr marL="788670" lvl="1" indent="-457200">
              <a:spcBef>
                <a:spcPts val="0"/>
              </a:spcBef>
              <a:tabLst>
                <a:tab pos="914400" algn="l"/>
              </a:tabLst>
            </a:pPr>
            <a:r>
              <a:rPr lang="nn-NO" sz="2800" dirty="0">
                <a:latin typeface="Perpetua" panose="02020502060401020303" pitchFamily="18" charset="0"/>
                <a:cs typeface="Times New Roman" panose="02020603050405020304" pitchFamily="18" charset="0"/>
              </a:rPr>
              <a:t>e.g.:	4 5 5 * +</a:t>
            </a:r>
          </a:p>
          <a:p>
            <a:pPr marL="788670" lvl="1" indent="-457200">
              <a:spcBef>
                <a:spcPts val="0"/>
              </a:spcBef>
              <a:tabLst>
                <a:tab pos="914400" algn="l"/>
              </a:tabLst>
            </a:pPr>
            <a:r>
              <a:rPr lang="nn-NO" sz="2800" dirty="0">
                <a:latin typeface="Perpetua" panose="02020502060401020303" pitchFamily="18" charset="0"/>
                <a:cs typeface="Times New Roman" panose="02020603050405020304" pitchFamily="18" charset="0"/>
              </a:rPr>
              <a:t>             + 4 * 5 5</a:t>
            </a:r>
          </a:p>
          <a:p>
            <a:pPr marL="514350" indent="-457200">
              <a:spcBef>
                <a:spcPts val="0"/>
              </a:spcBef>
              <a:tabLst>
                <a:tab pos="914400" algn="l"/>
              </a:tabLst>
            </a:pPr>
            <a:r>
              <a:rPr lang="en-US" sz="2800" dirty="0">
                <a:latin typeface="Perpetua" panose="02020502060401020303" pitchFamily="18" charset="0"/>
                <a:cs typeface="Times New Roman" panose="02020603050405020304" pitchFamily="18" charset="0"/>
              </a:rPr>
              <a:t>This method is called Polish Notation (because this method was discovered by the Polish mathematician Jan Lukasiewicz).</a:t>
            </a:r>
          </a:p>
        </p:txBody>
      </p:sp>
      <p:sp>
        <p:nvSpPr>
          <p:cNvPr id="5" name="Slide Number Placeholder 4"/>
          <p:cNvSpPr>
            <a:spLocks noGrp="1"/>
          </p:cNvSpPr>
          <p:nvPr>
            <p:ph type="sldNum" sz="quarter" idx="12"/>
          </p:nvPr>
        </p:nvSpPr>
        <p:spPr/>
        <p:txBody>
          <a:bodyPr/>
          <a:lstStyle/>
          <a:p>
            <a:fld id="{4CE482DC-2269-4F26-9D2A-7E44B1A4CD85}" type="slidenum">
              <a:rPr lang="en-US" smtClean="0"/>
              <a:t>23</a:t>
            </a:fld>
            <a:endParaRPr lang="en-US" dirty="0"/>
          </a:p>
        </p:txBody>
      </p:sp>
    </p:spTree>
    <p:extLst>
      <p:ext uri="{BB962C8B-B14F-4D97-AF65-F5344CB8AC3E}">
        <p14:creationId xmlns:p14="http://schemas.microsoft.com/office/powerpoint/2010/main" val="679333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Applications of Stacks</a:t>
            </a:r>
          </a:p>
        </p:txBody>
      </p:sp>
      <p:sp>
        <p:nvSpPr>
          <p:cNvPr id="3" name="Content Placeholder 2"/>
          <p:cNvSpPr>
            <a:spLocks noGrp="1"/>
          </p:cNvSpPr>
          <p:nvPr>
            <p:ph idx="1"/>
          </p:nvPr>
        </p:nvSpPr>
        <p:spPr>
          <a:xfrm>
            <a:off x="594360" y="1527047"/>
            <a:ext cx="11018520" cy="5110861"/>
          </a:xfrm>
        </p:spPr>
        <p:txBody>
          <a:bodyPr>
            <a:normAutofit/>
          </a:bodyPr>
          <a:lstStyle/>
          <a:p>
            <a:pPr marL="57150" indent="0">
              <a:spcBef>
                <a:spcPts val="0"/>
              </a:spcBef>
              <a:buNone/>
              <a:tabLst>
                <a:tab pos="914400" algn="l"/>
              </a:tabLst>
            </a:pPr>
            <a:r>
              <a:rPr lang="en-US" sz="2800" b="1" dirty="0">
                <a:solidFill>
                  <a:srgbClr val="002060"/>
                </a:solidFill>
                <a:latin typeface="Perpetua" panose="02020502060401020303" pitchFamily="18" charset="0"/>
                <a:cs typeface="Times New Roman" panose="02020603050405020304" pitchFamily="18" charset="0"/>
              </a:rPr>
              <a:t>Re-expressing the Expression</a:t>
            </a:r>
          </a:p>
          <a:p>
            <a:pPr marL="57150" indent="0">
              <a:spcBef>
                <a:spcPts val="0"/>
              </a:spcBef>
              <a:buNone/>
              <a:tabLst>
                <a:tab pos="914400" algn="l"/>
              </a:tabLst>
            </a:pPr>
            <a:r>
              <a:rPr lang="en-US" sz="2800" dirty="0">
                <a:solidFill>
                  <a:srgbClr val="C00000"/>
                </a:solidFill>
                <a:latin typeface="Perpetua" panose="02020502060401020303" pitchFamily="18" charset="0"/>
                <a:cs typeface="Times New Roman" panose="02020603050405020304" pitchFamily="18" charset="0"/>
              </a:rPr>
              <a:t>Types of Expression</a:t>
            </a:r>
          </a:p>
          <a:p>
            <a:pPr marL="514350" indent="-457200">
              <a:spcBef>
                <a:spcPts val="0"/>
              </a:spcBef>
              <a:tabLst>
                <a:tab pos="914400" algn="l"/>
              </a:tabLst>
            </a:pPr>
            <a:r>
              <a:rPr lang="en-US" sz="3000" dirty="0">
                <a:latin typeface="Perpetua" panose="02020502060401020303" pitchFamily="18" charset="0"/>
                <a:cs typeface="Times New Roman" panose="02020603050405020304" pitchFamily="18" charset="0"/>
              </a:rPr>
              <a:t>When the operators are written before their operands, it is called the prefix form</a:t>
            </a:r>
          </a:p>
          <a:p>
            <a:pPr marL="514350" indent="-457200">
              <a:spcBef>
                <a:spcPts val="0"/>
              </a:spcBef>
              <a:tabLst>
                <a:tab pos="914400" algn="l"/>
              </a:tabLst>
            </a:pPr>
            <a:r>
              <a:rPr lang="en-US" sz="3000" dirty="0">
                <a:latin typeface="Perpetua" panose="02020502060401020303" pitchFamily="18" charset="0"/>
                <a:cs typeface="Times New Roman" panose="02020603050405020304" pitchFamily="18" charset="0"/>
              </a:rPr>
              <a:t>e.g. + 4 * 5 5</a:t>
            </a:r>
          </a:p>
          <a:p>
            <a:pPr marL="514350" indent="-457200">
              <a:spcBef>
                <a:spcPts val="0"/>
              </a:spcBef>
              <a:tabLst>
                <a:tab pos="914400" algn="l"/>
              </a:tabLst>
            </a:pPr>
            <a:r>
              <a:rPr lang="en-US" sz="3000" dirty="0">
                <a:latin typeface="Perpetua" panose="02020502060401020303" pitchFamily="18" charset="0"/>
                <a:cs typeface="Times New Roman" panose="02020603050405020304" pitchFamily="18" charset="0"/>
              </a:rPr>
              <a:t>When the operators come after their operands, it is called postfix form (suffix form or reverse polish notation)</a:t>
            </a:r>
          </a:p>
          <a:p>
            <a:pPr marL="514350" indent="-457200">
              <a:spcBef>
                <a:spcPts val="0"/>
              </a:spcBef>
              <a:tabLst>
                <a:tab pos="914400" algn="l"/>
              </a:tabLst>
            </a:pPr>
            <a:r>
              <a:rPr lang="en-US" sz="3000" dirty="0">
                <a:latin typeface="Perpetua" panose="02020502060401020303" pitchFamily="18" charset="0"/>
                <a:cs typeface="Times New Roman" panose="02020603050405020304" pitchFamily="18" charset="0"/>
              </a:rPr>
              <a:t>e.g. 4 5 5 * +</a:t>
            </a:r>
            <a:endParaRPr lang="en-US" sz="2800" dirty="0">
              <a:latin typeface="Perpetua" panose="02020502060401020303"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CE482DC-2269-4F26-9D2A-7E44B1A4CD85}" type="slidenum">
              <a:rPr lang="en-US" smtClean="0"/>
              <a:t>24</a:t>
            </a:fld>
            <a:endParaRPr lang="en-US" dirty="0"/>
          </a:p>
        </p:txBody>
      </p:sp>
    </p:spTree>
    <p:extLst>
      <p:ext uri="{BB962C8B-B14F-4D97-AF65-F5344CB8AC3E}">
        <p14:creationId xmlns:p14="http://schemas.microsoft.com/office/powerpoint/2010/main" val="2713327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Postfix Evaluation</a:t>
            </a:r>
          </a:p>
        </p:txBody>
      </p:sp>
      <p:sp>
        <p:nvSpPr>
          <p:cNvPr id="3" name="Content Placeholder 2"/>
          <p:cNvSpPr>
            <a:spLocks noGrp="1"/>
          </p:cNvSpPr>
          <p:nvPr>
            <p:ph idx="1"/>
          </p:nvPr>
        </p:nvSpPr>
        <p:spPr>
          <a:xfrm>
            <a:off x="594360" y="1527047"/>
            <a:ext cx="11018520" cy="5110861"/>
          </a:xfrm>
        </p:spPr>
        <p:txBody>
          <a:bodyPr>
            <a:normAutofit/>
          </a:bodyPr>
          <a:lstStyle/>
          <a:p>
            <a:pPr marL="57150" indent="0">
              <a:spcBef>
                <a:spcPts val="0"/>
              </a:spcBef>
              <a:buNone/>
              <a:tabLst>
                <a:tab pos="914400" algn="l"/>
              </a:tabLst>
            </a:pPr>
            <a:r>
              <a:rPr lang="en-US" sz="2800" dirty="0">
                <a:solidFill>
                  <a:srgbClr val="C00000"/>
                </a:solidFill>
                <a:latin typeface="Perpetua" panose="02020502060401020303" pitchFamily="18" charset="0"/>
                <a:cs typeface="Times New Roman" panose="02020603050405020304" pitchFamily="18" charset="0"/>
              </a:rPr>
              <a:t>The valuable aspect of RPN (Reverse Polish Notation or postfix )</a:t>
            </a:r>
          </a:p>
          <a:p>
            <a:pPr marL="788670" lvl="1" indent="-457200">
              <a:spcBef>
                <a:spcPts val="0"/>
              </a:spcBef>
              <a:tabLst>
                <a:tab pos="914400" algn="l"/>
              </a:tabLst>
            </a:pPr>
            <a:r>
              <a:rPr lang="en-US" sz="2800" dirty="0">
                <a:latin typeface="Perpetua" panose="02020502060401020303" pitchFamily="18" charset="0"/>
                <a:cs typeface="Times New Roman" panose="02020603050405020304" pitchFamily="18" charset="0"/>
              </a:rPr>
              <a:t>Parentheses are unnecessary</a:t>
            </a:r>
          </a:p>
          <a:p>
            <a:pPr marL="788670" lvl="1" indent="-457200">
              <a:spcBef>
                <a:spcPts val="0"/>
              </a:spcBef>
              <a:tabLst>
                <a:tab pos="914400" algn="l"/>
              </a:tabLst>
            </a:pPr>
            <a:r>
              <a:rPr lang="en-US" sz="2800" dirty="0">
                <a:latin typeface="Perpetua" panose="02020502060401020303" pitchFamily="18" charset="0"/>
                <a:cs typeface="Times New Roman" panose="02020603050405020304" pitchFamily="18" charset="0"/>
              </a:rPr>
              <a:t>Easy for a computer (compiler) to evaluate an arithmetic expression Postfix (Reverse Polish Notation)</a:t>
            </a:r>
          </a:p>
          <a:p>
            <a:pPr marL="514350" indent="-457200">
              <a:spcBef>
                <a:spcPts val="0"/>
              </a:spcBef>
              <a:tabLst>
                <a:tab pos="914400" algn="l"/>
              </a:tabLst>
            </a:pPr>
            <a:r>
              <a:rPr lang="en-US" sz="2800" dirty="0">
                <a:latin typeface="Perpetua" panose="02020502060401020303" pitchFamily="18" charset="0"/>
                <a:cs typeface="Times New Roman" panose="02020603050405020304" pitchFamily="18" charset="0"/>
              </a:rPr>
              <a:t>Postfix notation arises from the concept of post-order traversal of an expression tree. </a:t>
            </a:r>
          </a:p>
          <a:p>
            <a:pPr marL="57150" indent="0">
              <a:spcBef>
                <a:spcPts val="0"/>
              </a:spcBef>
              <a:buNone/>
              <a:tabLst>
                <a:tab pos="914400" algn="l"/>
              </a:tabLst>
            </a:pPr>
            <a:r>
              <a:rPr lang="en-US" sz="2800" dirty="0">
                <a:solidFill>
                  <a:srgbClr val="002060"/>
                </a:solidFill>
                <a:latin typeface="Perpetua" panose="02020502060401020303" pitchFamily="18" charset="0"/>
                <a:cs typeface="Times New Roman" panose="02020603050405020304" pitchFamily="18" charset="0"/>
              </a:rPr>
              <a:t>Postfix Evaluation</a:t>
            </a:r>
          </a:p>
          <a:p>
            <a:pPr marL="514350" indent="-457200">
              <a:spcBef>
                <a:spcPts val="0"/>
              </a:spcBef>
              <a:tabLst>
                <a:tab pos="914400" algn="l"/>
              </a:tabLst>
            </a:pPr>
            <a:r>
              <a:rPr lang="en-US" sz="2800" dirty="0">
                <a:latin typeface="Perpetua" panose="02020502060401020303" pitchFamily="18" charset="0"/>
                <a:cs typeface="Times New Roman" panose="02020603050405020304" pitchFamily="18" charset="0"/>
              </a:rPr>
              <a:t>Consider the postfix expression:</a:t>
            </a:r>
          </a:p>
          <a:p>
            <a:pPr marL="514350" indent="-457200">
              <a:spcBef>
                <a:spcPts val="0"/>
              </a:spcBef>
              <a:tabLst>
                <a:tab pos="914400" algn="l"/>
              </a:tabLst>
            </a:pPr>
            <a:r>
              <a:rPr lang="en-US" sz="2800" dirty="0">
                <a:latin typeface="Perpetua" panose="02020502060401020303" pitchFamily="18" charset="0"/>
                <a:cs typeface="Times New Roman" panose="02020603050405020304" pitchFamily="18" charset="0"/>
              </a:rPr>
              <a:t>6 5 2 3 + 8 * + 3 + *</a:t>
            </a:r>
          </a:p>
        </p:txBody>
      </p:sp>
      <p:sp>
        <p:nvSpPr>
          <p:cNvPr id="5" name="Slide Number Placeholder 4"/>
          <p:cNvSpPr>
            <a:spLocks noGrp="1"/>
          </p:cNvSpPr>
          <p:nvPr>
            <p:ph type="sldNum" sz="quarter" idx="12"/>
          </p:nvPr>
        </p:nvSpPr>
        <p:spPr/>
        <p:txBody>
          <a:bodyPr/>
          <a:lstStyle/>
          <a:p>
            <a:fld id="{4CE482DC-2269-4F26-9D2A-7E44B1A4CD85}" type="slidenum">
              <a:rPr lang="en-US" smtClean="0"/>
              <a:t>25</a:t>
            </a:fld>
            <a:endParaRPr lang="en-US" dirty="0"/>
          </a:p>
        </p:txBody>
      </p:sp>
    </p:spTree>
    <p:extLst>
      <p:ext uri="{BB962C8B-B14F-4D97-AF65-F5344CB8AC3E}">
        <p14:creationId xmlns:p14="http://schemas.microsoft.com/office/powerpoint/2010/main" val="2527921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61072"/>
          </a:xfrm>
        </p:spPr>
        <p:txBody>
          <a:bodyPr>
            <a:noAutofit/>
          </a:bodyPr>
          <a:lstStyle/>
          <a:p>
            <a:r>
              <a:rPr lang="en-US" sz="4000" b="1" dirty="0">
                <a:latin typeface="Perpetua" panose="02020502060401020303" pitchFamily="18" charset="0"/>
                <a:cs typeface="Times New Roman" panose="02020603050405020304" pitchFamily="18" charset="0"/>
              </a:rPr>
              <a:t>Postfix Evaluation</a:t>
            </a:r>
          </a:p>
        </p:txBody>
      </p:sp>
      <p:sp>
        <p:nvSpPr>
          <p:cNvPr id="4" name="Content Placeholder 3">
            <a:extLst>
              <a:ext uri="{FF2B5EF4-FFF2-40B4-BE49-F238E27FC236}">
                <a16:creationId xmlns:a16="http://schemas.microsoft.com/office/drawing/2014/main" id="{95350DF2-BE62-5C1C-3218-F6FC114CCEDA}"/>
              </a:ext>
            </a:extLst>
          </p:cNvPr>
          <p:cNvSpPr>
            <a:spLocks noGrp="1"/>
          </p:cNvSpPr>
          <p:nvPr>
            <p:ph sz="half" idx="1"/>
          </p:nvPr>
        </p:nvSpPr>
        <p:spPr>
          <a:xfrm>
            <a:off x="1069847" y="1245704"/>
            <a:ext cx="5271185" cy="5287618"/>
          </a:xfrm>
        </p:spPr>
        <p:txBody>
          <a:bodyPr>
            <a:normAutofit fontScale="92500" lnSpcReduction="20000"/>
          </a:bodyPr>
          <a:lstStyle/>
          <a:p>
            <a:pPr marL="0" indent="0">
              <a:buNone/>
            </a:pPr>
            <a:r>
              <a:rPr lang="en-US" sz="2800" dirty="0">
                <a:latin typeface="Perpetua" panose="02020502060401020303" pitchFamily="18" charset="0"/>
              </a:rPr>
              <a:t>initialize stack to empty;</a:t>
            </a:r>
          </a:p>
          <a:p>
            <a:pPr marL="0" indent="0">
              <a:buNone/>
            </a:pPr>
            <a:r>
              <a:rPr lang="en-US" sz="2800" dirty="0">
                <a:solidFill>
                  <a:srgbClr val="FF0000"/>
                </a:solidFill>
                <a:latin typeface="Perpetua" panose="02020502060401020303" pitchFamily="18" charset="0"/>
              </a:rPr>
              <a:t>while </a:t>
            </a:r>
            <a:r>
              <a:rPr lang="en-US" sz="2800" dirty="0">
                <a:latin typeface="Perpetua" panose="02020502060401020303" pitchFamily="18" charset="0"/>
              </a:rPr>
              <a:t>(</a:t>
            </a:r>
            <a:r>
              <a:rPr lang="en-US" sz="2800" dirty="0">
                <a:solidFill>
                  <a:srgbClr val="FF0000"/>
                </a:solidFill>
                <a:latin typeface="Perpetua" panose="02020502060401020303" pitchFamily="18" charset="0"/>
              </a:rPr>
              <a:t>not</a:t>
            </a:r>
            <a:r>
              <a:rPr lang="en-US" sz="2800" dirty="0">
                <a:latin typeface="Perpetua" panose="02020502060401020303" pitchFamily="18" charset="0"/>
              </a:rPr>
              <a:t> end of postfix expression)</a:t>
            </a:r>
          </a:p>
          <a:p>
            <a:pPr marL="0" indent="0">
              <a:buNone/>
            </a:pPr>
            <a:r>
              <a:rPr lang="en-US" sz="2800" dirty="0">
                <a:latin typeface="Perpetua" panose="02020502060401020303" pitchFamily="18" charset="0"/>
              </a:rPr>
              <a:t>{</a:t>
            </a:r>
          </a:p>
          <a:p>
            <a:pPr marL="0" indent="0">
              <a:buNone/>
            </a:pPr>
            <a:r>
              <a:rPr lang="en-US" sz="2800" dirty="0">
                <a:latin typeface="Perpetua" panose="02020502060401020303" pitchFamily="18" charset="0"/>
              </a:rPr>
              <a:t>    get next postfix item;</a:t>
            </a:r>
          </a:p>
          <a:p>
            <a:pPr marL="0" indent="0">
              <a:buNone/>
            </a:pPr>
            <a:r>
              <a:rPr lang="en-US" sz="2800" dirty="0">
                <a:solidFill>
                  <a:srgbClr val="FF0000"/>
                </a:solidFill>
                <a:latin typeface="Perpetua" panose="02020502060401020303" pitchFamily="18" charset="0"/>
              </a:rPr>
              <a:t>    if</a:t>
            </a:r>
            <a:r>
              <a:rPr lang="en-US" sz="2800" dirty="0">
                <a:latin typeface="Perpetua" panose="02020502060401020303" pitchFamily="18" charset="0"/>
              </a:rPr>
              <a:t>(item is value)</a:t>
            </a:r>
          </a:p>
          <a:p>
            <a:pPr marL="0" indent="0">
              <a:buNone/>
            </a:pPr>
            <a:r>
              <a:rPr lang="en-US" sz="2800" dirty="0">
                <a:latin typeface="Perpetua" panose="02020502060401020303" pitchFamily="18" charset="0"/>
              </a:rPr>
              <a:t>        push it onto the stack;</a:t>
            </a:r>
          </a:p>
          <a:p>
            <a:pPr marL="0" indent="0">
              <a:buNone/>
            </a:pPr>
            <a:r>
              <a:rPr lang="en-US" sz="2800" dirty="0">
                <a:solidFill>
                  <a:srgbClr val="FF0000"/>
                </a:solidFill>
                <a:latin typeface="Perpetua" panose="02020502060401020303" pitchFamily="18" charset="0"/>
              </a:rPr>
              <a:t>    else if</a:t>
            </a:r>
            <a:r>
              <a:rPr lang="en-US" sz="2800" dirty="0">
                <a:latin typeface="Perpetua" panose="02020502060401020303" pitchFamily="18" charset="0"/>
              </a:rPr>
              <a:t>(item is binary </a:t>
            </a:r>
            <a:r>
              <a:rPr lang="en-US" sz="2800" dirty="0">
                <a:solidFill>
                  <a:srgbClr val="FF0000"/>
                </a:solidFill>
                <a:latin typeface="Perpetua" panose="02020502060401020303" pitchFamily="18" charset="0"/>
              </a:rPr>
              <a:t>operator</a:t>
            </a:r>
            <a:r>
              <a:rPr lang="en-US" sz="2800" dirty="0">
                <a:latin typeface="Perpetua" panose="02020502060401020303" pitchFamily="18" charset="0"/>
              </a:rPr>
              <a:t>) {</a:t>
            </a:r>
          </a:p>
          <a:p>
            <a:pPr marL="0" indent="0">
              <a:buNone/>
            </a:pPr>
            <a:r>
              <a:rPr lang="en-US" sz="2800" dirty="0">
                <a:latin typeface="Perpetua" panose="02020502060401020303" pitchFamily="18" charset="0"/>
              </a:rPr>
              <a:t>        pop the stack to x;</a:t>
            </a:r>
          </a:p>
          <a:p>
            <a:pPr marL="0" indent="0">
              <a:buNone/>
            </a:pPr>
            <a:r>
              <a:rPr lang="en-US" sz="2800" dirty="0">
                <a:latin typeface="Perpetua" panose="02020502060401020303" pitchFamily="18" charset="0"/>
              </a:rPr>
              <a:t>        pop the stack to y;</a:t>
            </a:r>
          </a:p>
          <a:p>
            <a:pPr marL="0" indent="0">
              <a:buNone/>
            </a:pPr>
            <a:r>
              <a:rPr lang="en-US" sz="2800" dirty="0">
                <a:latin typeface="Perpetua" panose="02020502060401020303" pitchFamily="18" charset="0"/>
              </a:rPr>
              <a:t>        perform y </a:t>
            </a:r>
            <a:r>
              <a:rPr lang="en-US" sz="2800" dirty="0">
                <a:solidFill>
                  <a:srgbClr val="FF0000"/>
                </a:solidFill>
                <a:latin typeface="Perpetua" panose="02020502060401020303" pitchFamily="18" charset="0"/>
              </a:rPr>
              <a:t>operator</a:t>
            </a:r>
            <a:r>
              <a:rPr lang="en-US" sz="2800" dirty="0">
                <a:latin typeface="Perpetua" panose="02020502060401020303" pitchFamily="18" charset="0"/>
              </a:rPr>
              <a:t> x;</a:t>
            </a:r>
          </a:p>
          <a:p>
            <a:pPr marL="0" indent="0">
              <a:buNone/>
            </a:pPr>
            <a:r>
              <a:rPr lang="en-US" sz="2800" dirty="0">
                <a:latin typeface="Perpetua" panose="02020502060401020303" pitchFamily="18" charset="0"/>
              </a:rPr>
              <a:t>        push the results onto the stack;</a:t>
            </a:r>
          </a:p>
          <a:p>
            <a:pPr marL="0" indent="0">
              <a:buNone/>
            </a:pPr>
            <a:r>
              <a:rPr lang="en-US" sz="2800" dirty="0">
                <a:latin typeface="Perpetua" panose="02020502060401020303" pitchFamily="18" charset="0"/>
              </a:rPr>
              <a:t>}</a:t>
            </a:r>
          </a:p>
        </p:txBody>
      </p:sp>
      <p:sp>
        <p:nvSpPr>
          <p:cNvPr id="6" name="Content Placeholder 5">
            <a:extLst>
              <a:ext uri="{FF2B5EF4-FFF2-40B4-BE49-F238E27FC236}">
                <a16:creationId xmlns:a16="http://schemas.microsoft.com/office/drawing/2014/main" id="{04BA51AE-5637-425A-40C5-50C1E14F7ADA}"/>
              </a:ext>
            </a:extLst>
          </p:cNvPr>
          <p:cNvSpPr>
            <a:spLocks noGrp="1"/>
          </p:cNvSpPr>
          <p:nvPr>
            <p:ph sz="half" idx="2"/>
          </p:nvPr>
        </p:nvSpPr>
        <p:spPr>
          <a:xfrm>
            <a:off x="6364223" y="1245703"/>
            <a:ext cx="5271185" cy="5287619"/>
          </a:xfrm>
        </p:spPr>
        <p:txBody>
          <a:bodyPr>
            <a:normAutofit fontScale="92500" lnSpcReduction="20000"/>
          </a:bodyPr>
          <a:lstStyle/>
          <a:p>
            <a:pPr marL="0" indent="0">
              <a:buNone/>
            </a:pPr>
            <a:r>
              <a:rPr lang="en-US" sz="2800" dirty="0">
                <a:solidFill>
                  <a:srgbClr val="FF0000"/>
                </a:solidFill>
                <a:latin typeface="Perpetua" panose="02020502060401020303" pitchFamily="18" charset="0"/>
              </a:rPr>
              <a:t>else if </a:t>
            </a:r>
            <a:r>
              <a:rPr lang="en-US" sz="2800" dirty="0">
                <a:latin typeface="Perpetua" panose="02020502060401020303" pitchFamily="18" charset="0"/>
              </a:rPr>
              <a:t>(item is unary </a:t>
            </a:r>
            <a:r>
              <a:rPr lang="en-US" sz="2800" dirty="0">
                <a:solidFill>
                  <a:srgbClr val="FF0000"/>
                </a:solidFill>
                <a:latin typeface="Perpetua" panose="02020502060401020303" pitchFamily="18" charset="0"/>
              </a:rPr>
              <a:t>operator</a:t>
            </a:r>
            <a:r>
              <a:rPr lang="en-US" sz="2800" dirty="0">
                <a:latin typeface="Perpetua" panose="02020502060401020303" pitchFamily="18" charset="0"/>
              </a:rPr>
              <a:t>) {</a:t>
            </a:r>
          </a:p>
          <a:p>
            <a:pPr marL="0" indent="0">
              <a:buNone/>
            </a:pPr>
            <a:r>
              <a:rPr lang="en-US" sz="2800" dirty="0">
                <a:latin typeface="Perpetua" panose="02020502060401020303" pitchFamily="18" charset="0"/>
              </a:rPr>
              <a:t>        pop the stack to x;</a:t>
            </a:r>
          </a:p>
          <a:p>
            <a:pPr marL="0" indent="0">
              <a:buNone/>
            </a:pPr>
            <a:r>
              <a:rPr lang="en-US" sz="2800" dirty="0">
                <a:latin typeface="Perpetua" panose="02020502060401020303" pitchFamily="18" charset="0"/>
              </a:rPr>
              <a:t>        perform </a:t>
            </a:r>
            <a:r>
              <a:rPr lang="en-US" sz="2800" dirty="0">
                <a:solidFill>
                  <a:srgbClr val="FF0000"/>
                </a:solidFill>
                <a:latin typeface="Perpetua" panose="02020502060401020303" pitchFamily="18" charset="0"/>
              </a:rPr>
              <a:t>operator</a:t>
            </a:r>
            <a:r>
              <a:rPr lang="en-US" sz="2800" dirty="0">
                <a:latin typeface="Perpetua" panose="02020502060401020303" pitchFamily="18" charset="0"/>
              </a:rPr>
              <a:t>(x);</a:t>
            </a:r>
          </a:p>
          <a:p>
            <a:pPr marL="0" indent="0">
              <a:buNone/>
            </a:pPr>
            <a:r>
              <a:rPr lang="en-US" sz="2800" dirty="0">
                <a:latin typeface="Perpetua" panose="02020502060401020303" pitchFamily="18" charset="0"/>
              </a:rPr>
              <a:t>        push the results onto the stack</a:t>
            </a:r>
          </a:p>
          <a:p>
            <a:pPr marL="0" indent="0">
              <a:buNone/>
            </a:pPr>
            <a:r>
              <a:rPr lang="en-US" sz="2800" dirty="0">
                <a:latin typeface="Perpetua" panose="02020502060401020303" pitchFamily="18" charset="0"/>
              </a:rPr>
              <a:t>    }</a:t>
            </a:r>
          </a:p>
          <a:p>
            <a:pPr marL="0" indent="0">
              <a:buNone/>
            </a:pPr>
            <a:r>
              <a:rPr lang="en-US" sz="2800" dirty="0">
                <a:latin typeface="Perpetua" panose="02020502060401020303" pitchFamily="18" charset="0"/>
              </a:rPr>
              <a:t>}</a:t>
            </a:r>
          </a:p>
        </p:txBody>
      </p:sp>
      <p:sp>
        <p:nvSpPr>
          <p:cNvPr id="5" name="Slide Number Placeholder 4"/>
          <p:cNvSpPr>
            <a:spLocks noGrp="1"/>
          </p:cNvSpPr>
          <p:nvPr>
            <p:ph type="sldNum" sz="quarter" idx="12"/>
          </p:nvPr>
        </p:nvSpPr>
        <p:spPr/>
        <p:txBody>
          <a:bodyPr/>
          <a:lstStyle/>
          <a:p>
            <a:fld id="{4CE482DC-2269-4F26-9D2A-7E44B1A4CD85}" type="slidenum">
              <a:rPr lang="en-US" smtClean="0"/>
              <a:t>26</a:t>
            </a:fld>
            <a:endParaRPr lang="en-US" dirty="0"/>
          </a:p>
        </p:txBody>
      </p:sp>
      <p:sp>
        <p:nvSpPr>
          <p:cNvPr id="7" name="Content Placeholder 5">
            <a:extLst>
              <a:ext uri="{FF2B5EF4-FFF2-40B4-BE49-F238E27FC236}">
                <a16:creationId xmlns:a16="http://schemas.microsoft.com/office/drawing/2014/main" id="{2FE382C4-4689-B00D-F759-B2840D5A673B}"/>
              </a:ext>
            </a:extLst>
          </p:cNvPr>
          <p:cNvSpPr txBox="1">
            <a:spLocks/>
          </p:cNvSpPr>
          <p:nvPr/>
        </p:nvSpPr>
        <p:spPr>
          <a:xfrm>
            <a:off x="6341032" y="3889512"/>
            <a:ext cx="6096000" cy="264381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2800" dirty="0">
                <a:latin typeface="Perpetua" panose="02020502060401020303" pitchFamily="18" charset="0"/>
              </a:rPr>
              <a:t>The single value on the stack is the desired result.</a:t>
            </a:r>
          </a:p>
          <a:p>
            <a:pPr marL="0" indent="0">
              <a:buNone/>
            </a:pPr>
            <a:r>
              <a:rPr lang="en-US" sz="2800" dirty="0">
                <a:solidFill>
                  <a:srgbClr val="002060"/>
                </a:solidFill>
                <a:latin typeface="Perpetua" panose="02020502060401020303" pitchFamily="18" charset="0"/>
              </a:rPr>
              <a:t>Binary operators: </a:t>
            </a:r>
            <a:r>
              <a:rPr lang="en-US" sz="2800" dirty="0">
                <a:latin typeface="Perpetua" panose="02020502060401020303" pitchFamily="18" charset="0"/>
              </a:rPr>
              <a:t>+, -, *, /, etc.,</a:t>
            </a:r>
          </a:p>
          <a:p>
            <a:pPr marL="0" indent="0">
              <a:buNone/>
            </a:pPr>
            <a:r>
              <a:rPr lang="en-US" sz="2800" dirty="0">
                <a:solidFill>
                  <a:srgbClr val="002060"/>
                </a:solidFill>
                <a:latin typeface="Perpetua" panose="02020502060401020303" pitchFamily="18" charset="0"/>
              </a:rPr>
              <a:t>Unary operators: </a:t>
            </a:r>
            <a:r>
              <a:rPr lang="en-US" sz="2800" dirty="0">
                <a:latin typeface="Perpetua" panose="02020502060401020303" pitchFamily="18" charset="0"/>
              </a:rPr>
              <a:t>unary minus, square root, sin, cos, exp, etc.,</a:t>
            </a:r>
          </a:p>
        </p:txBody>
      </p:sp>
    </p:spTree>
    <p:extLst>
      <p:ext uri="{BB962C8B-B14F-4D97-AF65-F5344CB8AC3E}">
        <p14:creationId xmlns:p14="http://schemas.microsoft.com/office/powerpoint/2010/main" val="3265734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Postfix Evaluation</a:t>
            </a:r>
          </a:p>
        </p:txBody>
      </p:sp>
      <p:sp>
        <p:nvSpPr>
          <p:cNvPr id="3" name="Content Placeholder 2"/>
          <p:cNvSpPr>
            <a:spLocks noGrp="1"/>
          </p:cNvSpPr>
          <p:nvPr>
            <p:ph idx="1"/>
          </p:nvPr>
        </p:nvSpPr>
        <p:spPr>
          <a:xfrm>
            <a:off x="594360" y="1527047"/>
            <a:ext cx="11018520" cy="5110861"/>
          </a:xfrm>
        </p:spPr>
        <p:txBody>
          <a:bodyPr>
            <a:normAutofit/>
          </a:bodyPr>
          <a:lstStyle/>
          <a:p>
            <a:pPr marL="514350" indent="-457200">
              <a:spcBef>
                <a:spcPts val="0"/>
              </a:spcBef>
              <a:tabLst>
                <a:tab pos="914400" algn="l"/>
              </a:tabLst>
            </a:pPr>
            <a:r>
              <a:rPr lang="en-US" sz="2800" dirty="0">
                <a:latin typeface="Perpetua" panose="02020502060401020303" pitchFamily="18" charset="0"/>
                <a:cs typeface="Times New Roman" panose="02020603050405020304" pitchFamily="18" charset="0"/>
              </a:rPr>
              <a:t>So for 6 5 2 3 + 8 * + 3 + *</a:t>
            </a:r>
          </a:p>
          <a:p>
            <a:pPr marL="514350" indent="-457200">
              <a:spcBef>
                <a:spcPts val="0"/>
              </a:spcBef>
              <a:tabLst>
                <a:tab pos="914400" algn="l"/>
              </a:tabLst>
            </a:pPr>
            <a:r>
              <a:rPr lang="en-US" sz="2800" dirty="0">
                <a:latin typeface="Perpetua" panose="02020502060401020303" pitchFamily="18" charset="0"/>
                <a:cs typeface="Times New Roman" panose="02020603050405020304" pitchFamily="18" charset="0"/>
              </a:rPr>
              <a:t>the first item is a value (6) so it is pushed onto the stack </a:t>
            </a:r>
          </a:p>
          <a:p>
            <a:pPr marL="514350" indent="-457200">
              <a:spcBef>
                <a:spcPts val="0"/>
              </a:spcBef>
              <a:tabLst>
                <a:tab pos="914400" algn="l"/>
              </a:tabLst>
            </a:pPr>
            <a:r>
              <a:rPr lang="en-US" sz="2800" dirty="0">
                <a:latin typeface="Perpetua" panose="02020502060401020303" pitchFamily="18" charset="0"/>
                <a:cs typeface="Times New Roman" panose="02020603050405020304" pitchFamily="18" charset="0"/>
              </a:rPr>
              <a:t>the next item is a value (5) so it is pushed onto the stack </a:t>
            </a:r>
          </a:p>
          <a:p>
            <a:pPr marL="514350" indent="-457200">
              <a:spcBef>
                <a:spcPts val="0"/>
              </a:spcBef>
              <a:tabLst>
                <a:tab pos="914400" algn="l"/>
              </a:tabLst>
            </a:pPr>
            <a:r>
              <a:rPr lang="en-US" sz="2800" dirty="0">
                <a:latin typeface="Perpetua" panose="02020502060401020303" pitchFamily="18" charset="0"/>
                <a:cs typeface="Times New Roman" panose="02020603050405020304" pitchFamily="18" charset="0"/>
              </a:rPr>
              <a:t>the next item is a value (2) so it is pushed onto the stack </a:t>
            </a:r>
          </a:p>
          <a:p>
            <a:pPr marL="514350" indent="-457200">
              <a:spcBef>
                <a:spcPts val="0"/>
              </a:spcBef>
              <a:tabLst>
                <a:tab pos="914400" algn="l"/>
              </a:tabLst>
            </a:pPr>
            <a:r>
              <a:rPr lang="en-US" sz="2800" dirty="0">
                <a:latin typeface="Perpetua" panose="02020502060401020303" pitchFamily="18" charset="0"/>
                <a:cs typeface="Times New Roman" panose="02020603050405020304" pitchFamily="18" charset="0"/>
              </a:rPr>
              <a:t>the next item is a value (3) so it is pushed onto the stack and the stack becomes</a:t>
            </a:r>
          </a:p>
          <a:p>
            <a:pPr marL="514350" indent="-457200">
              <a:spcBef>
                <a:spcPts val="0"/>
              </a:spcBef>
              <a:tabLst>
                <a:tab pos="914400" algn="l"/>
              </a:tabLst>
            </a:pPr>
            <a:endParaRPr lang="en-US" sz="2800" dirty="0">
              <a:latin typeface="Perpetua" panose="02020502060401020303" pitchFamily="18" charset="0"/>
              <a:cs typeface="Times New Roman" panose="02020603050405020304" pitchFamily="18" charset="0"/>
            </a:endParaRPr>
          </a:p>
          <a:p>
            <a:pPr marL="514350" indent="-457200">
              <a:spcBef>
                <a:spcPts val="0"/>
              </a:spcBef>
              <a:tabLst>
                <a:tab pos="914400" algn="l"/>
              </a:tabLst>
            </a:pPr>
            <a:r>
              <a:rPr lang="en-US" sz="2800" dirty="0">
                <a:latin typeface="Perpetua" panose="02020502060401020303" pitchFamily="18" charset="0"/>
                <a:cs typeface="Times New Roman" panose="02020603050405020304" pitchFamily="18" charset="0"/>
              </a:rPr>
              <a:t>TOS=&gt;</a:t>
            </a:r>
          </a:p>
          <a:p>
            <a:pPr marL="514350" indent="-457200">
              <a:spcBef>
                <a:spcPts val="0"/>
              </a:spcBef>
              <a:tabLst>
                <a:tab pos="914400" algn="l"/>
              </a:tabLst>
            </a:pPr>
            <a:endParaRPr lang="en-US" sz="2800" dirty="0">
              <a:latin typeface="Perpetua" panose="02020502060401020303" pitchFamily="18" charset="0"/>
              <a:cs typeface="Times New Roman" panose="02020603050405020304" pitchFamily="18" charset="0"/>
            </a:endParaRPr>
          </a:p>
          <a:p>
            <a:pPr marL="514350" indent="-457200">
              <a:spcBef>
                <a:spcPts val="0"/>
              </a:spcBef>
              <a:tabLst>
                <a:tab pos="914400" algn="l"/>
              </a:tabLst>
            </a:pPr>
            <a:endParaRPr lang="en-US" sz="2800" dirty="0">
              <a:latin typeface="Perpetua" panose="02020502060401020303" pitchFamily="18" charset="0"/>
              <a:cs typeface="Times New Roman" panose="02020603050405020304" pitchFamily="18" charset="0"/>
            </a:endParaRPr>
          </a:p>
          <a:p>
            <a:pPr marL="514350" indent="-457200">
              <a:spcBef>
                <a:spcPts val="0"/>
              </a:spcBef>
              <a:tabLst>
                <a:tab pos="914400" algn="l"/>
              </a:tabLst>
            </a:pPr>
            <a:endParaRPr lang="en-US" sz="2800" dirty="0">
              <a:latin typeface="Perpetua" panose="02020502060401020303" pitchFamily="18" charset="0"/>
              <a:cs typeface="Times New Roman" panose="02020603050405020304" pitchFamily="18" charset="0"/>
            </a:endParaRPr>
          </a:p>
          <a:p>
            <a:pPr marL="514350" indent="-457200">
              <a:spcBef>
                <a:spcPts val="0"/>
              </a:spcBef>
              <a:tabLst>
                <a:tab pos="914400" algn="l"/>
              </a:tabLst>
            </a:pPr>
            <a:r>
              <a:rPr lang="en-US" sz="2800" dirty="0">
                <a:latin typeface="Perpetua" panose="02020502060401020303" pitchFamily="18" charset="0"/>
                <a:cs typeface="Times New Roman" panose="02020603050405020304" pitchFamily="18" charset="0"/>
              </a:rPr>
              <a:t>the remaining items are now: + 8 * + 3 + *</a:t>
            </a:r>
          </a:p>
          <a:p>
            <a:pPr marL="514350" indent="-457200">
              <a:spcBef>
                <a:spcPts val="0"/>
              </a:spcBef>
              <a:tabLst>
                <a:tab pos="914400" algn="l"/>
              </a:tabLst>
            </a:pPr>
            <a:r>
              <a:rPr lang="en-US" sz="2800" dirty="0">
                <a:latin typeface="Perpetua" panose="02020502060401020303" pitchFamily="18" charset="0"/>
                <a:cs typeface="Times New Roman" panose="02020603050405020304" pitchFamily="18" charset="0"/>
              </a:rPr>
              <a:t>So next a '+' is read (a binary operator), so 3 and 2 are popped from the stack and their sum '5' is pushed onto the stack:</a:t>
            </a:r>
          </a:p>
        </p:txBody>
      </p:sp>
      <p:sp>
        <p:nvSpPr>
          <p:cNvPr id="5" name="Slide Number Placeholder 4"/>
          <p:cNvSpPr>
            <a:spLocks noGrp="1"/>
          </p:cNvSpPr>
          <p:nvPr>
            <p:ph type="sldNum" sz="quarter" idx="12"/>
          </p:nvPr>
        </p:nvSpPr>
        <p:spPr/>
        <p:txBody>
          <a:bodyPr/>
          <a:lstStyle/>
          <a:p>
            <a:fld id="{4CE482DC-2269-4F26-9D2A-7E44B1A4CD85}" type="slidenum">
              <a:rPr lang="en-US" smtClean="0"/>
              <a:t>27</a:t>
            </a:fld>
            <a:endParaRPr lang="en-US" dirty="0"/>
          </a:p>
        </p:txBody>
      </p:sp>
      <p:graphicFrame>
        <p:nvGraphicFramePr>
          <p:cNvPr id="4" name="Table 3">
            <a:extLst>
              <a:ext uri="{FF2B5EF4-FFF2-40B4-BE49-F238E27FC236}">
                <a16:creationId xmlns:a16="http://schemas.microsoft.com/office/drawing/2014/main" id="{A0ABAAD7-0294-E9CC-5426-5A52B7015C39}"/>
              </a:ext>
            </a:extLst>
          </p:cNvPr>
          <p:cNvGraphicFramePr>
            <a:graphicFrameLocks noGrp="1"/>
          </p:cNvGraphicFramePr>
          <p:nvPr>
            <p:extLst>
              <p:ext uri="{D42A27DB-BD31-4B8C-83A1-F6EECF244321}">
                <p14:modId xmlns:p14="http://schemas.microsoft.com/office/powerpoint/2010/main" val="1944128421"/>
              </p:ext>
            </p:extLst>
          </p:nvPr>
        </p:nvGraphicFramePr>
        <p:xfrm>
          <a:off x="2291559" y="3572622"/>
          <a:ext cx="584159" cy="1828800"/>
        </p:xfrm>
        <a:graphic>
          <a:graphicData uri="http://schemas.openxmlformats.org/drawingml/2006/table">
            <a:tbl>
              <a:tblPr firstRow="1" firstCol="1" lastRow="1" lastCol="1" bandRow="1" bandCol="1">
                <a:tableStyleId>{E8B1032C-EA38-4F05-BA0D-38AFFFC7BED3}</a:tableStyleId>
              </a:tblPr>
              <a:tblGrid>
                <a:gridCol w="584159">
                  <a:extLst>
                    <a:ext uri="{9D8B030D-6E8A-4147-A177-3AD203B41FA5}">
                      <a16:colId xmlns:a16="http://schemas.microsoft.com/office/drawing/2014/main" val="597515058"/>
                    </a:ext>
                  </a:extLst>
                </a:gridCol>
              </a:tblGrid>
              <a:tr h="207645">
                <a:tc>
                  <a:txBody>
                    <a:bodyPr/>
                    <a:lstStyle/>
                    <a:p>
                      <a:pPr marL="0" marR="0">
                        <a:spcBef>
                          <a:spcPts val="0"/>
                        </a:spcBef>
                        <a:spcAft>
                          <a:spcPts val="0"/>
                        </a:spcAft>
                      </a:pPr>
                      <a:r>
                        <a:rPr lang="en-US" sz="2400" dirty="0">
                          <a:effectLst/>
                        </a:rPr>
                        <a:t>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565299508"/>
                  </a:ext>
                </a:extLst>
              </a:tr>
              <a:tr h="173990">
                <a:tc>
                  <a:txBody>
                    <a:bodyPr/>
                    <a:lstStyle/>
                    <a:p>
                      <a:pPr marL="15875" marR="0" algn="ctr">
                        <a:spcBef>
                          <a:spcPts val="80"/>
                        </a:spcBef>
                        <a:spcAft>
                          <a:spcPts val="0"/>
                        </a:spcAft>
                      </a:pPr>
                      <a:r>
                        <a:rPr lang="en-US" sz="2400" dirty="0">
                          <a:effectLst/>
                        </a:rPr>
                        <a:t>3</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45539667"/>
                  </a:ext>
                </a:extLst>
              </a:tr>
              <a:tr h="173990">
                <a:tc>
                  <a:txBody>
                    <a:bodyPr/>
                    <a:lstStyle/>
                    <a:p>
                      <a:pPr marL="15875" marR="0" algn="ctr">
                        <a:spcBef>
                          <a:spcPts val="80"/>
                        </a:spcBef>
                        <a:spcAft>
                          <a:spcPts val="0"/>
                        </a:spcAft>
                      </a:pPr>
                      <a:r>
                        <a:rPr lang="en-US" sz="2400" dirty="0">
                          <a:effectLst/>
                        </a:rPr>
                        <a:t>2</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407742446"/>
                  </a:ext>
                </a:extLst>
              </a:tr>
              <a:tr h="175260">
                <a:tc>
                  <a:txBody>
                    <a:bodyPr/>
                    <a:lstStyle/>
                    <a:p>
                      <a:pPr marL="15875" marR="0" algn="ctr">
                        <a:spcBef>
                          <a:spcPts val="80"/>
                        </a:spcBef>
                        <a:spcAft>
                          <a:spcPts val="0"/>
                        </a:spcAft>
                      </a:pPr>
                      <a:r>
                        <a:rPr lang="en-US" sz="2400" dirty="0">
                          <a:effectLst/>
                        </a:rPr>
                        <a:t>5</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137293036"/>
                  </a:ext>
                </a:extLst>
              </a:tr>
              <a:tr h="178435">
                <a:tc>
                  <a:txBody>
                    <a:bodyPr/>
                    <a:lstStyle/>
                    <a:p>
                      <a:pPr marL="15875" marR="0" algn="ctr">
                        <a:spcBef>
                          <a:spcPts val="80"/>
                        </a:spcBef>
                        <a:spcAft>
                          <a:spcPts val="0"/>
                        </a:spcAft>
                      </a:pPr>
                      <a:r>
                        <a:rPr lang="en-US" sz="2400" dirty="0">
                          <a:effectLst/>
                        </a:rPr>
                        <a:t>6</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1885804"/>
                  </a:ext>
                </a:extLst>
              </a:tr>
            </a:tbl>
          </a:graphicData>
        </a:graphic>
      </p:graphicFrame>
    </p:spTree>
    <p:extLst>
      <p:ext uri="{BB962C8B-B14F-4D97-AF65-F5344CB8AC3E}">
        <p14:creationId xmlns:p14="http://schemas.microsoft.com/office/powerpoint/2010/main" val="685824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Postfix Evaluation</a:t>
            </a:r>
          </a:p>
        </p:txBody>
      </p:sp>
      <p:sp>
        <p:nvSpPr>
          <p:cNvPr id="3" name="Content Placeholder 2"/>
          <p:cNvSpPr>
            <a:spLocks noGrp="1"/>
          </p:cNvSpPr>
          <p:nvPr>
            <p:ph idx="1"/>
          </p:nvPr>
        </p:nvSpPr>
        <p:spPr>
          <a:xfrm>
            <a:off x="594360" y="1527047"/>
            <a:ext cx="11018520" cy="5110861"/>
          </a:xfrm>
        </p:spPr>
        <p:txBody>
          <a:bodyPr>
            <a:normAutofit/>
          </a:bodyPr>
          <a:lstStyle/>
          <a:p>
            <a:pPr marL="514350" indent="-457200">
              <a:spcBef>
                <a:spcPts val="0"/>
              </a:spcBef>
              <a:tabLst>
                <a:tab pos="914400" algn="l"/>
              </a:tabLst>
            </a:pPr>
            <a:endParaRPr lang="en-US" sz="2800" dirty="0">
              <a:latin typeface="Perpetua" panose="02020502060401020303" pitchFamily="18" charset="0"/>
              <a:cs typeface="Times New Roman" panose="02020603050405020304" pitchFamily="18" charset="0"/>
            </a:endParaRPr>
          </a:p>
          <a:p>
            <a:pPr marL="514350" indent="-457200">
              <a:spcBef>
                <a:spcPts val="0"/>
              </a:spcBef>
              <a:tabLst>
                <a:tab pos="914400" algn="l"/>
              </a:tabLst>
            </a:pPr>
            <a:endParaRPr lang="en-US" sz="2800" dirty="0">
              <a:latin typeface="Perpetua" panose="02020502060401020303" pitchFamily="18" charset="0"/>
              <a:cs typeface="Times New Roman" panose="02020603050405020304" pitchFamily="18" charset="0"/>
            </a:endParaRP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TOS=&gt;</a:t>
            </a:r>
          </a:p>
          <a:p>
            <a:pPr marL="514350" indent="-457200">
              <a:spcBef>
                <a:spcPts val="0"/>
              </a:spcBef>
              <a:tabLst>
                <a:tab pos="914400" algn="l"/>
              </a:tabLst>
            </a:pPr>
            <a:endParaRPr lang="en-US" sz="2800" dirty="0">
              <a:latin typeface="Perpetua" panose="02020502060401020303" pitchFamily="18" charset="0"/>
              <a:cs typeface="Times New Roman" panose="02020603050405020304" pitchFamily="18" charset="0"/>
            </a:endParaRPr>
          </a:p>
          <a:p>
            <a:pPr marL="514350" indent="-457200">
              <a:spcBef>
                <a:spcPts val="0"/>
              </a:spcBef>
              <a:tabLst>
                <a:tab pos="914400" algn="l"/>
              </a:tabLst>
            </a:pPr>
            <a:endParaRPr lang="en-US" sz="2800" dirty="0">
              <a:latin typeface="Perpetua" panose="02020502060401020303" pitchFamily="18" charset="0"/>
              <a:cs typeface="Times New Roman" panose="02020603050405020304" pitchFamily="18" charset="0"/>
            </a:endParaRPr>
          </a:p>
          <a:p>
            <a:pPr marL="514350" indent="-457200">
              <a:spcBef>
                <a:spcPts val="0"/>
              </a:spcBef>
              <a:tabLst>
                <a:tab pos="914400" algn="l"/>
              </a:tabLst>
            </a:pPr>
            <a:r>
              <a:rPr lang="en-US" sz="2800" dirty="0">
                <a:latin typeface="Perpetua" panose="02020502060401020303" pitchFamily="18" charset="0"/>
                <a:cs typeface="Times New Roman" panose="02020603050405020304" pitchFamily="18" charset="0"/>
              </a:rPr>
              <a:t>Next 8 is pushed and the next item is the operator *:</a:t>
            </a:r>
          </a:p>
          <a:p>
            <a:pPr marL="514350" indent="-457200">
              <a:spcBef>
                <a:spcPts val="0"/>
              </a:spcBef>
              <a:tabLst>
                <a:tab pos="914400" algn="l"/>
              </a:tabLst>
            </a:pPr>
            <a:endParaRPr lang="en-US" sz="2800" dirty="0">
              <a:latin typeface="Perpetua" panose="02020502060401020303" pitchFamily="18" charset="0"/>
              <a:cs typeface="Times New Roman" panose="02020603050405020304" pitchFamily="18" charset="0"/>
            </a:endParaRP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TOS=&gt;</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TOS=&gt;</a:t>
            </a:r>
          </a:p>
          <a:p>
            <a:pPr marL="514350" indent="-457200">
              <a:spcBef>
                <a:spcPts val="0"/>
              </a:spcBef>
              <a:tabLst>
                <a:tab pos="914400" algn="l"/>
              </a:tabLst>
            </a:pPr>
            <a:endParaRPr lang="en-US" sz="2800" dirty="0">
              <a:latin typeface="Perpetua" panose="02020502060401020303" pitchFamily="18" charset="0"/>
              <a:cs typeface="Times New Roman" panose="02020603050405020304" pitchFamily="18" charset="0"/>
            </a:endParaRPr>
          </a:p>
          <a:p>
            <a:pPr marL="1774270" lvl="6" indent="0">
              <a:lnSpc>
                <a:spcPct val="150000"/>
              </a:lnSpc>
              <a:spcBef>
                <a:spcPts val="0"/>
              </a:spcBef>
              <a:buNone/>
              <a:tabLst>
                <a:tab pos="914400" algn="l"/>
              </a:tabLst>
            </a:pPr>
            <a:r>
              <a:rPr lang="en-US" sz="2800" dirty="0">
                <a:latin typeface="Perpetua" panose="02020502060401020303" pitchFamily="18" charset="0"/>
                <a:cs typeface="Times New Roman" panose="02020603050405020304" pitchFamily="18" charset="0"/>
              </a:rPr>
              <a:t>(8, 5 popped, 40 pushed) </a:t>
            </a:r>
          </a:p>
        </p:txBody>
      </p:sp>
      <p:sp>
        <p:nvSpPr>
          <p:cNvPr id="5" name="Slide Number Placeholder 4"/>
          <p:cNvSpPr>
            <a:spLocks noGrp="1"/>
          </p:cNvSpPr>
          <p:nvPr>
            <p:ph type="sldNum" sz="quarter" idx="12"/>
          </p:nvPr>
        </p:nvSpPr>
        <p:spPr/>
        <p:txBody>
          <a:bodyPr/>
          <a:lstStyle/>
          <a:p>
            <a:fld id="{4CE482DC-2269-4F26-9D2A-7E44B1A4CD85}" type="slidenum">
              <a:rPr lang="en-US" smtClean="0"/>
              <a:t>28</a:t>
            </a:fld>
            <a:endParaRPr lang="en-US" dirty="0"/>
          </a:p>
        </p:txBody>
      </p:sp>
      <p:graphicFrame>
        <p:nvGraphicFramePr>
          <p:cNvPr id="4" name="Table 3">
            <a:extLst>
              <a:ext uri="{FF2B5EF4-FFF2-40B4-BE49-F238E27FC236}">
                <a16:creationId xmlns:a16="http://schemas.microsoft.com/office/drawing/2014/main" id="{A0ABAAD7-0294-E9CC-5426-5A52B7015C39}"/>
              </a:ext>
            </a:extLst>
          </p:cNvPr>
          <p:cNvGraphicFramePr>
            <a:graphicFrameLocks noGrp="1"/>
          </p:cNvGraphicFramePr>
          <p:nvPr>
            <p:extLst>
              <p:ext uri="{D42A27DB-BD31-4B8C-83A1-F6EECF244321}">
                <p14:modId xmlns:p14="http://schemas.microsoft.com/office/powerpoint/2010/main" val="1281483631"/>
              </p:ext>
            </p:extLst>
          </p:nvPr>
        </p:nvGraphicFramePr>
        <p:xfrm>
          <a:off x="2291559" y="1651057"/>
          <a:ext cx="584159" cy="1645920"/>
        </p:xfrm>
        <a:graphic>
          <a:graphicData uri="http://schemas.openxmlformats.org/drawingml/2006/table">
            <a:tbl>
              <a:tblPr firstRow="1" firstCol="1" lastRow="1" lastCol="1" bandRow="1" bandCol="1">
                <a:tableStyleId>{E8B1032C-EA38-4F05-BA0D-38AFFFC7BED3}</a:tableStyleId>
              </a:tblPr>
              <a:tblGrid>
                <a:gridCol w="584159">
                  <a:extLst>
                    <a:ext uri="{9D8B030D-6E8A-4147-A177-3AD203B41FA5}">
                      <a16:colId xmlns:a16="http://schemas.microsoft.com/office/drawing/2014/main" val="597515058"/>
                    </a:ext>
                  </a:extLst>
                </a:gridCol>
              </a:tblGrid>
              <a:tr h="207645">
                <a:tc>
                  <a:txBody>
                    <a:bodyPr/>
                    <a:lstStyle/>
                    <a:p>
                      <a:pPr marL="0" marR="0">
                        <a:spcBef>
                          <a:spcPts val="0"/>
                        </a:spcBef>
                        <a:spcAft>
                          <a:spcPts val="0"/>
                        </a:spcAft>
                      </a:pPr>
                      <a:r>
                        <a:rPr lang="en-US" sz="2400" dirty="0">
                          <a:effectLst/>
                        </a:rPr>
                        <a:t>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565299508"/>
                  </a:ext>
                </a:extLst>
              </a:tr>
              <a:tr h="173990">
                <a:tc>
                  <a:txBody>
                    <a:bodyPr/>
                    <a:lstStyle/>
                    <a:p>
                      <a:pPr marL="15875" marR="0" algn="ctr">
                        <a:spcBef>
                          <a:spcPts val="80"/>
                        </a:spcBef>
                        <a:spcAft>
                          <a:spcPts val="0"/>
                        </a:spcAft>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45539667"/>
                  </a:ext>
                </a:extLst>
              </a:tr>
              <a:tr h="173990">
                <a:tc>
                  <a:txBody>
                    <a:bodyPr/>
                    <a:lstStyle/>
                    <a:p>
                      <a:pPr marL="15875" marR="0" algn="ctr">
                        <a:spcBef>
                          <a:spcPts val="80"/>
                        </a:spcBef>
                        <a:spcAft>
                          <a:spcPts val="0"/>
                        </a:spcAft>
                      </a:pPr>
                      <a:r>
                        <a:rPr lang="en-US" sz="2000" dirty="0">
                          <a:effectLst/>
                          <a:latin typeface="Perpetua" panose="02020502060401020303" pitchFamily="18" charset="0"/>
                          <a:ea typeface="Times New Roman" panose="02020603050405020304" pitchFamily="18" charset="0"/>
                          <a:cs typeface="Times New Roman" panose="02020603050405020304" pitchFamily="18" charset="0"/>
                        </a:rPr>
                        <a:t>5</a:t>
                      </a:r>
                    </a:p>
                  </a:txBody>
                  <a:tcPr marL="0" marR="0" marT="0" marB="0"/>
                </a:tc>
                <a:extLst>
                  <a:ext uri="{0D108BD9-81ED-4DB2-BD59-A6C34878D82A}">
                    <a16:rowId xmlns:a16="http://schemas.microsoft.com/office/drawing/2014/main" val="1407742446"/>
                  </a:ext>
                </a:extLst>
              </a:tr>
              <a:tr h="175260">
                <a:tc>
                  <a:txBody>
                    <a:bodyPr/>
                    <a:lstStyle/>
                    <a:p>
                      <a:pPr marL="15875" marR="0" algn="ctr">
                        <a:spcBef>
                          <a:spcPts val="80"/>
                        </a:spcBef>
                        <a:spcAft>
                          <a:spcPts val="0"/>
                        </a:spcAft>
                      </a:pPr>
                      <a:r>
                        <a:rPr lang="en-US" sz="2000" dirty="0">
                          <a:effectLst/>
                          <a:latin typeface="Perpetua" panose="02020502060401020303" pitchFamily="18" charset="0"/>
                        </a:rPr>
                        <a:t>5</a:t>
                      </a:r>
                      <a:endParaRPr lang="en-US" sz="2000" dirty="0">
                        <a:effectLst/>
                        <a:latin typeface="Perpetua" panose="02020502060401020303"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137293036"/>
                  </a:ext>
                </a:extLst>
              </a:tr>
              <a:tr h="178435">
                <a:tc>
                  <a:txBody>
                    <a:bodyPr/>
                    <a:lstStyle/>
                    <a:p>
                      <a:pPr marL="15875" marR="0" algn="ctr">
                        <a:spcBef>
                          <a:spcPts val="80"/>
                        </a:spcBef>
                        <a:spcAft>
                          <a:spcPts val="0"/>
                        </a:spcAft>
                      </a:pPr>
                      <a:r>
                        <a:rPr lang="en-US" sz="2000" dirty="0">
                          <a:effectLst/>
                          <a:latin typeface="Perpetua" panose="02020502060401020303" pitchFamily="18" charset="0"/>
                        </a:rPr>
                        <a:t>6</a:t>
                      </a:r>
                      <a:endParaRPr lang="en-US" sz="2000" dirty="0">
                        <a:effectLst/>
                        <a:latin typeface="Perpetua" panose="02020502060401020303"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1885804"/>
                  </a:ext>
                </a:extLst>
              </a:tr>
            </a:tbl>
          </a:graphicData>
        </a:graphic>
      </p:graphicFrame>
      <p:graphicFrame>
        <p:nvGraphicFramePr>
          <p:cNvPr id="6" name="Table 5">
            <a:extLst>
              <a:ext uri="{FF2B5EF4-FFF2-40B4-BE49-F238E27FC236}">
                <a16:creationId xmlns:a16="http://schemas.microsoft.com/office/drawing/2014/main" id="{93503A40-6AE2-9EA6-4D3B-5661743BFF54}"/>
              </a:ext>
            </a:extLst>
          </p:cNvPr>
          <p:cNvGraphicFramePr>
            <a:graphicFrameLocks noGrp="1"/>
          </p:cNvGraphicFramePr>
          <p:nvPr>
            <p:extLst>
              <p:ext uri="{D42A27DB-BD31-4B8C-83A1-F6EECF244321}">
                <p14:modId xmlns:p14="http://schemas.microsoft.com/office/powerpoint/2010/main" val="796411494"/>
              </p:ext>
            </p:extLst>
          </p:nvPr>
        </p:nvGraphicFramePr>
        <p:xfrm>
          <a:off x="2291559" y="3963209"/>
          <a:ext cx="584159" cy="1524000"/>
        </p:xfrm>
        <a:graphic>
          <a:graphicData uri="http://schemas.openxmlformats.org/drawingml/2006/table">
            <a:tbl>
              <a:tblPr firstRow="1" firstCol="1" lastRow="1" lastCol="1" bandRow="1" bandCol="1">
                <a:tableStyleId>{E8B1032C-EA38-4F05-BA0D-38AFFFC7BED3}</a:tableStyleId>
              </a:tblPr>
              <a:tblGrid>
                <a:gridCol w="584159">
                  <a:extLst>
                    <a:ext uri="{9D8B030D-6E8A-4147-A177-3AD203B41FA5}">
                      <a16:colId xmlns:a16="http://schemas.microsoft.com/office/drawing/2014/main" val="2283603063"/>
                    </a:ext>
                  </a:extLst>
                </a:gridCol>
              </a:tblGrid>
              <a:tr h="280472">
                <a:tc>
                  <a:txBody>
                    <a:bodyPr/>
                    <a:lstStyle/>
                    <a:p>
                      <a:pPr marL="0" marR="0">
                        <a:spcBef>
                          <a:spcPts val="0"/>
                        </a:spcBef>
                        <a:spcAft>
                          <a:spcPts val="0"/>
                        </a:spcAft>
                      </a:pPr>
                      <a:r>
                        <a:rPr lang="en-US" sz="2000" dirty="0">
                          <a:effectLst/>
                          <a:latin typeface="Perpetua" panose="02020502060401020303" pitchFamily="18" charset="0"/>
                        </a:rPr>
                        <a:t> </a:t>
                      </a:r>
                      <a:endParaRPr lang="en-US" sz="2000" dirty="0">
                        <a:effectLst/>
                        <a:latin typeface="Perpetua" panose="02020502060401020303"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874624576"/>
                  </a:ext>
                </a:extLst>
              </a:tr>
              <a:tr h="235013">
                <a:tc>
                  <a:txBody>
                    <a:bodyPr/>
                    <a:lstStyle/>
                    <a:p>
                      <a:pPr marL="15875" marR="0" algn="ctr">
                        <a:spcBef>
                          <a:spcPts val="80"/>
                        </a:spcBef>
                        <a:spcAft>
                          <a:spcPts val="0"/>
                        </a:spcAft>
                      </a:pPr>
                      <a:r>
                        <a:rPr lang="en-US" sz="2000" dirty="0">
                          <a:effectLst/>
                          <a:latin typeface="Perpetua" panose="02020502060401020303" pitchFamily="18" charset="0"/>
                        </a:rPr>
                        <a:t>8</a:t>
                      </a:r>
                      <a:endParaRPr lang="en-US" sz="2000" dirty="0">
                        <a:effectLst/>
                        <a:latin typeface="Perpetua" panose="02020502060401020303"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27243755"/>
                  </a:ext>
                </a:extLst>
              </a:tr>
              <a:tr h="236729">
                <a:tc>
                  <a:txBody>
                    <a:bodyPr/>
                    <a:lstStyle/>
                    <a:p>
                      <a:pPr marL="15875" marR="0" algn="ctr">
                        <a:spcBef>
                          <a:spcPts val="80"/>
                        </a:spcBef>
                        <a:spcAft>
                          <a:spcPts val="0"/>
                        </a:spcAft>
                      </a:pPr>
                      <a:r>
                        <a:rPr lang="en-US" sz="2000" dirty="0">
                          <a:effectLst/>
                          <a:latin typeface="Perpetua" panose="02020502060401020303" pitchFamily="18" charset="0"/>
                        </a:rPr>
                        <a:t>5</a:t>
                      </a:r>
                      <a:endParaRPr lang="en-US" sz="2000" dirty="0">
                        <a:effectLst/>
                        <a:latin typeface="Perpetua" panose="02020502060401020303"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236720616"/>
                  </a:ext>
                </a:extLst>
              </a:tr>
              <a:tr h="235013">
                <a:tc>
                  <a:txBody>
                    <a:bodyPr/>
                    <a:lstStyle/>
                    <a:p>
                      <a:pPr marL="15875" marR="0" algn="ctr">
                        <a:spcBef>
                          <a:spcPts val="70"/>
                        </a:spcBef>
                        <a:spcAft>
                          <a:spcPts val="0"/>
                        </a:spcAft>
                      </a:pPr>
                      <a:r>
                        <a:rPr lang="en-US" sz="2000" dirty="0">
                          <a:effectLst/>
                          <a:latin typeface="Perpetua" panose="02020502060401020303" pitchFamily="18" charset="0"/>
                        </a:rPr>
                        <a:t>5</a:t>
                      </a:r>
                      <a:endParaRPr lang="en-US" sz="2000" dirty="0">
                        <a:effectLst/>
                        <a:latin typeface="Perpetua" panose="02020502060401020303"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137382697"/>
                  </a:ext>
                </a:extLst>
              </a:tr>
              <a:tr h="241017">
                <a:tc>
                  <a:txBody>
                    <a:bodyPr/>
                    <a:lstStyle/>
                    <a:p>
                      <a:pPr marL="15875" marR="0" algn="ctr">
                        <a:spcBef>
                          <a:spcPts val="80"/>
                        </a:spcBef>
                        <a:spcAft>
                          <a:spcPts val="0"/>
                        </a:spcAft>
                      </a:pPr>
                      <a:r>
                        <a:rPr lang="en-US" sz="2000" dirty="0">
                          <a:effectLst/>
                          <a:latin typeface="Perpetua" panose="02020502060401020303" pitchFamily="18" charset="0"/>
                        </a:rPr>
                        <a:t>6</a:t>
                      </a:r>
                      <a:endParaRPr lang="en-US" sz="2000" dirty="0">
                        <a:effectLst/>
                        <a:latin typeface="Perpetua" panose="02020502060401020303"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576450041"/>
                  </a:ext>
                </a:extLst>
              </a:tr>
            </a:tbl>
          </a:graphicData>
        </a:graphic>
      </p:graphicFrame>
      <p:graphicFrame>
        <p:nvGraphicFramePr>
          <p:cNvPr id="7" name="Table 6">
            <a:extLst>
              <a:ext uri="{FF2B5EF4-FFF2-40B4-BE49-F238E27FC236}">
                <a16:creationId xmlns:a16="http://schemas.microsoft.com/office/drawing/2014/main" id="{DB0E1E73-79F9-DAB3-C84C-FDBFB7B338D0}"/>
              </a:ext>
            </a:extLst>
          </p:cNvPr>
          <p:cNvGraphicFramePr>
            <a:graphicFrameLocks noGrp="1"/>
          </p:cNvGraphicFramePr>
          <p:nvPr>
            <p:extLst>
              <p:ext uri="{D42A27DB-BD31-4B8C-83A1-F6EECF244321}">
                <p14:modId xmlns:p14="http://schemas.microsoft.com/office/powerpoint/2010/main" val="2163487469"/>
              </p:ext>
            </p:extLst>
          </p:nvPr>
        </p:nvGraphicFramePr>
        <p:xfrm>
          <a:off x="4623942" y="3988905"/>
          <a:ext cx="584159" cy="1524000"/>
        </p:xfrm>
        <a:graphic>
          <a:graphicData uri="http://schemas.openxmlformats.org/drawingml/2006/table">
            <a:tbl>
              <a:tblPr firstRow="1" firstCol="1" lastRow="1" lastCol="1" bandRow="1" bandCol="1">
                <a:tableStyleId>{E8B1032C-EA38-4F05-BA0D-38AFFFC7BED3}</a:tableStyleId>
              </a:tblPr>
              <a:tblGrid>
                <a:gridCol w="584159">
                  <a:extLst>
                    <a:ext uri="{9D8B030D-6E8A-4147-A177-3AD203B41FA5}">
                      <a16:colId xmlns:a16="http://schemas.microsoft.com/office/drawing/2014/main" val="2496363672"/>
                    </a:ext>
                  </a:extLst>
                </a:gridCol>
              </a:tblGrid>
              <a:tr h="67352">
                <a:tc>
                  <a:txBody>
                    <a:bodyPr/>
                    <a:lstStyle/>
                    <a:p>
                      <a:pPr marL="0" marR="0" algn="ctr">
                        <a:spcBef>
                          <a:spcPts val="0"/>
                        </a:spcBef>
                        <a:spcAft>
                          <a:spcPts val="0"/>
                        </a:spcAft>
                      </a:pPr>
                      <a:r>
                        <a:rPr lang="en-US" sz="2000" dirty="0">
                          <a:effectLst/>
                          <a:latin typeface="Perpetua" panose="02020502060401020303" pitchFamily="18" charset="0"/>
                        </a:rPr>
                        <a:t> </a:t>
                      </a:r>
                      <a:endParaRPr lang="en-US" sz="2000" dirty="0">
                        <a:effectLst/>
                        <a:latin typeface="Perpetua" panose="02020502060401020303"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185137514"/>
                  </a:ext>
                </a:extLst>
              </a:tr>
              <a:tr h="204470">
                <a:tc>
                  <a:txBody>
                    <a:bodyPr/>
                    <a:lstStyle/>
                    <a:p>
                      <a:pPr marL="0" marR="0" algn="ctr">
                        <a:spcBef>
                          <a:spcPts val="0"/>
                        </a:spcBef>
                        <a:spcAft>
                          <a:spcPts val="0"/>
                        </a:spcAft>
                      </a:pPr>
                      <a:r>
                        <a:rPr lang="en-US" sz="2000" dirty="0">
                          <a:effectLst/>
                          <a:latin typeface="Perpetua" panose="02020502060401020303" pitchFamily="18" charset="0"/>
                        </a:rPr>
                        <a:t> </a:t>
                      </a:r>
                      <a:endParaRPr lang="en-US" sz="2000" dirty="0">
                        <a:effectLst/>
                        <a:latin typeface="Perpetua" panose="02020502060401020303"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519391354"/>
                  </a:ext>
                </a:extLst>
              </a:tr>
              <a:tr h="173990">
                <a:tc>
                  <a:txBody>
                    <a:bodyPr/>
                    <a:lstStyle/>
                    <a:p>
                      <a:pPr marL="53340" marR="0" algn="ctr">
                        <a:spcBef>
                          <a:spcPts val="80"/>
                        </a:spcBef>
                        <a:spcAft>
                          <a:spcPts val="0"/>
                        </a:spcAft>
                      </a:pPr>
                      <a:r>
                        <a:rPr lang="en-US" sz="2000" dirty="0">
                          <a:effectLst/>
                          <a:latin typeface="Perpetua" panose="02020502060401020303" pitchFamily="18" charset="0"/>
                        </a:rPr>
                        <a:t>40</a:t>
                      </a:r>
                      <a:endParaRPr lang="en-US" sz="2000" dirty="0">
                        <a:effectLst/>
                        <a:latin typeface="Perpetua" panose="02020502060401020303"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025666808"/>
                  </a:ext>
                </a:extLst>
              </a:tr>
              <a:tr h="175260">
                <a:tc>
                  <a:txBody>
                    <a:bodyPr/>
                    <a:lstStyle/>
                    <a:p>
                      <a:pPr marL="85090" marR="0" algn="ctr">
                        <a:spcBef>
                          <a:spcPts val="80"/>
                        </a:spcBef>
                        <a:spcAft>
                          <a:spcPts val="0"/>
                        </a:spcAft>
                      </a:pPr>
                      <a:r>
                        <a:rPr lang="en-US" sz="2000" dirty="0">
                          <a:effectLst/>
                          <a:latin typeface="Perpetua" panose="02020502060401020303" pitchFamily="18" charset="0"/>
                        </a:rPr>
                        <a:t>5</a:t>
                      </a:r>
                      <a:endParaRPr lang="en-US" sz="2000" dirty="0">
                        <a:effectLst/>
                        <a:latin typeface="Perpetua" panose="02020502060401020303"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678363518"/>
                  </a:ext>
                </a:extLst>
              </a:tr>
              <a:tr h="178435">
                <a:tc>
                  <a:txBody>
                    <a:bodyPr/>
                    <a:lstStyle/>
                    <a:p>
                      <a:pPr marL="85090" marR="0" algn="ctr">
                        <a:spcBef>
                          <a:spcPts val="70"/>
                        </a:spcBef>
                        <a:spcAft>
                          <a:spcPts val="0"/>
                        </a:spcAft>
                      </a:pPr>
                      <a:r>
                        <a:rPr lang="en-US" sz="2000" dirty="0">
                          <a:effectLst/>
                          <a:latin typeface="Perpetua" panose="02020502060401020303" pitchFamily="18" charset="0"/>
                        </a:rPr>
                        <a:t>6</a:t>
                      </a:r>
                      <a:endParaRPr lang="en-US" sz="2000" dirty="0">
                        <a:effectLst/>
                        <a:latin typeface="Perpetua" panose="02020502060401020303"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576375364"/>
                  </a:ext>
                </a:extLst>
              </a:tr>
            </a:tbl>
          </a:graphicData>
        </a:graphic>
      </p:graphicFrame>
    </p:spTree>
    <p:extLst>
      <p:ext uri="{BB962C8B-B14F-4D97-AF65-F5344CB8AC3E}">
        <p14:creationId xmlns:p14="http://schemas.microsoft.com/office/powerpoint/2010/main" val="1170397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Postfix Evaluation</a:t>
            </a:r>
          </a:p>
        </p:txBody>
      </p:sp>
      <p:sp>
        <p:nvSpPr>
          <p:cNvPr id="3" name="Content Placeholder 2"/>
          <p:cNvSpPr>
            <a:spLocks noGrp="1"/>
          </p:cNvSpPr>
          <p:nvPr>
            <p:ph idx="1"/>
          </p:nvPr>
        </p:nvSpPr>
        <p:spPr>
          <a:xfrm>
            <a:off x="594360" y="1527047"/>
            <a:ext cx="11018520" cy="5110861"/>
          </a:xfrm>
        </p:spPr>
        <p:txBody>
          <a:bodyPr>
            <a:normAutofit/>
          </a:bodyPr>
          <a:lstStyle/>
          <a:p>
            <a:pPr marL="514350" indent="-457200">
              <a:spcBef>
                <a:spcPts val="0"/>
              </a:spcBef>
              <a:tabLst>
                <a:tab pos="914400" algn="l"/>
              </a:tabLst>
            </a:pPr>
            <a:r>
              <a:rPr lang="en-US" sz="2800" dirty="0">
                <a:latin typeface="Perpetua" panose="02020502060401020303" pitchFamily="18" charset="0"/>
                <a:cs typeface="Times New Roman" panose="02020603050405020304" pitchFamily="18" charset="0"/>
              </a:rPr>
              <a:t>Next the operator + followed by 3:</a:t>
            </a:r>
          </a:p>
          <a:p>
            <a:pPr marL="514350" indent="-457200">
              <a:spcBef>
                <a:spcPts val="0"/>
              </a:spcBef>
              <a:tabLst>
                <a:tab pos="914400" algn="l"/>
              </a:tabLst>
            </a:pPr>
            <a:endParaRPr lang="en-US" sz="2800" dirty="0">
              <a:latin typeface="Perpetua" panose="02020502060401020303" pitchFamily="18" charset="0"/>
              <a:cs typeface="Times New Roman" panose="02020603050405020304" pitchFamily="18" charset="0"/>
            </a:endParaRP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TOS=&gt;</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TOS=&gt;</a:t>
            </a:r>
          </a:p>
          <a:p>
            <a:pPr marL="57150" indent="0">
              <a:lnSpc>
                <a:spcPct val="100000"/>
              </a:lnSpc>
              <a:spcBef>
                <a:spcPts val="0"/>
              </a:spcBef>
              <a:buNone/>
              <a:tabLst>
                <a:tab pos="914400" algn="l"/>
              </a:tabLst>
            </a:pPr>
            <a:r>
              <a:rPr lang="en-US" sz="2800" dirty="0">
                <a:latin typeface="Perpetua" panose="02020502060401020303" pitchFamily="18" charset="0"/>
                <a:cs typeface="Times New Roman" panose="02020603050405020304" pitchFamily="18" charset="0"/>
              </a:rPr>
              <a:t>                           </a:t>
            </a:r>
            <a:r>
              <a:rPr lang="en-US" sz="2400" dirty="0">
                <a:latin typeface="Perpetua" panose="02020502060401020303" pitchFamily="18" charset="0"/>
                <a:cs typeface="Times New Roman" panose="02020603050405020304" pitchFamily="18" charset="0"/>
              </a:rPr>
              <a:t>(40, 5 popped, 45 pushed,3 pushed) </a:t>
            </a:r>
          </a:p>
          <a:p>
            <a:pPr marL="514350" indent="-457200">
              <a:spcBef>
                <a:spcPts val="0"/>
              </a:spcBef>
              <a:tabLst>
                <a:tab pos="914400" algn="l"/>
              </a:tabLst>
            </a:pPr>
            <a:r>
              <a:rPr lang="en-US" sz="2800" dirty="0">
                <a:latin typeface="Perpetua" panose="02020502060401020303" pitchFamily="18" charset="0"/>
                <a:cs typeface="Times New Roman" panose="02020603050405020304" pitchFamily="18" charset="0"/>
              </a:rPr>
              <a:t>Next is operator +, so 3 and 45 are popped and 45+3=48 is pushed</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a:t>
            </a:r>
          </a:p>
          <a:p>
            <a:pPr marL="57150" indent="0">
              <a:spcBef>
                <a:spcPts val="0"/>
              </a:spcBef>
              <a:buNone/>
              <a:tabLst>
                <a:tab pos="914400" algn="l"/>
              </a:tabLst>
            </a:pPr>
            <a:endParaRPr lang="en-US" sz="2800" dirty="0">
              <a:latin typeface="Perpetua" panose="02020502060401020303" pitchFamily="18" charset="0"/>
              <a:cs typeface="Times New Roman" panose="02020603050405020304" pitchFamily="18" charset="0"/>
            </a:endParaRPr>
          </a:p>
          <a:p>
            <a:pPr marL="57150" indent="0">
              <a:spcBef>
                <a:spcPts val="0"/>
              </a:spcBef>
              <a:buNone/>
              <a:tabLst>
                <a:tab pos="914400" algn="l"/>
              </a:tabLst>
            </a:pPr>
            <a:endParaRPr lang="en-US" sz="2800" dirty="0">
              <a:latin typeface="Perpetua" panose="02020502060401020303" pitchFamily="18" charset="0"/>
              <a:cs typeface="Times New Roman" panose="02020603050405020304" pitchFamily="18" charset="0"/>
            </a:endParaRP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TOS=&gt;</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a:t>
            </a:r>
          </a:p>
        </p:txBody>
      </p:sp>
      <p:sp>
        <p:nvSpPr>
          <p:cNvPr id="5" name="Slide Number Placeholder 4"/>
          <p:cNvSpPr>
            <a:spLocks noGrp="1"/>
          </p:cNvSpPr>
          <p:nvPr>
            <p:ph type="sldNum" sz="quarter" idx="12"/>
          </p:nvPr>
        </p:nvSpPr>
        <p:spPr/>
        <p:txBody>
          <a:bodyPr/>
          <a:lstStyle/>
          <a:p>
            <a:fld id="{4CE482DC-2269-4F26-9D2A-7E44B1A4CD85}" type="slidenum">
              <a:rPr lang="en-US" smtClean="0"/>
              <a:t>29</a:t>
            </a:fld>
            <a:endParaRPr lang="en-US" dirty="0"/>
          </a:p>
        </p:txBody>
      </p:sp>
      <p:graphicFrame>
        <p:nvGraphicFramePr>
          <p:cNvPr id="4" name="Table 3">
            <a:extLst>
              <a:ext uri="{FF2B5EF4-FFF2-40B4-BE49-F238E27FC236}">
                <a16:creationId xmlns:a16="http://schemas.microsoft.com/office/drawing/2014/main" id="{A0ABAAD7-0294-E9CC-5426-5A52B7015C39}"/>
              </a:ext>
            </a:extLst>
          </p:cNvPr>
          <p:cNvGraphicFramePr>
            <a:graphicFrameLocks noGrp="1"/>
          </p:cNvGraphicFramePr>
          <p:nvPr>
            <p:extLst>
              <p:ext uri="{D42A27DB-BD31-4B8C-83A1-F6EECF244321}">
                <p14:modId xmlns:p14="http://schemas.microsoft.com/office/powerpoint/2010/main" val="1719974087"/>
              </p:ext>
            </p:extLst>
          </p:nvPr>
        </p:nvGraphicFramePr>
        <p:xfrm>
          <a:off x="1854237" y="1922692"/>
          <a:ext cx="584159" cy="1645920"/>
        </p:xfrm>
        <a:graphic>
          <a:graphicData uri="http://schemas.openxmlformats.org/drawingml/2006/table">
            <a:tbl>
              <a:tblPr firstRow="1" firstCol="1" lastRow="1" lastCol="1" bandRow="1" bandCol="1">
                <a:tableStyleId>{E8B1032C-EA38-4F05-BA0D-38AFFFC7BED3}</a:tableStyleId>
              </a:tblPr>
              <a:tblGrid>
                <a:gridCol w="584159">
                  <a:extLst>
                    <a:ext uri="{9D8B030D-6E8A-4147-A177-3AD203B41FA5}">
                      <a16:colId xmlns:a16="http://schemas.microsoft.com/office/drawing/2014/main" val="597515058"/>
                    </a:ext>
                  </a:extLst>
                </a:gridCol>
              </a:tblGrid>
              <a:tr h="207645">
                <a:tc>
                  <a:txBody>
                    <a:bodyPr/>
                    <a:lstStyle/>
                    <a:p>
                      <a:pPr marL="0" marR="0">
                        <a:spcBef>
                          <a:spcPts val="0"/>
                        </a:spcBef>
                        <a:spcAft>
                          <a:spcPts val="0"/>
                        </a:spcAft>
                      </a:pPr>
                      <a:r>
                        <a:rPr lang="en-US" sz="2400" dirty="0">
                          <a:effectLst/>
                        </a:rPr>
                        <a:t>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565299508"/>
                  </a:ext>
                </a:extLst>
              </a:tr>
              <a:tr h="173990">
                <a:tc>
                  <a:txBody>
                    <a:bodyPr/>
                    <a:lstStyle/>
                    <a:p>
                      <a:pPr marL="15875" marR="0" algn="ctr">
                        <a:spcBef>
                          <a:spcPts val="80"/>
                        </a:spcBef>
                        <a:spcAft>
                          <a:spcPts val="0"/>
                        </a:spcAft>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45539667"/>
                  </a:ext>
                </a:extLst>
              </a:tr>
              <a:tr h="173990">
                <a:tc>
                  <a:txBody>
                    <a:bodyPr/>
                    <a:lstStyle/>
                    <a:p>
                      <a:pPr marL="15875" marR="0" algn="ctr">
                        <a:spcBef>
                          <a:spcPts val="80"/>
                        </a:spcBef>
                        <a:spcAft>
                          <a:spcPts val="0"/>
                        </a:spcAft>
                      </a:pPr>
                      <a:endParaRPr lang="en-US" sz="2000" dirty="0">
                        <a:effectLst/>
                        <a:latin typeface="Perpetua" panose="02020502060401020303"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407742446"/>
                  </a:ext>
                </a:extLst>
              </a:tr>
              <a:tr h="175260">
                <a:tc>
                  <a:txBody>
                    <a:bodyPr/>
                    <a:lstStyle/>
                    <a:p>
                      <a:pPr marL="15875" marR="0" algn="ctr">
                        <a:spcBef>
                          <a:spcPts val="80"/>
                        </a:spcBef>
                        <a:spcAft>
                          <a:spcPts val="0"/>
                        </a:spcAft>
                      </a:pPr>
                      <a:r>
                        <a:rPr lang="en-US" sz="2000" dirty="0">
                          <a:effectLst/>
                          <a:latin typeface="Perpetua" panose="02020502060401020303" pitchFamily="18" charset="0"/>
                        </a:rPr>
                        <a:t>45</a:t>
                      </a:r>
                      <a:endParaRPr lang="en-US" sz="2000" dirty="0">
                        <a:effectLst/>
                        <a:latin typeface="Perpetua" panose="02020502060401020303"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137293036"/>
                  </a:ext>
                </a:extLst>
              </a:tr>
              <a:tr h="178435">
                <a:tc>
                  <a:txBody>
                    <a:bodyPr/>
                    <a:lstStyle/>
                    <a:p>
                      <a:pPr marL="15875" marR="0" algn="ctr">
                        <a:spcBef>
                          <a:spcPts val="80"/>
                        </a:spcBef>
                        <a:spcAft>
                          <a:spcPts val="0"/>
                        </a:spcAft>
                      </a:pPr>
                      <a:r>
                        <a:rPr lang="en-US" sz="2000" dirty="0">
                          <a:effectLst/>
                          <a:latin typeface="Perpetua" panose="02020502060401020303" pitchFamily="18" charset="0"/>
                        </a:rPr>
                        <a:t>6</a:t>
                      </a:r>
                      <a:endParaRPr lang="en-US" sz="2000" dirty="0">
                        <a:effectLst/>
                        <a:latin typeface="Perpetua" panose="02020502060401020303"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1885804"/>
                  </a:ext>
                </a:extLst>
              </a:tr>
            </a:tbl>
          </a:graphicData>
        </a:graphic>
      </p:graphicFrame>
      <p:graphicFrame>
        <p:nvGraphicFramePr>
          <p:cNvPr id="6" name="Table 5">
            <a:extLst>
              <a:ext uri="{FF2B5EF4-FFF2-40B4-BE49-F238E27FC236}">
                <a16:creationId xmlns:a16="http://schemas.microsoft.com/office/drawing/2014/main" id="{93503A40-6AE2-9EA6-4D3B-5661743BFF54}"/>
              </a:ext>
            </a:extLst>
          </p:cNvPr>
          <p:cNvGraphicFramePr>
            <a:graphicFrameLocks noGrp="1"/>
          </p:cNvGraphicFramePr>
          <p:nvPr>
            <p:extLst>
              <p:ext uri="{D42A27DB-BD31-4B8C-83A1-F6EECF244321}">
                <p14:modId xmlns:p14="http://schemas.microsoft.com/office/powerpoint/2010/main" val="4208775744"/>
              </p:ext>
            </p:extLst>
          </p:nvPr>
        </p:nvGraphicFramePr>
        <p:xfrm>
          <a:off x="1854237" y="4484429"/>
          <a:ext cx="584159" cy="1524000"/>
        </p:xfrm>
        <a:graphic>
          <a:graphicData uri="http://schemas.openxmlformats.org/drawingml/2006/table">
            <a:tbl>
              <a:tblPr firstRow="1" firstCol="1" lastRow="1" lastCol="1" bandRow="1" bandCol="1">
                <a:tableStyleId>{E8B1032C-EA38-4F05-BA0D-38AFFFC7BED3}</a:tableStyleId>
              </a:tblPr>
              <a:tblGrid>
                <a:gridCol w="584159">
                  <a:extLst>
                    <a:ext uri="{9D8B030D-6E8A-4147-A177-3AD203B41FA5}">
                      <a16:colId xmlns:a16="http://schemas.microsoft.com/office/drawing/2014/main" val="2283603063"/>
                    </a:ext>
                  </a:extLst>
                </a:gridCol>
              </a:tblGrid>
              <a:tr h="280472">
                <a:tc>
                  <a:txBody>
                    <a:bodyPr/>
                    <a:lstStyle/>
                    <a:p>
                      <a:pPr marL="0" marR="0">
                        <a:spcBef>
                          <a:spcPts val="0"/>
                        </a:spcBef>
                        <a:spcAft>
                          <a:spcPts val="0"/>
                        </a:spcAft>
                      </a:pPr>
                      <a:endParaRPr lang="en-US" sz="2000" dirty="0">
                        <a:effectLst/>
                        <a:latin typeface="Perpetua" panose="02020502060401020303"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874624576"/>
                  </a:ext>
                </a:extLst>
              </a:tr>
              <a:tr h="235013">
                <a:tc>
                  <a:txBody>
                    <a:bodyPr/>
                    <a:lstStyle/>
                    <a:p>
                      <a:pPr marL="15875" marR="0" algn="ctr">
                        <a:spcBef>
                          <a:spcPts val="80"/>
                        </a:spcBef>
                        <a:spcAft>
                          <a:spcPts val="0"/>
                        </a:spcAft>
                      </a:pPr>
                      <a:endParaRPr lang="en-US" sz="2000" dirty="0">
                        <a:effectLst/>
                        <a:latin typeface="Perpetua" panose="02020502060401020303"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27243755"/>
                  </a:ext>
                </a:extLst>
              </a:tr>
              <a:tr h="236729">
                <a:tc>
                  <a:txBody>
                    <a:bodyPr/>
                    <a:lstStyle/>
                    <a:p>
                      <a:pPr marL="15875" marR="0" algn="ctr">
                        <a:spcBef>
                          <a:spcPts val="80"/>
                        </a:spcBef>
                        <a:spcAft>
                          <a:spcPts val="0"/>
                        </a:spcAft>
                      </a:pPr>
                      <a:endParaRPr lang="en-US" sz="2000" dirty="0">
                        <a:effectLst/>
                        <a:latin typeface="Perpetua" panose="02020502060401020303"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236720616"/>
                  </a:ext>
                </a:extLst>
              </a:tr>
              <a:tr h="235013">
                <a:tc>
                  <a:txBody>
                    <a:bodyPr/>
                    <a:lstStyle/>
                    <a:p>
                      <a:pPr marL="15875" marR="0" algn="ctr">
                        <a:spcBef>
                          <a:spcPts val="70"/>
                        </a:spcBef>
                        <a:spcAft>
                          <a:spcPts val="0"/>
                        </a:spcAft>
                      </a:pPr>
                      <a:r>
                        <a:rPr lang="en-US" sz="2000" dirty="0">
                          <a:effectLst/>
                          <a:latin typeface="Perpetua" panose="02020502060401020303" pitchFamily="18" charset="0"/>
                        </a:rPr>
                        <a:t>48</a:t>
                      </a:r>
                      <a:endParaRPr lang="en-US" sz="2000" dirty="0">
                        <a:effectLst/>
                        <a:latin typeface="Perpetua" panose="02020502060401020303"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137382697"/>
                  </a:ext>
                </a:extLst>
              </a:tr>
              <a:tr h="241017">
                <a:tc>
                  <a:txBody>
                    <a:bodyPr/>
                    <a:lstStyle/>
                    <a:p>
                      <a:pPr marL="15875" marR="0" algn="ctr">
                        <a:spcBef>
                          <a:spcPts val="80"/>
                        </a:spcBef>
                        <a:spcAft>
                          <a:spcPts val="0"/>
                        </a:spcAft>
                      </a:pPr>
                      <a:r>
                        <a:rPr lang="en-US" sz="2000" dirty="0">
                          <a:effectLst/>
                          <a:latin typeface="Perpetua" panose="02020502060401020303" pitchFamily="18" charset="0"/>
                        </a:rPr>
                        <a:t>6</a:t>
                      </a:r>
                      <a:endParaRPr lang="en-US" sz="2000" dirty="0">
                        <a:effectLst/>
                        <a:latin typeface="Perpetua" panose="02020502060401020303"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576450041"/>
                  </a:ext>
                </a:extLst>
              </a:tr>
            </a:tbl>
          </a:graphicData>
        </a:graphic>
      </p:graphicFrame>
      <p:graphicFrame>
        <p:nvGraphicFramePr>
          <p:cNvPr id="7" name="Table 6">
            <a:extLst>
              <a:ext uri="{FF2B5EF4-FFF2-40B4-BE49-F238E27FC236}">
                <a16:creationId xmlns:a16="http://schemas.microsoft.com/office/drawing/2014/main" id="{DB0E1E73-79F9-DAB3-C84C-FDBFB7B338D0}"/>
              </a:ext>
            </a:extLst>
          </p:cNvPr>
          <p:cNvGraphicFramePr>
            <a:graphicFrameLocks noGrp="1"/>
          </p:cNvGraphicFramePr>
          <p:nvPr>
            <p:extLst>
              <p:ext uri="{D42A27DB-BD31-4B8C-83A1-F6EECF244321}">
                <p14:modId xmlns:p14="http://schemas.microsoft.com/office/powerpoint/2010/main" val="2577928167"/>
              </p:ext>
            </p:extLst>
          </p:nvPr>
        </p:nvGraphicFramePr>
        <p:xfrm>
          <a:off x="4650446" y="1922692"/>
          <a:ext cx="584159" cy="1524000"/>
        </p:xfrm>
        <a:graphic>
          <a:graphicData uri="http://schemas.openxmlformats.org/drawingml/2006/table">
            <a:tbl>
              <a:tblPr firstRow="1" firstCol="1" lastRow="1" lastCol="1" bandRow="1" bandCol="1">
                <a:tableStyleId>{E8B1032C-EA38-4F05-BA0D-38AFFFC7BED3}</a:tableStyleId>
              </a:tblPr>
              <a:tblGrid>
                <a:gridCol w="584159">
                  <a:extLst>
                    <a:ext uri="{9D8B030D-6E8A-4147-A177-3AD203B41FA5}">
                      <a16:colId xmlns:a16="http://schemas.microsoft.com/office/drawing/2014/main" val="2496363672"/>
                    </a:ext>
                  </a:extLst>
                </a:gridCol>
              </a:tblGrid>
              <a:tr h="67352">
                <a:tc>
                  <a:txBody>
                    <a:bodyPr/>
                    <a:lstStyle/>
                    <a:p>
                      <a:pPr marL="0" marR="0" algn="ctr">
                        <a:spcBef>
                          <a:spcPts val="0"/>
                        </a:spcBef>
                        <a:spcAft>
                          <a:spcPts val="0"/>
                        </a:spcAft>
                      </a:pPr>
                      <a:r>
                        <a:rPr lang="en-US" sz="2000" dirty="0">
                          <a:effectLst/>
                          <a:latin typeface="Perpetua" panose="02020502060401020303" pitchFamily="18" charset="0"/>
                        </a:rPr>
                        <a:t> </a:t>
                      </a:r>
                      <a:endParaRPr lang="en-US" sz="2000" dirty="0">
                        <a:effectLst/>
                        <a:latin typeface="Perpetua" panose="02020502060401020303"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185137514"/>
                  </a:ext>
                </a:extLst>
              </a:tr>
              <a:tr h="204470">
                <a:tc>
                  <a:txBody>
                    <a:bodyPr/>
                    <a:lstStyle/>
                    <a:p>
                      <a:pPr marL="0" marR="0" algn="ctr">
                        <a:spcBef>
                          <a:spcPts val="0"/>
                        </a:spcBef>
                        <a:spcAft>
                          <a:spcPts val="0"/>
                        </a:spcAft>
                      </a:pPr>
                      <a:r>
                        <a:rPr lang="en-US" sz="2000" dirty="0">
                          <a:effectLst/>
                          <a:latin typeface="Perpetua" panose="02020502060401020303" pitchFamily="18" charset="0"/>
                        </a:rPr>
                        <a:t> </a:t>
                      </a:r>
                      <a:endParaRPr lang="en-US" sz="2000" dirty="0">
                        <a:effectLst/>
                        <a:latin typeface="Perpetua" panose="02020502060401020303"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519391354"/>
                  </a:ext>
                </a:extLst>
              </a:tr>
              <a:tr h="173990">
                <a:tc>
                  <a:txBody>
                    <a:bodyPr/>
                    <a:lstStyle/>
                    <a:p>
                      <a:pPr marL="53340" marR="0" algn="ctr">
                        <a:spcBef>
                          <a:spcPts val="80"/>
                        </a:spcBef>
                        <a:spcAft>
                          <a:spcPts val="0"/>
                        </a:spcAft>
                      </a:pPr>
                      <a:r>
                        <a:rPr lang="en-US" sz="2000" dirty="0">
                          <a:effectLst/>
                          <a:latin typeface="Perpetua" panose="02020502060401020303" pitchFamily="18" charset="0"/>
                          <a:ea typeface="Times New Roman" panose="02020603050405020304" pitchFamily="18" charset="0"/>
                          <a:cs typeface="Times New Roman" panose="02020603050405020304" pitchFamily="18" charset="0"/>
                        </a:rPr>
                        <a:t>3</a:t>
                      </a:r>
                    </a:p>
                  </a:txBody>
                  <a:tcPr marL="0" marR="0" marT="0" marB="0"/>
                </a:tc>
                <a:extLst>
                  <a:ext uri="{0D108BD9-81ED-4DB2-BD59-A6C34878D82A}">
                    <a16:rowId xmlns:a16="http://schemas.microsoft.com/office/drawing/2014/main" val="3025666808"/>
                  </a:ext>
                </a:extLst>
              </a:tr>
              <a:tr h="175260">
                <a:tc>
                  <a:txBody>
                    <a:bodyPr/>
                    <a:lstStyle/>
                    <a:p>
                      <a:pPr marL="85090" marR="0" algn="ctr">
                        <a:spcBef>
                          <a:spcPts val="80"/>
                        </a:spcBef>
                        <a:spcAft>
                          <a:spcPts val="0"/>
                        </a:spcAft>
                      </a:pPr>
                      <a:r>
                        <a:rPr lang="en-US" sz="2000" dirty="0">
                          <a:effectLst/>
                          <a:latin typeface="Perpetua" panose="02020502060401020303" pitchFamily="18" charset="0"/>
                        </a:rPr>
                        <a:t>45</a:t>
                      </a:r>
                      <a:endParaRPr lang="en-US" sz="2000" dirty="0">
                        <a:effectLst/>
                        <a:latin typeface="Perpetua" panose="02020502060401020303"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678363518"/>
                  </a:ext>
                </a:extLst>
              </a:tr>
              <a:tr h="178435">
                <a:tc>
                  <a:txBody>
                    <a:bodyPr/>
                    <a:lstStyle/>
                    <a:p>
                      <a:pPr marL="85090" marR="0" algn="ctr">
                        <a:spcBef>
                          <a:spcPts val="70"/>
                        </a:spcBef>
                        <a:spcAft>
                          <a:spcPts val="0"/>
                        </a:spcAft>
                      </a:pPr>
                      <a:r>
                        <a:rPr lang="en-US" sz="2000" dirty="0">
                          <a:effectLst/>
                          <a:latin typeface="Perpetua" panose="02020502060401020303" pitchFamily="18" charset="0"/>
                        </a:rPr>
                        <a:t>6</a:t>
                      </a:r>
                      <a:endParaRPr lang="en-US" sz="2000" dirty="0">
                        <a:effectLst/>
                        <a:latin typeface="Perpetua" panose="02020502060401020303"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576375364"/>
                  </a:ext>
                </a:extLst>
              </a:tr>
            </a:tbl>
          </a:graphicData>
        </a:graphic>
      </p:graphicFrame>
    </p:spTree>
    <p:extLst>
      <p:ext uri="{BB962C8B-B14F-4D97-AF65-F5344CB8AC3E}">
        <p14:creationId xmlns:p14="http://schemas.microsoft.com/office/powerpoint/2010/main" val="4079195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rPr>
              <a:t>stacks</a:t>
            </a:r>
            <a:endParaRPr lang="en-US" sz="4000" b="1" dirty="0">
              <a:latin typeface="Perpetua" panose="02020502060401020303" pitchFamily="18" charset="0"/>
              <a:cs typeface="Times New Roman" panose="02020603050405020304" pitchFamily="18" charset="0"/>
            </a:endParaRPr>
          </a:p>
        </p:txBody>
      </p:sp>
      <p:sp>
        <p:nvSpPr>
          <p:cNvPr id="3" name="Content Placeholder 2"/>
          <p:cNvSpPr>
            <a:spLocks noGrp="1"/>
          </p:cNvSpPr>
          <p:nvPr>
            <p:ph idx="1"/>
          </p:nvPr>
        </p:nvSpPr>
        <p:spPr>
          <a:xfrm>
            <a:off x="594360" y="1527047"/>
            <a:ext cx="11018520" cy="5110861"/>
          </a:xfrm>
        </p:spPr>
        <p:txBody>
          <a:bodyPr>
            <a:noAutofit/>
          </a:bodyPr>
          <a:lstStyle/>
          <a:p>
            <a:pPr marL="57150" indent="0" algn="just">
              <a:spcBef>
                <a:spcPts val="0"/>
              </a:spcBef>
              <a:buNone/>
              <a:tabLst>
                <a:tab pos="914400" algn="l"/>
              </a:tabLst>
            </a:pPr>
            <a:r>
              <a:rPr lang="en-US" sz="3000" b="1" dirty="0">
                <a:solidFill>
                  <a:srgbClr val="002060"/>
                </a:solidFill>
                <a:latin typeface="Perpetua" panose="02020502060401020303" pitchFamily="18" charset="0"/>
                <a:cs typeface="Times New Roman" panose="02020603050405020304" pitchFamily="18" charset="0"/>
              </a:rPr>
              <a:t>Our Purpose:</a:t>
            </a:r>
          </a:p>
          <a:p>
            <a:pPr marL="571500" indent="-514350" algn="just">
              <a:spcBef>
                <a:spcPts val="0"/>
              </a:spcBef>
              <a:tabLst>
                <a:tab pos="914400" algn="l"/>
              </a:tabLst>
            </a:pPr>
            <a:r>
              <a:rPr lang="en-US" sz="3000" dirty="0">
                <a:latin typeface="Perpetua" panose="02020502060401020303" pitchFamily="18" charset="0"/>
                <a:cs typeface="Times New Roman" panose="02020603050405020304" pitchFamily="18" charset="0"/>
              </a:rPr>
              <a:t>To develop a stack implementation that does not tie us to a particular data type or to a particular implementation.</a:t>
            </a:r>
          </a:p>
          <a:p>
            <a:pPr marL="57150" indent="0" algn="just">
              <a:spcBef>
                <a:spcPts val="0"/>
              </a:spcBef>
              <a:buNone/>
              <a:tabLst>
                <a:tab pos="914400" algn="l"/>
              </a:tabLst>
            </a:pPr>
            <a:r>
              <a:rPr lang="en-US" sz="3000" b="1" dirty="0">
                <a:solidFill>
                  <a:srgbClr val="002060"/>
                </a:solidFill>
                <a:latin typeface="Perpetua" panose="02020502060401020303" pitchFamily="18" charset="0"/>
                <a:cs typeface="Times New Roman" panose="02020603050405020304" pitchFamily="18" charset="0"/>
              </a:rPr>
              <a:t>Implementation:</a:t>
            </a:r>
          </a:p>
          <a:p>
            <a:pPr marL="571500" indent="-514350" algn="just">
              <a:spcBef>
                <a:spcPts val="0"/>
              </a:spcBef>
              <a:tabLst>
                <a:tab pos="914400" algn="l"/>
              </a:tabLst>
            </a:pPr>
            <a:r>
              <a:rPr lang="en-US" sz="3000" dirty="0">
                <a:latin typeface="Perpetua" panose="02020502060401020303" pitchFamily="18" charset="0"/>
                <a:cs typeface="Times New Roman" panose="02020603050405020304" pitchFamily="18" charset="0"/>
              </a:rPr>
              <a:t>Stacks can be implemented both as an array (contiguous list) and as a linked list. </a:t>
            </a:r>
          </a:p>
          <a:p>
            <a:pPr marL="571500" indent="-514350" algn="just">
              <a:spcBef>
                <a:spcPts val="0"/>
              </a:spcBef>
              <a:tabLst>
                <a:tab pos="914400" algn="l"/>
              </a:tabLst>
            </a:pPr>
            <a:r>
              <a:rPr lang="en-US" sz="3000" dirty="0">
                <a:latin typeface="Perpetua" panose="02020502060401020303" pitchFamily="18" charset="0"/>
                <a:cs typeface="Times New Roman" panose="02020603050405020304" pitchFamily="18" charset="0"/>
              </a:rPr>
              <a:t>We want a set of operations that will work with either type of implementation: i.e. the method of implementation is hidden and can be changed without affecting the programs that use them.</a:t>
            </a:r>
          </a:p>
        </p:txBody>
      </p:sp>
      <p:sp>
        <p:nvSpPr>
          <p:cNvPr id="5" name="Slide Number Placeholder 4"/>
          <p:cNvSpPr>
            <a:spLocks noGrp="1"/>
          </p:cNvSpPr>
          <p:nvPr>
            <p:ph type="sldNum" sz="quarter" idx="12"/>
          </p:nvPr>
        </p:nvSpPr>
        <p:spPr/>
        <p:txBody>
          <a:bodyPr/>
          <a:lstStyle/>
          <a:p>
            <a:fld id="{4CE482DC-2269-4F26-9D2A-7E44B1A4CD85}" type="slidenum">
              <a:rPr lang="en-US" smtClean="0"/>
              <a:t>3</a:t>
            </a:fld>
            <a:endParaRPr lang="en-US" dirty="0"/>
          </a:p>
        </p:txBody>
      </p:sp>
    </p:spTree>
    <p:extLst>
      <p:ext uri="{BB962C8B-B14F-4D97-AF65-F5344CB8AC3E}">
        <p14:creationId xmlns:p14="http://schemas.microsoft.com/office/powerpoint/2010/main" val="1092047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Postfix Evaluation</a:t>
            </a:r>
          </a:p>
        </p:txBody>
      </p:sp>
      <p:sp>
        <p:nvSpPr>
          <p:cNvPr id="3" name="Content Placeholder 2"/>
          <p:cNvSpPr>
            <a:spLocks noGrp="1"/>
          </p:cNvSpPr>
          <p:nvPr>
            <p:ph idx="1"/>
          </p:nvPr>
        </p:nvSpPr>
        <p:spPr>
          <a:xfrm>
            <a:off x="594360" y="1527047"/>
            <a:ext cx="11018520" cy="5110861"/>
          </a:xfrm>
        </p:spPr>
        <p:txBody>
          <a:bodyPr>
            <a:normAutofit/>
          </a:bodyPr>
          <a:lstStyle/>
          <a:p>
            <a:pPr marL="514350" indent="-457200">
              <a:spcBef>
                <a:spcPts val="0"/>
              </a:spcBef>
              <a:tabLst>
                <a:tab pos="914400" algn="l"/>
              </a:tabLst>
            </a:pPr>
            <a:r>
              <a:rPr lang="en-US" sz="2800" dirty="0">
                <a:latin typeface="Perpetua" panose="02020502060401020303" pitchFamily="18" charset="0"/>
                <a:cs typeface="Times New Roman" panose="02020603050405020304" pitchFamily="18" charset="0"/>
              </a:rPr>
              <a:t>Next is operator *, so 48 and 6 are popped, and 6*48=288 is pushed</a:t>
            </a:r>
          </a:p>
          <a:p>
            <a:pPr marL="514350" indent="-457200">
              <a:spcBef>
                <a:spcPts val="0"/>
              </a:spcBef>
              <a:tabLst>
                <a:tab pos="914400" algn="l"/>
              </a:tabLst>
            </a:pPr>
            <a:endParaRPr lang="en-US" sz="2800" dirty="0">
              <a:latin typeface="Perpetua" panose="02020502060401020303" pitchFamily="18" charset="0"/>
              <a:cs typeface="Times New Roman" panose="02020603050405020304" pitchFamily="18" charset="0"/>
            </a:endParaRP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TOS=&gt;</a:t>
            </a:r>
          </a:p>
          <a:p>
            <a:pPr marL="514350" indent="-457200">
              <a:lnSpc>
                <a:spcPct val="100000"/>
              </a:lnSpc>
              <a:spcBef>
                <a:spcPts val="0"/>
              </a:spcBef>
              <a:tabLst>
                <a:tab pos="914400" algn="l"/>
              </a:tabLst>
            </a:pPr>
            <a:r>
              <a:rPr lang="en-US" sz="2800" dirty="0">
                <a:latin typeface="Perpetua" panose="02020502060401020303" pitchFamily="18" charset="0"/>
                <a:cs typeface="Times New Roman" panose="02020603050405020304" pitchFamily="18" charset="0"/>
              </a:rPr>
              <a:t>Now there are no more items and there is a single value on the stack, representing the final answer 288.</a:t>
            </a:r>
          </a:p>
          <a:p>
            <a:pPr marL="514350" indent="-457200">
              <a:lnSpc>
                <a:spcPct val="100000"/>
              </a:lnSpc>
              <a:spcBef>
                <a:spcPts val="0"/>
              </a:spcBef>
              <a:tabLst>
                <a:tab pos="914400" algn="l"/>
              </a:tabLst>
            </a:pPr>
            <a:r>
              <a:rPr lang="en-US" sz="2800" dirty="0">
                <a:latin typeface="Perpetua" panose="02020502060401020303" pitchFamily="18" charset="0"/>
                <a:cs typeface="Times New Roman" panose="02020603050405020304" pitchFamily="18" charset="0"/>
              </a:rPr>
              <a:t>Note the answer was found with a single traversal of the postfix expression, with the stack being used as a kind of memory storing values that are waiting for their operands.              </a:t>
            </a:r>
          </a:p>
        </p:txBody>
      </p:sp>
      <p:sp>
        <p:nvSpPr>
          <p:cNvPr id="5" name="Slide Number Placeholder 4"/>
          <p:cNvSpPr>
            <a:spLocks noGrp="1"/>
          </p:cNvSpPr>
          <p:nvPr>
            <p:ph type="sldNum" sz="quarter" idx="12"/>
          </p:nvPr>
        </p:nvSpPr>
        <p:spPr/>
        <p:txBody>
          <a:bodyPr/>
          <a:lstStyle/>
          <a:p>
            <a:fld id="{4CE482DC-2269-4F26-9D2A-7E44B1A4CD85}" type="slidenum">
              <a:rPr lang="en-US" smtClean="0"/>
              <a:t>30</a:t>
            </a:fld>
            <a:endParaRPr lang="en-US" dirty="0"/>
          </a:p>
        </p:txBody>
      </p:sp>
      <p:graphicFrame>
        <p:nvGraphicFramePr>
          <p:cNvPr id="4" name="Table 3">
            <a:extLst>
              <a:ext uri="{FF2B5EF4-FFF2-40B4-BE49-F238E27FC236}">
                <a16:creationId xmlns:a16="http://schemas.microsoft.com/office/drawing/2014/main" id="{A0ABAAD7-0294-E9CC-5426-5A52B7015C39}"/>
              </a:ext>
            </a:extLst>
          </p:cNvPr>
          <p:cNvGraphicFramePr>
            <a:graphicFrameLocks noGrp="1"/>
          </p:cNvGraphicFramePr>
          <p:nvPr>
            <p:extLst>
              <p:ext uri="{D42A27DB-BD31-4B8C-83A1-F6EECF244321}">
                <p14:modId xmlns:p14="http://schemas.microsoft.com/office/powerpoint/2010/main" val="1816943229"/>
              </p:ext>
            </p:extLst>
          </p:nvPr>
        </p:nvGraphicFramePr>
        <p:xfrm>
          <a:off x="1801229" y="2161229"/>
          <a:ext cx="584159" cy="1645920"/>
        </p:xfrm>
        <a:graphic>
          <a:graphicData uri="http://schemas.openxmlformats.org/drawingml/2006/table">
            <a:tbl>
              <a:tblPr firstRow="1" firstCol="1" lastRow="1" lastCol="1" bandRow="1" bandCol="1">
                <a:tableStyleId>{E8B1032C-EA38-4F05-BA0D-38AFFFC7BED3}</a:tableStyleId>
              </a:tblPr>
              <a:tblGrid>
                <a:gridCol w="584159">
                  <a:extLst>
                    <a:ext uri="{9D8B030D-6E8A-4147-A177-3AD203B41FA5}">
                      <a16:colId xmlns:a16="http://schemas.microsoft.com/office/drawing/2014/main" val="597515058"/>
                    </a:ext>
                  </a:extLst>
                </a:gridCol>
              </a:tblGrid>
              <a:tr h="207645">
                <a:tc>
                  <a:txBody>
                    <a:bodyPr/>
                    <a:lstStyle/>
                    <a:p>
                      <a:pPr marL="0" marR="0">
                        <a:spcBef>
                          <a:spcPts val="0"/>
                        </a:spcBef>
                        <a:spcAft>
                          <a:spcPts val="0"/>
                        </a:spcAft>
                      </a:pPr>
                      <a:r>
                        <a:rPr lang="en-US" sz="2400" dirty="0">
                          <a:effectLst/>
                        </a:rPr>
                        <a:t>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565299508"/>
                  </a:ext>
                </a:extLst>
              </a:tr>
              <a:tr h="173990">
                <a:tc>
                  <a:txBody>
                    <a:bodyPr/>
                    <a:lstStyle/>
                    <a:p>
                      <a:pPr marL="15875" marR="0" algn="ctr">
                        <a:spcBef>
                          <a:spcPts val="80"/>
                        </a:spcBef>
                        <a:spcAft>
                          <a:spcPts val="0"/>
                        </a:spcAft>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45539667"/>
                  </a:ext>
                </a:extLst>
              </a:tr>
              <a:tr h="173990">
                <a:tc>
                  <a:txBody>
                    <a:bodyPr/>
                    <a:lstStyle/>
                    <a:p>
                      <a:pPr marL="15875" marR="0" algn="ctr">
                        <a:spcBef>
                          <a:spcPts val="80"/>
                        </a:spcBef>
                        <a:spcAft>
                          <a:spcPts val="0"/>
                        </a:spcAft>
                      </a:pPr>
                      <a:endParaRPr lang="en-US" sz="2000" dirty="0">
                        <a:effectLst/>
                        <a:latin typeface="Perpetua" panose="02020502060401020303"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407742446"/>
                  </a:ext>
                </a:extLst>
              </a:tr>
              <a:tr h="175260">
                <a:tc>
                  <a:txBody>
                    <a:bodyPr/>
                    <a:lstStyle/>
                    <a:p>
                      <a:pPr marL="15875" marR="0" algn="ctr">
                        <a:spcBef>
                          <a:spcPts val="80"/>
                        </a:spcBef>
                        <a:spcAft>
                          <a:spcPts val="0"/>
                        </a:spcAft>
                      </a:pPr>
                      <a:endParaRPr lang="en-US" sz="2000" dirty="0">
                        <a:effectLst/>
                        <a:latin typeface="Perpetua" panose="02020502060401020303"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137293036"/>
                  </a:ext>
                </a:extLst>
              </a:tr>
              <a:tr h="178435">
                <a:tc>
                  <a:txBody>
                    <a:bodyPr/>
                    <a:lstStyle/>
                    <a:p>
                      <a:pPr marL="15875" marR="0" algn="ctr">
                        <a:spcBef>
                          <a:spcPts val="80"/>
                        </a:spcBef>
                        <a:spcAft>
                          <a:spcPts val="0"/>
                        </a:spcAft>
                      </a:pPr>
                      <a:r>
                        <a:rPr lang="en-US" sz="2000" dirty="0">
                          <a:effectLst/>
                          <a:latin typeface="Perpetua" panose="02020502060401020303" pitchFamily="18" charset="0"/>
                        </a:rPr>
                        <a:t>288</a:t>
                      </a:r>
                      <a:endParaRPr lang="en-US" sz="2000" dirty="0">
                        <a:effectLst/>
                        <a:latin typeface="Perpetua" panose="02020502060401020303"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1885804"/>
                  </a:ext>
                </a:extLst>
              </a:tr>
            </a:tbl>
          </a:graphicData>
        </a:graphic>
      </p:graphicFrame>
    </p:spTree>
    <p:extLst>
      <p:ext uri="{BB962C8B-B14F-4D97-AF65-F5344CB8AC3E}">
        <p14:creationId xmlns:p14="http://schemas.microsoft.com/office/powerpoint/2010/main" val="354291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Infix to Postfix (RPN) Conversion</a:t>
            </a:r>
          </a:p>
        </p:txBody>
      </p:sp>
      <p:sp>
        <p:nvSpPr>
          <p:cNvPr id="3" name="Content Placeholder 2"/>
          <p:cNvSpPr>
            <a:spLocks noGrp="1"/>
          </p:cNvSpPr>
          <p:nvPr>
            <p:ph idx="1"/>
          </p:nvPr>
        </p:nvSpPr>
        <p:spPr>
          <a:xfrm>
            <a:off x="594360" y="1527047"/>
            <a:ext cx="11018520" cy="5110861"/>
          </a:xfrm>
        </p:spPr>
        <p:txBody>
          <a:bodyPr>
            <a:normAutofit/>
          </a:bodyPr>
          <a:lstStyle/>
          <a:p>
            <a:pPr marL="514350" indent="-457200">
              <a:spcBef>
                <a:spcPts val="0"/>
              </a:spcBef>
              <a:tabLst>
                <a:tab pos="914400" algn="l"/>
              </a:tabLst>
            </a:pPr>
            <a:r>
              <a:rPr lang="en-US" sz="2800" dirty="0">
                <a:latin typeface="Perpetua" panose="02020502060401020303" pitchFamily="18" charset="0"/>
                <a:cs typeface="Times New Roman" panose="02020603050405020304" pitchFamily="18" charset="0"/>
              </a:rPr>
              <a:t>Of course postfix notation is of little use unless there is an easy method to convert standard (infix) expressions to postfix. </a:t>
            </a:r>
          </a:p>
          <a:p>
            <a:pPr marL="514350" indent="-457200">
              <a:spcBef>
                <a:spcPts val="0"/>
              </a:spcBef>
              <a:tabLst>
                <a:tab pos="914400" algn="l"/>
              </a:tabLst>
            </a:pPr>
            <a:r>
              <a:rPr lang="en-US" sz="2800" dirty="0">
                <a:latin typeface="Perpetua" panose="02020502060401020303" pitchFamily="18" charset="0"/>
                <a:cs typeface="Times New Roman" panose="02020603050405020304" pitchFamily="18" charset="0"/>
              </a:rPr>
              <a:t>Again a simple algorithm exists that uses a stack:</a:t>
            </a:r>
          </a:p>
          <a:p>
            <a:pPr marL="514350" indent="-457200">
              <a:spcBef>
                <a:spcPts val="0"/>
              </a:spcBef>
              <a:tabLst>
                <a:tab pos="914400" algn="l"/>
              </a:tabLst>
            </a:pPr>
            <a:r>
              <a:rPr lang="en-US" sz="2800" dirty="0">
                <a:latin typeface="Perpetua" panose="02020502060401020303" pitchFamily="18" charset="0"/>
                <a:cs typeface="Times New Roman" panose="02020603050405020304" pitchFamily="18" charset="0"/>
              </a:rPr>
              <a:t>4 : ‘(‘ - only popped if a matching ‘)’ is found 3 : All unary operators</a:t>
            </a:r>
          </a:p>
          <a:p>
            <a:pPr marL="514350" indent="-457200">
              <a:spcBef>
                <a:spcPts val="0"/>
              </a:spcBef>
              <a:tabLst>
                <a:tab pos="914400" algn="l"/>
              </a:tabLst>
            </a:pPr>
            <a:r>
              <a:rPr lang="en-US" sz="2800" dirty="0">
                <a:latin typeface="Perpetua" panose="02020502060401020303" pitchFamily="18" charset="0"/>
                <a:cs typeface="Times New Roman" panose="02020603050405020304" pitchFamily="18" charset="0"/>
              </a:rPr>
              <a:t>2 : / *</a:t>
            </a:r>
          </a:p>
          <a:p>
            <a:pPr marL="514350" indent="-457200">
              <a:spcBef>
                <a:spcPts val="0"/>
              </a:spcBef>
              <a:tabLst>
                <a:tab pos="914400" algn="l"/>
              </a:tabLst>
            </a:pPr>
            <a:r>
              <a:rPr lang="en-US" sz="2800" dirty="0">
                <a:latin typeface="Perpetua" panose="02020502060401020303" pitchFamily="18" charset="0"/>
                <a:cs typeface="Times New Roman" panose="02020603050405020304" pitchFamily="18" charset="0"/>
              </a:rPr>
              <a:t>3 : All unary operators</a:t>
            </a:r>
          </a:p>
          <a:p>
            <a:pPr marL="514350" indent="-457200">
              <a:spcBef>
                <a:spcPts val="0"/>
              </a:spcBef>
              <a:tabLst>
                <a:tab pos="914400" algn="l"/>
              </a:tabLst>
            </a:pPr>
            <a:r>
              <a:rPr lang="en-US" sz="2800" dirty="0">
                <a:latin typeface="Perpetua" panose="02020502060401020303" pitchFamily="18" charset="0"/>
                <a:cs typeface="Times New Roman" panose="02020603050405020304" pitchFamily="18" charset="0"/>
              </a:rPr>
              <a:t>1 : + -</a:t>
            </a:r>
          </a:p>
          <a:p>
            <a:pPr marL="514350" indent="-457200">
              <a:spcBef>
                <a:spcPts val="0"/>
              </a:spcBef>
              <a:tabLst>
                <a:tab pos="914400" algn="l"/>
              </a:tabLst>
            </a:pPr>
            <a:r>
              <a:rPr lang="en-US" sz="2800" dirty="0">
                <a:latin typeface="Perpetua" panose="02020502060401020303" pitchFamily="18" charset="0"/>
                <a:cs typeface="Times New Roman" panose="02020603050405020304" pitchFamily="18" charset="0"/>
              </a:rPr>
              <a:t>The algorithm immediately passes values (operands) to the postfix expression, but remembers (saves) operators on the stack until their right-hand operands are fully translated.</a:t>
            </a:r>
          </a:p>
        </p:txBody>
      </p:sp>
      <p:sp>
        <p:nvSpPr>
          <p:cNvPr id="5" name="Slide Number Placeholder 4"/>
          <p:cNvSpPr>
            <a:spLocks noGrp="1"/>
          </p:cNvSpPr>
          <p:nvPr>
            <p:ph type="sldNum" sz="quarter" idx="12"/>
          </p:nvPr>
        </p:nvSpPr>
        <p:spPr/>
        <p:txBody>
          <a:bodyPr/>
          <a:lstStyle/>
          <a:p>
            <a:fld id="{4CE482DC-2269-4F26-9D2A-7E44B1A4CD85}" type="slidenum">
              <a:rPr lang="en-US" smtClean="0"/>
              <a:t>31</a:t>
            </a:fld>
            <a:endParaRPr lang="en-US" dirty="0"/>
          </a:p>
        </p:txBody>
      </p:sp>
    </p:spTree>
    <p:extLst>
      <p:ext uri="{BB962C8B-B14F-4D97-AF65-F5344CB8AC3E}">
        <p14:creationId xmlns:p14="http://schemas.microsoft.com/office/powerpoint/2010/main" val="2808878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87577"/>
          </a:xfrm>
        </p:spPr>
        <p:txBody>
          <a:bodyPr>
            <a:noAutofit/>
          </a:bodyPr>
          <a:lstStyle/>
          <a:p>
            <a:r>
              <a:rPr lang="en-US" sz="4000" b="1" dirty="0">
                <a:latin typeface="Perpetua" panose="02020502060401020303" pitchFamily="18" charset="0"/>
                <a:cs typeface="Times New Roman" panose="02020603050405020304" pitchFamily="18" charset="0"/>
              </a:rPr>
              <a:t>Infix to Postfix (RPN) Conversion</a:t>
            </a:r>
          </a:p>
        </p:txBody>
      </p:sp>
      <p:sp>
        <p:nvSpPr>
          <p:cNvPr id="3" name="Content Placeholder 2"/>
          <p:cNvSpPr>
            <a:spLocks noGrp="1"/>
          </p:cNvSpPr>
          <p:nvPr>
            <p:ph sz="half" idx="1"/>
          </p:nvPr>
        </p:nvSpPr>
        <p:spPr>
          <a:xfrm>
            <a:off x="1063752" y="1272209"/>
            <a:ext cx="5300471" cy="5194852"/>
          </a:xfrm>
        </p:spPr>
        <p:txBody>
          <a:bodyPr>
            <a:normAutofit lnSpcReduction="10000"/>
          </a:bodyPr>
          <a:lstStyle/>
          <a:p>
            <a:pPr marL="57150" indent="0">
              <a:spcBef>
                <a:spcPts val="0"/>
              </a:spcBef>
              <a:buNone/>
              <a:tabLst>
                <a:tab pos="914400" algn="l"/>
              </a:tabLst>
            </a:pPr>
            <a:r>
              <a:rPr lang="en-US" sz="2800" dirty="0" err="1">
                <a:latin typeface="Perpetua" panose="02020502060401020303" pitchFamily="18" charset="0"/>
                <a:cs typeface="Times New Roman" panose="02020603050405020304" pitchFamily="18" charset="0"/>
              </a:rPr>
              <a:t>initialise</a:t>
            </a:r>
            <a:r>
              <a:rPr lang="en-US" sz="2800" dirty="0">
                <a:latin typeface="Perpetua" panose="02020502060401020303" pitchFamily="18" charset="0"/>
                <a:cs typeface="Times New Roman" panose="02020603050405020304" pitchFamily="18" charset="0"/>
              </a:rPr>
              <a:t> stack </a:t>
            </a:r>
            <a:r>
              <a:rPr lang="en-US" sz="2800" dirty="0">
                <a:solidFill>
                  <a:srgbClr val="FF0000"/>
                </a:solidFill>
                <a:latin typeface="Perpetua" panose="02020502060401020303" pitchFamily="18" charset="0"/>
                <a:cs typeface="Times New Roman" panose="02020603050405020304" pitchFamily="18" charset="0"/>
              </a:rPr>
              <a:t>and</a:t>
            </a:r>
            <a:r>
              <a:rPr lang="en-US" sz="2800" dirty="0">
                <a:latin typeface="Perpetua" panose="02020502060401020303" pitchFamily="18" charset="0"/>
                <a:cs typeface="Times New Roman" panose="02020603050405020304" pitchFamily="18" charset="0"/>
              </a:rPr>
              <a:t> postfix output to empty;</a:t>
            </a:r>
          </a:p>
          <a:p>
            <a:pPr marL="57150" indent="0">
              <a:spcBef>
                <a:spcPts val="0"/>
              </a:spcBef>
              <a:buNone/>
              <a:tabLst>
                <a:tab pos="914400" algn="l"/>
              </a:tabLst>
            </a:pPr>
            <a:r>
              <a:rPr lang="en-US" sz="2800" dirty="0">
                <a:solidFill>
                  <a:srgbClr val="FF0000"/>
                </a:solidFill>
                <a:latin typeface="Perpetua" panose="02020502060401020303" pitchFamily="18" charset="0"/>
                <a:cs typeface="Times New Roman" panose="02020603050405020304" pitchFamily="18" charset="0"/>
              </a:rPr>
              <a:t>while</a:t>
            </a:r>
            <a:r>
              <a:rPr lang="en-US" sz="2800" dirty="0">
                <a:latin typeface="Perpetua" panose="02020502060401020303" pitchFamily="18" charset="0"/>
                <a:cs typeface="Times New Roman" panose="02020603050405020304" pitchFamily="18" charset="0"/>
              </a:rPr>
              <a:t>(</a:t>
            </a:r>
            <a:r>
              <a:rPr lang="en-US" sz="2800" dirty="0">
                <a:solidFill>
                  <a:srgbClr val="FF0000"/>
                </a:solidFill>
                <a:latin typeface="Perpetua" panose="02020502060401020303" pitchFamily="18" charset="0"/>
                <a:cs typeface="Times New Roman" panose="02020603050405020304" pitchFamily="18" charset="0"/>
              </a:rPr>
              <a:t>not </a:t>
            </a:r>
            <a:r>
              <a:rPr lang="en-US" sz="2800" dirty="0">
                <a:latin typeface="Perpetua" panose="02020502060401020303" pitchFamily="18" charset="0"/>
                <a:cs typeface="Times New Roman" panose="02020603050405020304" pitchFamily="18" charset="0"/>
              </a:rPr>
              <a:t>end of infix expression)</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get next infix item</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a:t>
            </a:r>
            <a:r>
              <a:rPr lang="en-US" sz="2800" dirty="0">
                <a:solidFill>
                  <a:srgbClr val="FF0000"/>
                </a:solidFill>
                <a:latin typeface="Perpetua" panose="02020502060401020303" pitchFamily="18" charset="0"/>
                <a:cs typeface="Times New Roman" panose="02020603050405020304" pitchFamily="18" charset="0"/>
              </a:rPr>
              <a:t>if</a:t>
            </a:r>
            <a:r>
              <a:rPr lang="en-US" sz="2800" dirty="0">
                <a:latin typeface="Perpetua" panose="02020502060401020303" pitchFamily="18" charset="0"/>
                <a:cs typeface="Times New Roman" panose="02020603050405020304" pitchFamily="18" charset="0"/>
              </a:rPr>
              <a:t>(item is value) append item to </a:t>
            </a:r>
            <a:r>
              <a:rPr lang="en-US" sz="2800" dirty="0" err="1">
                <a:latin typeface="Perpetua" panose="02020502060401020303" pitchFamily="18" charset="0"/>
                <a:cs typeface="Times New Roman" panose="02020603050405020304" pitchFamily="18" charset="0"/>
              </a:rPr>
              <a:t>pfix</a:t>
            </a:r>
            <a:r>
              <a:rPr lang="en-US" sz="2800" dirty="0">
                <a:latin typeface="Perpetua" panose="02020502060401020303" pitchFamily="18" charset="0"/>
                <a:cs typeface="Times New Roman" panose="02020603050405020304" pitchFamily="18" charset="0"/>
              </a:rPr>
              <a:t> o</a:t>
            </a:r>
            <a:r>
              <a:rPr lang="en-US" sz="2800" dirty="0">
                <a:solidFill>
                  <a:srgbClr val="FF0000"/>
                </a:solidFill>
                <a:latin typeface="Perpetua" panose="02020502060401020303" pitchFamily="18" charset="0"/>
                <a:cs typeface="Times New Roman" panose="02020603050405020304" pitchFamily="18" charset="0"/>
              </a:rPr>
              <a:t>/</a:t>
            </a:r>
            <a:r>
              <a:rPr lang="en-US" sz="2800" dirty="0">
                <a:latin typeface="Perpetua" panose="02020502060401020303" pitchFamily="18" charset="0"/>
                <a:cs typeface="Times New Roman" panose="02020603050405020304" pitchFamily="18" charset="0"/>
              </a:rPr>
              <a:t>p </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a:t>
            </a:r>
            <a:r>
              <a:rPr lang="en-US" sz="2800" dirty="0">
                <a:solidFill>
                  <a:srgbClr val="FF0000"/>
                </a:solidFill>
                <a:latin typeface="Perpetua" panose="02020502060401020303" pitchFamily="18" charset="0"/>
                <a:cs typeface="Times New Roman" panose="02020603050405020304" pitchFamily="18" charset="0"/>
              </a:rPr>
              <a:t>else if</a:t>
            </a:r>
            <a:r>
              <a:rPr lang="en-US" sz="2800" dirty="0">
                <a:latin typeface="Perpetua" panose="02020502060401020303" pitchFamily="18" charset="0"/>
                <a:cs typeface="Times New Roman" panose="02020603050405020304" pitchFamily="18" charset="0"/>
              </a:rPr>
              <a:t>(item </a:t>
            </a:r>
            <a:r>
              <a:rPr lang="en-US" sz="2800" dirty="0">
                <a:solidFill>
                  <a:srgbClr val="FF0000"/>
                </a:solidFill>
                <a:latin typeface="Perpetua" panose="02020502060401020303" pitchFamily="18" charset="0"/>
                <a:cs typeface="Times New Roman" panose="02020603050405020304" pitchFamily="18" charset="0"/>
              </a:rPr>
              <a:t>==</a:t>
            </a:r>
            <a:r>
              <a:rPr lang="en-US" sz="2800" dirty="0">
                <a:latin typeface="Perpetua" panose="02020502060401020303" pitchFamily="18" charset="0"/>
                <a:cs typeface="Times New Roman" panose="02020603050405020304" pitchFamily="18" charset="0"/>
              </a:rPr>
              <a:t> ‘(‘) push item onto stack {</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a:t>
            </a:r>
            <a:r>
              <a:rPr lang="en-US" sz="2800" dirty="0">
                <a:solidFill>
                  <a:srgbClr val="FF0000"/>
                </a:solidFill>
                <a:latin typeface="Perpetua" panose="02020502060401020303" pitchFamily="18" charset="0"/>
                <a:cs typeface="Times New Roman" panose="02020603050405020304" pitchFamily="18" charset="0"/>
              </a:rPr>
              <a:t>else if</a:t>
            </a:r>
            <a:r>
              <a:rPr lang="en-US" sz="2800" dirty="0">
                <a:latin typeface="Perpetua" panose="02020502060401020303" pitchFamily="18" charset="0"/>
                <a:cs typeface="Times New Roman" panose="02020603050405020304" pitchFamily="18" charset="0"/>
              </a:rPr>
              <a:t>(item </a:t>
            </a:r>
            <a:r>
              <a:rPr lang="en-US" sz="2800" dirty="0">
                <a:solidFill>
                  <a:srgbClr val="FF0000"/>
                </a:solidFill>
                <a:latin typeface="Perpetua" panose="02020502060401020303" pitchFamily="18" charset="0"/>
                <a:cs typeface="Times New Roman" panose="02020603050405020304" pitchFamily="18" charset="0"/>
              </a:rPr>
              <a:t>== </a:t>
            </a:r>
            <a:r>
              <a:rPr lang="en-US" sz="2800" dirty="0">
                <a:latin typeface="Perpetua" panose="02020502060401020303" pitchFamily="18" charset="0"/>
                <a:cs typeface="Times New Roman" panose="02020603050405020304" pitchFamily="18" charset="0"/>
              </a:rPr>
              <a:t>‘)’) {</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pop stack to x </a:t>
            </a:r>
            <a:r>
              <a:rPr lang="en-US" sz="2800" dirty="0">
                <a:solidFill>
                  <a:srgbClr val="FF0000"/>
                </a:solidFill>
                <a:latin typeface="Perpetua" panose="02020502060401020303" pitchFamily="18" charset="0"/>
                <a:cs typeface="Times New Roman" panose="02020603050405020304" pitchFamily="18" charset="0"/>
              </a:rPr>
              <a:t>while</a:t>
            </a:r>
            <a:r>
              <a:rPr lang="en-US" sz="2800" dirty="0">
                <a:latin typeface="Perpetua" panose="02020502060401020303" pitchFamily="18" charset="0"/>
                <a:cs typeface="Times New Roman" panose="02020603050405020304" pitchFamily="18" charset="0"/>
              </a:rPr>
              <a:t>(x </a:t>
            </a:r>
            <a:r>
              <a:rPr lang="en-US" sz="2800" dirty="0">
                <a:solidFill>
                  <a:srgbClr val="FF0000"/>
                </a:solidFill>
                <a:latin typeface="Perpetua" panose="02020502060401020303" pitchFamily="18" charset="0"/>
                <a:cs typeface="Times New Roman" panose="02020603050405020304" pitchFamily="18" charset="0"/>
              </a:rPr>
              <a:t>!=</a:t>
            </a:r>
            <a:r>
              <a:rPr lang="en-US" sz="2800" dirty="0">
                <a:latin typeface="Perpetua" panose="02020502060401020303" pitchFamily="18" charset="0"/>
                <a:cs typeface="Times New Roman" panose="02020603050405020304" pitchFamily="18" charset="0"/>
              </a:rPr>
              <a:t> ‘(‘)</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a:t>
            </a:r>
            <a:r>
              <a:rPr lang="en-US" sz="2800" dirty="0" err="1">
                <a:latin typeface="Perpetua" panose="02020502060401020303" pitchFamily="18" charset="0"/>
                <a:cs typeface="Times New Roman" panose="02020603050405020304" pitchFamily="18" charset="0"/>
              </a:rPr>
              <a:t>app.x</a:t>
            </a:r>
            <a:r>
              <a:rPr lang="en-US" sz="2800" dirty="0">
                <a:latin typeface="Perpetua" panose="02020502060401020303" pitchFamily="18" charset="0"/>
                <a:cs typeface="Times New Roman" panose="02020603050405020304" pitchFamily="18" charset="0"/>
              </a:rPr>
              <a:t> to </a:t>
            </a:r>
            <a:r>
              <a:rPr lang="en-US" sz="2800" dirty="0" err="1">
                <a:latin typeface="Perpetua" panose="02020502060401020303" pitchFamily="18" charset="0"/>
                <a:cs typeface="Times New Roman" panose="02020603050405020304" pitchFamily="18" charset="0"/>
              </a:rPr>
              <a:t>pfix</a:t>
            </a:r>
            <a:r>
              <a:rPr lang="en-US" sz="2800" dirty="0">
                <a:latin typeface="Perpetua" panose="02020502060401020303" pitchFamily="18" charset="0"/>
                <a:cs typeface="Times New Roman" panose="02020603050405020304" pitchFamily="18" charset="0"/>
              </a:rPr>
              <a:t> o</a:t>
            </a:r>
            <a:r>
              <a:rPr lang="en-US" sz="2800" dirty="0">
                <a:solidFill>
                  <a:srgbClr val="FF0000"/>
                </a:solidFill>
                <a:latin typeface="Perpetua" panose="02020502060401020303" pitchFamily="18" charset="0"/>
                <a:cs typeface="Times New Roman" panose="02020603050405020304" pitchFamily="18" charset="0"/>
              </a:rPr>
              <a:t>/</a:t>
            </a:r>
            <a:r>
              <a:rPr lang="en-US" sz="2800" dirty="0">
                <a:latin typeface="Perpetua" panose="02020502060401020303" pitchFamily="18" charset="0"/>
                <a:cs typeface="Times New Roman" panose="02020603050405020304" pitchFamily="18" charset="0"/>
              </a:rPr>
              <a:t>p &amp; pop stack to x</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 </a:t>
            </a:r>
            <a:r>
              <a:rPr lang="en-US" sz="2800" dirty="0">
                <a:solidFill>
                  <a:srgbClr val="FF0000"/>
                </a:solidFill>
                <a:latin typeface="Perpetua" panose="02020502060401020303" pitchFamily="18" charset="0"/>
                <a:cs typeface="Times New Roman" panose="02020603050405020304" pitchFamily="18" charset="0"/>
              </a:rPr>
              <a:t>else </a:t>
            </a:r>
            <a:r>
              <a:rPr lang="en-US" sz="2800" dirty="0">
                <a:latin typeface="Perpetua" panose="02020502060401020303" pitchFamily="18" charset="0"/>
                <a:cs typeface="Times New Roman" panose="02020603050405020304" pitchFamily="18" charset="0"/>
              </a:rPr>
              <a:t>{</a:t>
            </a:r>
          </a:p>
        </p:txBody>
      </p:sp>
      <p:sp>
        <p:nvSpPr>
          <p:cNvPr id="4" name="Content Placeholder 3">
            <a:extLst>
              <a:ext uri="{FF2B5EF4-FFF2-40B4-BE49-F238E27FC236}">
                <a16:creationId xmlns:a16="http://schemas.microsoft.com/office/drawing/2014/main" id="{3225CC99-13CE-FFD1-8607-DE616272C66D}"/>
              </a:ext>
            </a:extLst>
          </p:cNvPr>
          <p:cNvSpPr>
            <a:spLocks noGrp="1"/>
          </p:cNvSpPr>
          <p:nvPr>
            <p:ph sz="half" idx="2"/>
          </p:nvPr>
        </p:nvSpPr>
        <p:spPr>
          <a:xfrm>
            <a:off x="6364224" y="1272209"/>
            <a:ext cx="5244680" cy="5194852"/>
          </a:xfrm>
        </p:spPr>
        <p:txBody>
          <a:bodyPr>
            <a:normAutofit lnSpcReduction="10000"/>
          </a:bodyPr>
          <a:lstStyle/>
          <a:p>
            <a:pPr marL="0" indent="0">
              <a:buNone/>
            </a:pPr>
            <a:r>
              <a:rPr lang="en-US" sz="2800" dirty="0">
                <a:solidFill>
                  <a:srgbClr val="FF0000"/>
                </a:solidFill>
                <a:latin typeface="Perpetua" panose="02020502060401020303" pitchFamily="18" charset="0"/>
              </a:rPr>
              <a:t>while</a:t>
            </a:r>
            <a:r>
              <a:rPr lang="en-US" sz="2800" dirty="0">
                <a:latin typeface="Perpetua" panose="02020502060401020303" pitchFamily="18" charset="0"/>
              </a:rPr>
              <a:t>(precedence(stack top) </a:t>
            </a:r>
            <a:r>
              <a:rPr lang="en-US" sz="2800" dirty="0">
                <a:solidFill>
                  <a:srgbClr val="FF0000"/>
                </a:solidFill>
                <a:latin typeface="Perpetua" panose="02020502060401020303" pitchFamily="18" charset="0"/>
              </a:rPr>
              <a:t>&gt;=</a:t>
            </a:r>
            <a:r>
              <a:rPr lang="en-US" sz="2800" dirty="0">
                <a:latin typeface="Perpetua" panose="02020502060401020303" pitchFamily="18" charset="0"/>
              </a:rPr>
              <a:t> precedence(item)) pop stack to x </a:t>
            </a:r>
            <a:r>
              <a:rPr lang="en-US" sz="2800" dirty="0">
                <a:solidFill>
                  <a:srgbClr val="FF0000"/>
                </a:solidFill>
                <a:latin typeface="Perpetua" panose="02020502060401020303" pitchFamily="18" charset="0"/>
              </a:rPr>
              <a:t>&amp;</a:t>
            </a:r>
            <a:r>
              <a:rPr lang="en-US" sz="2800" dirty="0">
                <a:latin typeface="Perpetua" panose="02020502060401020303" pitchFamily="18" charset="0"/>
              </a:rPr>
              <a:t> </a:t>
            </a:r>
            <a:r>
              <a:rPr lang="en-US" sz="2800" dirty="0" err="1">
                <a:latin typeface="Perpetua" panose="02020502060401020303" pitchFamily="18" charset="0"/>
              </a:rPr>
              <a:t>app.x</a:t>
            </a:r>
            <a:r>
              <a:rPr lang="en-US" sz="2800" dirty="0">
                <a:latin typeface="Perpetua" panose="02020502060401020303" pitchFamily="18" charset="0"/>
              </a:rPr>
              <a:t> to </a:t>
            </a:r>
            <a:r>
              <a:rPr lang="en-US" sz="2800" dirty="0" err="1">
                <a:latin typeface="Perpetua" panose="02020502060401020303" pitchFamily="18" charset="0"/>
              </a:rPr>
              <a:t>pfix</a:t>
            </a:r>
            <a:r>
              <a:rPr lang="en-US" sz="2800" dirty="0">
                <a:latin typeface="Perpetua" panose="02020502060401020303" pitchFamily="18" charset="0"/>
              </a:rPr>
              <a:t> o</a:t>
            </a:r>
            <a:r>
              <a:rPr lang="en-US" sz="2800" dirty="0">
                <a:solidFill>
                  <a:srgbClr val="FF0000"/>
                </a:solidFill>
                <a:latin typeface="Perpetua" panose="02020502060401020303" pitchFamily="18" charset="0"/>
              </a:rPr>
              <a:t>/</a:t>
            </a:r>
            <a:r>
              <a:rPr lang="en-US" sz="2800" dirty="0">
                <a:latin typeface="Perpetua" panose="02020502060401020303" pitchFamily="18" charset="0"/>
              </a:rPr>
              <a:t>p</a:t>
            </a:r>
          </a:p>
          <a:p>
            <a:pPr marL="0" indent="0">
              <a:buNone/>
            </a:pPr>
            <a:r>
              <a:rPr lang="en-US" sz="2800" dirty="0">
                <a:latin typeface="Perpetua" panose="02020502060401020303" pitchFamily="18" charset="0"/>
              </a:rPr>
              <a:t>                    push item onto stack</a:t>
            </a:r>
          </a:p>
          <a:p>
            <a:pPr marL="0" indent="0">
              <a:buNone/>
            </a:pPr>
            <a:r>
              <a:rPr lang="en-US" sz="2800" dirty="0">
                <a:latin typeface="Perpetua" panose="02020502060401020303" pitchFamily="18" charset="0"/>
              </a:rPr>
              <a:t>                }</a:t>
            </a:r>
          </a:p>
          <a:p>
            <a:pPr marL="0" indent="0">
              <a:buNone/>
            </a:pPr>
            <a:r>
              <a:rPr lang="en-US" sz="2800" dirty="0">
                <a:latin typeface="Perpetua" panose="02020502060401020303" pitchFamily="18" charset="0"/>
              </a:rPr>
              <a:t>}</a:t>
            </a:r>
          </a:p>
          <a:p>
            <a:pPr marL="0" indent="0">
              <a:buNone/>
            </a:pPr>
            <a:r>
              <a:rPr lang="en-US" sz="2800" dirty="0">
                <a:latin typeface="Perpetua" panose="02020502060401020303" pitchFamily="18" charset="0"/>
              </a:rPr>
              <a:t>}</a:t>
            </a:r>
          </a:p>
          <a:p>
            <a:pPr marL="0" indent="0">
              <a:buNone/>
            </a:pPr>
            <a:r>
              <a:rPr lang="en-US" sz="2800" dirty="0">
                <a:solidFill>
                  <a:srgbClr val="FF0000"/>
                </a:solidFill>
                <a:latin typeface="Perpetua" panose="02020502060401020303" pitchFamily="18" charset="0"/>
              </a:rPr>
              <a:t>while</a:t>
            </a:r>
            <a:r>
              <a:rPr lang="en-US" sz="2800" dirty="0">
                <a:latin typeface="Perpetua" panose="02020502060401020303" pitchFamily="18" charset="0"/>
              </a:rPr>
              <a:t>(stack </a:t>
            </a:r>
            <a:r>
              <a:rPr lang="en-US" sz="2800" dirty="0">
                <a:solidFill>
                  <a:srgbClr val="FF0000"/>
                </a:solidFill>
                <a:latin typeface="Perpetua" panose="02020502060401020303" pitchFamily="18" charset="0"/>
              </a:rPr>
              <a:t>not</a:t>
            </a:r>
            <a:r>
              <a:rPr lang="en-US" sz="2800" dirty="0">
                <a:latin typeface="Perpetua" panose="02020502060401020303" pitchFamily="18" charset="0"/>
              </a:rPr>
              <a:t> empty)</a:t>
            </a:r>
          </a:p>
          <a:p>
            <a:pPr marL="0" indent="0">
              <a:buNone/>
            </a:pPr>
            <a:r>
              <a:rPr lang="en-US" sz="2800" dirty="0">
                <a:latin typeface="Perpetua" panose="02020502060401020303" pitchFamily="18" charset="0"/>
              </a:rPr>
              <a:t>    pop stack to x </a:t>
            </a:r>
            <a:r>
              <a:rPr lang="en-US" sz="2800" dirty="0">
                <a:solidFill>
                  <a:srgbClr val="FF0000"/>
                </a:solidFill>
                <a:latin typeface="Perpetua" panose="02020502060401020303" pitchFamily="18" charset="0"/>
              </a:rPr>
              <a:t>and</a:t>
            </a:r>
            <a:r>
              <a:rPr lang="en-US" sz="2800" dirty="0">
                <a:latin typeface="Perpetua" panose="02020502060401020303" pitchFamily="18" charset="0"/>
              </a:rPr>
              <a:t> append x to </a:t>
            </a:r>
            <a:r>
              <a:rPr lang="en-US" sz="2800" dirty="0" err="1">
                <a:latin typeface="Perpetua" panose="02020502060401020303" pitchFamily="18" charset="0"/>
              </a:rPr>
              <a:t>pfix</a:t>
            </a:r>
            <a:r>
              <a:rPr lang="en-US" sz="2800" dirty="0">
                <a:latin typeface="Perpetua" panose="02020502060401020303" pitchFamily="18" charset="0"/>
              </a:rPr>
              <a:t> o</a:t>
            </a:r>
            <a:r>
              <a:rPr lang="en-US" sz="2800" dirty="0">
                <a:solidFill>
                  <a:srgbClr val="FF0000"/>
                </a:solidFill>
                <a:latin typeface="Perpetua" panose="02020502060401020303" pitchFamily="18" charset="0"/>
              </a:rPr>
              <a:t>/</a:t>
            </a:r>
            <a:r>
              <a:rPr lang="en-US" sz="2800" dirty="0">
                <a:latin typeface="Perpetua" panose="02020502060401020303" pitchFamily="18" charset="0"/>
              </a:rPr>
              <a:t>p</a:t>
            </a:r>
          </a:p>
        </p:txBody>
      </p:sp>
      <p:sp>
        <p:nvSpPr>
          <p:cNvPr id="5" name="Slide Number Placeholder 4"/>
          <p:cNvSpPr>
            <a:spLocks noGrp="1"/>
          </p:cNvSpPr>
          <p:nvPr>
            <p:ph type="sldNum" sz="quarter" idx="12"/>
          </p:nvPr>
        </p:nvSpPr>
        <p:spPr/>
        <p:txBody>
          <a:bodyPr/>
          <a:lstStyle/>
          <a:p>
            <a:fld id="{4CE482DC-2269-4F26-9D2A-7E44B1A4CD85}" type="slidenum">
              <a:rPr lang="en-US" smtClean="0"/>
              <a:t>32</a:t>
            </a:fld>
            <a:endParaRPr lang="en-US" dirty="0"/>
          </a:p>
        </p:txBody>
      </p:sp>
    </p:spTree>
    <p:extLst>
      <p:ext uri="{BB962C8B-B14F-4D97-AF65-F5344CB8AC3E}">
        <p14:creationId xmlns:p14="http://schemas.microsoft.com/office/powerpoint/2010/main" val="29151317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40585"/>
          </a:xfrm>
        </p:spPr>
        <p:txBody>
          <a:bodyPr>
            <a:noAutofit/>
          </a:bodyPr>
          <a:lstStyle/>
          <a:p>
            <a:r>
              <a:rPr lang="en-US" sz="4000" b="1" dirty="0">
                <a:latin typeface="Perpetua" panose="02020502060401020303" pitchFamily="18" charset="0"/>
                <a:cs typeface="Times New Roman" panose="02020603050405020304" pitchFamily="18" charset="0"/>
              </a:rPr>
              <a:t>Infix to Postfix (RPN) Conversion</a:t>
            </a:r>
          </a:p>
        </p:txBody>
      </p:sp>
      <p:sp>
        <p:nvSpPr>
          <p:cNvPr id="3" name="Content Placeholder 2"/>
          <p:cNvSpPr>
            <a:spLocks noGrp="1"/>
          </p:cNvSpPr>
          <p:nvPr>
            <p:ph sz="half" idx="1"/>
          </p:nvPr>
        </p:nvSpPr>
        <p:spPr>
          <a:xfrm>
            <a:off x="1069848" y="1325217"/>
            <a:ext cx="5294376" cy="5155096"/>
          </a:xfrm>
        </p:spPr>
        <p:txBody>
          <a:bodyPr>
            <a:normAutofit/>
          </a:bodyPr>
          <a:lstStyle/>
          <a:p>
            <a:pPr marL="514350" indent="-457200">
              <a:spcBef>
                <a:spcPts val="0"/>
              </a:spcBef>
              <a:tabLst>
                <a:tab pos="914400" algn="l"/>
              </a:tabLst>
            </a:pPr>
            <a:r>
              <a:rPr lang="en-US" sz="2800" dirty="0" err="1">
                <a:latin typeface="Perpetua" panose="02020502060401020303" pitchFamily="18" charset="0"/>
                <a:cs typeface="Times New Roman" panose="02020603050405020304" pitchFamily="18" charset="0"/>
              </a:rPr>
              <a:t>eg.</a:t>
            </a:r>
            <a:r>
              <a:rPr lang="en-US" sz="2800" dirty="0">
                <a:latin typeface="Perpetua" panose="02020502060401020303" pitchFamily="18" charset="0"/>
                <a:cs typeface="Times New Roman" panose="02020603050405020304" pitchFamily="18" charset="0"/>
              </a:rPr>
              <a:t>, consider the infix expression </a:t>
            </a:r>
            <a:r>
              <a:rPr lang="en-US" sz="2800" dirty="0" err="1">
                <a:latin typeface="Perpetua" panose="02020502060401020303" pitchFamily="18" charset="0"/>
                <a:cs typeface="Times New Roman" panose="02020603050405020304" pitchFamily="18" charset="0"/>
              </a:rPr>
              <a:t>a+b</a:t>
            </a:r>
            <a:r>
              <a:rPr lang="en-US" sz="2800" dirty="0">
                <a:latin typeface="Perpetua" panose="02020502060401020303" pitchFamily="18" charset="0"/>
                <a:cs typeface="Times New Roman" panose="02020603050405020304" pitchFamily="18" charset="0"/>
              </a:rPr>
              <a:t>*c+(d*</a:t>
            </a:r>
            <a:r>
              <a:rPr lang="en-US" sz="2800" dirty="0" err="1">
                <a:latin typeface="Perpetua" panose="02020502060401020303" pitchFamily="18" charset="0"/>
                <a:cs typeface="Times New Roman" panose="02020603050405020304" pitchFamily="18" charset="0"/>
              </a:rPr>
              <a:t>e+f</a:t>
            </a:r>
            <a:r>
              <a:rPr lang="en-US" sz="2800" dirty="0">
                <a:latin typeface="Perpetua" panose="02020502060401020303" pitchFamily="18" charset="0"/>
                <a:cs typeface="Times New Roman" panose="02020603050405020304" pitchFamily="18" charset="0"/>
              </a:rPr>
              <a:t>)*g</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Stack       Output</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a:t>
            </a:r>
          </a:p>
          <a:p>
            <a:pPr marL="57150" indent="0">
              <a:spcBef>
                <a:spcPts val="0"/>
              </a:spcBef>
              <a:buNone/>
              <a:tabLst>
                <a:tab pos="914400" algn="l"/>
              </a:tabLst>
            </a:pPr>
            <a:endParaRPr lang="en-US" sz="1800" dirty="0">
              <a:effectLst/>
              <a:latin typeface="Lucida Sans Unicode" panose="020B0602030504020204" pitchFamily="34" charset="0"/>
              <a:ea typeface="Times New Roman" panose="02020603050405020304" pitchFamily="18" charset="0"/>
              <a:cs typeface="Times New Roman" panose="02020603050405020304" pitchFamily="18" charset="0"/>
            </a:endParaRPr>
          </a:p>
          <a:p>
            <a:pPr marL="57150" indent="0">
              <a:spcBef>
                <a:spcPts val="0"/>
              </a:spcBef>
              <a:buNone/>
              <a:tabLst>
                <a:tab pos="914400" algn="l"/>
              </a:tabLst>
            </a:pPr>
            <a:r>
              <a:rPr lang="en-US" sz="1800" dirty="0">
                <a:latin typeface="Lucida Sans Unicode" panose="020B0602030504020204" pitchFamily="34" charset="0"/>
                <a:ea typeface="Times New Roman" panose="02020603050405020304" pitchFamily="18" charset="0"/>
                <a:cs typeface="Times New Roman" panose="02020603050405020304" pitchFamily="18" charset="0"/>
              </a:rPr>
              <a:t>     </a:t>
            </a:r>
            <a:r>
              <a:rPr lang="en-US" sz="2400" dirty="0">
                <a:effectLst/>
                <a:latin typeface="Perpetua" panose="02020502060401020303" pitchFamily="18" charset="0"/>
                <a:ea typeface="Times New Roman" panose="02020603050405020304" pitchFamily="18" charset="0"/>
                <a:cs typeface="Times New Roman" panose="02020603050405020304" pitchFamily="18" charset="0"/>
              </a:rPr>
              <a:t>TOS=&gt;</a:t>
            </a:r>
            <a:r>
              <a:rPr lang="en-US" sz="1800" dirty="0">
                <a:effectLst/>
                <a:latin typeface="Lucida Sans Unicode" panose="020B0602030504020204" pitchFamily="34" charset="0"/>
                <a:ea typeface="Times New Roman" panose="02020603050405020304" pitchFamily="18" charset="0"/>
                <a:cs typeface="Times New Roman" panose="02020603050405020304" pitchFamily="18" charset="0"/>
              </a:rPr>
              <a:t>                </a:t>
            </a:r>
            <a:r>
              <a:rPr lang="en-US" sz="2400" dirty="0">
                <a:effectLst/>
                <a:latin typeface="Perpetua" panose="02020502060401020303" pitchFamily="18" charset="0"/>
                <a:ea typeface="Times New Roman" panose="02020603050405020304" pitchFamily="18" charset="0"/>
                <a:cs typeface="Times New Roman" panose="02020603050405020304" pitchFamily="18" charset="0"/>
              </a:rPr>
              <a:t>ab </a:t>
            </a:r>
            <a:r>
              <a:rPr lang="en-US" sz="1800" dirty="0">
                <a:effectLst/>
                <a:latin typeface="Lucida Sans Unicode" panose="020B0602030504020204" pitchFamily="34" charset="0"/>
                <a:ea typeface="Times New Roman" panose="02020603050405020304" pitchFamily="18" charset="0"/>
                <a:cs typeface="Times New Roman" panose="02020603050405020304" pitchFamily="18" charset="0"/>
              </a:rPr>
              <a:t> </a:t>
            </a:r>
          </a:p>
          <a:p>
            <a:pPr marL="57150" indent="0">
              <a:spcBef>
                <a:spcPts val="0"/>
              </a:spcBef>
              <a:buNone/>
              <a:tabLst>
                <a:tab pos="914400" algn="l"/>
              </a:tabLst>
            </a:pPr>
            <a:endParaRPr lang="en-US" sz="1800" dirty="0">
              <a:latin typeface="Lucida Sans Unicode" panose="020B0602030504020204" pitchFamily="34" charset="0"/>
              <a:cs typeface="Times New Roman" panose="02020603050405020304" pitchFamily="18" charset="0"/>
            </a:endParaRPr>
          </a:p>
          <a:p>
            <a:pPr marL="57150" indent="0">
              <a:spcBef>
                <a:spcPts val="0"/>
              </a:spcBef>
              <a:buNone/>
              <a:tabLst>
                <a:tab pos="914400" algn="l"/>
              </a:tabLst>
            </a:pPr>
            <a:endParaRPr lang="en-US" sz="1800" dirty="0">
              <a:latin typeface="Lucida Sans Unicode" panose="020B0602030504020204" pitchFamily="34" charset="0"/>
              <a:cs typeface="Times New Roman" panose="02020603050405020304" pitchFamily="18" charset="0"/>
            </a:endParaRPr>
          </a:p>
          <a:p>
            <a:pPr marL="57150" indent="0">
              <a:spcBef>
                <a:spcPts val="0"/>
              </a:spcBef>
              <a:buNone/>
              <a:tabLst>
                <a:tab pos="914400" algn="l"/>
              </a:tabLst>
            </a:pPr>
            <a:endParaRPr lang="en-US" sz="2400" dirty="0">
              <a:latin typeface="Perpetua" panose="02020502060401020303" pitchFamily="18" charset="0"/>
              <a:cs typeface="Times New Roman" panose="02020603050405020304" pitchFamily="18" charset="0"/>
            </a:endParaRPr>
          </a:p>
          <a:p>
            <a:pPr marL="57150" indent="0">
              <a:spcBef>
                <a:spcPts val="0"/>
              </a:spcBef>
              <a:buNone/>
              <a:tabLst>
                <a:tab pos="914400" algn="l"/>
              </a:tabLst>
            </a:pPr>
            <a:r>
              <a:rPr lang="en-US" sz="2400" dirty="0">
                <a:latin typeface="Perpetua" panose="02020502060401020303" pitchFamily="18" charset="0"/>
                <a:cs typeface="Times New Roman" panose="02020603050405020304" pitchFamily="18" charset="0"/>
              </a:rPr>
              <a:t>      TOS=&gt;                </a:t>
            </a:r>
            <a:r>
              <a:rPr lang="en-US" sz="2400" dirty="0" err="1">
                <a:latin typeface="Perpetua" panose="02020502060401020303" pitchFamily="18" charset="0"/>
                <a:cs typeface="Times New Roman" panose="02020603050405020304" pitchFamily="18" charset="0"/>
              </a:rPr>
              <a:t>abc</a:t>
            </a:r>
            <a:endParaRPr lang="en-US" sz="2400" dirty="0">
              <a:latin typeface="Perpetua" panose="02020502060401020303" pitchFamily="18" charset="0"/>
              <a:cs typeface="Times New Roman" panose="02020603050405020304" pitchFamily="18" charset="0"/>
            </a:endParaRPr>
          </a:p>
          <a:p>
            <a:pPr marL="57150" indent="0">
              <a:spcBef>
                <a:spcPts val="0"/>
              </a:spcBef>
              <a:buNone/>
              <a:tabLst>
                <a:tab pos="914400" algn="l"/>
              </a:tabLst>
            </a:pPr>
            <a:endParaRPr lang="en-US" sz="2400" dirty="0">
              <a:latin typeface="Perpetua" panose="02020502060401020303" pitchFamily="18" charset="0"/>
              <a:cs typeface="Times New Roman" panose="02020603050405020304" pitchFamily="18" charset="0"/>
            </a:endParaRPr>
          </a:p>
          <a:p>
            <a:pPr marL="57150" indent="0">
              <a:spcBef>
                <a:spcPts val="0"/>
              </a:spcBef>
              <a:buNone/>
              <a:tabLst>
                <a:tab pos="914400" algn="l"/>
              </a:tabLst>
            </a:pPr>
            <a:endParaRPr lang="en-US" sz="2400" dirty="0">
              <a:latin typeface="Perpetua" panose="02020502060401020303" pitchFamily="18" charset="0"/>
              <a:cs typeface="Times New Roman" panose="02020603050405020304" pitchFamily="18" charset="0"/>
            </a:endParaRPr>
          </a:p>
          <a:p>
            <a:pPr marL="57150" indent="0">
              <a:spcBef>
                <a:spcPts val="0"/>
              </a:spcBef>
              <a:buNone/>
              <a:tabLst>
                <a:tab pos="914400" algn="l"/>
              </a:tabLst>
            </a:pPr>
            <a:r>
              <a:rPr lang="en-US" sz="2400" dirty="0">
                <a:latin typeface="Perpetua" panose="02020502060401020303" pitchFamily="18" charset="0"/>
                <a:cs typeface="Times New Roman" panose="02020603050405020304" pitchFamily="18" charset="0"/>
              </a:rPr>
              <a:t>      TOS=&gt;                </a:t>
            </a:r>
            <a:r>
              <a:rPr lang="en-US" sz="2400" dirty="0" err="1">
                <a:latin typeface="Perpetua" panose="02020502060401020303" pitchFamily="18" charset="0"/>
                <a:cs typeface="Times New Roman" panose="02020603050405020304" pitchFamily="18" charset="0"/>
              </a:rPr>
              <a:t>abc</a:t>
            </a:r>
            <a:r>
              <a:rPr lang="en-US" sz="2400" dirty="0">
                <a:latin typeface="Perpetua" panose="02020502060401020303" pitchFamily="18" charset="0"/>
                <a:cs typeface="Times New Roman" panose="02020603050405020304" pitchFamily="18" charset="0"/>
              </a:rPr>
              <a:t>*+</a:t>
            </a:r>
          </a:p>
        </p:txBody>
      </p:sp>
      <p:sp>
        <p:nvSpPr>
          <p:cNvPr id="12" name="Content Placeholder 11">
            <a:extLst>
              <a:ext uri="{FF2B5EF4-FFF2-40B4-BE49-F238E27FC236}">
                <a16:creationId xmlns:a16="http://schemas.microsoft.com/office/drawing/2014/main" id="{12032348-8C5E-AD17-CCC7-0E2873BBBE4E}"/>
              </a:ext>
            </a:extLst>
          </p:cNvPr>
          <p:cNvSpPr>
            <a:spLocks noGrp="1"/>
          </p:cNvSpPr>
          <p:nvPr>
            <p:ph sz="half" idx="2"/>
          </p:nvPr>
        </p:nvSpPr>
        <p:spPr>
          <a:xfrm>
            <a:off x="6364223" y="1325217"/>
            <a:ext cx="5294375" cy="5155096"/>
          </a:xfrm>
        </p:spPr>
        <p:txBody>
          <a:bodyPr>
            <a:normAutofit/>
          </a:bodyPr>
          <a:lstStyle/>
          <a:p>
            <a:pPr marL="0" indent="0">
              <a:buNone/>
            </a:pPr>
            <a:endParaRPr lang="en-US" sz="2400" dirty="0">
              <a:latin typeface="Perpetua" panose="02020502060401020303" pitchFamily="18" charset="0"/>
              <a:cs typeface="Times New Roman" panose="02020603050405020304" pitchFamily="18" charset="0"/>
            </a:endParaRPr>
          </a:p>
          <a:p>
            <a:pPr marL="0" indent="0">
              <a:buNone/>
            </a:pPr>
            <a:r>
              <a:rPr lang="en-US" sz="2400" dirty="0">
                <a:latin typeface="Perpetua" panose="02020502060401020303" pitchFamily="18" charset="0"/>
                <a:cs typeface="Times New Roman" panose="02020603050405020304" pitchFamily="18" charset="0"/>
              </a:rPr>
              <a:t>TOS=&gt;               </a:t>
            </a:r>
            <a:r>
              <a:rPr lang="en-US" sz="2400" dirty="0" err="1">
                <a:latin typeface="Perpetua" panose="02020502060401020303" pitchFamily="18" charset="0"/>
                <a:cs typeface="Times New Roman" panose="02020603050405020304" pitchFamily="18" charset="0"/>
              </a:rPr>
              <a:t>abc</a:t>
            </a:r>
            <a:r>
              <a:rPr lang="en-US" sz="2400" dirty="0">
                <a:latin typeface="Perpetua" panose="02020502060401020303" pitchFamily="18" charset="0"/>
                <a:cs typeface="Times New Roman" panose="02020603050405020304" pitchFamily="18" charset="0"/>
              </a:rPr>
              <a:t>*+de       </a:t>
            </a:r>
          </a:p>
          <a:p>
            <a:pPr marL="0" indent="0">
              <a:buNone/>
            </a:pPr>
            <a:endParaRPr lang="en-US" sz="2400" dirty="0">
              <a:latin typeface="Perpetua" panose="02020502060401020303" pitchFamily="18" charset="0"/>
              <a:cs typeface="Times New Roman" panose="02020603050405020304" pitchFamily="18" charset="0"/>
            </a:endParaRPr>
          </a:p>
          <a:p>
            <a:pPr marL="0" indent="0">
              <a:buNone/>
            </a:pPr>
            <a:endParaRPr lang="en-US" sz="2400" dirty="0">
              <a:latin typeface="Perpetua" panose="02020502060401020303" pitchFamily="18" charset="0"/>
              <a:cs typeface="Times New Roman" panose="02020603050405020304" pitchFamily="18" charset="0"/>
            </a:endParaRPr>
          </a:p>
          <a:p>
            <a:pPr marL="0" indent="0">
              <a:buNone/>
            </a:pPr>
            <a:endParaRPr lang="en-US" sz="2400" dirty="0">
              <a:latin typeface="Perpetua" panose="02020502060401020303" pitchFamily="18" charset="0"/>
              <a:cs typeface="Times New Roman" panose="02020603050405020304" pitchFamily="18" charset="0"/>
            </a:endParaRPr>
          </a:p>
          <a:p>
            <a:pPr marL="0" indent="0">
              <a:buNone/>
            </a:pPr>
            <a:r>
              <a:rPr lang="en-US" sz="2400" dirty="0">
                <a:latin typeface="Perpetua" panose="02020502060401020303" pitchFamily="18" charset="0"/>
              </a:rPr>
              <a:t> TOS=&gt;               </a:t>
            </a:r>
            <a:r>
              <a:rPr lang="en-US" sz="2400" dirty="0" err="1">
                <a:latin typeface="Perpetua" panose="02020502060401020303" pitchFamily="18" charset="0"/>
                <a:cs typeface="Times New Roman" panose="02020603050405020304" pitchFamily="18" charset="0"/>
              </a:rPr>
              <a:t>abc</a:t>
            </a:r>
            <a:r>
              <a:rPr lang="en-US" sz="2400" dirty="0">
                <a:latin typeface="Perpetua" panose="02020502060401020303" pitchFamily="18" charset="0"/>
                <a:cs typeface="Times New Roman" panose="02020603050405020304" pitchFamily="18" charset="0"/>
              </a:rPr>
              <a:t>*+de*f </a:t>
            </a:r>
          </a:p>
          <a:p>
            <a:pPr marL="0" indent="0">
              <a:buNone/>
            </a:pPr>
            <a:endParaRPr lang="en-US" sz="2400" dirty="0">
              <a:latin typeface="Perpetua" panose="02020502060401020303" pitchFamily="18" charset="0"/>
              <a:cs typeface="Times New Roman" panose="02020603050405020304" pitchFamily="18" charset="0"/>
            </a:endParaRPr>
          </a:p>
          <a:p>
            <a:pPr marL="0" indent="0">
              <a:buNone/>
            </a:pPr>
            <a:endParaRPr lang="en-US" sz="2400" dirty="0">
              <a:latin typeface="Perpetua" panose="02020502060401020303" pitchFamily="18" charset="0"/>
              <a:cs typeface="Times New Roman" panose="02020603050405020304" pitchFamily="18" charset="0"/>
            </a:endParaRPr>
          </a:p>
          <a:p>
            <a:pPr marL="0" indent="0">
              <a:buNone/>
            </a:pPr>
            <a:r>
              <a:rPr lang="en-US" sz="2400" dirty="0">
                <a:latin typeface="Perpetua" panose="02020502060401020303" pitchFamily="18" charset="0"/>
              </a:rPr>
              <a:t>TOS=&gt;                </a:t>
            </a:r>
            <a:r>
              <a:rPr lang="en-US" sz="2400" dirty="0" err="1">
                <a:latin typeface="Perpetua" panose="02020502060401020303" pitchFamily="18" charset="0"/>
                <a:cs typeface="Times New Roman" panose="02020603050405020304" pitchFamily="18" charset="0"/>
              </a:rPr>
              <a:t>abc</a:t>
            </a:r>
            <a:r>
              <a:rPr lang="en-US" sz="2400" dirty="0">
                <a:latin typeface="Perpetua" panose="02020502060401020303" pitchFamily="18" charset="0"/>
                <a:cs typeface="Times New Roman" panose="02020603050405020304" pitchFamily="18" charset="0"/>
              </a:rPr>
              <a:t>*+de*f+ </a:t>
            </a:r>
          </a:p>
          <a:p>
            <a:pPr marL="0" indent="0">
              <a:buNone/>
            </a:pPr>
            <a:endParaRPr lang="en-US" sz="2400" dirty="0">
              <a:latin typeface="Perpetua" panose="02020502060401020303" pitchFamily="18" charset="0"/>
            </a:endParaRPr>
          </a:p>
        </p:txBody>
      </p:sp>
      <p:sp>
        <p:nvSpPr>
          <p:cNvPr id="5" name="Slide Number Placeholder 4"/>
          <p:cNvSpPr>
            <a:spLocks noGrp="1"/>
          </p:cNvSpPr>
          <p:nvPr>
            <p:ph type="sldNum" sz="quarter" idx="12"/>
          </p:nvPr>
        </p:nvSpPr>
        <p:spPr/>
        <p:txBody>
          <a:bodyPr/>
          <a:lstStyle/>
          <a:p>
            <a:fld id="{4CE482DC-2269-4F26-9D2A-7E44B1A4CD85}" type="slidenum">
              <a:rPr lang="en-US" smtClean="0"/>
              <a:t>33</a:t>
            </a:fld>
            <a:endParaRPr lang="en-US" dirty="0"/>
          </a:p>
        </p:txBody>
      </p:sp>
      <p:graphicFrame>
        <p:nvGraphicFramePr>
          <p:cNvPr id="10" name="Table 10">
            <a:extLst>
              <a:ext uri="{FF2B5EF4-FFF2-40B4-BE49-F238E27FC236}">
                <a16:creationId xmlns:a16="http://schemas.microsoft.com/office/drawing/2014/main" id="{8EBA48CD-747E-BF6D-3CC3-59F6A5214EDB}"/>
              </a:ext>
            </a:extLst>
          </p:cNvPr>
          <p:cNvGraphicFramePr>
            <a:graphicFrameLocks noGrp="1"/>
          </p:cNvGraphicFramePr>
          <p:nvPr>
            <p:extLst>
              <p:ext uri="{D42A27DB-BD31-4B8C-83A1-F6EECF244321}">
                <p14:modId xmlns:p14="http://schemas.microsoft.com/office/powerpoint/2010/main" val="4182244053"/>
              </p:ext>
            </p:extLst>
          </p:nvPr>
        </p:nvGraphicFramePr>
        <p:xfrm>
          <a:off x="7372540" y="4855122"/>
          <a:ext cx="372276" cy="798738"/>
        </p:xfrm>
        <a:graphic>
          <a:graphicData uri="http://schemas.openxmlformats.org/drawingml/2006/table">
            <a:tbl>
              <a:tblPr firstRow="1" bandRow="1">
                <a:tableStyleId>{E8B1032C-EA38-4F05-BA0D-38AFFFC7BED3}</a:tableStyleId>
              </a:tblPr>
              <a:tblGrid>
                <a:gridCol w="372276">
                  <a:extLst>
                    <a:ext uri="{9D8B030D-6E8A-4147-A177-3AD203B41FA5}">
                      <a16:colId xmlns:a16="http://schemas.microsoft.com/office/drawing/2014/main" val="480084574"/>
                    </a:ext>
                  </a:extLst>
                </a:gridCol>
              </a:tblGrid>
              <a:tr h="399369">
                <a:tc>
                  <a:txBody>
                    <a:bodyPr/>
                    <a:lstStyle/>
                    <a:p>
                      <a:endParaRPr lang="en-US" dirty="0"/>
                    </a:p>
                  </a:txBody>
                  <a:tcPr/>
                </a:tc>
                <a:extLst>
                  <a:ext uri="{0D108BD9-81ED-4DB2-BD59-A6C34878D82A}">
                    <a16:rowId xmlns:a16="http://schemas.microsoft.com/office/drawing/2014/main" val="900318515"/>
                  </a:ext>
                </a:extLst>
              </a:tr>
              <a:tr h="399369">
                <a:tc>
                  <a:txBody>
                    <a:bodyPr/>
                    <a:lstStyle/>
                    <a:p>
                      <a:pPr algn="ctr"/>
                      <a:r>
                        <a:rPr lang="en-US" dirty="0">
                          <a:latin typeface="Perpetua" panose="02020502060401020303" pitchFamily="18" charset="0"/>
                        </a:rPr>
                        <a:t>+</a:t>
                      </a:r>
                    </a:p>
                  </a:txBody>
                  <a:tcPr/>
                </a:tc>
                <a:extLst>
                  <a:ext uri="{0D108BD9-81ED-4DB2-BD59-A6C34878D82A}">
                    <a16:rowId xmlns:a16="http://schemas.microsoft.com/office/drawing/2014/main" val="1298666760"/>
                  </a:ext>
                </a:extLst>
              </a:tr>
            </a:tbl>
          </a:graphicData>
        </a:graphic>
      </p:graphicFrame>
      <p:graphicFrame>
        <p:nvGraphicFramePr>
          <p:cNvPr id="11" name="Table 10">
            <a:extLst>
              <a:ext uri="{FF2B5EF4-FFF2-40B4-BE49-F238E27FC236}">
                <a16:creationId xmlns:a16="http://schemas.microsoft.com/office/drawing/2014/main" id="{434B36F0-A51E-4C16-B864-3A6C20FC6343}"/>
              </a:ext>
            </a:extLst>
          </p:cNvPr>
          <p:cNvGraphicFramePr>
            <a:graphicFrameLocks noGrp="1"/>
          </p:cNvGraphicFramePr>
          <p:nvPr>
            <p:extLst>
              <p:ext uri="{D42A27DB-BD31-4B8C-83A1-F6EECF244321}">
                <p14:modId xmlns:p14="http://schemas.microsoft.com/office/powerpoint/2010/main" val="993146040"/>
              </p:ext>
            </p:extLst>
          </p:nvPr>
        </p:nvGraphicFramePr>
        <p:xfrm>
          <a:off x="2516698" y="3802139"/>
          <a:ext cx="372276" cy="1130889"/>
        </p:xfrm>
        <a:graphic>
          <a:graphicData uri="http://schemas.openxmlformats.org/drawingml/2006/table">
            <a:tbl>
              <a:tblPr firstRow="1" bandRow="1">
                <a:tableStyleId>{E8B1032C-EA38-4F05-BA0D-38AFFFC7BED3}</a:tableStyleId>
              </a:tblPr>
              <a:tblGrid>
                <a:gridCol w="372276">
                  <a:extLst>
                    <a:ext uri="{9D8B030D-6E8A-4147-A177-3AD203B41FA5}">
                      <a16:colId xmlns:a16="http://schemas.microsoft.com/office/drawing/2014/main" val="480084574"/>
                    </a:ext>
                  </a:extLst>
                </a:gridCol>
              </a:tblGrid>
              <a:tr h="199685">
                <a:tc>
                  <a:txBody>
                    <a:bodyPr/>
                    <a:lstStyle/>
                    <a:p>
                      <a:endParaRPr lang="en-US" dirty="0"/>
                    </a:p>
                  </a:txBody>
                  <a:tcPr/>
                </a:tc>
                <a:extLst>
                  <a:ext uri="{0D108BD9-81ED-4DB2-BD59-A6C34878D82A}">
                    <a16:rowId xmlns:a16="http://schemas.microsoft.com/office/drawing/2014/main" val="900318515"/>
                  </a:ext>
                </a:extLst>
              </a:tr>
              <a:tr h="199685">
                <a:tc>
                  <a:txBody>
                    <a:bodyPr/>
                    <a:lstStyle/>
                    <a:p>
                      <a:r>
                        <a:rPr lang="en-US" dirty="0"/>
                        <a:t>*</a:t>
                      </a:r>
                    </a:p>
                  </a:txBody>
                  <a:tcPr/>
                </a:tc>
                <a:extLst>
                  <a:ext uri="{0D108BD9-81ED-4DB2-BD59-A6C34878D82A}">
                    <a16:rowId xmlns:a16="http://schemas.microsoft.com/office/drawing/2014/main" val="2837409213"/>
                  </a:ext>
                </a:extLst>
              </a:tr>
              <a:tr h="399369">
                <a:tc>
                  <a:txBody>
                    <a:bodyPr/>
                    <a:lstStyle/>
                    <a:p>
                      <a:pPr algn="ctr"/>
                      <a:r>
                        <a:rPr lang="en-US" dirty="0">
                          <a:latin typeface="Perpetua" panose="02020502060401020303" pitchFamily="18" charset="0"/>
                        </a:rPr>
                        <a:t>+</a:t>
                      </a:r>
                    </a:p>
                  </a:txBody>
                  <a:tcPr/>
                </a:tc>
                <a:extLst>
                  <a:ext uri="{0D108BD9-81ED-4DB2-BD59-A6C34878D82A}">
                    <a16:rowId xmlns:a16="http://schemas.microsoft.com/office/drawing/2014/main" val="1298666760"/>
                  </a:ext>
                </a:extLst>
              </a:tr>
            </a:tbl>
          </a:graphicData>
        </a:graphic>
      </p:graphicFrame>
      <p:graphicFrame>
        <p:nvGraphicFramePr>
          <p:cNvPr id="14" name="Table 10">
            <a:extLst>
              <a:ext uri="{FF2B5EF4-FFF2-40B4-BE49-F238E27FC236}">
                <a16:creationId xmlns:a16="http://schemas.microsoft.com/office/drawing/2014/main" id="{AEE6059D-72E5-C7D5-CB8F-9B74EBC53A30}"/>
              </a:ext>
            </a:extLst>
          </p:cNvPr>
          <p:cNvGraphicFramePr>
            <a:graphicFrameLocks noGrp="1"/>
          </p:cNvGraphicFramePr>
          <p:nvPr>
            <p:extLst>
              <p:ext uri="{D42A27DB-BD31-4B8C-83A1-F6EECF244321}">
                <p14:modId xmlns:p14="http://schemas.microsoft.com/office/powerpoint/2010/main" val="870634022"/>
              </p:ext>
            </p:extLst>
          </p:nvPr>
        </p:nvGraphicFramePr>
        <p:xfrm>
          <a:off x="2516698" y="5307304"/>
          <a:ext cx="372276" cy="798738"/>
        </p:xfrm>
        <a:graphic>
          <a:graphicData uri="http://schemas.openxmlformats.org/drawingml/2006/table">
            <a:tbl>
              <a:tblPr firstRow="1" bandRow="1">
                <a:tableStyleId>{E8B1032C-EA38-4F05-BA0D-38AFFFC7BED3}</a:tableStyleId>
              </a:tblPr>
              <a:tblGrid>
                <a:gridCol w="372276">
                  <a:extLst>
                    <a:ext uri="{9D8B030D-6E8A-4147-A177-3AD203B41FA5}">
                      <a16:colId xmlns:a16="http://schemas.microsoft.com/office/drawing/2014/main" val="480084574"/>
                    </a:ext>
                  </a:extLst>
                </a:gridCol>
              </a:tblGrid>
              <a:tr h="399369">
                <a:tc>
                  <a:txBody>
                    <a:bodyPr/>
                    <a:lstStyle/>
                    <a:p>
                      <a:endParaRPr lang="en-US" dirty="0"/>
                    </a:p>
                  </a:txBody>
                  <a:tcPr/>
                </a:tc>
                <a:extLst>
                  <a:ext uri="{0D108BD9-81ED-4DB2-BD59-A6C34878D82A}">
                    <a16:rowId xmlns:a16="http://schemas.microsoft.com/office/drawing/2014/main" val="900318515"/>
                  </a:ext>
                </a:extLst>
              </a:tr>
              <a:tr h="399369">
                <a:tc>
                  <a:txBody>
                    <a:bodyPr/>
                    <a:lstStyle/>
                    <a:p>
                      <a:pPr algn="ctr"/>
                      <a:r>
                        <a:rPr lang="en-US" dirty="0">
                          <a:latin typeface="Perpetua" panose="02020502060401020303" pitchFamily="18" charset="0"/>
                        </a:rPr>
                        <a:t>+</a:t>
                      </a:r>
                    </a:p>
                  </a:txBody>
                  <a:tcPr/>
                </a:tc>
                <a:extLst>
                  <a:ext uri="{0D108BD9-81ED-4DB2-BD59-A6C34878D82A}">
                    <a16:rowId xmlns:a16="http://schemas.microsoft.com/office/drawing/2014/main" val="1298666760"/>
                  </a:ext>
                </a:extLst>
              </a:tr>
            </a:tbl>
          </a:graphicData>
        </a:graphic>
      </p:graphicFrame>
      <p:graphicFrame>
        <p:nvGraphicFramePr>
          <p:cNvPr id="15" name="Table 14">
            <a:extLst>
              <a:ext uri="{FF2B5EF4-FFF2-40B4-BE49-F238E27FC236}">
                <a16:creationId xmlns:a16="http://schemas.microsoft.com/office/drawing/2014/main" id="{36CB3392-E85B-A62B-4593-16861A75CEC9}"/>
              </a:ext>
            </a:extLst>
          </p:cNvPr>
          <p:cNvGraphicFramePr>
            <a:graphicFrameLocks noGrp="1"/>
          </p:cNvGraphicFramePr>
          <p:nvPr>
            <p:extLst>
              <p:ext uri="{D42A27DB-BD31-4B8C-83A1-F6EECF244321}">
                <p14:modId xmlns:p14="http://schemas.microsoft.com/office/powerpoint/2010/main" val="2641104859"/>
              </p:ext>
            </p:extLst>
          </p:nvPr>
        </p:nvGraphicFramePr>
        <p:xfrm>
          <a:off x="7372540" y="1474155"/>
          <a:ext cx="372276" cy="1496649"/>
        </p:xfrm>
        <a:graphic>
          <a:graphicData uri="http://schemas.openxmlformats.org/drawingml/2006/table">
            <a:tbl>
              <a:tblPr firstRow="1" bandRow="1">
                <a:tableStyleId>{E8B1032C-EA38-4F05-BA0D-38AFFFC7BED3}</a:tableStyleId>
              </a:tblPr>
              <a:tblGrid>
                <a:gridCol w="372276">
                  <a:extLst>
                    <a:ext uri="{9D8B030D-6E8A-4147-A177-3AD203B41FA5}">
                      <a16:colId xmlns:a16="http://schemas.microsoft.com/office/drawing/2014/main" val="480084574"/>
                    </a:ext>
                  </a:extLst>
                </a:gridCol>
              </a:tblGrid>
              <a:tr h="182880">
                <a:tc>
                  <a:txBody>
                    <a:bodyPr/>
                    <a:lstStyle/>
                    <a:p>
                      <a:endParaRPr lang="en-US" dirty="0"/>
                    </a:p>
                  </a:txBody>
                  <a:tcPr/>
                </a:tc>
                <a:extLst>
                  <a:ext uri="{0D108BD9-81ED-4DB2-BD59-A6C34878D82A}">
                    <a16:rowId xmlns:a16="http://schemas.microsoft.com/office/drawing/2014/main" val="900318515"/>
                  </a:ext>
                </a:extLst>
              </a:tr>
              <a:tr h="182880">
                <a:tc>
                  <a:txBody>
                    <a:bodyPr/>
                    <a:lstStyle/>
                    <a:p>
                      <a:r>
                        <a:rPr lang="en-US" dirty="0"/>
                        <a:t>*</a:t>
                      </a:r>
                    </a:p>
                  </a:txBody>
                  <a:tcPr/>
                </a:tc>
                <a:extLst>
                  <a:ext uri="{0D108BD9-81ED-4DB2-BD59-A6C34878D82A}">
                    <a16:rowId xmlns:a16="http://schemas.microsoft.com/office/drawing/2014/main" val="2444218756"/>
                  </a:ext>
                </a:extLst>
              </a:tr>
              <a:tr h="199685">
                <a:tc>
                  <a:txBody>
                    <a:bodyPr/>
                    <a:lstStyle/>
                    <a:p>
                      <a:r>
                        <a:rPr lang="en-US" dirty="0"/>
                        <a:t>(</a:t>
                      </a:r>
                    </a:p>
                  </a:txBody>
                  <a:tcPr/>
                </a:tc>
                <a:extLst>
                  <a:ext uri="{0D108BD9-81ED-4DB2-BD59-A6C34878D82A}">
                    <a16:rowId xmlns:a16="http://schemas.microsoft.com/office/drawing/2014/main" val="2837409213"/>
                  </a:ext>
                </a:extLst>
              </a:tr>
              <a:tr h="399369">
                <a:tc>
                  <a:txBody>
                    <a:bodyPr/>
                    <a:lstStyle/>
                    <a:p>
                      <a:pPr algn="ctr"/>
                      <a:r>
                        <a:rPr lang="en-US" dirty="0">
                          <a:latin typeface="Perpetua" panose="02020502060401020303" pitchFamily="18" charset="0"/>
                        </a:rPr>
                        <a:t>+</a:t>
                      </a:r>
                    </a:p>
                  </a:txBody>
                  <a:tcPr/>
                </a:tc>
                <a:extLst>
                  <a:ext uri="{0D108BD9-81ED-4DB2-BD59-A6C34878D82A}">
                    <a16:rowId xmlns:a16="http://schemas.microsoft.com/office/drawing/2014/main" val="1298666760"/>
                  </a:ext>
                </a:extLst>
              </a:tr>
            </a:tbl>
          </a:graphicData>
        </a:graphic>
      </p:graphicFrame>
      <p:graphicFrame>
        <p:nvGraphicFramePr>
          <p:cNvPr id="16" name="Table 15">
            <a:extLst>
              <a:ext uri="{FF2B5EF4-FFF2-40B4-BE49-F238E27FC236}">
                <a16:creationId xmlns:a16="http://schemas.microsoft.com/office/drawing/2014/main" id="{3A68BB17-AAB1-6359-2A0B-E11C0CC5044A}"/>
              </a:ext>
            </a:extLst>
          </p:cNvPr>
          <p:cNvGraphicFramePr>
            <a:graphicFrameLocks noGrp="1"/>
          </p:cNvGraphicFramePr>
          <p:nvPr>
            <p:extLst>
              <p:ext uri="{D42A27DB-BD31-4B8C-83A1-F6EECF244321}">
                <p14:modId xmlns:p14="http://schemas.microsoft.com/office/powerpoint/2010/main" val="3314474601"/>
              </p:ext>
            </p:extLst>
          </p:nvPr>
        </p:nvGraphicFramePr>
        <p:xfrm>
          <a:off x="7372540" y="3228909"/>
          <a:ext cx="372276" cy="1496649"/>
        </p:xfrm>
        <a:graphic>
          <a:graphicData uri="http://schemas.openxmlformats.org/drawingml/2006/table">
            <a:tbl>
              <a:tblPr firstRow="1" bandRow="1">
                <a:tableStyleId>{E8B1032C-EA38-4F05-BA0D-38AFFFC7BED3}</a:tableStyleId>
              </a:tblPr>
              <a:tblGrid>
                <a:gridCol w="372276">
                  <a:extLst>
                    <a:ext uri="{9D8B030D-6E8A-4147-A177-3AD203B41FA5}">
                      <a16:colId xmlns:a16="http://schemas.microsoft.com/office/drawing/2014/main" val="480084574"/>
                    </a:ext>
                  </a:extLst>
                </a:gridCol>
              </a:tblGrid>
              <a:tr h="182880">
                <a:tc>
                  <a:txBody>
                    <a:bodyPr/>
                    <a:lstStyle/>
                    <a:p>
                      <a:endParaRPr lang="en-US" dirty="0"/>
                    </a:p>
                  </a:txBody>
                  <a:tcPr/>
                </a:tc>
                <a:extLst>
                  <a:ext uri="{0D108BD9-81ED-4DB2-BD59-A6C34878D82A}">
                    <a16:rowId xmlns:a16="http://schemas.microsoft.com/office/drawing/2014/main" val="900318515"/>
                  </a:ext>
                </a:extLst>
              </a:tr>
              <a:tr h="182880">
                <a:tc>
                  <a:txBody>
                    <a:bodyPr/>
                    <a:lstStyle/>
                    <a:p>
                      <a:r>
                        <a:rPr lang="en-US" dirty="0"/>
                        <a:t>+</a:t>
                      </a:r>
                    </a:p>
                  </a:txBody>
                  <a:tcPr/>
                </a:tc>
                <a:extLst>
                  <a:ext uri="{0D108BD9-81ED-4DB2-BD59-A6C34878D82A}">
                    <a16:rowId xmlns:a16="http://schemas.microsoft.com/office/drawing/2014/main" val="2444218756"/>
                  </a:ext>
                </a:extLst>
              </a:tr>
              <a:tr h="199685">
                <a:tc>
                  <a:txBody>
                    <a:bodyPr/>
                    <a:lstStyle/>
                    <a:p>
                      <a:r>
                        <a:rPr lang="en-US" dirty="0"/>
                        <a:t>(</a:t>
                      </a:r>
                    </a:p>
                  </a:txBody>
                  <a:tcPr/>
                </a:tc>
                <a:extLst>
                  <a:ext uri="{0D108BD9-81ED-4DB2-BD59-A6C34878D82A}">
                    <a16:rowId xmlns:a16="http://schemas.microsoft.com/office/drawing/2014/main" val="2837409213"/>
                  </a:ext>
                </a:extLst>
              </a:tr>
              <a:tr h="399369">
                <a:tc>
                  <a:txBody>
                    <a:bodyPr/>
                    <a:lstStyle/>
                    <a:p>
                      <a:pPr algn="ctr"/>
                      <a:r>
                        <a:rPr lang="en-US" dirty="0">
                          <a:latin typeface="Perpetua" panose="02020502060401020303" pitchFamily="18" charset="0"/>
                        </a:rPr>
                        <a:t>+</a:t>
                      </a:r>
                    </a:p>
                  </a:txBody>
                  <a:tcPr/>
                </a:tc>
                <a:extLst>
                  <a:ext uri="{0D108BD9-81ED-4DB2-BD59-A6C34878D82A}">
                    <a16:rowId xmlns:a16="http://schemas.microsoft.com/office/drawing/2014/main" val="1298666760"/>
                  </a:ext>
                </a:extLst>
              </a:tr>
            </a:tbl>
          </a:graphicData>
        </a:graphic>
      </p:graphicFrame>
    </p:spTree>
    <p:extLst>
      <p:ext uri="{BB962C8B-B14F-4D97-AF65-F5344CB8AC3E}">
        <p14:creationId xmlns:p14="http://schemas.microsoft.com/office/powerpoint/2010/main" val="1211746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98738"/>
          </a:xfrm>
        </p:spPr>
        <p:txBody>
          <a:bodyPr>
            <a:noAutofit/>
          </a:bodyPr>
          <a:lstStyle/>
          <a:p>
            <a:r>
              <a:rPr lang="en-US" sz="4000" b="1" dirty="0">
                <a:latin typeface="Perpetua" panose="02020502060401020303" pitchFamily="18" charset="0"/>
                <a:cs typeface="Times New Roman" panose="02020603050405020304" pitchFamily="18" charset="0"/>
              </a:rPr>
              <a:t>Infix to Postfix (RPN) Conversion</a:t>
            </a:r>
          </a:p>
        </p:txBody>
      </p:sp>
      <p:sp>
        <p:nvSpPr>
          <p:cNvPr id="3" name="Content Placeholder 2"/>
          <p:cNvSpPr>
            <a:spLocks noGrp="1"/>
          </p:cNvSpPr>
          <p:nvPr>
            <p:ph idx="1"/>
          </p:nvPr>
        </p:nvSpPr>
        <p:spPr>
          <a:xfrm>
            <a:off x="1069848" y="1283369"/>
            <a:ext cx="10486048" cy="5183691"/>
          </a:xfrm>
        </p:spPr>
        <p:txBody>
          <a:bodyPr>
            <a:normAutofit/>
          </a:bodyPr>
          <a:lstStyle/>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a:t>
            </a:r>
            <a:r>
              <a:rPr lang="en-US" sz="2800" b="1" dirty="0">
                <a:solidFill>
                  <a:srgbClr val="C00000"/>
                </a:solidFill>
                <a:latin typeface="Perpetua" panose="02020502060401020303" pitchFamily="18" charset="0"/>
                <a:cs typeface="Times New Roman" panose="02020603050405020304" pitchFamily="18" charset="0"/>
              </a:rPr>
              <a:t>Stack  </a:t>
            </a:r>
            <a:r>
              <a:rPr lang="en-US" sz="2800" dirty="0">
                <a:latin typeface="Perpetua" panose="02020502060401020303" pitchFamily="18" charset="0"/>
                <a:cs typeface="Times New Roman" panose="02020603050405020304" pitchFamily="18" charset="0"/>
              </a:rPr>
              <a:t>     </a:t>
            </a:r>
            <a:r>
              <a:rPr lang="en-US" sz="2800" b="1" dirty="0">
                <a:solidFill>
                  <a:srgbClr val="C00000"/>
                </a:solidFill>
                <a:latin typeface="Perpetua" panose="02020502060401020303" pitchFamily="18" charset="0"/>
                <a:cs typeface="Times New Roman" panose="02020603050405020304" pitchFamily="18" charset="0"/>
              </a:rPr>
              <a:t>Output</a:t>
            </a:r>
          </a:p>
          <a:p>
            <a:pPr marL="57150" indent="0">
              <a:spcBef>
                <a:spcPts val="0"/>
              </a:spcBef>
              <a:buNone/>
              <a:tabLst>
                <a:tab pos="914400" algn="l"/>
              </a:tabLst>
            </a:pPr>
            <a:r>
              <a:rPr lang="en-US" sz="2800" dirty="0">
                <a:latin typeface="Perpetua" panose="02020502060401020303" pitchFamily="18" charset="0"/>
                <a:cs typeface="Times New Roman" panose="02020603050405020304" pitchFamily="18" charset="0"/>
              </a:rPr>
              <a:t>              </a:t>
            </a:r>
            <a:endParaRPr lang="en-US" sz="1800" dirty="0">
              <a:effectLst/>
              <a:latin typeface="Lucida Sans Unicode" panose="020B0602030504020204" pitchFamily="34" charset="0"/>
              <a:ea typeface="Times New Roman" panose="02020603050405020304" pitchFamily="18" charset="0"/>
              <a:cs typeface="Times New Roman" panose="02020603050405020304" pitchFamily="18" charset="0"/>
            </a:endParaRPr>
          </a:p>
          <a:p>
            <a:pPr marL="57150" indent="0">
              <a:spcBef>
                <a:spcPts val="0"/>
              </a:spcBef>
              <a:buNone/>
              <a:tabLst>
                <a:tab pos="914400" algn="l"/>
              </a:tabLst>
            </a:pPr>
            <a:r>
              <a:rPr lang="en-US" sz="1800" dirty="0">
                <a:latin typeface="Lucida Sans Unicode" panose="020B0602030504020204" pitchFamily="34" charset="0"/>
                <a:ea typeface="Times New Roman" panose="02020603050405020304" pitchFamily="18" charset="0"/>
                <a:cs typeface="Times New Roman" panose="02020603050405020304" pitchFamily="18" charset="0"/>
              </a:rPr>
              <a:t>     </a:t>
            </a:r>
            <a:r>
              <a:rPr lang="en-US" sz="2400" dirty="0">
                <a:effectLst/>
                <a:latin typeface="Perpetua" panose="02020502060401020303" pitchFamily="18" charset="0"/>
                <a:ea typeface="Times New Roman" panose="02020603050405020304" pitchFamily="18" charset="0"/>
                <a:cs typeface="Times New Roman" panose="02020603050405020304" pitchFamily="18" charset="0"/>
              </a:rPr>
              <a:t>TOS=&gt;</a:t>
            </a:r>
            <a:r>
              <a:rPr lang="en-US" sz="1800" dirty="0">
                <a:effectLst/>
                <a:latin typeface="Lucida Sans Unicode" panose="020B0602030504020204" pitchFamily="34" charset="0"/>
                <a:ea typeface="Times New Roman" panose="02020603050405020304" pitchFamily="18" charset="0"/>
                <a:cs typeface="Times New Roman" panose="02020603050405020304" pitchFamily="18" charset="0"/>
              </a:rPr>
              <a:t>                </a:t>
            </a:r>
            <a:r>
              <a:rPr lang="en-US" sz="2400" dirty="0" err="1">
                <a:effectLst/>
                <a:latin typeface="Perpetua" panose="02020502060401020303" pitchFamily="18" charset="0"/>
                <a:ea typeface="Times New Roman" panose="02020603050405020304" pitchFamily="18" charset="0"/>
                <a:cs typeface="Times New Roman" panose="02020603050405020304" pitchFamily="18" charset="0"/>
              </a:rPr>
              <a:t>abc</a:t>
            </a:r>
            <a:r>
              <a:rPr lang="en-US" sz="2400" dirty="0">
                <a:effectLst/>
                <a:latin typeface="Perpetua" panose="02020502060401020303" pitchFamily="18" charset="0"/>
                <a:ea typeface="Times New Roman" panose="02020603050405020304" pitchFamily="18" charset="0"/>
                <a:cs typeface="Times New Roman" panose="02020603050405020304" pitchFamily="18" charset="0"/>
              </a:rPr>
              <a:t>*+de*</a:t>
            </a:r>
            <a:r>
              <a:rPr lang="en-US" sz="2400" dirty="0" err="1">
                <a:effectLst/>
                <a:latin typeface="Perpetua" panose="02020502060401020303" pitchFamily="18" charset="0"/>
                <a:ea typeface="Times New Roman" panose="02020603050405020304" pitchFamily="18" charset="0"/>
                <a:cs typeface="Times New Roman" panose="02020603050405020304" pitchFamily="18" charset="0"/>
              </a:rPr>
              <a:t>f+g</a:t>
            </a:r>
            <a:r>
              <a:rPr lang="en-US" sz="2400" dirty="0">
                <a:effectLst/>
                <a:latin typeface="Perpetua" panose="02020502060401020303" pitchFamily="18" charset="0"/>
                <a:ea typeface="Times New Roman" panose="02020603050405020304" pitchFamily="18" charset="0"/>
                <a:cs typeface="Times New Roman" panose="02020603050405020304" pitchFamily="18" charset="0"/>
              </a:rPr>
              <a:t> </a:t>
            </a:r>
            <a:endParaRPr lang="en-US" sz="1800" dirty="0">
              <a:latin typeface="Lucida Sans Unicode" panose="020B0602030504020204" pitchFamily="34" charset="0"/>
              <a:cs typeface="Times New Roman" panose="02020603050405020304" pitchFamily="18" charset="0"/>
            </a:endParaRPr>
          </a:p>
          <a:p>
            <a:pPr marL="57150" indent="0">
              <a:spcBef>
                <a:spcPts val="0"/>
              </a:spcBef>
              <a:buNone/>
              <a:tabLst>
                <a:tab pos="914400" algn="l"/>
              </a:tabLst>
            </a:pPr>
            <a:endParaRPr lang="en-US" sz="1800" dirty="0">
              <a:latin typeface="Lucida Sans Unicode" panose="020B0602030504020204" pitchFamily="34" charset="0"/>
              <a:cs typeface="Times New Roman" panose="02020603050405020304" pitchFamily="18" charset="0"/>
            </a:endParaRPr>
          </a:p>
          <a:p>
            <a:pPr marL="57150" indent="0">
              <a:spcBef>
                <a:spcPts val="0"/>
              </a:spcBef>
              <a:buNone/>
              <a:tabLst>
                <a:tab pos="914400" algn="l"/>
              </a:tabLst>
            </a:pPr>
            <a:endParaRPr lang="en-US" sz="2400" dirty="0">
              <a:latin typeface="Perpetua" panose="02020502060401020303" pitchFamily="18" charset="0"/>
              <a:cs typeface="Times New Roman" panose="02020603050405020304" pitchFamily="18" charset="0"/>
            </a:endParaRPr>
          </a:p>
          <a:p>
            <a:pPr marL="57150" indent="0">
              <a:spcBef>
                <a:spcPts val="0"/>
              </a:spcBef>
              <a:buNone/>
              <a:tabLst>
                <a:tab pos="914400" algn="l"/>
              </a:tabLst>
            </a:pPr>
            <a:endParaRPr lang="en-US" sz="2400" dirty="0">
              <a:latin typeface="Perpetua" panose="02020502060401020303" pitchFamily="18" charset="0"/>
              <a:cs typeface="Times New Roman" panose="02020603050405020304" pitchFamily="18" charset="0"/>
            </a:endParaRPr>
          </a:p>
          <a:p>
            <a:pPr marL="57150" indent="0">
              <a:spcBef>
                <a:spcPts val="0"/>
              </a:spcBef>
              <a:buNone/>
              <a:tabLst>
                <a:tab pos="914400" algn="l"/>
              </a:tabLst>
            </a:pPr>
            <a:endParaRPr lang="en-US" sz="2400" dirty="0">
              <a:latin typeface="Perpetua" panose="02020502060401020303" pitchFamily="18" charset="0"/>
              <a:cs typeface="Times New Roman" panose="02020603050405020304" pitchFamily="18" charset="0"/>
            </a:endParaRPr>
          </a:p>
          <a:p>
            <a:pPr marL="57150" indent="0">
              <a:spcBef>
                <a:spcPts val="0"/>
              </a:spcBef>
              <a:buNone/>
              <a:tabLst>
                <a:tab pos="914400" algn="l"/>
              </a:tabLst>
            </a:pPr>
            <a:r>
              <a:rPr lang="en-US" sz="2400" dirty="0">
                <a:latin typeface="Perpetua" panose="02020502060401020303" pitchFamily="18" charset="0"/>
                <a:cs typeface="Times New Roman" panose="02020603050405020304" pitchFamily="18" charset="0"/>
              </a:rPr>
              <a:t>      TOS=&gt;               </a:t>
            </a:r>
            <a:r>
              <a:rPr lang="en-US" sz="2400" dirty="0" err="1">
                <a:effectLst/>
                <a:latin typeface="Perpetua" panose="02020502060401020303" pitchFamily="18" charset="0"/>
                <a:ea typeface="Times New Roman" panose="02020603050405020304" pitchFamily="18" charset="0"/>
                <a:cs typeface="Times New Roman" panose="02020603050405020304" pitchFamily="18" charset="0"/>
              </a:rPr>
              <a:t>abc</a:t>
            </a:r>
            <a:r>
              <a:rPr lang="en-US" sz="2400" dirty="0">
                <a:effectLst/>
                <a:latin typeface="Perpetua" panose="02020502060401020303" pitchFamily="18" charset="0"/>
                <a:ea typeface="Times New Roman" panose="02020603050405020304" pitchFamily="18" charset="0"/>
                <a:cs typeface="Times New Roman" panose="02020603050405020304" pitchFamily="18" charset="0"/>
              </a:rPr>
              <a:t>*+de*</a:t>
            </a:r>
            <a:r>
              <a:rPr lang="en-US" sz="2400" dirty="0" err="1">
                <a:effectLst/>
                <a:latin typeface="Perpetua" panose="02020502060401020303" pitchFamily="18" charset="0"/>
                <a:ea typeface="Times New Roman" panose="02020603050405020304" pitchFamily="18" charset="0"/>
                <a:cs typeface="Times New Roman" panose="02020603050405020304" pitchFamily="18" charset="0"/>
              </a:rPr>
              <a:t>f+g</a:t>
            </a:r>
            <a:r>
              <a:rPr lang="en-US" sz="2400" dirty="0">
                <a:effectLst/>
                <a:latin typeface="Perpetua" panose="02020502060401020303" pitchFamily="18" charset="0"/>
                <a:ea typeface="Times New Roman" panose="02020603050405020304" pitchFamily="18" charset="0"/>
                <a:cs typeface="Times New Roman" panose="02020603050405020304" pitchFamily="18" charset="0"/>
              </a:rPr>
              <a:t>* </a:t>
            </a:r>
            <a:endParaRPr lang="en-US" sz="1800" dirty="0">
              <a:latin typeface="Lucida Sans Unicode" panose="020B0602030504020204" pitchFamily="34" charset="0"/>
              <a:cs typeface="Times New Roman" panose="02020603050405020304" pitchFamily="18" charset="0"/>
            </a:endParaRPr>
          </a:p>
          <a:p>
            <a:pPr marL="57150" indent="0">
              <a:spcBef>
                <a:spcPts val="0"/>
              </a:spcBef>
              <a:buNone/>
              <a:tabLst>
                <a:tab pos="914400" algn="l"/>
              </a:tabLst>
            </a:pPr>
            <a:endParaRPr lang="en-US" sz="2400" dirty="0">
              <a:latin typeface="Perpetua" panose="02020502060401020303" pitchFamily="18" charset="0"/>
              <a:cs typeface="Times New Roman" panose="02020603050405020304" pitchFamily="18" charset="0"/>
            </a:endParaRPr>
          </a:p>
          <a:p>
            <a:pPr marL="57150" indent="0">
              <a:spcBef>
                <a:spcPts val="0"/>
              </a:spcBef>
              <a:buNone/>
              <a:tabLst>
                <a:tab pos="914400" algn="l"/>
              </a:tabLst>
            </a:pPr>
            <a:endParaRPr lang="en-US" sz="2400" dirty="0">
              <a:latin typeface="Perpetua" panose="02020502060401020303" pitchFamily="18" charset="0"/>
              <a:cs typeface="Times New Roman" panose="02020603050405020304" pitchFamily="18" charset="0"/>
            </a:endParaRPr>
          </a:p>
          <a:p>
            <a:pPr marL="57150" indent="0">
              <a:spcBef>
                <a:spcPts val="0"/>
              </a:spcBef>
              <a:buNone/>
              <a:tabLst>
                <a:tab pos="914400" algn="l"/>
              </a:tabLst>
            </a:pPr>
            <a:r>
              <a:rPr lang="en-US" sz="2400" dirty="0">
                <a:latin typeface="Perpetua" panose="02020502060401020303" pitchFamily="18" charset="0"/>
                <a:cs typeface="Times New Roman" panose="02020603050405020304" pitchFamily="18" charset="0"/>
              </a:rPr>
              <a:t>       Empty                </a:t>
            </a:r>
            <a:r>
              <a:rPr lang="en-US" sz="2400" dirty="0" err="1">
                <a:effectLst/>
                <a:latin typeface="Perpetua" panose="02020502060401020303" pitchFamily="18" charset="0"/>
                <a:ea typeface="Times New Roman" panose="02020603050405020304" pitchFamily="18" charset="0"/>
                <a:cs typeface="Times New Roman" panose="02020603050405020304" pitchFamily="18" charset="0"/>
              </a:rPr>
              <a:t>abc</a:t>
            </a:r>
            <a:r>
              <a:rPr lang="en-US" sz="2400" dirty="0">
                <a:effectLst/>
                <a:latin typeface="Perpetua" panose="02020502060401020303" pitchFamily="18" charset="0"/>
                <a:ea typeface="Times New Roman" panose="02020603050405020304" pitchFamily="18" charset="0"/>
                <a:cs typeface="Times New Roman" panose="02020603050405020304" pitchFamily="18" charset="0"/>
              </a:rPr>
              <a:t>*+de*</a:t>
            </a:r>
            <a:r>
              <a:rPr lang="en-US" sz="2400" dirty="0" err="1">
                <a:effectLst/>
                <a:latin typeface="Perpetua" panose="02020502060401020303" pitchFamily="18" charset="0"/>
                <a:ea typeface="Times New Roman" panose="02020603050405020304" pitchFamily="18" charset="0"/>
                <a:cs typeface="Times New Roman" panose="02020603050405020304" pitchFamily="18" charset="0"/>
              </a:rPr>
              <a:t>f+g</a:t>
            </a:r>
            <a:r>
              <a:rPr lang="en-US" sz="2400" dirty="0">
                <a:effectLst/>
                <a:latin typeface="Perpetua" panose="02020502060401020303" pitchFamily="18" charset="0"/>
                <a:ea typeface="Times New Roman" panose="02020603050405020304" pitchFamily="18" charset="0"/>
                <a:cs typeface="Times New Roman" panose="02020603050405020304" pitchFamily="18" charset="0"/>
              </a:rPr>
              <a:t>* </a:t>
            </a:r>
            <a:endParaRPr lang="en-US" sz="2400" dirty="0">
              <a:latin typeface="Perpetua" panose="02020502060401020303"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CE482DC-2269-4F26-9D2A-7E44B1A4CD85}" type="slidenum">
              <a:rPr lang="en-US" smtClean="0"/>
              <a:t>34</a:t>
            </a:fld>
            <a:endParaRPr lang="en-US" dirty="0"/>
          </a:p>
        </p:txBody>
      </p:sp>
      <p:graphicFrame>
        <p:nvGraphicFramePr>
          <p:cNvPr id="11" name="Table 10">
            <a:extLst>
              <a:ext uri="{FF2B5EF4-FFF2-40B4-BE49-F238E27FC236}">
                <a16:creationId xmlns:a16="http://schemas.microsoft.com/office/drawing/2014/main" id="{434B36F0-A51E-4C16-B864-3A6C20FC6343}"/>
              </a:ext>
            </a:extLst>
          </p:cNvPr>
          <p:cNvGraphicFramePr>
            <a:graphicFrameLocks noGrp="1"/>
          </p:cNvGraphicFramePr>
          <p:nvPr>
            <p:extLst>
              <p:ext uri="{D42A27DB-BD31-4B8C-83A1-F6EECF244321}">
                <p14:modId xmlns:p14="http://schemas.microsoft.com/office/powerpoint/2010/main" val="890602625"/>
              </p:ext>
            </p:extLst>
          </p:nvPr>
        </p:nvGraphicFramePr>
        <p:xfrm>
          <a:off x="2476942" y="1761309"/>
          <a:ext cx="372276" cy="1130889"/>
        </p:xfrm>
        <a:graphic>
          <a:graphicData uri="http://schemas.openxmlformats.org/drawingml/2006/table">
            <a:tbl>
              <a:tblPr firstRow="1" bandRow="1">
                <a:tableStyleId>{E8B1032C-EA38-4F05-BA0D-38AFFFC7BED3}</a:tableStyleId>
              </a:tblPr>
              <a:tblGrid>
                <a:gridCol w="372276">
                  <a:extLst>
                    <a:ext uri="{9D8B030D-6E8A-4147-A177-3AD203B41FA5}">
                      <a16:colId xmlns:a16="http://schemas.microsoft.com/office/drawing/2014/main" val="480084574"/>
                    </a:ext>
                  </a:extLst>
                </a:gridCol>
              </a:tblGrid>
              <a:tr h="199685">
                <a:tc>
                  <a:txBody>
                    <a:bodyPr/>
                    <a:lstStyle/>
                    <a:p>
                      <a:endParaRPr lang="en-US" dirty="0"/>
                    </a:p>
                  </a:txBody>
                  <a:tcPr/>
                </a:tc>
                <a:extLst>
                  <a:ext uri="{0D108BD9-81ED-4DB2-BD59-A6C34878D82A}">
                    <a16:rowId xmlns:a16="http://schemas.microsoft.com/office/drawing/2014/main" val="900318515"/>
                  </a:ext>
                </a:extLst>
              </a:tr>
              <a:tr h="199685">
                <a:tc>
                  <a:txBody>
                    <a:bodyPr/>
                    <a:lstStyle/>
                    <a:p>
                      <a:r>
                        <a:rPr lang="en-US" dirty="0"/>
                        <a:t>*</a:t>
                      </a:r>
                    </a:p>
                  </a:txBody>
                  <a:tcPr/>
                </a:tc>
                <a:extLst>
                  <a:ext uri="{0D108BD9-81ED-4DB2-BD59-A6C34878D82A}">
                    <a16:rowId xmlns:a16="http://schemas.microsoft.com/office/drawing/2014/main" val="2837409213"/>
                  </a:ext>
                </a:extLst>
              </a:tr>
              <a:tr h="399369">
                <a:tc>
                  <a:txBody>
                    <a:bodyPr/>
                    <a:lstStyle/>
                    <a:p>
                      <a:pPr algn="ctr"/>
                      <a:r>
                        <a:rPr lang="en-US" dirty="0">
                          <a:latin typeface="Perpetua" panose="02020502060401020303" pitchFamily="18" charset="0"/>
                        </a:rPr>
                        <a:t>+</a:t>
                      </a:r>
                    </a:p>
                  </a:txBody>
                  <a:tcPr/>
                </a:tc>
                <a:extLst>
                  <a:ext uri="{0D108BD9-81ED-4DB2-BD59-A6C34878D82A}">
                    <a16:rowId xmlns:a16="http://schemas.microsoft.com/office/drawing/2014/main" val="1298666760"/>
                  </a:ext>
                </a:extLst>
              </a:tr>
            </a:tbl>
          </a:graphicData>
        </a:graphic>
      </p:graphicFrame>
      <p:pic>
        <p:nvPicPr>
          <p:cNvPr id="9" name="Picture 8">
            <a:extLst>
              <a:ext uri="{FF2B5EF4-FFF2-40B4-BE49-F238E27FC236}">
                <a16:creationId xmlns:a16="http://schemas.microsoft.com/office/drawing/2014/main" id="{A275D8F5-5F0B-5C79-C372-66589C240929}"/>
              </a:ext>
            </a:extLst>
          </p:cNvPr>
          <p:cNvPicPr>
            <a:picLocks noChangeAspect="1"/>
          </p:cNvPicPr>
          <p:nvPr/>
        </p:nvPicPr>
        <p:blipFill>
          <a:blip r:embed="rId2"/>
          <a:stretch>
            <a:fillRect/>
          </a:stretch>
        </p:blipFill>
        <p:spPr>
          <a:xfrm>
            <a:off x="2458846" y="3244889"/>
            <a:ext cx="408467" cy="871804"/>
          </a:xfrm>
          <a:prstGeom prst="rect">
            <a:avLst/>
          </a:prstGeom>
        </p:spPr>
      </p:pic>
      <p:graphicFrame>
        <p:nvGraphicFramePr>
          <p:cNvPr id="13" name="Table 16">
            <a:extLst>
              <a:ext uri="{FF2B5EF4-FFF2-40B4-BE49-F238E27FC236}">
                <a16:creationId xmlns:a16="http://schemas.microsoft.com/office/drawing/2014/main" id="{E1FD016D-A82E-96BA-3F78-17D73587BEF7}"/>
              </a:ext>
            </a:extLst>
          </p:cNvPr>
          <p:cNvGraphicFramePr>
            <a:graphicFrameLocks noGrp="1"/>
          </p:cNvGraphicFramePr>
          <p:nvPr>
            <p:extLst>
              <p:ext uri="{D42A27DB-BD31-4B8C-83A1-F6EECF244321}">
                <p14:modId xmlns:p14="http://schemas.microsoft.com/office/powerpoint/2010/main" val="3911333120"/>
              </p:ext>
            </p:extLst>
          </p:nvPr>
        </p:nvGraphicFramePr>
        <p:xfrm>
          <a:off x="2476942" y="4668297"/>
          <a:ext cx="390372" cy="370840"/>
        </p:xfrm>
        <a:graphic>
          <a:graphicData uri="http://schemas.openxmlformats.org/drawingml/2006/table">
            <a:tbl>
              <a:tblPr firstRow="1" bandRow="1">
                <a:tableStyleId>{E8B1032C-EA38-4F05-BA0D-38AFFFC7BED3}</a:tableStyleId>
              </a:tblPr>
              <a:tblGrid>
                <a:gridCol w="390372">
                  <a:extLst>
                    <a:ext uri="{9D8B030D-6E8A-4147-A177-3AD203B41FA5}">
                      <a16:colId xmlns:a16="http://schemas.microsoft.com/office/drawing/2014/main" val="1154995076"/>
                    </a:ext>
                  </a:extLst>
                </a:gridCol>
              </a:tblGrid>
              <a:tr h="370840">
                <a:tc>
                  <a:txBody>
                    <a:bodyPr/>
                    <a:lstStyle/>
                    <a:p>
                      <a:endParaRPr lang="en-US" dirty="0"/>
                    </a:p>
                  </a:txBody>
                  <a:tcPr/>
                </a:tc>
                <a:extLst>
                  <a:ext uri="{0D108BD9-81ED-4DB2-BD59-A6C34878D82A}">
                    <a16:rowId xmlns:a16="http://schemas.microsoft.com/office/drawing/2014/main" val="3860316460"/>
                  </a:ext>
                </a:extLst>
              </a:tr>
            </a:tbl>
          </a:graphicData>
        </a:graphic>
      </p:graphicFrame>
    </p:spTree>
    <p:extLst>
      <p:ext uri="{BB962C8B-B14F-4D97-AF65-F5344CB8AC3E}">
        <p14:creationId xmlns:p14="http://schemas.microsoft.com/office/powerpoint/2010/main" val="3059577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Function Calls</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spcBef>
                <a:spcPts val="0"/>
              </a:spcBef>
              <a:tabLst>
                <a:tab pos="914400" algn="l"/>
              </a:tabLst>
            </a:pPr>
            <a:r>
              <a:rPr lang="en-US" sz="2800" dirty="0">
                <a:latin typeface="Perpetua" panose="02020502060401020303" pitchFamily="18" charset="0"/>
                <a:cs typeface="Times New Roman" panose="02020603050405020304" pitchFamily="18" charset="0"/>
              </a:rPr>
              <a:t>When a function is called, arguments (including the return address) have to be passed to the called function.</a:t>
            </a:r>
          </a:p>
          <a:p>
            <a:pPr marL="514350" indent="-457200">
              <a:spcBef>
                <a:spcPts val="0"/>
              </a:spcBef>
              <a:tabLst>
                <a:tab pos="914400" algn="l"/>
              </a:tabLst>
            </a:pPr>
            <a:r>
              <a:rPr lang="en-US" sz="2800" dirty="0">
                <a:latin typeface="Perpetua" panose="02020502060401020303" pitchFamily="18" charset="0"/>
                <a:cs typeface="Times New Roman" panose="02020603050405020304" pitchFamily="18" charset="0"/>
              </a:rPr>
              <a:t>If these arguments are stored in a fixed memory area then the function cannot be called recursively since the 1st return address would be overwritten by the 2nd return address before the first was used:</a:t>
            </a:r>
            <a:endParaRPr lang="am-ET" sz="2800" dirty="0">
              <a:latin typeface="Perpetua" panose="02020502060401020303" pitchFamily="18" charset="0"/>
              <a:cs typeface="Times New Roman" panose="02020603050405020304" pitchFamily="18" charset="0"/>
            </a:endParaRPr>
          </a:p>
          <a:p>
            <a:pPr marL="605790" lvl="2" indent="0">
              <a:spcBef>
                <a:spcPts val="0"/>
              </a:spcBef>
              <a:buNone/>
              <a:tabLst>
                <a:tab pos="914400" algn="l"/>
              </a:tabLst>
            </a:pPr>
            <a:r>
              <a:rPr lang="en-US" sz="2600" dirty="0">
                <a:solidFill>
                  <a:srgbClr val="00B050"/>
                </a:solidFill>
                <a:latin typeface="Perpetua" panose="02020502060401020303" pitchFamily="18" charset="0"/>
                <a:cs typeface="Times New Roman" panose="02020603050405020304" pitchFamily="18" charset="0"/>
              </a:rPr>
              <a:t>10</a:t>
            </a:r>
            <a:r>
              <a:rPr lang="en-US" sz="2600" dirty="0">
                <a:latin typeface="Perpetua" panose="02020502060401020303" pitchFamily="18" charset="0"/>
                <a:cs typeface="Times New Roman" panose="02020603050405020304" pitchFamily="18" charset="0"/>
              </a:rPr>
              <a:t> call function </a:t>
            </a:r>
            <a:r>
              <a:rPr lang="en-US" sz="2600" dirty="0" err="1">
                <a:latin typeface="Perpetua" panose="02020502060401020303" pitchFamily="18" charset="0"/>
                <a:cs typeface="Times New Roman" panose="02020603050405020304" pitchFamily="18" charset="0"/>
              </a:rPr>
              <a:t>abc</a:t>
            </a:r>
            <a:r>
              <a:rPr lang="en-US" sz="2600" dirty="0">
                <a:latin typeface="Perpetua" panose="02020502060401020303" pitchFamily="18" charset="0"/>
                <a:cs typeface="Times New Roman" panose="02020603050405020304" pitchFamily="18" charset="0"/>
              </a:rPr>
              <a:t>(); </a:t>
            </a:r>
            <a:r>
              <a:rPr lang="en-US" sz="2600" dirty="0">
                <a:solidFill>
                  <a:srgbClr val="0070C0"/>
                </a:solidFill>
                <a:latin typeface="Perpetua" panose="02020502060401020303" pitchFamily="18" charset="0"/>
                <a:cs typeface="Times New Roman" panose="02020603050405020304" pitchFamily="18" charset="0"/>
              </a:rPr>
              <a:t>/* </a:t>
            </a:r>
            <a:r>
              <a:rPr lang="en-US" sz="2600" dirty="0" err="1">
                <a:solidFill>
                  <a:srgbClr val="0070C0"/>
                </a:solidFill>
                <a:latin typeface="Perpetua" panose="02020502060401020303" pitchFamily="18" charset="0"/>
                <a:cs typeface="Times New Roman" panose="02020603050405020304" pitchFamily="18" charset="0"/>
              </a:rPr>
              <a:t>retadrs</a:t>
            </a:r>
            <a:r>
              <a:rPr lang="en-US" sz="2600" dirty="0">
                <a:solidFill>
                  <a:srgbClr val="0070C0"/>
                </a:solidFill>
                <a:latin typeface="Perpetua" panose="02020502060401020303" pitchFamily="18" charset="0"/>
                <a:cs typeface="Times New Roman" panose="02020603050405020304" pitchFamily="18" charset="0"/>
              </a:rPr>
              <a:t> = 11 */</a:t>
            </a:r>
          </a:p>
          <a:p>
            <a:pPr marL="605790" lvl="2" indent="0">
              <a:spcBef>
                <a:spcPts val="0"/>
              </a:spcBef>
              <a:buNone/>
              <a:tabLst>
                <a:tab pos="914400" algn="l"/>
              </a:tabLst>
            </a:pPr>
            <a:r>
              <a:rPr lang="en-US" sz="2600" dirty="0">
                <a:solidFill>
                  <a:srgbClr val="00B050"/>
                </a:solidFill>
                <a:latin typeface="Perpetua" panose="02020502060401020303" pitchFamily="18" charset="0"/>
                <a:cs typeface="Times New Roman" panose="02020603050405020304" pitchFamily="18" charset="0"/>
              </a:rPr>
              <a:t>11</a:t>
            </a:r>
            <a:r>
              <a:rPr lang="en-US" sz="2600" dirty="0">
                <a:latin typeface="Perpetua" panose="02020502060401020303" pitchFamily="18" charset="0"/>
                <a:cs typeface="Times New Roman" panose="02020603050405020304" pitchFamily="18" charset="0"/>
              </a:rPr>
              <a:t> </a:t>
            </a:r>
            <a:r>
              <a:rPr lang="en-US" sz="2600" dirty="0">
                <a:solidFill>
                  <a:srgbClr val="FF0000"/>
                </a:solidFill>
                <a:latin typeface="Perpetua" panose="02020502060401020303" pitchFamily="18" charset="0"/>
                <a:cs typeface="Times New Roman" panose="02020603050405020304" pitchFamily="18" charset="0"/>
              </a:rPr>
              <a:t>continue</a:t>
            </a:r>
            <a:r>
              <a:rPr lang="en-US" sz="2600" dirty="0">
                <a:latin typeface="Perpetua" panose="02020502060401020303" pitchFamily="18" charset="0"/>
                <a:cs typeface="Times New Roman" panose="02020603050405020304" pitchFamily="18" charset="0"/>
              </a:rPr>
              <a:t>;</a:t>
            </a:r>
          </a:p>
          <a:p>
            <a:pPr marL="605790" lvl="2" indent="0">
              <a:spcBef>
                <a:spcPts val="0"/>
              </a:spcBef>
              <a:buNone/>
              <a:tabLst>
                <a:tab pos="914400" algn="l"/>
              </a:tabLst>
            </a:pPr>
            <a:r>
              <a:rPr lang="en-US" sz="2600" dirty="0">
                <a:latin typeface="Perpetua" panose="02020502060401020303" pitchFamily="18" charset="0"/>
                <a:cs typeface="Times New Roman" panose="02020603050405020304" pitchFamily="18" charset="0"/>
              </a:rPr>
              <a:t>...</a:t>
            </a:r>
          </a:p>
          <a:p>
            <a:pPr marL="605790" lvl="2" indent="0">
              <a:spcBef>
                <a:spcPts val="0"/>
              </a:spcBef>
              <a:buNone/>
              <a:tabLst>
                <a:tab pos="914400" algn="l"/>
              </a:tabLst>
            </a:pPr>
            <a:r>
              <a:rPr lang="en-US" sz="2600" dirty="0">
                <a:solidFill>
                  <a:srgbClr val="00B050"/>
                </a:solidFill>
                <a:latin typeface="Perpetua" panose="02020502060401020303" pitchFamily="18" charset="0"/>
                <a:cs typeface="Times New Roman" panose="02020603050405020304" pitchFamily="18" charset="0"/>
              </a:rPr>
              <a:t>90</a:t>
            </a:r>
            <a:r>
              <a:rPr lang="en-US" sz="2600" dirty="0">
                <a:latin typeface="Perpetua" panose="02020502060401020303" pitchFamily="18" charset="0"/>
                <a:cs typeface="Times New Roman" panose="02020603050405020304" pitchFamily="18" charset="0"/>
              </a:rPr>
              <a:t>	</a:t>
            </a:r>
            <a:r>
              <a:rPr lang="am-ET" sz="2600" dirty="0">
                <a:latin typeface="Perpetua" panose="02020502060401020303" pitchFamily="18" charset="0"/>
                <a:cs typeface="Times New Roman" panose="02020603050405020304" pitchFamily="18" charset="0"/>
              </a:rPr>
              <a:t> </a:t>
            </a:r>
            <a:r>
              <a:rPr lang="en-US" sz="2600" dirty="0">
                <a:latin typeface="Perpetua" panose="02020502060401020303" pitchFamily="18" charset="0"/>
                <a:cs typeface="Times New Roman" panose="02020603050405020304" pitchFamily="18" charset="0"/>
              </a:rPr>
              <a:t>function </a:t>
            </a:r>
            <a:r>
              <a:rPr lang="en-US" sz="2600" dirty="0" err="1">
                <a:latin typeface="Perpetua" panose="02020502060401020303" pitchFamily="18" charset="0"/>
                <a:cs typeface="Times New Roman" panose="02020603050405020304" pitchFamily="18" charset="0"/>
              </a:rPr>
              <a:t>abc</a:t>
            </a:r>
            <a:r>
              <a:rPr lang="en-US" sz="2600" dirty="0">
                <a:latin typeface="Perpetua" panose="02020502060401020303" pitchFamily="18" charset="0"/>
                <a:cs typeface="Times New Roman" panose="02020603050405020304" pitchFamily="18" charset="0"/>
              </a:rPr>
              <a:t>;</a:t>
            </a:r>
          </a:p>
          <a:p>
            <a:pPr marL="605790" lvl="2" indent="0">
              <a:spcBef>
                <a:spcPts val="0"/>
              </a:spcBef>
              <a:buNone/>
              <a:tabLst>
                <a:tab pos="914400" algn="l"/>
              </a:tabLst>
            </a:pPr>
            <a:r>
              <a:rPr lang="en-US" sz="2600" dirty="0">
                <a:solidFill>
                  <a:srgbClr val="00B050"/>
                </a:solidFill>
                <a:latin typeface="Perpetua" panose="02020502060401020303" pitchFamily="18" charset="0"/>
                <a:cs typeface="Times New Roman" panose="02020603050405020304" pitchFamily="18" charset="0"/>
              </a:rPr>
              <a:t>91</a:t>
            </a:r>
            <a:r>
              <a:rPr lang="en-US" sz="2600" dirty="0">
                <a:latin typeface="Perpetua" panose="02020502060401020303" pitchFamily="18" charset="0"/>
                <a:cs typeface="Times New Roman" panose="02020603050405020304" pitchFamily="18" charset="0"/>
              </a:rPr>
              <a:t>	</a:t>
            </a:r>
            <a:r>
              <a:rPr lang="am-ET" sz="2600" dirty="0">
                <a:latin typeface="Perpetua" panose="02020502060401020303" pitchFamily="18" charset="0"/>
                <a:cs typeface="Times New Roman" panose="02020603050405020304" pitchFamily="18" charset="0"/>
              </a:rPr>
              <a:t> </a:t>
            </a:r>
            <a:r>
              <a:rPr lang="en-US" sz="2600" dirty="0">
                <a:latin typeface="Perpetua" panose="02020502060401020303" pitchFamily="18" charset="0"/>
                <a:cs typeface="Times New Roman" panose="02020603050405020304" pitchFamily="18" charset="0"/>
              </a:rPr>
              <a:t>code;</a:t>
            </a:r>
          </a:p>
          <a:p>
            <a:pPr marL="605790" lvl="2" indent="0">
              <a:spcBef>
                <a:spcPts val="0"/>
              </a:spcBef>
              <a:buNone/>
              <a:tabLst>
                <a:tab pos="914400" algn="l"/>
              </a:tabLst>
            </a:pPr>
            <a:r>
              <a:rPr lang="en-US" sz="2600" dirty="0">
                <a:solidFill>
                  <a:srgbClr val="00B050"/>
                </a:solidFill>
                <a:latin typeface="Perpetua" panose="02020502060401020303" pitchFamily="18" charset="0"/>
                <a:cs typeface="Times New Roman" panose="02020603050405020304" pitchFamily="18" charset="0"/>
              </a:rPr>
              <a:t>92</a:t>
            </a:r>
            <a:r>
              <a:rPr lang="en-US" sz="2600" dirty="0">
                <a:latin typeface="Perpetua" panose="02020502060401020303" pitchFamily="18" charset="0"/>
                <a:cs typeface="Times New Roman" panose="02020603050405020304" pitchFamily="18" charset="0"/>
              </a:rPr>
              <a:t>	</a:t>
            </a:r>
            <a:r>
              <a:rPr lang="am-ET" sz="2600" dirty="0">
                <a:latin typeface="Perpetua" panose="02020502060401020303" pitchFamily="18" charset="0"/>
                <a:cs typeface="Times New Roman" panose="02020603050405020304" pitchFamily="18" charset="0"/>
              </a:rPr>
              <a:t> </a:t>
            </a:r>
            <a:r>
              <a:rPr lang="en-US" sz="2600" dirty="0">
                <a:solidFill>
                  <a:srgbClr val="FF0000"/>
                </a:solidFill>
                <a:latin typeface="Perpetua" panose="02020502060401020303" pitchFamily="18" charset="0"/>
                <a:cs typeface="Times New Roman" panose="02020603050405020304" pitchFamily="18" charset="0"/>
              </a:rPr>
              <a:t>if</a:t>
            </a:r>
            <a:r>
              <a:rPr lang="en-US" sz="2600" dirty="0">
                <a:latin typeface="Perpetua" panose="02020502060401020303" pitchFamily="18" charset="0"/>
                <a:cs typeface="Times New Roman" panose="02020603050405020304" pitchFamily="18" charset="0"/>
              </a:rPr>
              <a:t> (expression)</a:t>
            </a:r>
          </a:p>
          <a:p>
            <a:pPr marL="605790" lvl="2" indent="0">
              <a:spcBef>
                <a:spcPts val="0"/>
              </a:spcBef>
              <a:buNone/>
              <a:tabLst>
                <a:tab pos="914400" algn="l"/>
              </a:tabLst>
            </a:pPr>
            <a:r>
              <a:rPr lang="en-US" sz="2600" dirty="0">
                <a:solidFill>
                  <a:srgbClr val="00B050"/>
                </a:solidFill>
                <a:latin typeface="Perpetua" panose="02020502060401020303" pitchFamily="18" charset="0"/>
                <a:cs typeface="Times New Roman" panose="02020603050405020304" pitchFamily="18" charset="0"/>
              </a:rPr>
              <a:t>93</a:t>
            </a:r>
            <a:r>
              <a:rPr lang="en-US" sz="2600" dirty="0">
                <a:latin typeface="Perpetua" panose="02020502060401020303" pitchFamily="18" charset="0"/>
                <a:cs typeface="Times New Roman" panose="02020603050405020304" pitchFamily="18" charset="0"/>
              </a:rPr>
              <a:t>	</a:t>
            </a:r>
            <a:r>
              <a:rPr lang="am-ET" sz="2600" dirty="0">
                <a:latin typeface="Perpetua" panose="02020502060401020303" pitchFamily="18" charset="0"/>
                <a:cs typeface="Times New Roman" panose="02020603050405020304" pitchFamily="18" charset="0"/>
              </a:rPr>
              <a:t> </a:t>
            </a:r>
            <a:r>
              <a:rPr lang="en-US" sz="2600" dirty="0">
                <a:latin typeface="Perpetua" panose="02020502060401020303" pitchFamily="18" charset="0"/>
                <a:cs typeface="Times New Roman" panose="02020603050405020304" pitchFamily="18" charset="0"/>
              </a:rPr>
              <a:t>call function </a:t>
            </a:r>
            <a:r>
              <a:rPr lang="en-US" sz="2600" dirty="0" err="1">
                <a:latin typeface="Perpetua" panose="02020502060401020303" pitchFamily="18" charset="0"/>
                <a:cs typeface="Times New Roman" panose="02020603050405020304" pitchFamily="18" charset="0"/>
              </a:rPr>
              <a:t>abc</a:t>
            </a:r>
            <a:r>
              <a:rPr lang="en-US" sz="2600" dirty="0">
                <a:latin typeface="Perpetua" panose="02020502060401020303" pitchFamily="18" charset="0"/>
                <a:cs typeface="Times New Roman" panose="02020603050405020304" pitchFamily="18" charset="0"/>
              </a:rPr>
              <a:t>(); </a:t>
            </a:r>
            <a:r>
              <a:rPr lang="en-US" sz="2600" dirty="0">
                <a:solidFill>
                  <a:srgbClr val="0070C0"/>
                </a:solidFill>
                <a:latin typeface="Perpetua" panose="02020502060401020303" pitchFamily="18" charset="0"/>
                <a:cs typeface="Times New Roman" panose="02020603050405020304" pitchFamily="18" charset="0"/>
              </a:rPr>
              <a:t>/* </a:t>
            </a:r>
            <a:r>
              <a:rPr lang="en-US" sz="2600" dirty="0" err="1">
                <a:solidFill>
                  <a:srgbClr val="0070C0"/>
                </a:solidFill>
                <a:latin typeface="Perpetua" panose="02020502060401020303" pitchFamily="18" charset="0"/>
                <a:cs typeface="Times New Roman" panose="02020603050405020304" pitchFamily="18" charset="0"/>
              </a:rPr>
              <a:t>retadrs</a:t>
            </a:r>
            <a:r>
              <a:rPr lang="en-US" sz="2600" dirty="0">
                <a:solidFill>
                  <a:srgbClr val="0070C0"/>
                </a:solidFill>
                <a:latin typeface="Perpetua" panose="02020502060401020303" pitchFamily="18" charset="0"/>
                <a:cs typeface="Times New Roman" panose="02020603050405020304" pitchFamily="18" charset="0"/>
              </a:rPr>
              <a:t> = 94 */</a:t>
            </a:r>
          </a:p>
          <a:p>
            <a:pPr marL="605790" lvl="2" indent="0">
              <a:spcBef>
                <a:spcPts val="0"/>
              </a:spcBef>
              <a:buNone/>
              <a:tabLst>
                <a:tab pos="914400" algn="l"/>
              </a:tabLst>
            </a:pPr>
            <a:r>
              <a:rPr lang="en-US" sz="2600" dirty="0">
                <a:solidFill>
                  <a:srgbClr val="00B050"/>
                </a:solidFill>
                <a:latin typeface="Perpetua" panose="02020502060401020303" pitchFamily="18" charset="0"/>
                <a:cs typeface="Times New Roman" panose="02020603050405020304" pitchFamily="18" charset="0"/>
              </a:rPr>
              <a:t>94</a:t>
            </a:r>
            <a:r>
              <a:rPr lang="en-US" sz="2600" dirty="0">
                <a:latin typeface="Perpetua" panose="02020502060401020303" pitchFamily="18" charset="0"/>
                <a:cs typeface="Times New Roman" panose="02020603050405020304" pitchFamily="18" charset="0"/>
              </a:rPr>
              <a:t> code</a:t>
            </a:r>
          </a:p>
          <a:p>
            <a:pPr marL="605790" lvl="2" indent="0">
              <a:spcBef>
                <a:spcPts val="0"/>
              </a:spcBef>
              <a:buNone/>
              <a:tabLst>
                <a:tab pos="914400" algn="l"/>
              </a:tabLst>
            </a:pPr>
            <a:r>
              <a:rPr lang="en-US" sz="2600" dirty="0">
                <a:solidFill>
                  <a:srgbClr val="00B050"/>
                </a:solidFill>
                <a:latin typeface="Perpetua" panose="02020502060401020303" pitchFamily="18" charset="0"/>
                <a:cs typeface="Times New Roman" panose="02020603050405020304" pitchFamily="18" charset="0"/>
              </a:rPr>
              <a:t>95</a:t>
            </a:r>
            <a:r>
              <a:rPr lang="en-US" sz="2600" dirty="0">
                <a:latin typeface="Perpetua" panose="02020502060401020303" pitchFamily="18" charset="0"/>
                <a:cs typeface="Times New Roman" panose="02020603050405020304" pitchFamily="18" charset="0"/>
              </a:rPr>
              <a:t> </a:t>
            </a:r>
            <a:r>
              <a:rPr lang="en-US" sz="2600" dirty="0">
                <a:solidFill>
                  <a:srgbClr val="FF0000"/>
                </a:solidFill>
                <a:latin typeface="Perpetua" panose="02020502060401020303" pitchFamily="18" charset="0"/>
                <a:cs typeface="Times New Roman" panose="02020603050405020304" pitchFamily="18" charset="0"/>
              </a:rPr>
              <a:t>return</a:t>
            </a:r>
            <a:r>
              <a:rPr lang="en-US" sz="2600" dirty="0">
                <a:latin typeface="Perpetua" panose="02020502060401020303" pitchFamily="18" charset="0"/>
                <a:cs typeface="Times New Roman" panose="02020603050405020304" pitchFamily="18" charset="0"/>
              </a:rPr>
              <a:t> </a:t>
            </a:r>
            <a:r>
              <a:rPr lang="en-US" sz="2600" dirty="0">
                <a:solidFill>
                  <a:srgbClr val="0070C0"/>
                </a:solidFill>
                <a:latin typeface="Perpetua" panose="02020502060401020303" pitchFamily="18" charset="0"/>
                <a:cs typeface="Times New Roman" panose="02020603050405020304" pitchFamily="18" charset="0"/>
              </a:rPr>
              <a:t>/* to </a:t>
            </a:r>
            <a:r>
              <a:rPr lang="en-US" sz="2600" dirty="0" err="1">
                <a:solidFill>
                  <a:srgbClr val="0070C0"/>
                </a:solidFill>
                <a:latin typeface="Perpetua" panose="02020502060401020303" pitchFamily="18" charset="0"/>
                <a:cs typeface="Times New Roman" panose="02020603050405020304" pitchFamily="18" charset="0"/>
              </a:rPr>
              <a:t>retadrs</a:t>
            </a:r>
            <a:r>
              <a:rPr lang="en-US" sz="2600" dirty="0">
                <a:solidFill>
                  <a:srgbClr val="0070C0"/>
                </a:solidFill>
                <a:latin typeface="Perpetua" panose="02020502060401020303" pitchFamily="18" charset="0"/>
                <a:cs typeface="Times New Roman" panose="02020603050405020304" pitchFamily="18" charset="0"/>
              </a:rPr>
              <a:t> */</a:t>
            </a:r>
            <a:endParaRPr lang="am-ET" sz="2600" dirty="0">
              <a:solidFill>
                <a:srgbClr val="0070C0"/>
              </a:solidFill>
              <a:latin typeface="Perpetua" panose="02020502060401020303"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CE482DC-2269-4F26-9D2A-7E44B1A4CD85}" type="slidenum">
              <a:rPr lang="en-US" smtClean="0"/>
              <a:t>35</a:t>
            </a:fld>
            <a:endParaRPr lang="en-US" dirty="0"/>
          </a:p>
        </p:txBody>
      </p:sp>
    </p:spTree>
    <p:extLst>
      <p:ext uri="{BB962C8B-B14F-4D97-AF65-F5344CB8AC3E}">
        <p14:creationId xmlns:p14="http://schemas.microsoft.com/office/powerpoint/2010/main" val="9858351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Function Calls</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spcBef>
                <a:spcPts val="0"/>
              </a:spcBef>
              <a:tabLst>
                <a:tab pos="914400" algn="l"/>
              </a:tabLst>
            </a:pPr>
            <a:r>
              <a:rPr lang="en-US" sz="2800" dirty="0">
                <a:latin typeface="Perpetua" panose="02020502060401020303" pitchFamily="18" charset="0"/>
                <a:cs typeface="Times New Roman" panose="02020603050405020304" pitchFamily="18" charset="0"/>
              </a:rPr>
              <a:t>A stack allows a new instance of </a:t>
            </a:r>
            <a:r>
              <a:rPr lang="en-US" sz="2800" dirty="0" err="1">
                <a:latin typeface="Perpetua" panose="02020502060401020303" pitchFamily="18" charset="0"/>
                <a:cs typeface="Times New Roman" panose="02020603050405020304" pitchFamily="18" charset="0"/>
              </a:rPr>
              <a:t>retadrs</a:t>
            </a:r>
            <a:r>
              <a:rPr lang="en-US" sz="2800" dirty="0">
                <a:latin typeface="Perpetua" panose="02020502060401020303" pitchFamily="18" charset="0"/>
                <a:cs typeface="Times New Roman" panose="02020603050405020304" pitchFamily="18" charset="0"/>
              </a:rPr>
              <a:t> for each call to the function. </a:t>
            </a:r>
            <a:endParaRPr lang="am-ET" sz="2800" dirty="0">
              <a:latin typeface="Perpetua" panose="02020502060401020303" pitchFamily="18" charset="0"/>
              <a:cs typeface="Times New Roman" panose="02020603050405020304" pitchFamily="18" charset="0"/>
            </a:endParaRPr>
          </a:p>
          <a:p>
            <a:pPr marL="514350" indent="-457200">
              <a:spcBef>
                <a:spcPts val="0"/>
              </a:spcBef>
              <a:tabLst>
                <a:tab pos="914400" algn="l"/>
              </a:tabLst>
            </a:pPr>
            <a:r>
              <a:rPr lang="en-US" sz="2800" dirty="0">
                <a:latin typeface="Perpetua" panose="02020502060401020303" pitchFamily="18" charset="0"/>
                <a:cs typeface="Times New Roman" panose="02020603050405020304" pitchFamily="18" charset="0"/>
              </a:rPr>
              <a:t>Recursive calls on the function are limited only by the extent of the stack.</a:t>
            </a:r>
            <a:endParaRPr lang="am-ET" sz="2800" dirty="0">
              <a:latin typeface="Perpetua" panose="02020502060401020303" pitchFamily="18" charset="0"/>
              <a:cs typeface="Times New Roman" panose="02020603050405020304" pitchFamily="18" charset="0"/>
            </a:endParaRPr>
          </a:p>
          <a:p>
            <a:pPr marL="514350" indent="-457200">
              <a:spcBef>
                <a:spcPts val="0"/>
              </a:spcBef>
              <a:tabLst>
                <a:tab pos="914400" algn="l"/>
              </a:tabLst>
            </a:pPr>
            <a:endParaRPr lang="am-ET" sz="2800" dirty="0">
              <a:solidFill>
                <a:srgbClr val="00B050"/>
              </a:solidFill>
              <a:latin typeface="Perpetua" panose="02020502060401020303" pitchFamily="18" charset="0"/>
              <a:cs typeface="Times New Roman" panose="02020603050405020304" pitchFamily="18" charset="0"/>
            </a:endParaRPr>
          </a:p>
          <a:p>
            <a:pPr marL="605790" lvl="2" indent="0">
              <a:spcBef>
                <a:spcPts val="0"/>
              </a:spcBef>
              <a:buNone/>
              <a:tabLst>
                <a:tab pos="914400" algn="l"/>
              </a:tabLst>
            </a:pPr>
            <a:r>
              <a:rPr lang="en-US" sz="2600" dirty="0">
                <a:solidFill>
                  <a:srgbClr val="00B050"/>
                </a:solidFill>
                <a:latin typeface="Perpetua" panose="02020502060401020303" pitchFamily="18" charset="0"/>
                <a:cs typeface="Times New Roman" panose="02020603050405020304" pitchFamily="18" charset="0"/>
              </a:rPr>
              <a:t>10</a:t>
            </a:r>
            <a:r>
              <a:rPr lang="en-US" sz="2600" dirty="0">
                <a:latin typeface="Perpetua" panose="02020502060401020303" pitchFamily="18" charset="0"/>
                <a:cs typeface="Times New Roman" panose="02020603050405020304" pitchFamily="18" charset="0"/>
              </a:rPr>
              <a:t> call function </a:t>
            </a:r>
            <a:r>
              <a:rPr lang="en-US" sz="2600" dirty="0" err="1">
                <a:latin typeface="Perpetua" panose="02020502060401020303" pitchFamily="18" charset="0"/>
                <a:cs typeface="Times New Roman" panose="02020603050405020304" pitchFamily="18" charset="0"/>
              </a:rPr>
              <a:t>abc</a:t>
            </a:r>
            <a:r>
              <a:rPr lang="en-US" sz="2600" dirty="0">
                <a:latin typeface="Perpetua" panose="02020502060401020303" pitchFamily="18" charset="0"/>
                <a:cs typeface="Times New Roman" panose="02020603050405020304" pitchFamily="18" charset="0"/>
              </a:rPr>
              <a:t>(); </a:t>
            </a:r>
            <a:r>
              <a:rPr lang="en-US" sz="2600" dirty="0">
                <a:solidFill>
                  <a:srgbClr val="0070C0"/>
                </a:solidFill>
                <a:latin typeface="Perpetua" panose="02020502060401020303" pitchFamily="18" charset="0"/>
                <a:cs typeface="Times New Roman" panose="02020603050405020304" pitchFamily="18" charset="0"/>
              </a:rPr>
              <a:t>/* </a:t>
            </a:r>
            <a:r>
              <a:rPr lang="en-US" sz="2600" dirty="0" err="1">
                <a:solidFill>
                  <a:srgbClr val="0070C0"/>
                </a:solidFill>
                <a:latin typeface="Perpetua" panose="02020502060401020303" pitchFamily="18" charset="0"/>
                <a:cs typeface="Times New Roman" panose="02020603050405020304" pitchFamily="18" charset="0"/>
              </a:rPr>
              <a:t>retadrs</a:t>
            </a:r>
            <a:r>
              <a:rPr lang="en-US" sz="2600" dirty="0">
                <a:solidFill>
                  <a:srgbClr val="0070C0"/>
                </a:solidFill>
                <a:latin typeface="Perpetua" panose="02020502060401020303" pitchFamily="18" charset="0"/>
                <a:cs typeface="Times New Roman" panose="02020603050405020304" pitchFamily="18" charset="0"/>
              </a:rPr>
              <a:t> = 11 */</a:t>
            </a:r>
          </a:p>
          <a:p>
            <a:pPr marL="605790" lvl="2" indent="0">
              <a:spcBef>
                <a:spcPts val="0"/>
              </a:spcBef>
              <a:buNone/>
              <a:tabLst>
                <a:tab pos="914400" algn="l"/>
              </a:tabLst>
            </a:pPr>
            <a:r>
              <a:rPr lang="en-US" sz="2600" dirty="0">
                <a:solidFill>
                  <a:srgbClr val="00B050"/>
                </a:solidFill>
                <a:latin typeface="Perpetua" panose="02020502060401020303" pitchFamily="18" charset="0"/>
                <a:cs typeface="Times New Roman" panose="02020603050405020304" pitchFamily="18" charset="0"/>
              </a:rPr>
              <a:t>11</a:t>
            </a:r>
            <a:r>
              <a:rPr lang="en-US" sz="2600" dirty="0">
                <a:latin typeface="Perpetua" panose="02020502060401020303" pitchFamily="18" charset="0"/>
                <a:cs typeface="Times New Roman" panose="02020603050405020304" pitchFamily="18" charset="0"/>
              </a:rPr>
              <a:t> </a:t>
            </a:r>
            <a:r>
              <a:rPr lang="en-US" sz="2600" dirty="0">
                <a:solidFill>
                  <a:srgbClr val="FF0000"/>
                </a:solidFill>
                <a:latin typeface="Perpetua" panose="02020502060401020303" pitchFamily="18" charset="0"/>
                <a:cs typeface="Times New Roman" panose="02020603050405020304" pitchFamily="18" charset="0"/>
              </a:rPr>
              <a:t>continue</a:t>
            </a:r>
            <a:r>
              <a:rPr lang="en-US" sz="2600" dirty="0">
                <a:latin typeface="Perpetua" panose="02020502060401020303" pitchFamily="18" charset="0"/>
                <a:cs typeface="Times New Roman" panose="02020603050405020304" pitchFamily="18" charset="0"/>
              </a:rPr>
              <a:t>;</a:t>
            </a:r>
          </a:p>
          <a:p>
            <a:pPr marL="605790" lvl="2" indent="0">
              <a:spcBef>
                <a:spcPts val="0"/>
              </a:spcBef>
              <a:buNone/>
              <a:tabLst>
                <a:tab pos="914400" algn="l"/>
              </a:tabLst>
            </a:pPr>
            <a:r>
              <a:rPr lang="en-US" sz="2600" dirty="0">
                <a:latin typeface="Perpetua" panose="02020502060401020303" pitchFamily="18" charset="0"/>
                <a:cs typeface="Times New Roman" panose="02020603050405020304" pitchFamily="18" charset="0"/>
              </a:rPr>
              <a:t>...</a:t>
            </a:r>
          </a:p>
          <a:p>
            <a:pPr marL="605790" lvl="2" indent="0">
              <a:spcBef>
                <a:spcPts val="0"/>
              </a:spcBef>
              <a:buNone/>
              <a:tabLst>
                <a:tab pos="914400" algn="l"/>
              </a:tabLst>
            </a:pPr>
            <a:r>
              <a:rPr lang="en-US" sz="2600" dirty="0">
                <a:solidFill>
                  <a:srgbClr val="00B050"/>
                </a:solidFill>
                <a:latin typeface="Perpetua" panose="02020502060401020303" pitchFamily="18" charset="0"/>
                <a:cs typeface="Times New Roman" panose="02020603050405020304" pitchFamily="18" charset="0"/>
              </a:rPr>
              <a:t>90</a:t>
            </a:r>
            <a:r>
              <a:rPr lang="en-US" sz="2600" dirty="0">
                <a:latin typeface="Perpetua" panose="02020502060401020303" pitchFamily="18" charset="0"/>
                <a:cs typeface="Times New Roman" panose="02020603050405020304" pitchFamily="18" charset="0"/>
              </a:rPr>
              <a:t>	</a:t>
            </a:r>
            <a:r>
              <a:rPr lang="am-ET" sz="2600" dirty="0">
                <a:latin typeface="Perpetua" panose="02020502060401020303" pitchFamily="18" charset="0"/>
                <a:cs typeface="Times New Roman" panose="02020603050405020304" pitchFamily="18" charset="0"/>
              </a:rPr>
              <a:t> </a:t>
            </a:r>
            <a:r>
              <a:rPr lang="en-US" sz="2600" dirty="0">
                <a:latin typeface="Perpetua" panose="02020502060401020303" pitchFamily="18" charset="0"/>
                <a:cs typeface="Times New Roman" panose="02020603050405020304" pitchFamily="18" charset="0"/>
              </a:rPr>
              <a:t>function </a:t>
            </a:r>
            <a:r>
              <a:rPr lang="en-US" sz="2600" dirty="0" err="1">
                <a:latin typeface="Perpetua" panose="02020502060401020303" pitchFamily="18" charset="0"/>
                <a:cs typeface="Times New Roman" panose="02020603050405020304" pitchFamily="18" charset="0"/>
              </a:rPr>
              <a:t>abc</a:t>
            </a:r>
            <a:r>
              <a:rPr lang="en-US" sz="2600" dirty="0">
                <a:latin typeface="Perpetua" panose="02020502060401020303" pitchFamily="18" charset="0"/>
                <a:cs typeface="Times New Roman" panose="02020603050405020304" pitchFamily="18" charset="0"/>
              </a:rPr>
              <a:t>;</a:t>
            </a:r>
          </a:p>
          <a:p>
            <a:pPr marL="605790" lvl="2" indent="0">
              <a:spcBef>
                <a:spcPts val="0"/>
              </a:spcBef>
              <a:buNone/>
              <a:tabLst>
                <a:tab pos="914400" algn="l"/>
              </a:tabLst>
            </a:pPr>
            <a:r>
              <a:rPr lang="en-US" sz="2600" dirty="0">
                <a:solidFill>
                  <a:srgbClr val="00B050"/>
                </a:solidFill>
                <a:latin typeface="Perpetua" panose="02020502060401020303" pitchFamily="18" charset="0"/>
                <a:cs typeface="Times New Roman" panose="02020603050405020304" pitchFamily="18" charset="0"/>
              </a:rPr>
              <a:t>91</a:t>
            </a:r>
            <a:r>
              <a:rPr lang="en-US" sz="2600" dirty="0">
                <a:latin typeface="Perpetua" panose="02020502060401020303" pitchFamily="18" charset="0"/>
                <a:cs typeface="Times New Roman" panose="02020603050405020304" pitchFamily="18" charset="0"/>
              </a:rPr>
              <a:t>	</a:t>
            </a:r>
            <a:r>
              <a:rPr lang="am-ET" sz="2600" dirty="0">
                <a:latin typeface="Perpetua" panose="02020502060401020303" pitchFamily="18" charset="0"/>
                <a:cs typeface="Times New Roman" panose="02020603050405020304" pitchFamily="18" charset="0"/>
              </a:rPr>
              <a:t> </a:t>
            </a:r>
            <a:r>
              <a:rPr lang="en-US" sz="2600" dirty="0">
                <a:latin typeface="Perpetua" panose="02020502060401020303" pitchFamily="18" charset="0"/>
                <a:cs typeface="Times New Roman" panose="02020603050405020304" pitchFamily="18" charset="0"/>
              </a:rPr>
              <a:t>code;</a:t>
            </a:r>
          </a:p>
          <a:p>
            <a:pPr marL="605790" lvl="2" indent="0">
              <a:spcBef>
                <a:spcPts val="0"/>
              </a:spcBef>
              <a:buNone/>
              <a:tabLst>
                <a:tab pos="914400" algn="l"/>
              </a:tabLst>
            </a:pPr>
            <a:r>
              <a:rPr lang="en-US" sz="2600" dirty="0">
                <a:solidFill>
                  <a:srgbClr val="00B050"/>
                </a:solidFill>
                <a:latin typeface="Perpetua" panose="02020502060401020303" pitchFamily="18" charset="0"/>
                <a:cs typeface="Times New Roman" panose="02020603050405020304" pitchFamily="18" charset="0"/>
              </a:rPr>
              <a:t>92</a:t>
            </a:r>
            <a:r>
              <a:rPr lang="en-US" sz="2600" dirty="0">
                <a:latin typeface="Perpetua" panose="02020502060401020303" pitchFamily="18" charset="0"/>
                <a:cs typeface="Times New Roman" panose="02020603050405020304" pitchFamily="18" charset="0"/>
              </a:rPr>
              <a:t>	</a:t>
            </a:r>
            <a:r>
              <a:rPr lang="am-ET" sz="2600" dirty="0">
                <a:latin typeface="Perpetua" panose="02020502060401020303" pitchFamily="18" charset="0"/>
                <a:cs typeface="Times New Roman" panose="02020603050405020304" pitchFamily="18" charset="0"/>
              </a:rPr>
              <a:t> </a:t>
            </a:r>
            <a:r>
              <a:rPr lang="en-US" sz="2600" dirty="0">
                <a:solidFill>
                  <a:srgbClr val="FF0000"/>
                </a:solidFill>
                <a:latin typeface="Perpetua" panose="02020502060401020303" pitchFamily="18" charset="0"/>
                <a:cs typeface="Times New Roman" panose="02020603050405020304" pitchFamily="18" charset="0"/>
              </a:rPr>
              <a:t>if</a:t>
            </a:r>
            <a:r>
              <a:rPr lang="en-US" sz="2600" dirty="0">
                <a:latin typeface="Perpetua" panose="02020502060401020303" pitchFamily="18" charset="0"/>
                <a:cs typeface="Times New Roman" panose="02020603050405020304" pitchFamily="18" charset="0"/>
              </a:rPr>
              <a:t> (expression)</a:t>
            </a:r>
          </a:p>
          <a:p>
            <a:pPr marL="605790" lvl="2" indent="0">
              <a:spcBef>
                <a:spcPts val="0"/>
              </a:spcBef>
              <a:buNone/>
              <a:tabLst>
                <a:tab pos="914400" algn="l"/>
              </a:tabLst>
            </a:pPr>
            <a:r>
              <a:rPr lang="en-US" sz="2600" dirty="0">
                <a:solidFill>
                  <a:srgbClr val="00B050"/>
                </a:solidFill>
                <a:latin typeface="Perpetua" panose="02020502060401020303" pitchFamily="18" charset="0"/>
                <a:cs typeface="Times New Roman" panose="02020603050405020304" pitchFamily="18" charset="0"/>
              </a:rPr>
              <a:t>93</a:t>
            </a:r>
            <a:r>
              <a:rPr lang="en-US" sz="2600" dirty="0">
                <a:latin typeface="Perpetua" panose="02020502060401020303" pitchFamily="18" charset="0"/>
                <a:cs typeface="Times New Roman" panose="02020603050405020304" pitchFamily="18" charset="0"/>
              </a:rPr>
              <a:t>	</a:t>
            </a:r>
            <a:r>
              <a:rPr lang="am-ET" sz="2600" dirty="0">
                <a:latin typeface="Perpetua" panose="02020502060401020303" pitchFamily="18" charset="0"/>
                <a:cs typeface="Times New Roman" panose="02020603050405020304" pitchFamily="18" charset="0"/>
              </a:rPr>
              <a:t> </a:t>
            </a:r>
            <a:r>
              <a:rPr lang="en-US" sz="2600" dirty="0">
                <a:latin typeface="Perpetua" panose="02020502060401020303" pitchFamily="18" charset="0"/>
                <a:cs typeface="Times New Roman" panose="02020603050405020304" pitchFamily="18" charset="0"/>
              </a:rPr>
              <a:t>call function </a:t>
            </a:r>
            <a:r>
              <a:rPr lang="en-US" sz="2600" dirty="0" err="1">
                <a:latin typeface="Perpetua" panose="02020502060401020303" pitchFamily="18" charset="0"/>
                <a:cs typeface="Times New Roman" panose="02020603050405020304" pitchFamily="18" charset="0"/>
              </a:rPr>
              <a:t>abc</a:t>
            </a:r>
            <a:r>
              <a:rPr lang="en-US" sz="2600" dirty="0">
                <a:latin typeface="Perpetua" panose="02020502060401020303" pitchFamily="18" charset="0"/>
                <a:cs typeface="Times New Roman" panose="02020603050405020304" pitchFamily="18" charset="0"/>
              </a:rPr>
              <a:t>(); </a:t>
            </a:r>
            <a:r>
              <a:rPr lang="en-US" sz="2600" dirty="0">
                <a:solidFill>
                  <a:srgbClr val="0070C0"/>
                </a:solidFill>
                <a:latin typeface="Perpetua" panose="02020502060401020303" pitchFamily="18" charset="0"/>
                <a:cs typeface="Times New Roman" panose="02020603050405020304" pitchFamily="18" charset="0"/>
              </a:rPr>
              <a:t>/* </a:t>
            </a:r>
            <a:r>
              <a:rPr lang="en-US" sz="2600" dirty="0" err="1">
                <a:solidFill>
                  <a:srgbClr val="0070C0"/>
                </a:solidFill>
                <a:latin typeface="Perpetua" panose="02020502060401020303" pitchFamily="18" charset="0"/>
                <a:cs typeface="Times New Roman" panose="02020603050405020304" pitchFamily="18" charset="0"/>
              </a:rPr>
              <a:t>retadrs</a:t>
            </a:r>
            <a:r>
              <a:rPr lang="en-US" sz="2600" dirty="0">
                <a:solidFill>
                  <a:srgbClr val="0070C0"/>
                </a:solidFill>
                <a:latin typeface="Perpetua" panose="02020502060401020303" pitchFamily="18" charset="0"/>
                <a:cs typeface="Times New Roman" panose="02020603050405020304" pitchFamily="18" charset="0"/>
              </a:rPr>
              <a:t> = 94 */</a:t>
            </a:r>
          </a:p>
          <a:p>
            <a:pPr marL="605790" lvl="2" indent="0">
              <a:spcBef>
                <a:spcPts val="0"/>
              </a:spcBef>
              <a:buNone/>
              <a:tabLst>
                <a:tab pos="914400" algn="l"/>
              </a:tabLst>
            </a:pPr>
            <a:r>
              <a:rPr lang="en-US" sz="2600" dirty="0">
                <a:solidFill>
                  <a:srgbClr val="00B050"/>
                </a:solidFill>
                <a:latin typeface="Perpetua" panose="02020502060401020303" pitchFamily="18" charset="0"/>
                <a:cs typeface="Times New Roman" panose="02020603050405020304" pitchFamily="18" charset="0"/>
              </a:rPr>
              <a:t>94</a:t>
            </a:r>
            <a:r>
              <a:rPr lang="en-US" sz="2600" dirty="0">
                <a:latin typeface="Perpetua" panose="02020502060401020303" pitchFamily="18" charset="0"/>
                <a:cs typeface="Times New Roman" panose="02020603050405020304" pitchFamily="18" charset="0"/>
              </a:rPr>
              <a:t> code</a:t>
            </a:r>
          </a:p>
          <a:p>
            <a:pPr marL="605790" lvl="2" indent="0">
              <a:spcBef>
                <a:spcPts val="0"/>
              </a:spcBef>
              <a:buNone/>
              <a:tabLst>
                <a:tab pos="914400" algn="l"/>
              </a:tabLst>
            </a:pPr>
            <a:r>
              <a:rPr lang="en-US" sz="2600" dirty="0">
                <a:solidFill>
                  <a:srgbClr val="00B050"/>
                </a:solidFill>
                <a:latin typeface="Perpetua" panose="02020502060401020303" pitchFamily="18" charset="0"/>
                <a:cs typeface="Times New Roman" panose="02020603050405020304" pitchFamily="18" charset="0"/>
              </a:rPr>
              <a:t>95</a:t>
            </a:r>
            <a:r>
              <a:rPr lang="en-US" sz="2600" dirty="0">
                <a:latin typeface="Perpetua" panose="02020502060401020303" pitchFamily="18" charset="0"/>
                <a:cs typeface="Times New Roman" panose="02020603050405020304" pitchFamily="18" charset="0"/>
              </a:rPr>
              <a:t> </a:t>
            </a:r>
            <a:r>
              <a:rPr lang="en-US" sz="2600" dirty="0">
                <a:solidFill>
                  <a:srgbClr val="FF0000"/>
                </a:solidFill>
                <a:latin typeface="Perpetua" panose="02020502060401020303" pitchFamily="18" charset="0"/>
                <a:cs typeface="Times New Roman" panose="02020603050405020304" pitchFamily="18" charset="0"/>
              </a:rPr>
              <a:t>return</a:t>
            </a:r>
            <a:r>
              <a:rPr lang="en-US" sz="2600" dirty="0">
                <a:latin typeface="Perpetua" panose="02020502060401020303" pitchFamily="18" charset="0"/>
                <a:cs typeface="Times New Roman" panose="02020603050405020304" pitchFamily="18" charset="0"/>
              </a:rPr>
              <a:t> </a:t>
            </a:r>
            <a:r>
              <a:rPr lang="en-US" sz="2600" dirty="0">
                <a:solidFill>
                  <a:srgbClr val="0070C0"/>
                </a:solidFill>
                <a:latin typeface="Perpetua" panose="02020502060401020303" pitchFamily="18" charset="0"/>
                <a:cs typeface="Times New Roman" panose="02020603050405020304" pitchFamily="18" charset="0"/>
              </a:rPr>
              <a:t>/* to </a:t>
            </a:r>
            <a:r>
              <a:rPr lang="en-US" sz="2600" dirty="0" err="1">
                <a:solidFill>
                  <a:srgbClr val="0070C0"/>
                </a:solidFill>
                <a:latin typeface="Perpetua" panose="02020502060401020303" pitchFamily="18" charset="0"/>
                <a:cs typeface="Times New Roman" panose="02020603050405020304" pitchFamily="18" charset="0"/>
              </a:rPr>
              <a:t>retadrs</a:t>
            </a:r>
            <a:r>
              <a:rPr lang="en-US" sz="2600" dirty="0">
                <a:solidFill>
                  <a:srgbClr val="0070C0"/>
                </a:solidFill>
                <a:latin typeface="Perpetua" panose="02020502060401020303" pitchFamily="18" charset="0"/>
                <a:cs typeface="Times New Roman" panose="02020603050405020304" pitchFamily="18" charset="0"/>
              </a:rPr>
              <a:t> */</a:t>
            </a:r>
            <a:endParaRPr lang="am-ET" sz="2600" dirty="0">
              <a:solidFill>
                <a:srgbClr val="0070C0"/>
              </a:solidFill>
              <a:latin typeface="Perpetua" panose="02020502060401020303"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CE482DC-2269-4F26-9D2A-7E44B1A4CD85}" type="slidenum">
              <a:rPr lang="en-US" smtClean="0"/>
              <a:t>36</a:t>
            </a:fld>
            <a:endParaRPr lang="en-US" dirty="0"/>
          </a:p>
        </p:txBody>
      </p:sp>
    </p:spTree>
    <p:extLst>
      <p:ext uri="{BB962C8B-B14F-4D97-AF65-F5344CB8AC3E}">
        <p14:creationId xmlns:p14="http://schemas.microsoft.com/office/powerpoint/2010/main" val="12735686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Stack Time Complexity</a:t>
            </a:r>
          </a:p>
        </p:txBody>
      </p:sp>
      <p:sp>
        <p:nvSpPr>
          <p:cNvPr id="3" name="Content Placeholder 2"/>
          <p:cNvSpPr>
            <a:spLocks noGrp="1"/>
          </p:cNvSpPr>
          <p:nvPr>
            <p:ph idx="1"/>
          </p:nvPr>
        </p:nvSpPr>
        <p:spPr>
          <a:xfrm>
            <a:off x="594360" y="1527047"/>
            <a:ext cx="11018520" cy="5110861"/>
          </a:xfrm>
        </p:spPr>
        <p:txBody>
          <a:bodyPr>
            <a:normAutofit/>
          </a:bodyPr>
          <a:lstStyle/>
          <a:p>
            <a:pPr marL="514350" indent="-457200">
              <a:spcBef>
                <a:spcPts val="0"/>
              </a:spcBef>
              <a:tabLst>
                <a:tab pos="914400" algn="l"/>
              </a:tabLst>
            </a:pPr>
            <a:r>
              <a:rPr lang="en-US" sz="3200" dirty="0">
                <a:latin typeface="Perpetua" panose="02020502060401020303" pitchFamily="18" charset="0"/>
                <a:cs typeface="Times New Roman" panose="02020603050405020304" pitchFamily="18" charset="0"/>
              </a:rPr>
              <a:t>For the array-based implementation of a stack, the push and pop operations take constant time, i.e. O(1).</a:t>
            </a:r>
          </a:p>
        </p:txBody>
      </p:sp>
      <p:sp>
        <p:nvSpPr>
          <p:cNvPr id="5" name="Slide Number Placeholder 4"/>
          <p:cNvSpPr>
            <a:spLocks noGrp="1"/>
          </p:cNvSpPr>
          <p:nvPr>
            <p:ph type="sldNum" sz="quarter" idx="12"/>
          </p:nvPr>
        </p:nvSpPr>
        <p:spPr/>
        <p:txBody>
          <a:bodyPr/>
          <a:lstStyle/>
          <a:p>
            <a:fld id="{4CE482DC-2269-4F26-9D2A-7E44B1A4CD85}" type="slidenum">
              <a:rPr lang="en-US" smtClean="0"/>
              <a:t>37</a:t>
            </a:fld>
            <a:endParaRPr lang="en-US" dirty="0"/>
          </a:p>
        </p:txBody>
      </p:sp>
    </p:spTree>
    <p:extLst>
      <p:ext uri="{BB962C8B-B14F-4D97-AF65-F5344CB8AC3E}">
        <p14:creationId xmlns:p14="http://schemas.microsoft.com/office/powerpoint/2010/main" val="9169621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Applications of Stack Data Structure</a:t>
            </a:r>
          </a:p>
        </p:txBody>
      </p:sp>
      <p:sp>
        <p:nvSpPr>
          <p:cNvPr id="3" name="Content Placeholder 2"/>
          <p:cNvSpPr>
            <a:spLocks noGrp="1"/>
          </p:cNvSpPr>
          <p:nvPr>
            <p:ph idx="1"/>
          </p:nvPr>
        </p:nvSpPr>
        <p:spPr>
          <a:xfrm>
            <a:off x="594360" y="1527047"/>
            <a:ext cx="11018520" cy="5110861"/>
          </a:xfrm>
        </p:spPr>
        <p:txBody>
          <a:bodyPr>
            <a:normAutofit/>
          </a:bodyPr>
          <a:lstStyle/>
          <a:p>
            <a:pPr marL="571500" indent="-514350" algn="just">
              <a:spcBef>
                <a:spcPts val="0"/>
              </a:spcBef>
              <a:tabLst>
                <a:tab pos="914400" algn="l"/>
              </a:tabLst>
            </a:pPr>
            <a:r>
              <a:rPr lang="en-US" sz="2800" dirty="0">
                <a:latin typeface="Perpetua" panose="02020502060401020303" pitchFamily="18" charset="0"/>
                <a:cs typeface="Times New Roman" panose="02020603050405020304" pitchFamily="18" charset="0"/>
              </a:rPr>
              <a:t>Although stack is a simple data structure to implement, it is very powerful. The most common uses of a stack are:</a:t>
            </a:r>
          </a:p>
          <a:p>
            <a:pPr marL="571500" indent="-514350" algn="just">
              <a:spcBef>
                <a:spcPts val="0"/>
              </a:spcBef>
              <a:tabLst>
                <a:tab pos="914400" algn="l"/>
              </a:tabLst>
            </a:pPr>
            <a:r>
              <a:rPr lang="en-US" sz="2800" dirty="0">
                <a:latin typeface="Perpetua" panose="02020502060401020303" pitchFamily="18" charset="0"/>
                <a:cs typeface="Times New Roman" panose="02020603050405020304" pitchFamily="18" charset="0"/>
              </a:rPr>
              <a:t>To reverse a word - Put all the letters in a stack and pop them out. Because of the LIFO order of stack, you will get the letters in reverse order.</a:t>
            </a:r>
          </a:p>
          <a:p>
            <a:pPr marL="571500" indent="-514350" algn="just">
              <a:spcBef>
                <a:spcPts val="0"/>
              </a:spcBef>
              <a:tabLst>
                <a:tab pos="914400" algn="l"/>
              </a:tabLst>
            </a:pPr>
            <a:r>
              <a:rPr lang="en-US" sz="2800" dirty="0">
                <a:latin typeface="Perpetua" panose="02020502060401020303" pitchFamily="18" charset="0"/>
                <a:cs typeface="Times New Roman" panose="02020603050405020304" pitchFamily="18" charset="0"/>
              </a:rPr>
              <a:t>In compilers - Compilers use the stack to calculate the value of expressions like 2 + 4 / 5 * (7 - 9) by converting the expression to prefix or postfix form.</a:t>
            </a:r>
          </a:p>
          <a:p>
            <a:pPr marL="571500" indent="-514350" algn="just">
              <a:spcBef>
                <a:spcPts val="0"/>
              </a:spcBef>
              <a:tabLst>
                <a:tab pos="914400" algn="l"/>
              </a:tabLst>
            </a:pPr>
            <a:r>
              <a:rPr lang="en-US" sz="2800" dirty="0">
                <a:latin typeface="Perpetua" panose="02020502060401020303" pitchFamily="18" charset="0"/>
                <a:cs typeface="Times New Roman" panose="02020603050405020304" pitchFamily="18" charset="0"/>
              </a:rPr>
              <a:t>In browsers - The back button in a browser saves all the URLs you have visited previously in a stack. Each time you visit a new page, it is added on top of the stack. When you press the back button, the current URL is removed from the stack, and the previous URL is accessed.</a:t>
            </a:r>
          </a:p>
        </p:txBody>
      </p:sp>
      <p:sp>
        <p:nvSpPr>
          <p:cNvPr id="5" name="Slide Number Placeholder 4"/>
          <p:cNvSpPr>
            <a:spLocks noGrp="1"/>
          </p:cNvSpPr>
          <p:nvPr>
            <p:ph type="sldNum" sz="quarter" idx="12"/>
          </p:nvPr>
        </p:nvSpPr>
        <p:spPr/>
        <p:txBody>
          <a:bodyPr/>
          <a:lstStyle/>
          <a:p>
            <a:fld id="{4CE482DC-2269-4F26-9D2A-7E44B1A4CD85}" type="slidenum">
              <a:rPr lang="en-US" smtClean="0"/>
              <a:t>38</a:t>
            </a:fld>
            <a:endParaRPr lang="en-US" dirty="0"/>
          </a:p>
        </p:txBody>
      </p:sp>
    </p:spTree>
    <p:extLst>
      <p:ext uri="{BB962C8B-B14F-4D97-AF65-F5344CB8AC3E}">
        <p14:creationId xmlns:p14="http://schemas.microsoft.com/office/powerpoint/2010/main" val="3890311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LIFO Principle of Stack</a:t>
            </a:r>
          </a:p>
        </p:txBody>
      </p:sp>
      <p:sp>
        <p:nvSpPr>
          <p:cNvPr id="3" name="Content Placeholder 2"/>
          <p:cNvSpPr>
            <a:spLocks noGrp="1"/>
          </p:cNvSpPr>
          <p:nvPr>
            <p:ph idx="1"/>
          </p:nvPr>
        </p:nvSpPr>
        <p:spPr>
          <a:xfrm>
            <a:off x="594360" y="1527047"/>
            <a:ext cx="11018520" cy="5110861"/>
          </a:xfrm>
        </p:spPr>
        <p:txBody>
          <a:bodyPr>
            <a:noAutofit/>
          </a:bodyPr>
          <a:lstStyle/>
          <a:p>
            <a:pPr marL="571500" indent="-514350" algn="just">
              <a:spcBef>
                <a:spcPts val="0"/>
              </a:spcBef>
              <a:tabLst>
                <a:tab pos="914400" algn="l"/>
              </a:tabLst>
            </a:pPr>
            <a:r>
              <a:rPr lang="en-US" sz="2800" dirty="0">
                <a:latin typeface="Perpetua" panose="02020502060401020303" pitchFamily="18" charset="0"/>
                <a:cs typeface="Times New Roman" panose="02020603050405020304" pitchFamily="18" charset="0"/>
              </a:rPr>
              <a:t>In programming terms, putting an item on top of the stack is called </a:t>
            </a:r>
            <a:r>
              <a:rPr lang="en-US" sz="2800" b="1" dirty="0">
                <a:latin typeface="Perpetua" panose="02020502060401020303" pitchFamily="18" charset="0"/>
                <a:cs typeface="Times New Roman" panose="02020603050405020304" pitchFamily="18" charset="0"/>
              </a:rPr>
              <a:t>push</a:t>
            </a:r>
            <a:r>
              <a:rPr lang="en-US" sz="2800" dirty="0">
                <a:latin typeface="Perpetua" panose="02020502060401020303" pitchFamily="18" charset="0"/>
                <a:cs typeface="Times New Roman" panose="02020603050405020304" pitchFamily="18" charset="0"/>
              </a:rPr>
              <a:t> and removing an item is called </a:t>
            </a:r>
            <a:r>
              <a:rPr lang="en-US" sz="2800" b="1" dirty="0">
                <a:solidFill>
                  <a:srgbClr val="002060"/>
                </a:solidFill>
                <a:latin typeface="Perpetua" panose="02020502060401020303" pitchFamily="18" charset="0"/>
                <a:cs typeface="Times New Roman" panose="02020603050405020304" pitchFamily="18" charset="0"/>
              </a:rPr>
              <a:t>pop.</a:t>
            </a:r>
          </a:p>
          <a:p>
            <a:pPr marL="571500" indent="-514350" algn="just">
              <a:spcBef>
                <a:spcPts val="0"/>
              </a:spcBef>
              <a:tabLst>
                <a:tab pos="914400" algn="l"/>
              </a:tabLst>
            </a:pPr>
            <a:endParaRPr lang="en-US" sz="2800" b="1" dirty="0">
              <a:solidFill>
                <a:srgbClr val="002060"/>
              </a:solidFill>
              <a:latin typeface="Perpetua" panose="02020502060401020303" pitchFamily="18" charset="0"/>
              <a:cs typeface="Times New Roman" panose="02020603050405020304" pitchFamily="18" charset="0"/>
            </a:endParaRPr>
          </a:p>
          <a:p>
            <a:pPr marL="571500" indent="-514350" algn="just">
              <a:spcBef>
                <a:spcPts val="0"/>
              </a:spcBef>
              <a:tabLst>
                <a:tab pos="914400" algn="l"/>
              </a:tabLst>
            </a:pPr>
            <a:endParaRPr lang="en-US" sz="2800" b="1" dirty="0">
              <a:solidFill>
                <a:srgbClr val="002060"/>
              </a:solidFill>
              <a:latin typeface="Perpetua" panose="02020502060401020303" pitchFamily="18" charset="0"/>
              <a:cs typeface="Times New Roman" panose="02020603050405020304" pitchFamily="18" charset="0"/>
            </a:endParaRPr>
          </a:p>
          <a:p>
            <a:pPr marL="571500" indent="-514350" algn="just">
              <a:spcBef>
                <a:spcPts val="0"/>
              </a:spcBef>
              <a:tabLst>
                <a:tab pos="914400" algn="l"/>
              </a:tabLst>
            </a:pPr>
            <a:endParaRPr lang="en-US" sz="2800" b="1" dirty="0">
              <a:solidFill>
                <a:srgbClr val="002060"/>
              </a:solidFill>
              <a:latin typeface="Perpetua" panose="02020502060401020303" pitchFamily="18" charset="0"/>
              <a:cs typeface="Times New Roman" panose="02020603050405020304" pitchFamily="18" charset="0"/>
            </a:endParaRPr>
          </a:p>
          <a:p>
            <a:pPr marL="571500" indent="-514350" algn="just">
              <a:spcBef>
                <a:spcPts val="0"/>
              </a:spcBef>
              <a:tabLst>
                <a:tab pos="914400" algn="l"/>
              </a:tabLst>
            </a:pPr>
            <a:endParaRPr lang="en-US" sz="2800" b="1" dirty="0">
              <a:solidFill>
                <a:srgbClr val="002060"/>
              </a:solidFill>
              <a:latin typeface="Perpetua" panose="02020502060401020303" pitchFamily="18" charset="0"/>
              <a:cs typeface="Times New Roman" panose="02020603050405020304" pitchFamily="18" charset="0"/>
            </a:endParaRPr>
          </a:p>
          <a:p>
            <a:pPr marL="571500" indent="-514350" algn="just">
              <a:spcBef>
                <a:spcPts val="0"/>
              </a:spcBef>
              <a:tabLst>
                <a:tab pos="914400" algn="l"/>
              </a:tabLst>
            </a:pPr>
            <a:endParaRPr lang="en-US" sz="2800" b="1" dirty="0">
              <a:solidFill>
                <a:srgbClr val="002060"/>
              </a:solidFill>
              <a:latin typeface="Perpetua" panose="02020502060401020303" pitchFamily="18" charset="0"/>
              <a:cs typeface="Times New Roman" panose="02020603050405020304" pitchFamily="18" charset="0"/>
            </a:endParaRPr>
          </a:p>
          <a:p>
            <a:pPr marL="571500" indent="-514350" algn="just">
              <a:spcBef>
                <a:spcPts val="0"/>
              </a:spcBef>
              <a:tabLst>
                <a:tab pos="914400" algn="l"/>
              </a:tabLst>
            </a:pPr>
            <a:endParaRPr lang="en-US" sz="2800" b="1" dirty="0">
              <a:solidFill>
                <a:srgbClr val="002060"/>
              </a:solidFill>
              <a:latin typeface="Perpetua" panose="02020502060401020303" pitchFamily="18" charset="0"/>
              <a:cs typeface="Times New Roman" panose="02020603050405020304" pitchFamily="18" charset="0"/>
            </a:endParaRPr>
          </a:p>
          <a:p>
            <a:pPr marL="571500" indent="-514350" algn="just">
              <a:spcBef>
                <a:spcPts val="0"/>
              </a:spcBef>
              <a:tabLst>
                <a:tab pos="914400" algn="l"/>
              </a:tabLst>
            </a:pPr>
            <a:endParaRPr lang="en-US" sz="2800" b="1" dirty="0">
              <a:solidFill>
                <a:srgbClr val="002060"/>
              </a:solidFill>
              <a:latin typeface="Perpetua" panose="02020502060401020303" pitchFamily="18" charset="0"/>
              <a:cs typeface="Times New Roman" panose="02020603050405020304" pitchFamily="18" charset="0"/>
            </a:endParaRPr>
          </a:p>
          <a:p>
            <a:pPr marL="571500" indent="-514350" algn="just">
              <a:spcBef>
                <a:spcPts val="0"/>
              </a:spcBef>
              <a:tabLst>
                <a:tab pos="914400" algn="l"/>
              </a:tabLst>
            </a:pPr>
            <a:endParaRPr lang="en-US" sz="2800" b="1" dirty="0">
              <a:solidFill>
                <a:srgbClr val="002060"/>
              </a:solidFill>
              <a:latin typeface="Perpetua" panose="02020502060401020303" pitchFamily="18" charset="0"/>
              <a:cs typeface="Times New Roman" panose="02020603050405020304" pitchFamily="18" charset="0"/>
            </a:endParaRPr>
          </a:p>
          <a:p>
            <a:pPr marL="2074270" lvl="7" indent="0" algn="just">
              <a:spcBef>
                <a:spcPts val="0"/>
              </a:spcBef>
              <a:buNone/>
              <a:tabLst>
                <a:tab pos="914400" algn="l"/>
              </a:tabLst>
            </a:pPr>
            <a:r>
              <a:rPr lang="en-US" sz="2800" dirty="0">
                <a:latin typeface="Perpetua" panose="02020502060401020303" pitchFamily="18" charset="0"/>
                <a:cs typeface="Times New Roman" panose="02020603050405020304" pitchFamily="18" charset="0"/>
              </a:rPr>
              <a:t>Stack Push and Pop Operations</a:t>
            </a:r>
          </a:p>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In the above image, although item 3 was kept last, it was removed first. </a:t>
            </a:r>
          </a:p>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This is exactly how the </a:t>
            </a:r>
            <a:r>
              <a:rPr lang="en-US" sz="2800" b="1" dirty="0">
                <a:solidFill>
                  <a:srgbClr val="002060"/>
                </a:solidFill>
                <a:latin typeface="Perpetua" panose="02020502060401020303" pitchFamily="18" charset="0"/>
                <a:cs typeface="Times New Roman" panose="02020603050405020304" pitchFamily="18" charset="0"/>
              </a:rPr>
              <a:t>LIFO (Last In First Out) </a:t>
            </a:r>
            <a:r>
              <a:rPr lang="en-US" sz="2800" dirty="0">
                <a:latin typeface="Perpetua" panose="02020502060401020303" pitchFamily="18" charset="0"/>
                <a:cs typeface="Times New Roman" panose="02020603050405020304" pitchFamily="18" charset="0"/>
              </a:rPr>
              <a:t>Principle works.</a:t>
            </a:r>
          </a:p>
        </p:txBody>
      </p:sp>
      <p:sp>
        <p:nvSpPr>
          <p:cNvPr id="5" name="Slide Number Placeholder 4"/>
          <p:cNvSpPr>
            <a:spLocks noGrp="1"/>
          </p:cNvSpPr>
          <p:nvPr>
            <p:ph type="sldNum" sz="quarter" idx="12"/>
          </p:nvPr>
        </p:nvSpPr>
        <p:spPr/>
        <p:txBody>
          <a:bodyPr/>
          <a:lstStyle/>
          <a:p>
            <a:fld id="{4CE482DC-2269-4F26-9D2A-7E44B1A4CD85}" type="slidenum">
              <a:rPr lang="en-US" smtClean="0"/>
              <a:t>4</a:t>
            </a:fld>
            <a:endParaRPr lang="en-US" dirty="0"/>
          </a:p>
        </p:txBody>
      </p:sp>
      <p:pic>
        <p:nvPicPr>
          <p:cNvPr id="1026" name="Picture 2" descr="represent the LIFO principle by using push and pop operation">
            <a:extLst>
              <a:ext uri="{FF2B5EF4-FFF2-40B4-BE49-F238E27FC236}">
                <a16:creationId xmlns:a16="http://schemas.microsoft.com/office/drawing/2014/main" id="{082C5FD1-E219-036B-298E-BD586C000F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89" t="9394" r="5560" b="10072"/>
          <a:stretch/>
        </p:blipFill>
        <p:spPr bwMode="auto">
          <a:xfrm>
            <a:off x="1504983" y="1769978"/>
            <a:ext cx="6904383" cy="3697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948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Basic Operations of Stack</a:t>
            </a:r>
          </a:p>
        </p:txBody>
      </p:sp>
      <p:sp>
        <p:nvSpPr>
          <p:cNvPr id="3" name="Content Placeholder 2"/>
          <p:cNvSpPr>
            <a:spLocks noGrp="1"/>
          </p:cNvSpPr>
          <p:nvPr>
            <p:ph idx="1"/>
          </p:nvPr>
        </p:nvSpPr>
        <p:spPr>
          <a:xfrm>
            <a:off x="594360" y="1527047"/>
            <a:ext cx="11018520" cy="5110861"/>
          </a:xfrm>
        </p:spPr>
        <p:txBody>
          <a:bodyPr>
            <a:normAutofit/>
          </a:bodyPr>
          <a:lstStyle/>
          <a:p>
            <a:pPr marL="571500" indent="-514350" algn="just">
              <a:spcBef>
                <a:spcPts val="0"/>
              </a:spcBef>
              <a:tabLst>
                <a:tab pos="914400" algn="l"/>
              </a:tabLst>
            </a:pPr>
            <a:r>
              <a:rPr lang="en-US" sz="3200" dirty="0">
                <a:latin typeface="Perpetua" panose="02020502060401020303" pitchFamily="18" charset="0"/>
                <a:cs typeface="Times New Roman" panose="02020603050405020304" pitchFamily="18" charset="0"/>
              </a:rPr>
              <a:t>There are some basic operations that allow us to perform different actions on a stack.</a:t>
            </a:r>
          </a:p>
          <a:p>
            <a:pPr marL="571500" indent="-514350" algn="just">
              <a:spcBef>
                <a:spcPts val="0"/>
              </a:spcBef>
              <a:tabLst>
                <a:tab pos="914400" algn="l"/>
              </a:tabLst>
            </a:pPr>
            <a:r>
              <a:rPr lang="en-US" sz="3200" b="1" dirty="0">
                <a:solidFill>
                  <a:srgbClr val="002060"/>
                </a:solidFill>
                <a:latin typeface="Perpetua" panose="02020502060401020303" pitchFamily="18" charset="0"/>
                <a:cs typeface="Times New Roman" panose="02020603050405020304" pitchFamily="18" charset="0"/>
              </a:rPr>
              <a:t>Push: </a:t>
            </a:r>
            <a:r>
              <a:rPr lang="en-US" sz="3200" dirty="0">
                <a:latin typeface="Perpetua" panose="02020502060401020303" pitchFamily="18" charset="0"/>
                <a:cs typeface="Times New Roman" panose="02020603050405020304" pitchFamily="18" charset="0"/>
              </a:rPr>
              <a:t>Add an element to the top of a stack</a:t>
            </a:r>
          </a:p>
          <a:p>
            <a:pPr marL="571500" indent="-514350" algn="just">
              <a:spcBef>
                <a:spcPts val="0"/>
              </a:spcBef>
              <a:tabLst>
                <a:tab pos="914400" algn="l"/>
              </a:tabLst>
            </a:pPr>
            <a:r>
              <a:rPr lang="en-US" sz="3200" b="1" dirty="0">
                <a:solidFill>
                  <a:srgbClr val="002060"/>
                </a:solidFill>
                <a:latin typeface="Perpetua" panose="02020502060401020303" pitchFamily="18" charset="0"/>
                <a:cs typeface="Times New Roman" panose="02020603050405020304" pitchFamily="18" charset="0"/>
              </a:rPr>
              <a:t>Pop: </a:t>
            </a:r>
            <a:r>
              <a:rPr lang="en-US" sz="3200" dirty="0">
                <a:latin typeface="Perpetua" panose="02020502060401020303" pitchFamily="18" charset="0"/>
                <a:cs typeface="Times New Roman" panose="02020603050405020304" pitchFamily="18" charset="0"/>
              </a:rPr>
              <a:t>Remove an element from the top of a stack</a:t>
            </a:r>
          </a:p>
          <a:p>
            <a:pPr marL="571500" indent="-514350" algn="just">
              <a:spcBef>
                <a:spcPts val="0"/>
              </a:spcBef>
              <a:tabLst>
                <a:tab pos="914400" algn="l"/>
              </a:tabLst>
            </a:pPr>
            <a:r>
              <a:rPr lang="en-US" sz="3200" b="1" dirty="0" err="1">
                <a:solidFill>
                  <a:srgbClr val="002060"/>
                </a:solidFill>
                <a:latin typeface="Perpetua" panose="02020502060401020303" pitchFamily="18" charset="0"/>
                <a:cs typeface="Times New Roman" panose="02020603050405020304" pitchFamily="18" charset="0"/>
              </a:rPr>
              <a:t>IsEmpty</a:t>
            </a:r>
            <a:r>
              <a:rPr lang="en-US" sz="3200" b="1" dirty="0">
                <a:solidFill>
                  <a:srgbClr val="002060"/>
                </a:solidFill>
                <a:latin typeface="Perpetua" panose="02020502060401020303" pitchFamily="18" charset="0"/>
                <a:cs typeface="Times New Roman" panose="02020603050405020304" pitchFamily="18" charset="0"/>
              </a:rPr>
              <a:t>: </a:t>
            </a:r>
            <a:r>
              <a:rPr lang="en-US" sz="3200" dirty="0">
                <a:latin typeface="Perpetua" panose="02020502060401020303" pitchFamily="18" charset="0"/>
                <a:cs typeface="Times New Roman" panose="02020603050405020304" pitchFamily="18" charset="0"/>
              </a:rPr>
              <a:t>Check if the stack is empty</a:t>
            </a:r>
          </a:p>
          <a:p>
            <a:pPr marL="571500" indent="-514350" algn="just">
              <a:spcBef>
                <a:spcPts val="0"/>
              </a:spcBef>
              <a:tabLst>
                <a:tab pos="914400" algn="l"/>
              </a:tabLst>
            </a:pPr>
            <a:r>
              <a:rPr lang="en-US" sz="3200" b="1" dirty="0" err="1">
                <a:solidFill>
                  <a:srgbClr val="002060"/>
                </a:solidFill>
                <a:latin typeface="Perpetua" panose="02020502060401020303" pitchFamily="18" charset="0"/>
                <a:cs typeface="Times New Roman" panose="02020603050405020304" pitchFamily="18" charset="0"/>
              </a:rPr>
              <a:t>IsFull</a:t>
            </a:r>
            <a:r>
              <a:rPr lang="en-US" sz="3200" b="1" dirty="0">
                <a:solidFill>
                  <a:srgbClr val="002060"/>
                </a:solidFill>
                <a:latin typeface="Perpetua" panose="02020502060401020303" pitchFamily="18" charset="0"/>
                <a:cs typeface="Times New Roman" panose="02020603050405020304" pitchFamily="18" charset="0"/>
              </a:rPr>
              <a:t>: </a:t>
            </a:r>
            <a:r>
              <a:rPr lang="en-US" sz="3200" dirty="0">
                <a:latin typeface="Perpetua" panose="02020502060401020303" pitchFamily="18" charset="0"/>
                <a:cs typeface="Times New Roman" panose="02020603050405020304" pitchFamily="18" charset="0"/>
              </a:rPr>
              <a:t>Check if the stack is full</a:t>
            </a:r>
          </a:p>
          <a:p>
            <a:pPr marL="571500" indent="-514350" algn="just">
              <a:spcBef>
                <a:spcPts val="0"/>
              </a:spcBef>
              <a:tabLst>
                <a:tab pos="914400" algn="l"/>
              </a:tabLst>
            </a:pPr>
            <a:r>
              <a:rPr lang="en-US" sz="3200" b="1" dirty="0">
                <a:solidFill>
                  <a:srgbClr val="002060"/>
                </a:solidFill>
                <a:latin typeface="Perpetua" panose="02020502060401020303" pitchFamily="18" charset="0"/>
                <a:cs typeface="Times New Roman" panose="02020603050405020304" pitchFamily="18" charset="0"/>
              </a:rPr>
              <a:t>Peek: </a:t>
            </a:r>
            <a:r>
              <a:rPr lang="en-US" sz="3200" dirty="0">
                <a:latin typeface="Perpetua" panose="02020502060401020303" pitchFamily="18" charset="0"/>
                <a:cs typeface="Times New Roman" panose="02020603050405020304" pitchFamily="18" charset="0"/>
              </a:rPr>
              <a:t>Get the value of the top element without removing it</a:t>
            </a:r>
          </a:p>
        </p:txBody>
      </p:sp>
      <p:sp>
        <p:nvSpPr>
          <p:cNvPr id="5" name="Slide Number Placeholder 4"/>
          <p:cNvSpPr>
            <a:spLocks noGrp="1"/>
          </p:cNvSpPr>
          <p:nvPr>
            <p:ph type="sldNum" sz="quarter" idx="12"/>
          </p:nvPr>
        </p:nvSpPr>
        <p:spPr/>
        <p:txBody>
          <a:bodyPr/>
          <a:lstStyle/>
          <a:p>
            <a:fld id="{4CE482DC-2269-4F26-9D2A-7E44B1A4CD85}" type="slidenum">
              <a:rPr lang="en-US" smtClean="0"/>
              <a:t>5</a:t>
            </a:fld>
            <a:endParaRPr lang="en-US" dirty="0"/>
          </a:p>
        </p:txBody>
      </p:sp>
    </p:spTree>
    <p:extLst>
      <p:ext uri="{BB962C8B-B14F-4D97-AF65-F5344CB8AC3E}">
        <p14:creationId xmlns:p14="http://schemas.microsoft.com/office/powerpoint/2010/main" val="1609078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14081"/>
          </a:xfrm>
        </p:spPr>
        <p:txBody>
          <a:bodyPr>
            <a:noAutofit/>
          </a:bodyPr>
          <a:lstStyle/>
          <a:p>
            <a:r>
              <a:rPr lang="en-US" sz="4000" b="1" dirty="0">
                <a:latin typeface="Perpetua" panose="02020502060401020303" pitchFamily="18" charset="0"/>
                <a:cs typeface="Times New Roman" panose="02020603050405020304" pitchFamily="18" charset="0"/>
              </a:rPr>
              <a:t>Basic Operations of Stack</a:t>
            </a:r>
          </a:p>
        </p:txBody>
      </p:sp>
      <p:sp>
        <p:nvSpPr>
          <p:cNvPr id="4" name="Content Placeholder 3">
            <a:extLst>
              <a:ext uri="{FF2B5EF4-FFF2-40B4-BE49-F238E27FC236}">
                <a16:creationId xmlns:a16="http://schemas.microsoft.com/office/drawing/2014/main" id="{F7CEE57E-D189-7363-91A2-34035863F872}"/>
              </a:ext>
            </a:extLst>
          </p:cNvPr>
          <p:cNvSpPr>
            <a:spLocks noGrp="1"/>
          </p:cNvSpPr>
          <p:nvPr>
            <p:ph sz="half" idx="1"/>
          </p:nvPr>
        </p:nvSpPr>
        <p:spPr>
          <a:xfrm>
            <a:off x="1069848" y="1510748"/>
            <a:ext cx="5244680" cy="4862620"/>
          </a:xfrm>
        </p:spPr>
        <p:txBody>
          <a:bodyPr>
            <a:noAutofit/>
          </a:bodyPr>
          <a:lstStyle/>
          <a:p>
            <a:pPr marL="0" indent="0">
              <a:buNone/>
            </a:pPr>
            <a:r>
              <a:rPr lang="en-US" sz="2800" dirty="0">
                <a:solidFill>
                  <a:srgbClr val="0070C0"/>
                </a:solidFill>
                <a:latin typeface="Perpetua" panose="02020502060401020303" pitchFamily="18" charset="0"/>
              </a:rPr>
              <a:t>Push()</a:t>
            </a:r>
          </a:p>
          <a:p>
            <a:pPr marL="0" indent="0">
              <a:buNone/>
            </a:pPr>
            <a:r>
              <a:rPr lang="en-US" sz="2800" dirty="0">
                <a:latin typeface="Perpetua" panose="02020502060401020303" pitchFamily="18" charset="0"/>
              </a:rPr>
              <a:t>{</a:t>
            </a:r>
          </a:p>
          <a:p>
            <a:pPr marL="0" indent="0">
              <a:buNone/>
            </a:pPr>
            <a:r>
              <a:rPr lang="en-US" sz="2800" dirty="0">
                <a:latin typeface="Perpetua" panose="02020502060401020303" pitchFamily="18" charset="0"/>
              </a:rPr>
              <a:t>    </a:t>
            </a:r>
            <a:r>
              <a:rPr lang="en-US" sz="2800" dirty="0">
                <a:solidFill>
                  <a:srgbClr val="FF0000"/>
                </a:solidFill>
                <a:latin typeface="Perpetua" panose="02020502060401020303" pitchFamily="18" charset="0"/>
              </a:rPr>
              <a:t>if </a:t>
            </a:r>
            <a:r>
              <a:rPr lang="en-US" sz="2800" dirty="0">
                <a:latin typeface="Perpetua" panose="02020502060401020303" pitchFamily="18" charset="0"/>
              </a:rPr>
              <a:t>there is room {</a:t>
            </a:r>
          </a:p>
          <a:p>
            <a:pPr marL="0" indent="0">
              <a:buNone/>
            </a:pPr>
            <a:r>
              <a:rPr lang="en-US" sz="2800" dirty="0">
                <a:latin typeface="Perpetua" panose="02020502060401020303" pitchFamily="18" charset="0"/>
              </a:rPr>
              <a:t>    put an item on the top of the stack</a:t>
            </a:r>
          </a:p>
          <a:p>
            <a:pPr marL="0" indent="0">
              <a:buNone/>
            </a:pPr>
            <a:r>
              <a:rPr lang="en-US" sz="2800" dirty="0">
                <a:latin typeface="Perpetua" panose="02020502060401020303" pitchFamily="18" charset="0"/>
              </a:rPr>
              <a:t>}</a:t>
            </a:r>
          </a:p>
          <a:p>
            <a:pPr marL="0" indent="0">
              <a:buNone/>
            </a:pPr>
            <a:r>
              <a:rPr lang="en-US" sz="2800" dirty="0">
                <a:latin typeface="Perpetua" panose="02020502060401020303" pitchFamily="18" charset="0"/>
              </a:rPr>
              <a:t>    </a:t>
            </a:r>
            <a:r>
              <a:rPr lang="en-US" sz="2800" dirty="0">
                <a:solidFill>
                  <a:srgbClr val="FF0000"/>
                </a:solidFill>
                <a:latin typeface="Perpetua" panose="02020502060401020303" pitchFamily="18" charset="0"/>
              </a:rPr>
              <a:t>else</a:t>
            </a:r>
          </a:p>
          <a:p>
            <a:pPr marL="0" indent="0">
              <a:buNone/>
            </a:pPr>
            <a:r>
              <a:rPr lang="en-US" sz="2800" dirty="0">
                <a:latin typeface="Perpetua" panose="02020502060401020303" pitchFamily="18" charset="0"/>
              </a:rPr>
              <a:t>    {</a:t>
            </a:r>
          </a:p>
          <a:p>
            <a:pPr marL="0" indent="0">
              <a:buNone/>
            </a:pPr>
            <a:r>
              <a:rPr lang="en-US" sz="2800" dirty="0">
                <a:latin typeface="Perpetua" panose="02020502060401020303" pitchFamily="18" charset="0"/>
              </a:rPr>
              <a:t>        give an error message</a:t>
            </a:r>
          </a:p>
          <a:p>
            <a:pPr marL="0" indent="0">
              <a:buNone/>
            </a:pPr>
            <a:r>
              <a:rPr lang="en-US" sz="2800" dirty="0">
                <a:latin typeface="Perpetua" panose="02020502060401020303" pitchFamily="18" charset="0"/>
              </a:rPr>
              <a:t>    }</a:t>
            </a:r>
          </a:p>
          <a:p>
            <a:pPr marL="0" indent="0">
              <a:buNone/>
            </a:pPr>
            <a:r>
              <a:rPr lang="en-US" sz="2800" dirty="0">
                <a:latin typeface="Perpetua" panose="02020502060401020303" pitchFamily="18" charset="0"/>
              </a:rPr>
              <a:t>}</a:t>
            </a:r>
          </a:p>
        </p:txBody>
      </p:sp>
      <p:sp>
        <p:nvSpPr>
          <p:cNvPr id="6" name="Content Placeholder 5">
            <a:extLst>
              <a:ext uri="{FF2B5EF4-FFF2-40B4-BE49-F238E27FC236}">
                <a16:creationId xmlns:a16="http://schemas.microsoft.com/office/drawing/2014/main" id="{B5D2CF81-7DBC-47F1-5D58-2119A9C0E514}"/>
              </a:ext>
            </a:extLst>
          </p:cNvPr>
          <p:cNvSpPr>
            <a:spLocks noGrp="1"/>
          </p:cNvSpPr>
          <p:nvPr>
            <p:ph sz="half" idx="2"/>
          </p:nvPr>
        </p:nvSpPr>
        <p:spPr>
          <a:xfrm>
            <a:off x="6364224" y="1298713"/>
            <a:ext cx="5244680" cy="5074655"/>
          </a:xfrm>
        </p:spPr>
        <p:txBody>
          <a:bodyPr>
            <a:noAutofit/>
          </a:bodyPr>
          <a:lstStyle/>
          <a:p>
            <a:pPr marL="0" indent="0">
              <a:buNone/>
            </a:pPr>
            <a:r>
              <a:rPr lang="en-US" sz="2800" dirty="0">
                <a:solidFill>
                  <a:srgbClr val="0070C0"/>
                </a:solidFill>
                <a:latin typeface="Perpetua" panose="02020502060401020303" pitchFamily="18" charset="0"/>
              </a:rPr>
              <a:t>Pop()</a:t>
            </a:r>
          </a:p>
          <a:p>
            <a:pPr marL="0" indent="0">
              <a:buNone/>
            </a:pPr>
            <a:r>
              <a:rPr lang="en-US" sz="2800" dirty="0">
                <a:latin typeface="Perpetua" panose="02020502060401020303" pitchFamily="18" charset="0"/>
              </a:rPr>
              <a:t>{</a:t>
            </a:r>
          </a:p>
          <a:p>
            <a:pPr marL="0" indent="0">
              <a:buNone/>
            </a:pPr>
            <a:r>
              <a:rPr lang="en-US" sz="2800" dirty="0">
                <a:latin typeface="Perpetua" panose="02020502060401020303" pitchFamily="18" charset="0"/>
              </a:rPr>
              <a:t>    </a:t>
            </a:r>
            <a:r>
              <a:rPr lang="en-US" sz="2800" dirty="0">
                <a:solidFill>
                  <a:srgbClr val="FF0000"/>
                </a:solidFill>
                <a:latin typeface="Perpetua" panose="02020502060401020303" pitchFamily="18" charset="0"/>
              </a:rPr>
              <a:t>if </a:t>
            </a:r>
            <a:r>
              <a:rPr lang="en-US" sz="2800" dirty="0">
                <a:latin typeface="Perpetua" panose="02020502060401020303" pitchFamily="18" charset="0"/>
              </a:rPr>
              <a:t>stack not empty {</a:t>
            </a:r>
          </a:p>
          <a:p>
            <a:pPr marL="0" indent="0">
              <a:buNone/>
            </a:pPr>
            <a:r>
              <a:rPr lang="en-US" sz="2800" dirty="0">
                <a:latin typeface="Perpetua" panose="02020502060401020303" pitchFamily="18" charset="0"/>
              </a:rPr>
              <a:t>    return the value of the top item remove the top item from the stack</a:t>
            </a:r>
          </a:p>
          <a:p>
            <a:pPr marL="0" indent="0">
              <a:buNone/>
            </a:pPr>
            <a:r>
              <a:rPr lang="en-US" sz="2800" dirty="0">
                <a:latin typeface="Perpetua" panose="02020502060401020303" pitchFamily="18" charset="0"/>
              </a:rPr>
              <a:t>}</a:t>
            </a:r>
          </a:p>
          <a:p>
            <a:pPr marL="0" indent="0">
              <a:buNone/>
            </a:pPr>
            <a:r>
              <a:rPr lang="en-US" sz="2800" dirty="0">
                <a:latin typeface="Perpetua" panose="02020502060401020303" pitchFamily="18" charset="0"/>
              </a:rPr>
              <a:t> </a:t>
            </a:r>
            <a:r>
              <a:rPr lang="en-US" sz="2800" dirty="0">
                <a:solidFill>
                  <a:srgbClr val="FF0000"/>
                </a:solidFill>
                <a:latin typeface="Perpetua" panose="02020502060401020303" pitchFamily="18" charset="0"/>
              </a:rPr>
              <a:t>else</a:t>
            </a:r>
          </a:p>
          <a:p>
            <a:pPr marL="0" indent="0">
              <a:buNone/>
            </a:pPr>
            <a:r>
              <a:rPr lang="en-US" sz="2800" dirty="0">
                <a:latin typeface="Perpetua" panose="02020502060401020303" pitchFamily="18" charset="0"/>
              </a:rPr>
              <a:t>    {</a:t>
            </a:r>
          </a:p>
          <a:p>
            <a:pPr marL="0" indent="0">
              <a:buNone/>
            </a:pPr>
            <a:r>
              <a:rPr lang="en-US" sz="2800" dirty="0">
                <a:latin typeface="Perpetua" panose="02020502060401020303" pitchFamily="18" charset="0"/>
              </a:rPr>
              <a:t>        give an error message</a:t>
            </a:r>
          </a:p>
          <a:p>
            <a:pPr marL="0" indent="0">
              <a:buNone/>
            </a:pPr>
            <a:r>
              <a:rPr lang="en-US" sz="2800" dirty="0">
                <a:latin typeface="Perpetua" panose="02020502060401020303" pitchFamily="18" charset="0"/>
              </a:rPr>
              <a:t>    }</a:t>
            </a:r>
          </a:p>
          <a:p>
            <a:pPr marL="0" indent="0">
              <a:buNone/>
            </a:pPr>
            <a:r>
              <a:rPr lang="en-US" sz="2800" dirty="0">
                <a:latin typeface="Perpetua" panose="02020502060401020303" pitchFamily="18" charset="0"/>
              </a:rPr>
              <a:t>}</a:t>
            </a:r>
          </a:p>
        </p:txBody>
      </p:sp>
      <p:sp>
        <p:nvSpPr>
          <p:cNvPr id="5" name="Slide Number Placeholder 4"/>
          <p:cNvSpPr>
            <a:spLocks noGrp="1"/>
          </p:cNvSpPr>
          <p:nvPr>
            <p:ph type="sldNum" sz="quarter" idx="12"/>
          </p:nvPr>
        </p:nvSpPr>
        <p:spPr/>
        <p:txBody>
          <a:bodyPr/>
          <a:lstStyle/>
          <a:p>
            <a:fld id="{4CE482DC-2269-4F26-9D2A-7E44B1A4CD85}" type="slidenum">
              <a:rPr lang="en-US" smtClean="0"/>
              <a:t>6</a:t>
            </a:fld>
            <a:endParaRPr lang="en-US" dirty="0"/>
          </a:p>
        </p:txBody>
      </p:sp>
    </p:spTree>
    <p:extLst>
      <p:ext uri="{BB962C8B-B14F-4D97-AF65-F5344CB8AC3E}">
        <p14:creationId xmlns:p14="http://schemas.microsoft.com/office/powerpoint/2010/main" val="1168867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Basic Operations of Stack</a:t>
            </a:r>
          </a:p>
        </p:txBody>
      </p:sp>
      <p:sp>
        <p:nvSpPr>
          <p:cNvPr id="3" name="Content Placeholder 2"/>
          <p:cNvSpPr>
            <a:spLocks noGrp="1"/>
          </p:cNvSpPr>
          <p:nvPr>
            <p:ph idx="1"/>
          </p:nvPr>
        </p:nvSpPr>
        <p:spPr>
          <a:xfrm>
            <a:off x="594360" y="1527047"/>
            <a:ext cx="11018520" cy="5110861"/>
          </a:xfrm>
        </p:spPr>
        <p:txBody>
          <a:bodyPr>
            <a:normAutofit/>
          </a:bodyPr>
          <a:lstStyle/>
          <a:p>
            <a:pPr marL="57150" indent="0" algn="just">
              <a:spcBef>
                <a:spcPts val="0"/>
              </a:spcBef>
              <a:buNone/>
              <a:tabLst>
                <a:tab pos="914400" algn="l"/>
              </a:tabLst>
            </a:pPr>
            <a:r>
              <a:rPr lang="en-US" sz="3200" dirty="0" err="1">
                <a:latin typeface="Perpetua" panose="02020502060401020303" pitchFamily="18" charset="0"/>
                <a:cs typeface="Times New Roman" panose="02020603050405020304" pitchFamily="18" charset="0"/>
              </a:rPr>
              <a:t>CreateStack</a:t>
            </a:r>
            <a:r>
              <a:rPr lang="en-US" sz="3200" dirty="0">
                <a:latin typeface="Perpetua" panose="02020502060401020303" pitchFamily="18" charset="0"/>
                <a:cs typeface="Times New Roman" panose="02020603050405020304" pitchFamily="18" charset="0"/>
              </a:rPr>
              <a:t>()</a:t>
            </a:r>
          </a:p>
          <a:p>
            <a:pPr marL="57150" indent="0" algn="just">
              <a:spcBef>
                <a:spcPts val="0"/>
              </a:spcBef>
              <a:buNone/>
              <a:tabLst>
                <a:tab pos="914400" algn="l"/>
              </a:tabLst>
            </a:pPr>
            <a:r>
              <a:rPr lang="en-US" sz="3200" dirty="0">
                <a:latin typeface="Perpetua" panose="02020502060401020303" pitchFamily="18" charset="0"/>
                <a:cs typeface="Times New Roman" panose="02020603050405020304" pitchFamily="18" charset="0"/>
              </a:rPr>
              <a:t>{</a:t>
            </a:r>
          </a:p>
          <a:p>
            <a:pPr marL="57150" indent="0" algn="just">
              <a:spcBef>
                <a:spcPts val="0"/>
              </a:spcBef>
              <a:buNone/>
              <a:tabLst>
                <a:tab pos="914400" algn="l"/>
              </a:tabLst>
            </a:pPr>
            <a:r>
              <a:rPr lang="en-US" sz="3200" dirty="0">
                <a:latin typeface="Perpetua" panose="02020502060401020303" pitchFamily="18" charset="0"/>
                <a:cs typeface="Times New Roman" panose="02020603050405020304" pitchFamily="18" charset="0"/>
              </a:rPr>
              <a:t>    </a:t>
            </a:r>
            <a:r>
              <a:rPr lang="en-US" sz="3200" dirty="0">
                <a:solidFill>
                  <a:srgbClr val="FF0000"/>
                </a:solidFill>
                <a:latin typeface="Perpetua" panose="02020502060401020303" pitchFamily="18" charset="0"/>
                <a:cs typeface="Times New Roman" panose="02020603050405020304" pitchFamily="18" charset="0"/>
              </a:rPr>
              <a:t>remove</a:t>
            </a:r>
            <a:r>
              <a:rPr lang="en-US" sz="3200" dirty="0">
                <a:latin typeface="Perpetua" panose="02020502060401020303" pitchFamily="18" charset="0"/>
                <a:cs typeface="Times New Roman" panose="02020603050405020304" pitchFamily="18" charset="0"/>
              </a:rPr>
              <a:t> existing items from the stack </a:t>
            </a:r>
          </a:p>
          <a:p>
            <a:pPr marL="57150" indent="0" algn="just">
              <a:spcBef>
                <a:spcPts val="0"/>
              </a:spcBef>
              <a:buNone/>
              <a:tabLst>
                <a:tab pos="914400" algn="l"/>
              </a:tabLst>
            </a:pPr>
            <a:r>
              <a:rPr lang="en-US" sz="3200" dirty="0">
                <a:latin typeface="Perpetua" panose="02020502060401020303" pitchFamily="18" charset="0"/>
                <a:cs typeface="Times New Roman" panose="02020603050405020304" pitchFamily="18" charset="0"/>
              </a:rPr>
              <a:t>    </a:t>
            </a:r>
            <a:r>
              <a:rPr lang="en-US" sz="3200" dirty="0" err="1">
                <a:latin typeface="Perpetua" panose="02020502060401020303" pitchFamily="18" charset="0"/>
                <a:cs typeface="Times New Roman" panose="02020603050405020304" pitchFamily="18" charset="0"/>
              </a:rPr>
              <a:t>initialise</a:t>
            </a:r>
            <a:r>
              <a:rPr lang="en-US" sz="3200" dirty="0">
                <a:latin typeface="Perpetua" panose="02020502060401020303" pitchFamily="18" charset="0"/>
                <a:cs typeface="Times New Roman" panose="02020603050405020304" pitchFamily="18" charset="0"/>
              </a:rPr>
              <a:t> the stack to empty</a:t>
            </a:r>
          </a:p>
          <a:p>
            <a:pPr marL="57150" indent="0" algn="just">
              <a:spcBef>
                <a:spcPts val="0"/>
              </a:spcBef>
              <a:buNone/>
              <a:tabLst>
                <a:tab pos="914400" algn="l"/>
              </a:tabLst>
            </a:pPr>
            <a:r>
              <a:rPr lang="en-US" sz="3200" dirty="0">
                <a:latin typeface="Perpetua" panose="02020502060401020303" pitchFamily="18" charset="0"/>
                <a:cs typeface="Times New Roman" panose="02020603050405020304" pitchFamily="18" charset="0"/>
              </a:rPr>
              <a:t>}</a:t>
            </a:r>
          </a:p>
        </p:txBody>
      </p:sp>
      <p:sp>
        <p:nvSpPr>
          <p:cNvPr id="5" name="Slide Number Placeholder 4"/>
          <p:cNvSpPr>
            <a:spLocks noGrp="1"/>
          </p:cNvSpPr>
          <p:nvPr>
            <p:ph type="sldNum" sz="quarter" idx="12"/>
          </p:nvPr>
        </p:nvSpPr>
        <p:spPr/>
        <p:txBody>
          <a:bodyPr/>
          <a:lstStyle/>
          <a:p>
            <a:fld id="{4CE482DC-2269-4F26-9D2A-7E44B1A4CD85}" type="slidenum">
              <a:rPr lang="en-US" smtClean="0"/>
              <a:t>7</a:t>
            </a:fld>
            <a:endParaRPr lang="en-US" dirty="0"/>
          </a:p>
        </p:txBody>
      </p:sp>
    </p:spTree>
    <p:extLst>
      <p:ext uri="{BB962C8B-B14F-4D97-AF65-F5344CB8AC3E}">
        <p14:creationId xmlns:p14="http://schemas.microsoft.com/office/powerpoint/2010/main" val="1606485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Working of Stack Data Structure</a:t>
            </a:r>
          </a:p>
        </p:txBody>
      </p:sp>
      <p:sp>
        <p:nvSpPr>
          <p:cNvPr id="3" name="Content Placeholder 2"/>
          <p:cNvSpPr>
            <a:spLocks noGrp="1"/>
          </p:cNvSpPr>
          <p:nvPr>
            <p:ph idx="1"/>
          </p:nvPr>
        </p:nvSpPr>
        <p:spPr>
          <a:xfrm>
            <a:off x="594360" y="1527047"/>
            <a:ext cx="11018520" cy="5110861"/>
          </a:xfrm>
        </p:spPr>
        <p:txBody>
          <a:bodyPr>
            <a:normAutofit/>
          </a:bodyPr>
          <a:lstStyle/>
          <a:p>
            <a:pPr marL="571500" indent="-514350" algn="just">
              <a:spcBef>
                <a:spcPts val="0"/>
              </a:spcBef>
              <a:tabLst>
                <a:tab pos="914400" algn="l"/>
              </a:tabLst>
            </a:pPr>
            <a:r>
              <a:rPr lang="en-US" sz="3200" dirty="0">
                <a:latin typeface="Perpetua" panose="02020502060401020303" pitchFamily="18" charset="0"/>
                <a:cs typeface="Times New Roman" panose="02020603050405020304" pitchFamily="18" charset="0"/>
              </a:rPr>
              <a:t>The operations work as follows:</a:t>
            </a:r>
          </a:p>
          <a:p>
            <a:pPr marL="845820" lvl="1" indent="-514350" algn="just">
              <a:spcBef>
                <a:spcPts val="0"/>
              </a:spcBef>
              <a:buFont typeface="+mj-lt"/>
              <a:buAutoNum type="arabicPeriod"/>
              <a:tabLst>
                <a:tab pos="914400" algn="l"/>
              </a:tabLst>
            </a:pPr>
            <a:r>
              <a:rPr lang="en-US" sz="3200" dirty="0">
                <a:latin typeface="Perpetua" panose="02020502060401020303" pitchFamily="18" charset="0"/>
                <a:cs typeface="Times New Roman" panose="02020603050405020304" pitchFamily="18" charset="0"/>
              </a:rPr>
              <a:t>A pointer called</a:t>
            </a:r>
            <a:r>
              <a:rPr lang="en-US" sz="3200" dirty="0">
                <a:solidFill>
                  <a:srgbClr val="002060"/>
                </a:solidFill>
                <a:latin typeface="Perpetua" panose="02020502060401020303" pitchFamily="18" charset="0"/>
                <a:cs typeface="Times New Roman" panose="02020603050405020304" pitchFamily="18" charset="0"/>
              </a:rPr>
              <a:t> TOP </a:t>
            </a:r>
            <a:r>
              <a:rPr lang="en-US" sz="3200" dirty="0">
                <a:latin typeface="Perpetua" panose="02020502060401020303" pitchFamily="18" charset="0"/>
                <a:cs typeface="Times New Roman" panose="02020603050405020304" pitchFamily="18" charset="0"/>
              </a:rPr>
              <a:t>is used to keep track of the top element in the stack.</a:t>
            </a:r>
          </a:p>
          <a:p>
            <a:pPr marL="845820" lvl="1" indent="-514350" algn="just">
              <a:spcBef>
                <a:spcPts val="0"/>
              </a:spcBef>
              <a:buFont typeface="+mj-lt"/>
              <a:buAutoNum type="arabicPeriod"/>
              <a:tabLst>
                <a:tab pos="914400" algn="l"/>
              </a:tabLst>
            </a:pPr>
            <a:r>
              <a:rPr lang="en-US" sz="3200" dirty="0">
                <a:latin typeface="Perpetua" panose="02020502060401020303" pitchFamily="18" charset="0"/>
                <a:cs typeface="Times New Roman" panose="02020603050405020304" pitchFamily="18" charset="0"/>
              </a:rPr>
              <a:t>When initializing the stack, we set its value to -1 so that we can check if the stack is empty by comparing TOP == -1.</a:t>
            </a:r>
          </a:p>
          <a:p>
            <a:pPr marL="845820" lvl="1" indent="-514350" algn="just">
              <a:spcBef>
                <a:spcPts val="0"/>
              </a:spcBef>
              <a:buFont typeface="+mj-lt"/>
              <a:buAutoNum type="arabicPeriod"/>
              <a:tabLst>
                <a:tab pos="914400" algn="l"/>
              </a:tabLst>
            </a:pPr>
            <a:r>
              <a:rPr lang="en-US" sz="3200" dirty="0">
                <a:latin typeface="Perpetua" panose="02020502060401020303" pitchFamily="18" charset="0"/>
                <a:cs typeface="Times New Roman" panose="02020603050405020304" pitchFamily="18" charset="0"/>
              </a:rPr>
              <a:t>On pushing an element, we increase the value of TOP and place the new element in the position pointed to by TOP.</a:t>
            </a:r>
          </a:p>
          <a:p>
            <a:pPr marL="845820" lvl="1" indent="-514350" algn="just">
              <a:spcBef>
                <a:spcPts val="0"/>
              </a:spcBef>
              <a:buFont typeface="+mj-lt"/>
              <a:buAutoNum type="arabicPeriod"/>
              <a:tabLst>
                <a:tab pos="914400" algn="l"/>
              </a:tabLst>
            </a:pPr>
            <a:r>
              <a:rPr lang="en-US" sz="3200" dirty="0">
                <a:latin typeface="Perpetua" panose="02020502060401020303" pitchFamily="18" charset="0"/>
                <a:cs typeface="Times New Roman" panose="02020603050405020304" pitchFamily="18" charset="0"/>
              </a:rPr>
              <a:t>On popping an element, we return the element pointed to by TOP and reduce its value.</a:t>
            </a:r>
          </a:p>
          <a:p>
            <a:pPr marL="845820" lvl="1" indent="-514350" algn="just">
              <a:spcBef>
                <a:spcPts val="0"/>
              </a:spcBef>
              <a:buFont typeface="+mj-lt"/>
              <a:buAutoNum type="arabicPeriod"/>
              <a:tabLst>
                <a:tab pos="914400" algn="l"/>
              </a:tabLst>
            </a:pPr>
            <a:r>
              <a:rPr lang="en-US" sz="3200" dirty="0">
                <a:latin typeface="Perpetua" panose="02020502060401020303" pitchFamily="18" charset="0"/>
                <a:cs typeface="Times New Roman" panose="02020603050405020304" pitchFamily="18" charset="0"/>
              </a:rPr>
              <a:t>Before pushing, we check if the stack is already full</a:t>
            </a:r>
          </a:p>
          <a:p>
            <a:pPr marL="845820" lvl="1" indent="-514350" algn="just">
              <a:spcBef>
                <a:spcPts val="0"/>
              </a:spcBef>
              <a:buFont typeface="+mj-lt"/>
              <a:buAutoNum type="arabicPeriod"/>
              <a:tabLst>
                <a:tab pos="914400" algn="l"/>
              </a:tabLst>
            </a:pPr>
            <a:r>
              <a:rPr lang="en-US" sz="3200" dirty="0">
                <a:latin typeface="Perpetua" panose="02020502060401020303" pitchFamily="18" charset="0"/>
                <a:cs typeface="Times New Roman" panose="02020603050405020304" pitchFamily="18" charset="0"/>
              </a:rPr>
              <a:t>Before popping, we check if the stack is already empty</a:t>
            </a:r>
          </a:p>
        </p:txBody>
      </p:sp>
      <p:sp>
        <p:nvSpPr>
          <p:cNvPr id="5" name="Slide Number Placeholder 4"/>
          <p:cNvSpPr>
            <a:spLocks noGrp="1"/>
          </p:cNvSpPr>
          <p:nvPr>
            <p:ph type="sldNum" sz="quarter" idx="12"/>
          </p:nvPr>
        </p:nvSpPr>
        <p:spPr/>
        <p:txBody>
          <a:bodyPr/>
          <a:lstStyle/>
          <a:p>
            <a:fld id="{4CE482DC-2269-4F26-9D2A-7E44B1A4CD85}" type="slidenum">
              <a:rPr lang="en-US" smtClean="0"/>
              <a:t>8</a:t>
            </a:fld>
            <a:endParaRPr lang="en-US" dirty="0"/>
          </a:p>
        </p:txBody>
      </p:sp>
    </p:spTree>
    <p:extLst>
      <p:ext uri="{BB962C8B-B14F-4D97-AF65-F5344CB8AC3E}">
        <p14:creationId xmlns:p14="http://schemas.microsoft.com/office/powerpoint/2010/main" val="3862283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Working of Stack Data Structure</a:t>
            </a:r>
          </a:p>
        </p:txBody>
      </p:sp>
      <p:sp>
        <p:nvSpPr>
          <p:cNvPr id="3" name="Content Placeholder 2"/>
          <p:cNvSpPr>
            <a:spLocks noGrp="1"/>
          </p:cNvSpPr>
          <p:nvPr>
            <p:ph idx="1"/>
          </p:nvPr>
        </p:nvSpPr>
        <p:spPr>
          <a:xfrm>
            <a:off x="594360" y="1527047"/>
            <a:ext cx="11018520" cy="5110861"/>
          </a:xfrm>
        </p:spPr>
        <p:txBody>
          <a:bodyPr>
            <a:normAutofit/>
          </a:bodyPr>
          <a:lstStyle/>
          <a:p>
            <a:pPr marL="57150" indent="0" algn="just">
              <a:spcBef>
                <a:spcPts val="0"/>
              </a:spcBef>
              <a:buNone/>
              <a:tabLst>
                <a:tab pos="914400" algn="l"/>
              </a:tabLst>
            </a:pPr>
            <a:endParaRPr lang="en-US" sz="3200" dirty="0">
              <a:latin typeface="Perpetua" panose="02020502060401020303"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CE482DC-2269-4F26-9D2A-7E44B1A4CD85}" type="slidenum">
              <a:rPr lang="en-US" smtClean="0"/>
              <a:t>9</a:t>
            </a:fld>
            <a:endParaRPr lang="en-US" dirty="0"/>
          </a:p>
        </p:txBody>
      </p:sp>
      <p:pic>
        <p:nvPicPr>
          <p:cNvPr id="2050" name="Picture 2" descr="Adding elements to the top of stack and removing elements from the top of stack">
            <a:extLst>
              <a:ext uri="{FF2B5EF4-FFF2-40B4-BE49-F238E27FC236}">
                <a16:creationId xmlns:a16="http://schemas.microsoft.com/office/drawing/2014/main" id="{C679F627-CA07-C247-CDCA-74D0721CF5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20" t="8781" r="4292" b="7805"/>
          <a:stretch/>
        </p:blipFill>
        <p:spPr bwMode="auto">
          <a:xfrm>
            <a:off x="1272208" y="1770437"/>
            <a:ext cx="10038920" cy="4624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2368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3474</TotalTime>
  <Words>3542</Words>
  <Application>Microsoft Office PowerPoint</Application>
  <PresentationFormat>Widescreen</PresentationFormat>
  <Paragraphs>531</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Calibri</vt:lpstr>
      <vt:lpstr>Lucida Sans Unicode</vt:lpstr>
      <vt:lpstr>Perpetua</vt:lpstr>
      <vt:lpstr>Rockwell</vt:lpstr>
      <vt:lpstr>Rockwell Condensed</vt:lpstr>
      <vt:lpstr>Times New Roman</vt:lpstr>
      <vt:lpstr>Wingdings</vt:lpstr>
      <vt:lpstr>Wood Type</vt:lpstr>
      <vt:lpstr>CHAPTER FOUR</vt:lpstr>
      <vt:lpstr>stacks</vt:lpstr>
      <vt:lpstr>stacks</vt:lpstr>
      <vt:lpstr>LIFO Principle of Stack</vt:lpstr>
      <vt:lpstr>Basic Operations of Stack</vt:lpstr>
      <vt:lpstr>Basic Operations of Stack</vt:lpstr>
      <vt:lpstr>Basic Operations of Stack</vt:lpstr>
      <vt:lpstr>Working of Stack Data Structure</vt:lpstr>
      <vt:lpstr>Working of Stack Data Structure</vt:lpstr>
      <vt:lpstr>Array Implementation of Stacks: PUSH operation</vt:lpstr>
      <vt:lpstr>Array Implementation of Stacks: PUSH operation</vt:lpstr>
      <vt:lpstr>Array Implementation of Stacks: Pop operation</vt:lpstr>
      <vt:lpstr>Array Implementation of Stacks: Pop operation</vt:lpstr>
      <vt:lpstr>Linked List Implementation of Stacks: PUSH operation</vt:lpstr>
      <vt:lpstr>Linked List Implementation of Stacks: PUSH operation</vt:lpstr>
      <vt:lpstr>Linked List Implementation of Stacks: PUSH operation</vt:lpstr>
      <vt:lpstr>Linked List Implementation of Stacks: PUSH operation</vt:lpstr>
      <vt:lpstr>Linked List Implementation of Stacks: Pop operation</vt:lpstr>
      <vt:lpstr>Linked List Implementation of Stacks: Pop operation</vt:lpstr>
      <vt:lpstr>Linked List Implementation of Stacks: Pop operation</vt:lpstr>
      <vt:lpstr>Linked List Implementation of Stacks: Pop operation</vt:lpstr>
      <vt:lpstr>Applications of Stacks</vt:lpstr>
      <vt:lpstr>Applications of Stacks</vt:lpstr>
      <vt:lpstr>Applications of Stacks</vt:lpstr>
      <vt:lpstr>Postfix Evaluation</vt:lpstr>
      <vt:lpstr>Postfix Evaluation</vt:lpstr>
      <vt:lpstr>Postfix Evaluation</vt:lpstr>
      <vt:lpstr>Postfix Evaluation</vt:lpstr>
      <vt:lpstr>Postfix Evaluation</vt:lpstr>
      <vt:lpstr>Postfix Evaluation</vt:lpstr>
      <vt:lpstr>Infix to Postfix (RPN) Conversion</vt:lpstr>
      <vt:lpstr>Infix to Postfix (RPN) Conversion</vt:lpstr>
      <vt:lpstr>Infix to Postfix (RPN) Conversion</vt:lpstr>
      <vt:lpstr>Infix to Postfix (RPN) Conversion</vt:lpstr>
      <vt:lpstr>Function Calls</vt:lpstr>
      <vt:lpstr>Function Calls</vt:lpstr>
      <vt:lpstr>Stack Time Complexity</vt:lpstr>
      <vt:lpstr>Applications of Stack Data Structure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Dave</dc:creator>
  <cp:lastModifiedBy>Davo</cp:lastModifiedBy>
  <cp:revision>110</cp:revision>
  <dcterms:created xsi:type="dcterms:W3CDTF">2019-11-08T01:52:16Z</dcterms:created>
  <dcterms:modified xsi:type="dcterms:W3CDTF">2023-03-21T15:48:16Z</dcterms:modified>
</cp:coreProperties>
</file>