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9" r:id="rId1"/>
  </p:sldMasterIdLst>
  <p:notesMasterIdLst>
    <p:notesMasterId r:id="rId31"/>
  </p:notesMasterIdLst>
  <p:handoutMasterIdLst>
    <p:handoutMasterId r:id="rId32"/>
  </p:handoutMasterIdLst>
  <p:sldIdLst>
    <p:sldId id="403" r:id="rId2"/>
    <p:sldId id="448" r:id="rId3"/>
    <p:sldId id="413" r:id="rId4"/>
    <p:sldId id="456" r:id="rId5"/>
    <p:sldId id="457" r:id="rId6"/>
    <p:sldId id="458" r:id="rId7"/>
    <p:sldId id="460" r:id="rId8"/>
    <p:sldId id="461" r:id="rId9"/>
    <p:sldId id="462" r:id="rId10"/>
    <p:sldId id="463" r:id="rId11"/>
    <p:sldId id="464" r:id="rId12"/>
    <p:sldId id="465" r:id="rId13"/>
    <p:sldId id="466" r:id="rId14"/>
    <p:sldId id="467" r:id="rId15"/>
    <p:sldId id="468" r:id="rId16"/>
    <p:sldId id="469" r:id="rId17"/>
    <p:sldId id="447" r:id="rId18"/>
    <p:sldId id="470" r:id="rId19"/>
    <p:sldId id="471" r:id="rId20"/>
    <p:sldId id="472" r:id="rId21"/>
    <p:sldId id="473" r:id="rId22"/>
    <p:sldId id="406" r:id="rId23"/>
    <p:sldId id="474" r:id="rId24"/>
    <p:sldId id="475" r:id="rId25"/>
    <p:sldId id="407" r:id="rId26"/>
    <p:sldId id="408" r:id="rId27"/>
    <p:sldId id="477" r:id="rId28"/>
    <p:sldId id="478" r:id="rId29"/>
    <p:sldId id="411" r:id="rId30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70" d="100"/>
          <a:sy n="70" d="100"/>
        </p:scale>
        <p:origin x="-1386" y="-72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71EECE-31E1-4A23-8A4F-3405257CB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82221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6D5273-BB71-4B6D-8615-6E06E0D77921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86443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B701-F610-4E59-B41C-E1CEE1D47FE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2007 Ramez Elmasri and Shamkant B. Navathe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7391-7EC8-4533-AAE8-813B04D177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8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9" name="Picture 46" descr="elmasri_thum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689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B701-F610-4E59-B41C-E1CEE1D47FE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1- </a:t>
            </a:r>
            <a:fld id="{5A675477-443D-4187-9AD1-B464B649E3F6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88819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B701-F610-4E59-B41C-E1CEE1D47FE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1- </a:t>
            </a:r>
            <a:fld id="{240EB54D-7454-4BE2-BB5F-3722C850C19C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6804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B701-F610-4E59-B41C-E1CEE1D47FE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05184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B701-F610-4E59-B41C-E1CEE1D47FE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8- </a:t>
            </a:r>
            <a:fld id="{7A02EE0B-CF5B-49DD-B29C-C82657CC615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9769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B701-F610-4E59-B41C-E1CEE1D47FE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8- </a:t>
            </a:r>
            <a:fld id="{157626D3-FBE7-4AF6-B557-9371DF211786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56543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B701-F610-4E59-B41C-E1CEE1D47FE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8</a:t>
            </a:r>
            <a:fld id="{9A18E815-F6A2-4923-9D65-2D0CBE43B595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4274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B701-F610-4E59-B41C-E1CEE1D47FE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16-</a:t>
            </a:r>
            <a:fld id="{AEE05831-3758-41FE-86C8-A42338BA7B7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3890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B701-F610-4E59-B41C-E1CEE1D47FE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8- </a:t>
            </a:r>
            <a:fld id="{CBCCE3FE-FCB0-427A-BC32-764E10629896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8146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B701-F610-4E59-B41C-E1CEE1D47FE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Slide8 </a:t>
            </a:r>
            <a:fld id="{048ADF35-6482-4E07-8BC7-E3CFDF0B9A27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58752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B701-F610-4E59-B41C-E1CEE1D47FE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8</a:t>
            </a:r>
            <a:fld id="{E27E5C42-AAD2-460B-B565-B1930C1CFA80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2941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CB701-F610-4E59-B41C-E1CEE1D47FE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Slide 1- </a:t>
            </a:r>
            <a:fld id="{9329CBBA-874A-4F55-ABEE-07EF29FD710E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grpSp>
        <p:nvGrpSpPr>
          <p:cNvPr id="7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8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9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1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2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685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CHAPTER </a:t>
            </a:r>
            <a:r>
              <a:rPr lang="en-US" altLang="en-US" b="1" dirty="0"/>
              <a:t>3</a:t>
            </a:r>
            <a:endParaRPr lang="en-US" altLang="en-US" sz="3200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600" b="1" dirty="0"/>
              <a:t>Concurrency Control Techniques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Guaranteeing Serializability by Two-Phase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every</a:t>
            </a:r>
            <a:r>
              <a:rPr lang="en-US" i="1" dirty="0"/>
              <a:t> </a:t>
            </a:r>
            <a:r>
              <a:rPr lang="en-US" dirty="0"/>
              <a:t>transaction in a schedule follows the two-phase locking protocol, schedule guaranteed to be serializable</a:t>
            </a:r>
          </a:p>
          <a:p>
            <a:r>
              <a:rPr lang="en-US" dirty="0"/>
              <a:t>Two-phase locking may limit the amount of concurrency that can occur in a schedule</a:t>
            </a:r>
          </a:p>
          <a:p>
            <a:r>
              <a:rPr lang="en-US" dirty="0"/>
              <a:t>Some serializable schedules will be prohibited by two-phase locking protocol</a:t>
            </a:r>
          </a:p>
        </p:txBody>
      </p:sp>
    </p:spTree>
    <p:extLst>
      <p:ext uri="{BB962C8B-B14F-4D97-AF65-F5344CB8AC3E}">
        <p14:creationId xmlns:p14="http://schemas.microsoft.com/office/powerpoint/2010/main" val="104988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of Two-Phase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Basic 2PL</a:t>
            </a:r>
          </a:p>
          <a:p>
            <a:pPr lvl="1"/>
            <a:r>
              <a:rPr lang="en-US" dirty="0"/>
              <a:t>Technique described on previous slides</a:t>
            </a:r>
          </a:p>
          <a:p>
            <a:r>
              <a:rPr lang="en-US" dirty="0"/>
              <a:t>Conservative (static) 2PL</a:t>
            </a:r>
          </a:p>
          <a:p>
            <a:pPr lvl="1"/>
            <a:r>
              <a:rPr lang="en-US" dirty="0"/>
              <a:t>Requires a transaction to lock all the items it accesses before the transaction begins</a:t>
            </a:r>
          </a:p>
          <a:p>
            <a:pPr lvl="2"/>
            <a:r>
              <a:rPr lang="en-US" dirty="0"/>
              <a:t>Predeclare read-set and write-set</a:t>
            </a:r>
          </a:p>
          <a:p>
            <a:pPr lvl="1"/>
            <a:r>
              <a:rPr lang="en-US" dirty="0"/>
              <a:t>Deadlock-free protocol</a:t>
            </a:r>
          </a:p>
          <a:p>
            <a:r>
              <a:rPr lang="en-US" dirty="0"/>
              <a:t>Strict 2PL</a:t>
            </a:r>
          </a:p>
          <a:p>
            <a:pPr lvl="1"/>
            <a:r>
              <a:rPr lang="en-US" dirty="0"/>
              <a:t>Transaction does not release exclusive locks until after it commits or aborts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9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Variations of Two-Phase Locking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Rigorous 2PL</a:t>
            </a:r>
          </a:p>
          <a:p>
            <a:pPr lvl="1"/>
            <a:r>
              <a:rPr lang="en-US" dirty="0"/>
              <a:t>Transaction does not release any locks until after it commits or aborts</a:t>
            </a:r>
          </a:p>
          <a:p>
            <a:r>
              <a:rPr lang="en-US" dirty="0"/>
              <a:t>Concurrency control subsystem responsible for generating read_lock and write_lock requests</a:t>
            </a:r>
          </a:p>
          <a:p>
            <a:r>
              <a:rPr lang="en-US" dirty="0"/>
              <a:t>Locking generally considered to have high overhead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6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Dealing with Deadlock and Starvation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  <a:p>
            <a:pPr lvl="1"/>
            <a:r>
              <a:rPr lang="en-US" dirty="0"/>
              <a:t>Occurs when each transaction T in a set is waiting for some item locked by some other transaction </a:t>
            </a:r>
            <a:r>
              <a:rPr lang="en-US" i="1" dirty="0"/>
              <a:t>T’</a:t>
            </a:r>
          </a:p>
          <a:p>
            <a:pPr lvl="1"/>
            <a:r>
              <a:rPr lang="en-US" dirty="0"/>
              <a:t>Both transactions stuck in a waiting queue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17" y="3886200"/>
            <a:ext cx="6981825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9947" y="5930030"/>
            <a:ext cx="8167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21.5 Illustrating the deadlock problem (a) A partial schedule of </a:t>
            </a:r>
            <a:r>
              <a:rPr lang="en-US" sz="1600" i="1" dirty="0"/>
              <a:t>T</a:t>
            </a:r>
            <a:r>
              <a:rPr lang="en-US" sz="1600" dirty="0"/>
              <a:t>1′ and </a:t>
            </a:r>
            <a:r>
              <a:rPr lang="en-US" sz="1600" i="1" dirty="0"/>
              <a:t>T</a:t>
            </a:r>
            <a:r>
              <a:rPr lang="en-US" sz="1600" dirty="0"/>
              <a:t>2′ that is</a:t>
            </a:r>
          </a:p>
          <a:p>
            <a:r>
              <a:rPr lang="en-US" sz="1600" dirty="0"/>
              <a:t>in a state of deadlock (b) A wait-for graph for the partial schedule in (a)</a:t>
            </a:r>
          </a:p>
        </p:txBody>
      </p:sp>
    </p:spTree>
    <p:extLst>
      <p:ext uri="{BB962C8B-B14F-4D97-AF65-F5344CB8AC3E}">
        <p14:creationId xmlns:p14="http://schemas.microsoft.com/office/powerpoint/2010/main" val="217458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Dealing with Deadlock and Starvation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Deadlock prevention protocols</a:t>
            </a:r>
          </a:p>
          <a:p>
            <a:pPr lvl="1"/>
            <a:r>
              <a:rPr lang="en-US" dirty="0"/>
              <a:t>Every transaction locks all items it needs in advance</a:t>
            </a:r>
          </a:p>
          <a:p>
            <a:pPr lvl="1"/>
            <a:r>
              <a:rPr lang="en-US" dirty="0"/>
              <a:t>Ordering all items in the database</a:t>
            </a:r>
          </a:p>
          <a:p>
            <a:pPr lvl="2"/>
            <a:r>
              <a:rPr lang="en-US" dirty="0"/>
              <a:t>Transaction that needs several items will lock them in that order</a:t>
            </a:r>
          </a:p>
          <a:p>
            <a:pPr lvl="1"/>
            <a:r>
              <a:rPr lang="en-US" dirty="0"/>
              <a:t>Both approaches impractical</a:t>
            </a:r>
          </a:p>
          <a:p>
            <a:r>
              <a:rPr lang="en-US" dirty="0"/>
              <a:t>Protocols based on a timestamp</a:t>
            </a:r>
          </a:p>
          <a:p>
            <a:pPr lvl="1"/>
            <a:r>
              <a:rPr lang="en-US" dirty="0"/>
              <a:t>Wait-die</a:t>
            </a:r>
          </a:p>
          <a:p>
            <a:pPr lvl="1"/>
            <a:r>
              <a:rPr lang="en-US" dirty="0"/>
              <a:t>Wound-wait</a:t>
            </a:r>
          </a:p>
        </p:txBody>
      </p:sp>
    </p:spTree>
    <p:extLst>
      <p:ext uri="{BB962C8B-B14F-4D97-AF65-F5344CB8AC3E}">
        <p14:creationId xmlns:p14="http://schemas.microsoft.com/office/powerpoint/2010/main" val="402654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Dealing with Deadlock and Starvation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waiting algorithm</a:t>
            </a:r>
          </a:p>
          <a:p>
            <a:pPr lvl="1"/>
            <a:r>
              <a:rPr lang="en-US" dirty="0"/>
              <a:t>If transaction unable to obtain a lock, immediately aborted and restarted later</a:t>
            </a:r>
          </a:p>
          <a:p>
            <a:r>
              <a:rPr lang="en-US" dirty="0"/>
              <a:t>Cautious waiting algorithm</a:t>
            </a:r>
          </a:p>
          <a:p>
            <a:pPr lvl="1"/>
            <a:r>
              <a:rPr lang="en-US" dirty="0"/>
              <a:t>Deadlock-free</a:t>
            </a:r>
          </a:p>
          <a:p>
            <a:r>
              <a:rPr lang="en-US" dirty="0"/>
              <a:t>Deadlock detection</a:t>
            </a:r>
          </a:p>
          <a:p>
            <a:pPr lvl="1"/>
            <a:r>
              <a:rPr lang="en-US" dirty="0"/>
              <a:t>System checks to see if a state of deadlock exists</a:t>
            </a:r>
          </a:p>
          <a:p>
            <a:pPr lvl="1"/>
            <a:r>
              <a:rPr lang="en-US" dirty="0"/>
              <a:t>Wait-for graph</a:t>
            </a:r>
          </a:p>
        </p:txBody>
      </p:sp>
    </p:spTree>
    <p:extLst>
      <p:ext uri="{BB962C8B-B14F-4D97-AF65-F5344CB8AC3E}">
        <p14:creationId xmlns:p14="http://schemas.microsoft.com/office/powerpoint/2010/main" val="193290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Dealing with Deadlock and Starvation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Victim selection</a:t>
            </a:r>
          </a:p>
          <a:p>
            <a:pPr lvl="1"/>
            <a:r>
              <a:rPr lang="en-US" dirty="0"/>
              <a:t>Deciding which transaction to abort in case of deadlock</a:t>
            </a:r>
          </a:p>
          <a:p>
            <a:r>
              <a:rPr lang="en-US" dirty="0"/>
              <a:t>Timeouts</a:t>
            </a:r>
          </a:p>
          <a:p>
            <a:pPr lvl="1"/>
            <a:r>
              <a:rPr lang="en-US" dirty="0"/>
              <a:t>If system waits longer than a predefined time, it aborts the transaction</a:t>
            </a:r>
          </a:p>
          <a:p>
            <a:r>
              <a:rPr lang="en-US" dirty="0"/>
              <a:t>Starvation</a:t>
            </a:r>
          </a:p>
          <a:p>
            <a:pPr lvl="1"/>
            <a:r>
              <a:rPr lang="en-US" dirty="0"/>
              <a:t>Occurs if a transaction cannot proceed for an indefinite period of time while other transactions continue normally</a:t>
            </a:r>
          </a:p>
          <a:p>
            <a:pPr lvl="1"/>
            <a:r>
              <a:rPr lang="en-US" dirty="0"/>
              <a:t>Solution: first-come-first-served queue</a:t>
            </a:r>
          </a:p>
        </p:txBody>
      </p:sp>
    </p:spTree>
    <p:extLst>
      <p:ext uri="{BB962C8B-B14F-4D97-AF65-F5344CB8AC3E}">
        <p14:creationId xmlns:p14="http://schemas.microsoft.com/office/powerpoint/2010/main" val="220826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21.2 Concurrency Control Based</a:t>
            </a:r>
            <a:br>
              <a:rPr lang="en-US" altLang="en-US" dirty="0"/>
            </a:br>
            <a:r>
              <a:rPr lang="en-US" altLang="en-US" dirty="0"/>
              <a:t>on Timestamp Ordering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Timestamp</a:t>
            </a:r>
          </a:p>
          <a:p>
            <a:pPr lvl="1"/>
            <a:r>
              <a:rPr lang="en-US" altLang="en-US" dirty="0"/>
              <a:t>Unique identifier assigned by the DBMS to identify a transaction</a:t>
            </a:r>
          </a:p>
          <a:p>
            <a:pPr lvl="1"/>
            <a:r>
              <a:rPr lang="en-US" altLang="en-US" dirty="0"/>
              <a:t>Assigned in the order submitted</a:t>
            </a:r>
          </a:p>
          <a:p>
            <a:pPr lvl="1"/>
            <a:r>
              <a:rPr lang="en-US" altLang="en-US" dirty="0"/>
              <a:t>Transaction start time</a:t>
            </a:r>
          </a:p>
          <a:p>
            <a:r>
              <a:rPr lang="en-US" altLang="en-US" dirty="0"/>
              <a:t>Concurrency control techniques based on timestamps do not use locks</a:t>
            </a:r>
          </a:p>
          <a:p>
            <a:pPr lvl="1"/>
            <a:r>
              <a:rPr lang="en-US" altLang="en-US" dirty="0"/>
              <a:t>Deadlocks cannot occur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Concurrency Control Based</a:t>
            </a:r>
            <a:br>
              <a:rPr lang="en-US" altLang="en-US" dirty="0"/>
            </a:br>
            <a:r>
              <a:rPr lang="en-US" altLang="en-US" dirty="0"/>
              <a:t>on 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Generating timestamps</a:t>
            </a:r>
          </a:p>
          <a:p>
            <a:pPr lvl="1"/>
            <a:r>
              <a:rPr lang="en-US" altLang="en-US" dirty="0"/>
              <a:t>Counter incremented each time its value is assigned to a transaction</a:t>
            </a:r>
          </a:p>
          <a:p>
            <a:pPr lvl="1"/>
            <a:r>
              <a:rPr lang="en-US" altLang="en-US" dirty="0"/>
              <a:t>Current date/time value of the system clock</a:t>
            </a:r>
          </a:p>
          <a:p>
            <a:pPr lvl="2"/>
            <a:r>
              <a:rPr lang="en-US" altLang="en-US" dirty="0"/>
              <a:t>Ensure no two timestamps are generated during the same tick of the clock</a:t>
            </a:r>
          </a:p>
          <a:p>
            <a:r>
              <a:rPr lang="en-US" altLang="en-US" dirty="0"/>
              <a:t>General approach</a:t>
            </a:r>
          </a:p>
          <a:p>
            <a:pPr lvl="1"/>
            <a:r>
              <a:rPr lang="en-US" altLang="en-US" dirty="0"/>
              <a:t>Enforce equivalent serial order on the transactions based on their timestamps</a:t>
            </a:r>
          </a:p>
        </p:txBody>
      </p:sp>
    </p:spTree>
    <p:extLst>
      <p:ext uri="{BB962C8B-B14F-4D97-AF65-F5344CB8AC3E}">
        <p14:creationId xmlns:p14="http://schemas.microsoft.com/office/powerpoint/2010/main" val="422768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Concurrency Control Based</a:t>
            </a:r>
            <a:br>
              <a:rPr lang="en-US" altLang="en-US" dirty="0"/>
            </a:br>
            <a:r>
              <a:rPr lang="en-US" altLang="en-US" dirty="0"/>
              <a:t>on 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Timestamp ordering (TO)</a:t>
            </a:r>
          </a:p>
          <a:p>
            <a:pPr lvl="1"/>
            <a:r>
              <a:rPr lang="en-US" altLang="en-US" dirty="0"/>
              <a:t>Allows interleaving of transaction operations</a:t>
            </a:r>
          </a:p>
          <a:p>
            <a:pPr lvl="1"/>
            <a:r>
              <a:rPr lang="en-US" altLang="en-US" dirty="0"/>
              <a:t>Must ensure timestamp order is followed for each pair of conflicting operations</a:t>
            </a:r>
          </a:p>
          <a:p>
            <a:r>
              <a:rPr lang="en-US" altLang="en-US" dirty="0"/>
              <a:t>Each database item assigned two timestamp values</a:t>
            </a:r>
          </a:p>
          <a:p>
            <a:pPr lvl="1"/>
            <a:r>
              <a:rPr lang="en-US" altLang="en-US" dirty="0"/>
              <a:t>read_TS(X)</a:t>
            </a:r>
          </a:p>
          <a:p>
            <a:pPr lvl="1"/>
            <a:r>
              <a:rPr lang="en-US" altLang="en-US" dirty="0"/>
              <a:t>write_TS(X)</a:t>
            </a:r>
          </a:p>
        </p:txBody>
      </p:sp>
    </p:spTree>
    <p:extLst>
      <p:ext uri="{BB962C8B-B14F-4D97-AF65-F5344CB8AC3E}">
        <p14:creationId xmlns:p14="http://schemas.microsoft.com/office/powerpoint/2010/main" val="69122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Concurrency control protocols</a:t>
            </a:r>
          </a:p>
          <a:p>
            <a:pPr lvl="1"/>
            <a:r>
              <a:rPr lang="en-US" dirty="0"/>
              <a:t>Set of rules to guarantee serializability</a:t>
            </a:r>
          </a:p>
          <a:p>
            <a:r>
              <a:rPr lang="en-US" dirty="0"/>
              <a:t>Two-phase locking protocols</a:t>
            </a:r>
          </a:p>
          <a:p>
            <a:pPr lvl="1"/>
            <a:r>
              <a:rPr lang="en-US" dirty="0"/>
              <a:t>Lock data items to prevent concurrent access</a:t>
            </a:r>
          </a:p>
          <a:p>
            <a:r>
              <a:rPr lang="en-US" dirty="0"/>
              <a:t>Timestamp</a:t>
            </a:r>
          </a:p>
          <a:p>
            <a:pPr lvl="1"/>
            <a:r>
              <a:rPr lang="en-US" dirty="0"/>
              <a:t>Unique identifier for each transaction</a:t>
            </a:r>
          </a:p>
          <a:p>
            <a:r>
              <a:rPr lang="en-US" dirty="0"/>
              <a:t>Multiversion currency control protocols</a:t>
            </a:r>
          </a:p>
          <a:p>
            <a:pPr lvl="1"/>
            <a:r>
              <a:rPr lang="en-US" dirty="0"/>
              <a:t>Use multiple versions of a data item</a:t>
            </a:r>
          </a:p>
          <a:p>
            <a:r>
              <a:rPr lang="en-US" dirty="0"/>
              <a:t>Validation or certification of a transaction</a:t>
            </a:r>
          </a:p>
        </p:txBody>
      </p:sp>
    </p:spTree>
    <p:extLst>
      <p:ext uri="{BB962C8B-B14F-4D97-AF65-F5344CB8AC3E}">
        <p14:creationId xmlns:p14="http://schemas.microsoft.com/office/powerpoint/2010/main" val="47709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Concurrency Control Based</a:t>
            </a:r>
            <a:br>
              <a:rPr lang="en-US" altLang="en-US" dirty="0"/>
            </a:br>
            <a:r>
              <a:rPr lang="en-US" altLang="en-US" dirty="0"/>
              <a:t>on 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Basic TO algorithm</a:t>
            </a:r>
          </a:p>
          <a:p>
            <a:pPr lvl="1"/>
            <a:r>
              <a:rPr lang="en-US" dirty="0"/>
              <a:t>If conflicting operations detected, later operation rejected by aborting transaction that issued it</a:t>
            </a:r>
          </a:p>
          <a:p>
            <a:pPr lvl="1"/>
            <a:r>
              <a:rPr lang="en-US" dirty="0"/>
              <a:t>Schedules produced guaranteed to be conflict serializable</a:t>
            </a:r>
          </a:p>
          <a:p>
            <a:pPr lvl="1"/>
            <a:r>
              <a:rPr lang="en-US" altLang="en-US" dirty="0"/>
              <a:t>Starvation may occur</a:t>
            </a:r>
          </a:p>
          <a:p>
            <a:r>
              <a:rPr lang="en-US" altLang="en-US" dirty="0"/>
              <a:t>Strict TO algorithm</a:t>
            </a:r>
          </a:p>
          <a:p>
            <a:pPr lvl="1"/>
            <a:r>
              <a:rPr lang="en-US" altLang="en-US" dirty="0"/>
              <a:t>Ensures schedules are both strict and conflict serializable</a:t>
            </a:r>
          </a:p>
        </p:txBody>
      </p:sp>
    </p:spTree>
    <p:extLst>
      <p:ext uri="{BB962C8B-B14F-4D97-AF65-F5344CB8AC3E}">
        <p14:creationId xmlns:p14="http://schemas.microsoft.com/office/powerpoint/2010/main" val="62171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Concurrency Control Based</a:t>
            </a:r>
            <a:br>
              <a:rPr lang="en-US" altLang="en-US" dirty="0"/>
            </a:br>
            <a:r>
              <a:rPr lang="en-US" altLang="en-US" dirty="0"/>
              <a:t>on 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Thomas’s write rule</a:t>
            </a:r>
          </a:p>
          <a:p>
            <a:pPr lvl="1"/>
            <a:r>
              <a:rPr lang="en-US" altLang="en-US" dirty="0"/>
              <a:t>Modification of basic TO algorithm</a:t>
            </a:r>
          </a:p>
          <a:p>
            <a:pPr lvl="1"/>
            <a:r>
              <a:rPr lang="en-US" altLang="en-US" dirty="0"/>
              <a:t>Does not enforce conflict serializability</a:t>
            </a:r>
          </a:p>
          <a:p>
            <a:pPr lvl="1"/>
            <a:r>
              <a:rPr lang="en-US" altLang="en-US" dirty="0"/>
              <a:t>Rejects fewer write operations by modifying checks for write_item(X) operation</a:t>
            </a:r>
          </a:p>
        </p:txBody>
      </p:sp>
    </p:spTree>
    <p:extLst>
      <p:ext uri="{BB962C8B-B14F-4D97-AF65-F5344CB8AC3E}">
        <p14:creationId xmlns:p14="http://schemas.microsoft.com/office/powerpoint/2010/main" val="232416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3</a:t>
            </a:r>
            <a:r>
              <a:rPr lang="en-US" altLang="en-US" dirty="0" smtClean="0"/>
              <a:t>.3 </a:t>
            </a:r>
            <a:r>
              <a:rPr lang="en-US" altLang="en-US" dirty="0"/>
              <a:t>Multiversion Concurrency</a:t>
            </a:r>
            <a:br>
              <a:rPr lang="en-US" altLang="en-US" dirty="0"/>
            </a:br>
            <a:r>
              <a:rPr lang="en-US" altLang="en-US" dirty="0"/>
              <a:t>Control Techniques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Several versions of an item are kept by a system</a:t>
            </a:r>
          </a:p>
          <a:p>
            <a:r>
              <a:rPr lang="en-US" altLang="en-US" dirty="0"/>
              <a:t>Some read operations that would be rejected in other techniques can be accepted by reading an older version of the item</a:t>
            </a:r>
          </a:p>
          <a:p>
            <a:pPr lvl="1"/>
            <a:r>
              <a:rPr lang="en-US" altLang="en-US" dirty="0"/>
              <a:t>Maintains serializability</a:t>
            </a:r>
          </a:p>
          <a:p>
            <a:r>
              <a:rPr lang="en-US" altLang="en-US" dirty="0"/>
              <a:t>More storage is needed</a:t>
            </a:r>
          </a:p>
          <a:p>
            <a:r>
              <a:rPr lang="en-US" altLang="en-US" dirty="0"/>
              <a:t>Multiversion currency control scheme types</a:t>
            </a:r>
          </a:p>
          <a:p>
            <a:pPr lvl="1"/>
            <a:r>
              <a:rPr lang="en-US" altLang="en-US" dirty="0"/>
              <a:t>Based on timestamp ordering</a:t>
            </a:r>
          </a:p>
          <a:p>
            <a:pPr lvl="1"/>
            <a:r>
              <a:rPr lang="en-US" altLang="en-US" dirty="0"/>
              <a:t>Based on two-phase locking</a:t>
            </a:r>
          </a:p>
          <a:p>
            <a:pPr lvl="1"/>
            <a:r>
              <a:rPr lang="en-US" altLang="en-US" dirty="0"/>
              <a:t>Validation and snapshot isolation techniques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Multiversion Concurrency</a:t>
            </a:r>
            <a:br>
              <a:rPr lang="en-US" altLang="en-US" dirty="0"/>
            </a:br>
            <a:r>
              <a:rPr lang="en-US" altLang="en-US" dirty="0"/>
              <a:t>Control Techniques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Multiversion technique based on timestamp ordering</a:t>
            </a:r>
          </a:p>
          <a:p>
            <a:pPr lvl="1"/>
            <a:r>
              <a:rPr lang="en-US" altLang="en-US" dirty="0"/>
              <a:t>Two timestamps associated with each version are kept</a:t>
            </a:r>
          </a:p>
          <a:p>
            <a:pPr lvl="2"/>
            <a:r>
              <a:rPr lang="en-US" altLang="en-US" dirty="0"/>
              <a:t>read_TS(X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dirty="0"/>
              <a:t>write_TS(X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101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Multiversion Concurrency</a:t>
            </a:r>
            <a:br>
              <a:rPr lang="en-US" altLang="en-US" dirty="0"/>
            </a:br>
            <a:r>
              <a:rPr lang="en-US" altLang="en-US" dirty="0"/>
              <a:t>Control Techniques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dirty="0"/>
              <a:t>Multiversion two-phase locking using certify locks</a:t>
            </a:r>
          </a:p>
          <a:p>
            <a:pPr lvl="2"/>
            <a:r>
              <a:rPr lang="en-US" altLang="en-US" dirty="0"/>
              <a:t>Three locking modes: read, write, and certify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231" y="2707710"/>
            <a:ext cx="4057650" cy="3181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9953" y="5929996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21.6 Lock compatibility tables (a) Lock compatibility table for read/write locking scheme (b) Lock compatibility table for read/write/certify locking scheme</a:t>
            </a:r>
          </a:p>
        </p:txBody>
      </p:sp>
    </p:spTree>
    <p:extLst>
      <p:ext uri="{BB962C8B-B14F-4D97-AF65-F5344CB8AC3E}">
        <p14:creationId xmlns:p14="http://schemas.microsoft.com/office/powerpoint/2010/main" val="292058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610600" cy="992187"/>
          </a:xfrm>
        </p:spPr>
        <p:txBody>
          <a:bodyPr>
            <a:normAutofit fontScale="90000"/>
          </a:bodyPr>
          <a:lstStyle/>
          <a:p>
            <a:r>
              <a:rPr lang="en-US" altLang="en-US" sz="3200" dirty="0"/>
              <a:t>3</a:t>
            </a:r>
            <a:r>
              <a:rPr lang="en-US" altLang="en-US" sz="3200" dirty="0" smtClean="0"/>
              <a:t>.4 </a:t>
            </a:r>
            <a:r>
              <a:rPr lang="en-US" altLang="en-US" sz="3200" dirty="0"/>
              <a:t>Validation (Optimistic) Techniques and Snapshot Isolation Concurrency Control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Optimistic techniques</a:t>
            </a:r>
          </a:p>
          <a:p>
            <a:pPr lvl="1"/>
            <a:r>
              <a:rPr lang="en-US" dirty="0"/>
              <a:t>Also called validation or certification techniques</a:t>
            </a:r>
          </a:p>
          <a:p>
            <a:pPr lvl="1"/>
            <a:r>
              <a:rPr lang="en-US" dirty="0"/>
              <a:t>No checking is done while the transaction is executing</a:t>
            </a:r>
          </a:p>
          <a:p>
            <a:pPr lvl="1"/>
            <a:r>
              <a:rPr lang="en-US" altLang="en-US" dirty="0"/>
              <a:t>Updates not applied directly to the database until finished transaction is validated</a:t>
            </a:r>
          </a:p>
          <a:p>
            <a:pPr lvl="2"/>
            <a:r>
              <a:rPr lang="en-US" altLang="en-US" dirty="0"/>
              <a:t>All updates applied to local copies of data items</a:t>
            </a:r>
          </a:p>
          <a:p>
            <a:pPr lvl="1"/>
            <a:r>
              <a:rPr lang="en-US" altLang="en-US" dirty="0"/>
              <a:t>Validation phase checks whether any of transaction’s updates violate serializability</a:t>
            </a:r>
          </a:p>
          <a:p>
            <a:pPr lvl="2"/>
            <a:r>
              <a:rPr lang="en-US" altLang="en-US" dirty="0"/>
              <a:t>Transaction committed or aborted based on result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3</a:t>
            </a:r>
            <a:r>
              <a:rPr lang="en-US" altLang="en-US" dirty="0" smtClean="0"/>
              <a:t>.5 </a:t>
            </a:r>
            <a:r>
              <a:rPr lang="en-US" altLang="en-US" dirty="0"/>
              <a:t>Granularity of Data Items and</a:t>
            </a:r>
            <a:br>
              <a:rPr lang="en-US" altLang="en-US" dirty="0"/>
            </a:br>
            <a:r>
              <a:rPr lang="en-US" altLang="en-US" dirty="0"/>
              <a:t>Multiple Granularity Locking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Size of data items known as granularity</a:t>
            </a:r>
          </a:p>
          <a:p>
            <a:pPr lvl="1"/>
            <a:r>
              <a:rPr lang="en-US" altLang="en-US" dirty="0"/>
              <a:t>Fine (small)</a:t>
            </a:r>
          </a:p>
          <a:p>
            <a:pPr lvl="1"/>
            <a:r>
              <a:rPr lang="en-US" altLang="en-US" dirty="0"/>
              <a:t>Coarse (large)</a:t>
            </a:r>
          </a:p>
          <a:p>
            <a:r>
              <a:rPr lang="en-US" altLang="en-US" dirty="0"/>
              <a:t>Larger the data item size, lower the degree of concurrency permitted</a:t>
            </a:r>
          </a:p>
          <a:p>
            <a:pPr lvl="1"/>
            <a:r>
              <a:rPr lang="en-US" altLang="en-US" dirty="0"/>
              <a:t>Example: entire disk block locked</a:t>
            </a:r>
          </a:p>
          <a:p>
            <a:r>
              <a:rPr lang="en-US" altLang="en-US" dirty="0"/>
              <a:t>Smaller the data item size, more locks required</a:t>
            </a:r>
          </a:p>
          <a:p>
            <a:pPr lvl="1"/>
            <a:r>
              <a:rPr lang="en-US" altLang="en-US" dirty="0"/>
              <a:t>Higher overhead</a:t>
            </a:r>
          </a:p>
          <a:p>
            <a:r>
              <a:rPr lang="en-US" altLang="en-US" dirty="0"/>
              <a:t>Best item size depends on transaction type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Granularity Level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 can be requested at any level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53" y="2500312"/>
            <a:ext cx="7562850" cy="2771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3022" y="5756702"/>
            <a:ext cx="76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3</a:t>
            </a:r>
            <a:r>
              <a:rPr lang="en-US" sz="1600" dirty="0" smtClean="0"/>
              <a:t>.7 </a:t>
            </a:r>
            <a:r>
              <a:rPr lang="en-US" sz="1600" dirty="0"/>
              <a:t>A granularity hierarchy for illustrating multiple granularity level locking</a:t>
            </a:r>
          </a:p>
        </p:txBody>
      </p:sp>
    </p:spTree>
    <p:extLst>
      <p:ext uri="{BB962C8B-B14F-4D97-AF65-F5344CB8AC3E}">
        <p14:creationId xmlns:p14="http://schemas.microsoft.com/office/powerpoint/2010/main" val="332468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Multiple Granularity Level Locking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Intention locks are needed</a:t>
            </a:r>
          </a:p>
          <a:p>
            <a:pPr lvl="1"/>
            <a:r>
              <a:rPr lang="en-US" dirty="0"/>
              <a:t>Transaction indicates along the path from the root to the desired node, what type of lock (shared or exclusive) it will require from one of the node’s descendants</a:t>
            </a:r>
          </a:p>
          <a:p>
            <a:r>
              <a:rPr lang="en-US" dirty="0"/>
              <a:t>Intention lock types</a:t>
            </a:r>
          </a:p>
          <a:p>
            <a:pPr lvl="1"/>
            <a:r>
              <a:rPr lang="en-US" dirty="0"/>
              <a:t>Intention-shared (IS)</a:t>
            </a:r>
          </a:p>
          <a:p>
            <a:pPr lvl="2"/>
            <a:r>
              <a:rPr lang="en-US" dirty="0"/>
              <a:t>Shared locks will be requested on a descendant node</a:t>
            </a:r>
          </a:p>
          <a:p>
            <a:pPr lvl="1"/>
            <a:r>
              <a:rPr lang="en-US" dirty="0"/>
              <a:t>Intention-exclusive (IX)</a:t>
            </a:r>
          </a:p>
          <a:p>
            <a:pPr lvl="2"/>
            <a:r>
              <a:rPr lang="en-US" dirty="0"/>
              <a:t>Exclusive locks will be requested</a:t>
            </a:r>
          </a:p>
        </p:txBody>
      </p:sp>
    </p:spTree>
    <p:extLst>
      <p:ext uri="{BB962C8B-B14F-4D97-AF65-F5344CB8AC3E}">
        <p14:creationId xmlns:p14="http://schemas.microsoft.com/office/powerpoint/2010/main" val="12747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3</a:t>
            </a:r>
            <a:r>
              <a:rPr lang="en-US" altLang="en-US" dirty="0" smtClean="0"/>
              <a:t>.7 </a:t>
            </a:r>
            <a:r>
              <a:rPr lang="en-US" altLang="en-US" dirty="0"/>
              <a:t>Other Concurrency Control Issues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Insertion</a:t>
            </a:r>
          </a:p>
          <a:p>
            <a:pPr lvl="1"/>
            <a:r>
              <a:rPr lang="en-US" altLang="en-US" dirty="0"/>
              <a:t>When new data item is inserted, it cannot be accessed until after operation is completed</a:t>
            </a:r>
          </a:p>
          <a:p>
            <a:r>
              <a:rPr lang="en-US" altLang="en-US" dirty="0"/>
              <a:t>Deletion operation on the existing data item</a:t>
            </a:r>
          </a:p>
          <a:p>
            <a:pPr lvl="1"/>
            <a:r>
              <a:rPr lang="en-US" altLang="en-US" dirty="0"/>
              <a:t>Write lock must be obtained before deletion</a:t>
            </a:r>
          </a:p>
          <a:p>
            <a:r>
              <a:rPr lang="en-US" altLang="en-US" dirty="0"/>
              <a:t>Phantom problem</a:t>
            </a:r>
          </a:p>
          <a:p>
            <a:pPr lvl="1"/>
            <a:r>
              <a:rPr lang="en-US" altLang="en-US" dirty="0"/>
              <a:t>Can occur when a new record being inserted satisfies a condition that a set of records accessed by another transaction must satisfy</a:t>
            </a:r>
          </a:p>
          <a:p>
            <a:pPr lvl="1"/>
            <a:r>
              <a:rPr lang="en-US" altLang="en-US" dirty="0"/>
              <a:t>Record causing conflict not recognized by concurrency control protocol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3</a:t>
            </a:r>
            <a:r>
              <a:rPr lang="en-US" altLang="en-US" dirty="0" smtClean="0"/>
              <a:t>.1 </a:t>
            </a:r>
            <a:r>
              <a:rPr lang="en-US" altLang="en-US" dirty="0"/>
              <a:t>Two-Phase Locking Techniques</a:t>
            </a:r>
            <a:br>
              <a:rPr lang="en-US" altLang="en-US" dirty="0"/>
            </a:br>
            <a:r>
              <a:rPr lang="en-US" altLang="en-US" dirty="0"/>
              <a:t>for Concurrency Control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Lock</a:t>
            </a:r>
          </a:p>
          <a:p>
            <a:pPr lvl="1"/>
            <a:r>
              <a:rPr lang="en-US" altLang="en-US" dirty="0"/>
              <a:t>Variable associated with a data item describing status for operations that can be applied</a:t>
            </a:r>
          </a:p>
          <a:p>
            <a:pPr lvl="1"/>
            <a:r>
              <a:rPr lang="en-US" altLang="en-US" dirty="0"/>
              <a:t>One lock for each item in the database</a:t>
            </a:r>
          </a:p>
          <a:p>
            <a:r>
              <a:rPr lang="en-US" altLang="en-US" dirty="0"/>
              <a:t>Binary locks</a:t>
            </a:r>
          </a:p>
          <a:p>
            <a:pPr lvl="1"/>
            <a:r>
              <a:rPr lang="en-US" altLang="en-US" dirty="0"/>
              <a:t>Two states (values) </a:t>
            </a:r>
          </a:p>
          <a:p>
            <a:pPr lvl="2"/>
            <a:r>
              <a:rPr lang="en-US" altLang="en-US" dirty="0"/>
              <a:t>Locked (1)</a:t>
            </a:r>
          </a:p>
          <a:p>
            <a:pPr lvl="3"/>
            <a:r>
              <a:rPr lang="en-US" altLang="en-US" dirty="0"/>
              <a:t>Item cannot be accessed</a:t>
            </a:r>
          </a:p>
          <a:p>
            <a:pPr lvl="2"/>
            <a:r>
              <a:rPr lang="en-US" altLang="en-US" dirty="0"/>
              <a:t>Unlocked (0)</a:t>
            </a:r>
          </a:p>
          <a:p>
            <a:pPr lvl="3"/>
            <a:r>
              <a:rPr lang="en-US" altLang="en-US" dirty="0"/>
              <a:t>Item can be accessed when requested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Two-Phase Locking Techniques</a:t>
            </a:r>
            <a:br>
              <a:rPr lang="en-US" altLang="en-US" dirty="0"/>
            </a:br>
            <a:r>
              <a:rPr lang="en-US" altLang="en-US" dirty="0"/>
              <a:t>for Concurrency Control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Transaction requests access by issuing a lock_item(X) operation</a:t>
            </a:r>
          </a:p>
          <a:p>
            <a:pPr lvl="1"/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6" y="2764874"/>
            <a:ext cx="4954484" cy="30527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90436" y="6046237"/>
            <a:ext cx="5099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3</a:t>
            </a:r>
            <a:r>
              <a:rPr lang="en-US" sz="1600" dirty="0" smtClean="0"/>
              <a:t>.1 </a:t>
            </a:r>
            <a:r>
              <a:rPr lang="en-US" sz="1600" dirty="0"/>
              <a:t>Lock and unlock operations for binary locks</a:t>
            </a:r>
          </a:p>
        </p:txBody>
      </p:sp>
    </p:spTree>
    <p:extLst>
      <p:ext uri="{BB962C8B-B14F-4D97-AF65-F5344CB8AC3E}">
        <p14:creationId xmlns:p14="http://schemas.microsoft.com/office/powerpoint/2010/main" val="78380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Two-Phase Locking Techniques</a:t>
            </a:r>
            <a:br>
              <a:rPr lang="en-US" altLang="en-US" dirty="0"/>
            </a:br>
            <a:r>
              <a:rPr lang="en-US" altLang="en-US" dirty="0"/>
              <a:t>for Concurrency Control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 table specifies items that have locks</a:t>
            </a:r>
          </a:p>
          <a:p>
            <a:r>
              <a:rPr lang="en-US" dirty="0"/>
              <a:t>Lock manager subsystem</a:t>
            </a:r>
          </a:p>
          <a:p>
            <a:pPr lvl="1"/>
            <a:r>
              <a:rPr lang="en-US" dirty="0"/>
              <a:t>Keeps track of and controls access to locks</a:t>
            </a:r>
          </a:p>
          <a:p>
            <a:pPr lvl="1"/>
            <a:r>
              <a:rPr lang="en-US" dirty="0"/>
              <a:t>Rules enforced by lock manager module</a:t>
            </a:r>
          </a:p>
          <a:p>
            <a:r>
              <a:rPr lang="en-US" dirty="0"/>
              <a:t>At most one transaction can hold the lock on an item at a given time</a:t>
            </a:r>
          </a:p>
          <a:p>
            <a:r>
              <a:rPr lang="en-US" dirty="0"/>
              <a:t>Binary locking too restrictive for database items</a:t>
            </a:r>
          </a:p>
        </p:txBody>
      </p:sp>
    </p:spTree>
    <p:extLst>
      <p:ext uri="{BB962C8B-B14F-4D97-AF65-F5344CB8AC3E}">
        <p14:creationId xmlns:p14="http://schemas.microsoft.com/office/powerpoint/2010/main" val="278445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Two-Phase Locking Techniques</a:t>
            </a:r>
            <a:br>
              <a:rPr lang="en-US" altLang="en-US" dirty="0"/>
            </a:br>
            <a:r>
              <a:rPr lang="en-US" altLang="en-US" dirty="0"/>
              <a:t>for Concurrency Control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Shared/exclusive or read/write locks</a:t>
            </a:r>
          </a:p>
          <a:p>
            <a:pPr lvl="1"/>
            <a:r>
              <a:rPr lang="en-US" dirty="0"/>
              <a:t>Read operations on the same item are not conflicting</a:t>
            </a:r>
          </a:p>
          <a:p>
            <a:pPr lvl="1"/>
            <a:r>
              <a:rPr lang="en-US" dirty="0"/>
              <a:t>Must have exclusive lock to write</a:t>
            </a:r>
          </a:p>
          <a:p>
            <a:pPr lvl="1"/>
            <a:r>
              <a:rPr lang="en-US" dirty="0"/>
              <a:t>Three locking operations</a:t>
            </a:r>
          </a:p>
          <a:p>
            <a:pPr lvl="2"/>
            <a:r>
              <a:rPr lang="en-US" dirty="0"/>
              <a:t>read_lock(X)</a:t>
            </a:r>
          </a:p>
          <a:p>
            <a:pPr lvl="2"/>
            <a:r>
              <a:rPr lang="en-US" dirty="0"/>
              <a:t>write_lock(X)</a:t>
            </a:r>
          </a:p>
          <a:p>
            <a:pPr lvl="2"/>
            <a:r>
              <a:rPr lang="en-US" dirty="0"/>
              <a:t>unlock(X)</a:t>
            </a:r>
          </a:p>
        </p:txBody>
      </p:sp>
    </p:spTree>
    <p:extLst>
      <p:ext uri="{BB962C8B-B14F-4D97-AF65-F5344CB8AC3E}">
        <p14:creationId xmlns:p14="http://schemas.microsoft.com/office/powerpoint/2010/main" val="145809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Two-Phase Locking Techniques</a:t>
            </a:r>
            <a:br>
              <a:rPr lang="en-US" altLang="en-US" dirty="0"/>
            </a:br>
            <a:r>
              <a:rPr lang="en-US" altLang="en-US" dirty="0"/>
              <a:t>for Concurrency Control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Lock conversion</a:t>
            </a:r>
          </a:p>
          <a:p>
            <a:pPr lvl="1"/>
            <a:r>
              <a:rPr lang="en-US" dirty="0"/>
              <a:t>Transaction that already holds a lock allowed to convert the lock from one state to another</a:t>
            </a:r>
          </a:p>
          <a:p>
            <a:r>
              <a:rPr lang="en-US" dirty="0"/>
              <a:t>Upgrading</a:t>
            </a:r>
          </a:p>
          <a:p>
            <a:pPr lvl="1"/>
            <a:r>
              <a:rPr lang="en-US" dirty="0"/>
              <a:t>Issue a read_lock operation then a write_lock operation</a:t>
            </a:r>
          </a:p>
          <a:p>
            <a:r>
              <a:rPr lang="en-US" dirty="0"/>
              <a:t>Downgrading</a:t>
            </a:r>
          </a:p>
          <a:p>
            <a:pPr lvl="1"/>
            <a:r>
              <a:rPr lang="en-US" dirty="0"/>
              <a:t>Issue a read_lock operation after a write_lock operation</a:t>
            </a:r>
          </a:p>
        </p:txBody>
      </p:sp>
    </p:spTree>
    <p:extLst>
      <p:ext uri="{BB962C8B-B14F-4D97-AF65-F5344CB8AC3E}">
        <p14:creationId xmlns:p14="http://schemas.microsoft.com/office/powerpoint/2010/main" val="165848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Guaranteeing Serializability by Two-Phase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Two-phase locking protocol</a:t>
            </a:r>
          </a:p>
          <a:p>
            <a:pPr lvl="1"/>
            <a:r>
              <a:rPr lang="en-US" dirty="0"/>
              <a:t>All locking operations precede the first unlock operation in the transaction</a:t>
            </a:r>
          </a:p>
          <a:p>
            <a:pPr lvl="1"/>
            <a:r>
              <a:rPr lang="en-US" dirty="0"/>
              <a:t>Phases</a:t>
            </a:r>
          </a:p>
          <a:p>
            <a:pPr lvl="2"/>
            <a:r>
              <a:rPr lang="en-US" dirty="0"/>
              <a:t>Expanding (growing) phase</a:t>
            </a:r>
          </a:p>
          <a:p>
            <a:pPr lvl="3"/>
            <a:r>
              <a:rPr lang="en-US" dirty="0"/>
              <a:t>New locks can be acquired but none can be released</a:t>
            </a:r>
          </a:p>
          <a:p>
            <a:pPr lvl="3"/>
            <a:r>
              <a:rPr lang="en-US" dirty="0"/>
              <a:t>Lock conversion upgrades must be done during this phase</a:t>
            </a:r>
          </a:p>
          <a:p>
            <a:pPr lvl="2"/>
            <a:r>
              <a:rPr lang="en-US" dirty="0"/>
              <a:t>Shrinking phase</a:t>
            </a:r>
          </a:p>
          <a:p>
            <a:pPr lvl="3"/>
            <a:r>
              <a:rPr lang="en-US" dirty="0"/>
              <a:t>Existing locks can be released but none can be acquired</a:t>
            </a:r>
          </a:p>
          <a:p>
            <a:pPr lvl="3"/>
            <a:r>
              <a:rPr lang="en-US" dirty="0"/>
              <a:t>Downgrades must be done during this phase</a:t>
            </a:r>
          </a:p>
        </p:txBody>
      </p:sp>
    </p:spTree>
    <p:extLst>
      <p:ext uri="{BB962C8B-B14F-4D97-AF65-F5344CB8AC3E}">
        <p14:creationId xmlns:p14="http://schemas.microsoft.com/office/powerpoint/2010/main" val="300448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848" y="1639866"/>
            <a:ext cx="2817754" cy="49195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639866"/>
            <a:ext cx="2210950" cy="12557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2514600"/>
            <a:ext cx="2895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3</a:t>
            </a:r>
            <a:r>
              <a:rPr lang="en-US" sz="1600" dirty="0" smtClean="0"/>
              <a:t>.3 </a:t>
            </a:r>
            <a:r>
              <a:rPr lang="en-US" sz="1600" dirty="0"/>
              <a:t>Transactions that do not obey two-phase locking (a) Two transactions </a:t>
            </a:r>
            <a:r>
              <a:rPr lang="en-US" sz="1600" i="1" dirty="0"/>
              <a:t>T</a:t>
            </a:r>
            <a:r>
              <a:rPr lang="en-US" sz="1600" dirty="0"/>
              <a:t>1 and </a:t>
            </a:r>
            <a:r>
              <a:rPr lang="en-US" sz="1600" i="1" dirty="0"/>
              <a:t>T</a:t>
            </a:r>
            <a:r>
              <a:rPr lang="en-US" sz="1600" dirty="0"/>
              <a:t>2 (b) Results of possible serial schedules of </a:t>
            </a:r>
            <a:r>
              <a:rPr lang="en-US" sz="1600" i="1" dirty="0"/>
              <a:t>T</a:t>
            </a:r>
            <a:r>
              <a:rPr lang="en-US" sz="1600" dirty="0"/>
              <a:t>1 and </a:t>
            </a:r>
            <a:r>
              <a:rPr lang="en-US" sz="1600" i="1" dirty="0"/>
              <a:t>T</a:t>
            </a:r>
            <a:r>
              <a:rPr lang="en-US" sz="1600" dirty="0"/>
              <a:t>2 (c) A nonserializable schedule </a:t>
            </a:r>
            <a:r>
              <a:rPr lang="en-US" sz="1600" i="1" dirty="0"/>
              <a:t>S </a:t>
            </a:r>
            <a:r>
              <a:rPr lang="en-US" sz="1600" dirty="0"/>
              <a:t>that uses locks</a:t>
            </a:r>
          </a:p>
        </p:txBody>
      </p:sp>
    </p:spTree>
    <p:extLst>
      <p:ext uri="{BB962C8B-B14F-4D97-AF65-F5344CB8AC3E}">
        <p14:creationId xmlns:p14="http://schemas.microsoft.com/office/powerpoint/2010/main" val="13566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3042</TotalTime>
  <Words>1283</Words>
  <Application>Microsoft Office PowerPoint</Application>
  <PresentationFormat>Letter Paper (8.5x11 in)</PresentationFormat>
  <Paragraphs>197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Introduction</vt:lpstr>
      <vt:lpstr>3.1 Two-Phase Locking Techniques for Concurrency Control</vt:lpstr>
      <vt:lpstr>Two-Phase Locking Techniques for Concurrency Control (cont’d.)</vt:lpstr>
      <vt:lpstr>Two-Phase Locking Techniques for Concurrency Control (cont’d.)</vt:lpstr>
      <vt:lpstr>Two-Phase Locking Techniques for Concurrency Control (cont’d.)</vt:lpstr>
      <vt:lpstr>Two-Phase Locking Techniques for Concurrency Control (cont’d.)</vt:lpstr>
      <vt:lpstr>Guaranteeing Serializability by Two-Phase Locking</vt:lpstr>
      <vt:lpstr>PowerPoint Presentation</vt:lpstr>
      <vt:lpstr>Guaranteeing Serializability by Two-Phase Locking</vt:lpstr>
      <vt:lpstr>Variations of Two-Phase Locking</vt:lpstr>
      <vt:lpstr>Variations of Two-Phase Locking (cont’d.)</vt:lpstr>
      <vt:lpstr>Dealing with Deadlock and Starvation</vt:lpstr>
      <vt:lpstr>Dealing with Deadlock and Starvation (cont’d.)</vt:lpstr>
      <vt:lpstr>Dealing with Deadlock and Starvation (cont’d.)</vt:lpstr>
      <vt:lpstr>Dealing with Deadlock and Starvation (cont’d.)</vt:lpstr>
      <vt:lpstr>21.2 Concurrency Control Based on Timestamp Ordering</vt:lpstr>
      <vt:lpstr>Concurrency Control Based on Timestamp Ordering (cont’d.)</vt:lpstr>
      <vt:lpstr>Concurrency Control Based on Timestamp Ordering (cont’d.)</vt:lpstr>
      <vt:lpstr>Concurrency Control Based on Timestamp Ordering (cont’d.)</vt:lpstr>
      <vt:lpstr>Concurrency Control Based on Timestamp Ordering (cont’d.)</vt:lpstr>
      <vt:lpstr>3.3 Multiversion Concurrency Control Techniques</vt:lpstr>
      <vt:lpstr>Multiversion Concurrency Control Techniques (cont’d.)</vt:lpstr>
      <vt:lpstr>Multiversion Concurrency Control Techniques (cont’d.)</vt:lpstr>
      <vt:lpstr>3.4 Validation (Optimistic) Techniques and Snapshot Isolation Concurrency Control</vt:lpstr>
      <vt:lpstr>3.5 Granularity of Data Items and Multiple Granularity Locking</vt:lpstr>
      <vt:lpstr>Multiple Granularity Level Locking</vt:lpstr>
      <vt:lpstr>Multiple Granularity Level Locking (cont’d.)</vt:lpstr>
      <vt:lpstr>3.7 Other Concurrency Control Issues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253</cp:revision>
  <cp:lastPrinted>2001-11-04T00:51:13Z</cp:lastPrinted>
  <dcterms:created xsi:type="dcterms:W3CDTF">2005-02-25T19:46:41Z</dcterms:created>
  <dcterms:modified xsi:type="dcterms:W3CDTF">2023-04-05T20:00:24Z</dcterms:modified>
</cp:coreProperties>
</file>