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CA469742-C0CA-4010-B7F6-28D859AF7B6D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9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C46D-5578-42A9-9E2A-DF737F36A097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1CEA-22AF-4662-92C2-F24FB0C437FA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733-C5F7-4466-BB04-A0EDCB8DDB9F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438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22AFB0F-379D-4104-9B2D-BCAF862C42A0}" type="datetime1">
              <a:rPr lang="en-US" smtClean="0">
                <a:solidFill>
                  <a:srgbClr val="DDE9EC"/>
                </a:solidFill>
              </a:rPr>
              <a:pPr/>
              <a:t>3/21/2023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73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A112-6930-453D-B1D3-A4EA1B7CAAB3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39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078-512A-4F5C-8278-6B9531CF9DAA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0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AD6A-0FAF-42AB-AFCA-B8AC9C387741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7A60-F20C-468F-A5A9-94CBB5E5A717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9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4E4-5A87-49D0-83AF-B04A9AB38F1B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8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1AA6-C319-4F5D-9246-DB26738F9056}" type="datetime1">
              <a:rPr lang="en-US" smtClean="0">
                <a:solidFill>
                  <a:srgbClr val="DDE9EC"/>
                </a:solidFill>
              </a:rPr>
              <a:pPr/>
              <a:t>3/21/2023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9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7EEE4-B266-42C2-8C97-65029834BE57}" type="datetime1">
              <a:rPr lang="en-US" smtClean="0">
                <a:solidFill>
                  <a:srgbClr val="464653"/>
                </a:solidFill>
              </a:rPr>
              <a:pPr/>
              <a:t>3/21/2023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Chapter </a:t>
            </a:r>
            <a:r>
              <a:rPr lang="en-US" sz="4400" b="1" dirty="0" smtClean="0"/>
              <a:t>Five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Queue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Print </a:t>
            </a:r>
            <a:r>
              <a:rPr lang="en-US" dirty="0"/>
              <a:t>server- maintains a queue of print jobs</a:t>
            </a:r>
          </a:p>
          <a:p>
            <a:pPr marL="0" indent="0">
              <a:buNone/>
            </a:pPr>
            <a:r>
              <a:rPr lang="en-US" dirty="0"/>
              <a:t>Print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EnqueuePrintQueue</a:t>
            </a:r>
            <a:r>
              <a:rPr lang="en-US" dirty="0" smtClean="0"/>
              <a:t>(Document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EndOfPrint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DequeuePrintQueue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Disk </a:t>
            </a:r>
            <a:r>
              <a:rPr lang="en-US" dirty="0"/>
              <a:t>Driver- maintains a queue of disk input/output requests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Task </a:t>
            </a:r>
            <a:r>
              <a:rPr lang="en-US" dirty="0"/>
              <a:t>scheduler in multiprocessing system- maintains priority queues of </a:t>
            </a:r>
            <a:r>
              <a:rPr lang="en-US" dirty="0" smtClean="0"/>
              <a:t>processes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Telephone </a:t>
            </a:r>
            <a:r>
              <a:rPr lang="en-US" dirty="0"/>
              <a:t>calls in a busy environment –maintains a queue of telephone calls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Simulation </a:t>
            </a:r>
            <a:r>
              <a:rPr lang="en-US" dirty="0"/>
              <a:t>of waiting line- maintains a queue of persons</a:t>
            </a:r>
          </a:p>
        </p:txBody>
      </p:sp>
    </p:spTree>
    <p:extLst>
      <p:ext uri="{BB962C8B-B14F-4D97-AF65-F5344CB8AC3E}">
        <p14:creationId xmlns:p14="http://schemas.microsoft.com/office/powerpoint/2010/main" val="23876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Queues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data structure that has access to its data at the front and rear. </a:t>
            </a:r>
          </a:p>
          <a:p>
            <a:r>
              <a:rPr lang="en-US" sz="2400" dirty="0"/>
              <a:t>Operates on FIFO (Fast In First Out) basis.</a:t>
            </a:r>
          </a:p>
          <a:p>
            <a:r>
              <a:rPr lang="en-US" sz="2400" dirty="0"/>
              <a:t>Uses two pointers/indices to keep tack of information/data.</a:t>
            </a:r>
          </a:p>
          <a:p>
            <a:r>
              <a:rPr lang="en-US" sz="2400" dirty="0"/>
              <a:t>Has two basic operations:</a:t>
            </a:r>
          </a:p>
          <a:p>
            <a:pPr lvl="1"/>
            <a:r>
              <a:rPr lang="en-US" sz="2000" dirty="0" err="1"/>
              <a:t>Enqueue</a:t>
            </a:r>
            <a:r>
              <a:rPr lang="en-US" sz="2000" dirty="0"/>
              <a:t> - inserting data at the rear of the queue</a:t>
            </a:r>
          </a:p>
          <a:p>
            <a:pPr lvl="1"/>
            <a:r>
              <a:rPr lang="en-US" sz="2000" dirty="0" err="1"/>
              <a:t>Dequeue</a:t>
            </a:r>
            <a:r>
              <a:rPr lang="en-US" sz="2000" dirty="0"/>
              <a:t> – removing data at the front of the queue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69" y="4114800"/>
            <a:ext cx="4995863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array implementation of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operations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MAX_SIZE=100;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FRONT =-1, REAR =-1;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QUEUESIZE = 0;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if(Rear&lt;MAX_SIZE-1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REAR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Num</a:t>
            </a:r>
            <a:r>
              <a:rPr lang="en-US" dirty="0" smtClean="0"/>
              <a:t>[REAR</a:t>
            </a:r>
            <a:r>
              <a:rPr lang="en-US" dirty="0"/>
              <a:t>]=x;</a:t>
            </a:r>
          </a:p>
          <a:p>
            <a:pPr marL="0" indent="0">
              <a:buNone/>
            </a:pPr>
            <a:r>
              <a:rPr lang="en-US" dirty="0" smtClean="0"/>
              <a:t>   QUEUESIZE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 if(FRONT </a:t>
            </a:r>
            <a:r>
              <a:rPr lang="en-US" dirty="0"/>
              <a:t>= = -1)</a:t>
            </a:r>
          </a:p>
          <a:p>
            <a:pPr marL="0" indent="0">
              <a:buNone/>
            </a:pPr>
            <a:r>
              <a:rPr lang="en-US" dirty="0" smtClean="0"/>
              <a:t>    FRONT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/>
              <a:t>&lt;&lt;"Queue Overflow";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dequeue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if(QUEUESIZE&gt;0)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Num</a:t>
            </a:r>
            <a:r>
              <a:rPr lang="en-US" dirty="0"/>
              <a:t>[FRONT];</a:t>
            </a:r>
          </a:p>
          <a:p>
            <a:pPr marL="0" indent="0">
              <a:buNone/>
            </a:pPr>
            <a:r>
              <a:rPr lang="en-US" dirty="0"/>
              <a:t>FRONT++;</a:t>
            </a:r>
          </a:p>
          <a:p>
            <a:pPr marL="0" indent="0">
              <a:buNone/>
            </a:pPr>
            <a:r>
              <a:rPr lang="en-US" dirty="0"/>
              <a:t>QUEUESIZE--;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&lt;&lt;"Queue Underflow";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Circular array implementation of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problem with simple arrays is we run out of space even if the queue never reaches the size of the array. </a:t>
            </a:r>
          </a:p>
          <a:p>
            <a:r>
              <a:rPr lang="en-US" sz="2400" dirty="0"/>
              <a:t>Thus, simulated circular arrays (in which freed spaces are re-used to store data) can be used to solve this problem.</a:t>
            </a:r>
          </a:p>
          <a:p>
            <a:r>
              <a:rPr lang="en-US" sz="2400" dirty="0"/>
              <a:t>The circular array implementation of a queue with MAX_SIZE can be simulated as follows: 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733801"/>
            <a:ext cx="54102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if(size&lt;n){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rear=rear+1;</a:t>
            </a:r>
          </a:p>
          <a:p>
            <a:pPr marL="0" indent="0">
              <a:buNone/>
            </a:pPr>
            <a:r>
              <a:rPr lang="en-US" dirty="0"/>
              <a:t>		if(rear</a:t>
            </a:r>
            <a:r>
              <a:rPr lang="en-US" dirty="0" smtClean="0"/>
              <a:t>==n)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  rear=0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queue[rear]=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if(front==-1)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  front=front+1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size++;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&lt;&lt;"the queue is full"&lt;&lt;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17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Linked list implementation of </a:t>
            </a:r>
            <a:r>
              <a:rPr lang="en-US" sz="2800" dirty="0" err="1"/>
              <a:t>enqueue</a:t>
            </a:r>
            <a:r>
              <a:rPr lang="en-US" sz="2800" dirty="0"/>
              <a:t> and </a:t>
            </a:r>
            <a:r>
              <a:rPr lang="en-US" sz="2800" dirty="0" err="1"/>
              <a:t>dequeue</a:t>
            </a:r>
            <a:r>
              <a:rPr lang="en-US" sz="2800" dirty="0"/>
              <a:t>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6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- </a:t>
            </a:r>
            <a:r>
              <a:rPr lang="en-US" dirty="0"/>
              <a:t>is inserting a node at the end of a linked list</a:t>
            </a:r>
          </a:p>
          <a:p>
            <a:r>
              <a:rPr lang="en-US" dirty="0" err="1"/>
              <a:t>Dequeue</a:t>
            </a:r>
            <a:r>
              <a:rPr lang="en-US" dirty="0"/>
              <a:t>- is deleting the first node in the list</a:t>
            </a:r>
          </a:p>
        </p:txBody>
      </p:sp>
    </p:spTree>
    <p:extLst>
      <p:ext uri="{BB962C8B-B14F-4D97-AF65-F5344CB8AC3E}">
        <p14:creationId xmlns:p14="http://schemas.microsoft.com/office/powerpoint/2010/main" val="138847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Double Ended Queue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insertion</a:t>
            </a:r>
            <a:r>
              <a:rPr lang="en-US" dirty="0" smtClean="0"/>
              <a:t> </a:t>
            </a:r>
            <a:r>
              <a:rPr lang="en-US" dirty="0"/>
              <a:t>and deletion can occur at either end</a:t>
            </a:r>
          </a:p>
          <a:p>
            <a:r>
              <a:rPr lang="en-US" dirty="0" smtClean="0"/>
              <a:t>Has </a:t>
            </a:r>
            <a:r>
              <a:rPr lang="en-US" dirty="0"/>
              <a:t>the following basic operations</a:t>
            </a:r>
          </a:p>
          <a:p>
            <a:pPr lvl="1"/>
            <a:r>
              <a:rPr lang="en-US" dirty="0" err="1"/>
              <a:t>EnqueueFront</a:t>
            </a:r>
            <a:r>
              <a:rPr lang="en-US" dirty="0"/>
              <a:t> – inserts data at the front of the list </a:t>
            </a:r>
          </a:p>
          <a:p>
            <a:pPr lvl="1"/>
            <a:r>
              <a:rPr lang="en-US" dirty="0" err="1"/>
              <a:t>DequeueFront</a:t>
            </a:r>
            <a:r>
              <a:rPr lang="en-US" dirty="0"/>
              <a:t> – deletes data at the front of the list</a:t>
            </a:r>
          </a:p>
          <a:p>
            <a:pPr lvl="1"/>
            <a:r>
              <a:rPr lang="en-US" dirty="0" err="1"/>
              <a:t>EnqueueRear</a:t>
            </a:r>
            <a:r>
              <a:rPr lang="en-US" dirty="0"/>
              <a:t> – inserts data at the end of the list</a:t>
            </a:r>
          </a:p>
          <a:p>
            <a:pPr lvl="1"/>
            <a:r>
              <a:rPr lang="en-US" dirty="0" err="1"/>
              <a:t>DequeueRear</a:t>
            </a:r>
            <a:r>
              <a:rPr lang="en-US" dirty="0"/>
              <a:t> – deletes data at the end of the list</a:t>
            </a:r>
          </a:p>
          <a:p>
            <a:r>
              <a:rPr lang="en-US" dirty="0" smtClean="0"/>
              <a:t>The implementation </a:t>
            </a:r>
            <a:r>
              <a:rPr lang="en-US" dirty="0"/>
              <a:t>is similar to that of queue</a:t>
            </a:r>
          </a:p>
          <a:p>
            <a:r>
              <a:rPr lang="en-US" dirty="0" smtClean="0"/>
              <a:t>It is </a:t>
            </a:r>
            <a:r>
              <a:rPr lang="en-US" dirty="0"/>
              <a:t>best implemented using doubly linked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75" t="14706" r="8672" b="22549"/>
          <a:stretch/>
        </p:blipFill>
        <p:spPr>
          <a:xfrm>
            <a:off x="3124201" y="5257800"/>
            <a:ext cx="7391399" cy="14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Priority</a:t>
            </a:r>
            <a:r>
              <a:rPr lang="fr-FR" dirty="0"/>
              <a:t>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queue where each data has an associated key that is provided at the time of insertion.</a:t>
            </a:r>
          </a:p>
          <a:p>
            <a:r>
              <a:rPr lang="en-US" sz="2400" dirty="0" err="1"/>
              <a:t>Dequeue</a:t>
            </a:r>
            <a:r>
              <a:rPr lang="en-US" sz="2400" dirty="0"/>
              <a:t> operation deletes data having highest priority in the list</a:t>
            </a:r>
          </a:p>
          <a:p>
            <a:r>
              <a:rPr lang="en-US" sz="2400" dirty="0"/>
              <a:t>One of the previously used </a:t>
            </a:r>
            <a:r>
              <a:rPr lang="en-US" sz="2400" dirty="0" err="1"/>
              <a:t>dequeue</a:t>
            </a:r>
            <a:r>
              <a:rPr lang="en-US" sz="2400" dirty="0"/>
              <a:t> or </a:t>
            </a:r>
            <a:r>
              <a:rPr lang="en-US" sz="2400" dirty="0" err="1"/>
              <a:t>enqueue</a:t>
            </a:r>
            <a:r>
              <a:rPr lang="en-US" sz="2400" dirty="0"/>
              <a:t> operations has to be modified</a:t>
            </a:r>
          </a:p>
          <a:p>
            <a:r>
              <a:rPr lang="en-US" sz="2400" dirty="0"/>
              <a:t>Example: Consider the following queue of persons where females have higher priority than males (gender is the key to give priority).</a:t>
            </a:r>
          </a:p>
          <a:p>
            <a:endParaRPr lang="en-US" sz="2400" dirty="0"/>
          </a:p>
          <a:p>
            <a:r>
              <a:rPr lang="en-US" sz="2400" dirty="0" err="1"/>
              <a:t>Dvequeue</a:t>
            </a:r>
            <a:r>
              <a:rPr lang="en-US" sz="2400" dirty="0"/>
              <a:t>()- deletes Aster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49" y="4495801"/>
            <a:ext cx="46577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58" y="5701032"/>
            <a:ext cx="3962400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9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()- deletes </a:t>
            </a:r>
            <a:r>
              <a:rPr lang="en-US" sz="2400" dirty="0" err="1"/>
              <a:t>Meron</a:t>
            </a:r>
            <a:endParaRPr lang="en-US" sz="2400" dirty="0"/>
          </a:p>
          <a:p>
            <a:r>
              <a:rPr lang="en-US" sz="2400" dirty="0"/>
              <a:t>Now the queue has data having equal priority and </a:t>
            </a:r>
            <a:r>
              <a:rPr lang="en-US" sz="2400" dirty="0" err="1"/>
              <a:t>dequeue</a:t>
            </a:r>
            <a:r>
              <a:rPr lang="en-US" sz="2400" dirty="0"/>
              <a:t> operation deletes the front element like in the case of ordinary queues. </a:t>
            </a:r>
          </a:p>
          <a:p>
            <a:r>
              <a:rPr lang="en-US" sz="2400" dirty="0" err="1"/>
              <a:t>Dequeue</a:t>
            </a:r>
            <a:r>
              <a:rPr lang="en-US" sz="2400" dirty="0"/>
              <a:t>()- deletes </a:t>
            </a:r>
            <a:r>
              <a:rPr lang="en-US" sz="2400" dirty="0" err="1"/>
              <a:t>Abebe</a:t>
            </a:r>
            <a:endParaRPr lang="en-US" sz="2400" dirty="0"/>
          </a:p>
          <a:p>
            <a:r>
              <a:rPr lang="en-US" sz="2400" dirty="0" err="1"/>
              <a:t>Dequeue</a:t>
            </a:r>
            <a:r>
              <a:rPr lang="en-US" sz="2400" dirty="0"/>
              <a:t>()- deletes </a:t>
            </a:r>
            <a:r>
              <a:rPr lang="en-US" sz="2400" dirty="0" err="1"/>
              <a:t>Alemu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Thus, in the above example the implementation of the </a:t>
            </a:r>
            <a:r>
              <a:rPr lang="en-US" sz="2400" dirty="0" err="1"/>
              <a:t>dequeue</a:t>
            </a:r>
            <a:r>
              <a:rPr lang="en-US" sz="2400" dirty="0"/>
              <a:t> operation need to be modified.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219200"/>
            <a:ext cx="333375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66" y="2819401"/>
            <a:ext cx="262890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67" y="3437956"/>
            <a:ext cx="2009775" cy="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0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Gill Sans MT</vt:lpstr>
      <vt:lpstr>Wingdings</vt:lpstr>
      <vt:lpstr>Wingdings 3</vt:lpstr>
      <vt:lpstr>Origin</vt:lpstr>
      <vt:lpstr>Chapter Five</vt:lpstr>
      <vt:lpstr>Queues </vt:lpstr>
      <vt:lpstr>Simple array implementation of enqueue and dequeue operations </vt:lpstr>
      <vt:lpstr>Circular array implementation of enqueue and dequeue operations</vt:lpstr>
      <vt:lpstr>Cont..</vt:lpstr>
      <vt:lpstr>Linked list implementation of enqueue and dequeue operations</vt:lpstr>
      <vt:lpstr>Deque</vt:lpstr>
      <vt:lpstr>Priority queues</vt:lpstr>
      <vt:lpstr>Cont..</vt:lpstr>
      <vt:lpstr>Application of Queues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PAZ</dc:creator>
  <cp:lastModifiedBy>PAZ</cp:lastModifiedBy>
  <cp:revision>4</cp:revision>
  <dcterms:created xsi:type="dcterms:W3CDTF">2023-03-13T15:56:27Z</dcterms:created>
  <dcterms:modified xsi:type="dcterms:W3CDTF">2023-03-21T07:15:38Z</dcterms:modified>
</cp:coreProperties>
</file>