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42"/>
  </p:notesMasterIdLst>
  <p:sldIdLst>
    <p:sldId id="256" r:id="rId2"/>
    <p:sldId id="478" r:id="rId3"/>
    <p:sldId id="560" r:id="rId4"/>
    <p:sldId id="570" r:id="rId5"/>
    <p:sldId id="571" r:id="rId6"/>
    <p:sldId id="572" r:id="rId7"/>
    <p:sldId id="573" r:id="rId8"/>
    <p:sldId id="574" r:id="rId9"/>
    <p:sldId id="575" r:id="rId10"/>
    <p:sldId id="576" r:id="rId11"/>
    <p:sldId id="577" r:id="rId12"/>
    <p:sldId id="578" r:id="rId13"/>
    <p:sldId id="581" r:id="rId14"/>
    <p:sldId id="580" r:id="rId15"/>
    <p:sldId id="582" r:id="rId16"/>
    <p:sldId id="583" r:id="rId17"/>
    <p:sldId id="584" r:id="rId18"/>
    <p:sldId id="585" r:id="rId19"/>
    <p:sldId id="587" r:id="rId20"/>
    <p:sldId id="588" r:id="rId21"/>
    <p:sldId id="589" r:id="rId22"/>
    <p:sldId id="590" r:id="rId23"/>
    <p:sldId id="592" r:id="rId24"/>
    <p:sldId id="591" r:id="rId25"/>
    <p:sldId id="593" r:id="rId26"/>
    <p:sldId id="594" r:id="rId27"/>
    <p:sldId id="595" r:id="rId28"/>
    <p:sldId id="596" r:id="rId29"/>
    <p:sldId id="597" r:id="rId30"/>
    <p:sldId id="598" r:id="rId31"/>
    <p:sldId id="599" r:id="rId32"/>
    <p:sldId id="600" r:id="rId33"/>
    <p:sldId id="601" r:id="rId34"/>
    <p:sldId id="602" r:id="rId35"/>
    <p:sldId id="603" r:id="rId36"/>
    <p:sldId id="604" r:id="rId37"/>
    <p:sldId id="605" r:id="rId38"/>
    <p:sldId id="606" r:id="rId39"/>
    <p:sldId id="608" r:id="rId40"/>
    <p:sldId id="60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58B3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2" d="100"/>
          <a:sy n="72" d="100"/>
        </p:scale>
        <p:origin x="5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CF2F9-99F7-45D8-B028-E7793E4D8084}"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F5652-F889-4A9A-B3CA-4DA928DE7D3F}" type="slidenum">
              <a:rPr lang="en-US" smtClean="0"/>
              <a:t>‹#›</a:t>
            </a:fld>
            <a:endParaRPr lang="en-US"/>
          </a:p>
        </p:txBody>
      </p:sp>
    </p:spTree>
    <p:extLst>
      <p:ext uri="{BB962C8B-B14F-4D97-AF65-F5344CB8AC3E}">
        <p14:creationId xmlns:p14="http://schemas.microsoft.com/office/powerpoint/2010/main" val="3387296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5A385-1C37-417B-941E-46BF35C3F4AE}" type="datetime1">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05347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09DD5-7FAC-440A-B429-E4EA6B0C367F}" type="datetime1">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671576-6D5C-46A9-A2F5-A835F55AA7DA}" type="datetime1">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99641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472480-812A-4974-BA6E-B56F689E629D}" type="datetime1">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a:t>
            </a:fld>
            <a:endParaRPr lang="en-US" dirty="0"/>
          </a:p>
        </p:txBody>
      </p:sp>
    </p:spTree>
    <p:extLst>
      <p:ext uri="{BB962C8B-B14F-4D97-AF65-F5344CB8AC3E}">
        <p14:creationId xmlns:p14="http://schemas.microsoft.com/office/powerpoint/2010/main" val="51405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A413D7FD-6FF7-48CB-A6F7-33EE5F8AA66A}" type="datetime1">
              <a:rPr lang="en-US" smtClean="0"/>
              <a:t>4/4/2023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49711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23EFD3-B33C-439A-9B86-618D096FB565}" type="datetime1">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95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9143FF-D74B-4DE3-91EE-344ED4EDD01D}" type="datetime1">
              <a:rPr lang="en-US" smtClean="0"/>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373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9D04E6-6CB9-491F-83F1-8933895188E8}" type="datetime1">
              <a:rPr lang="en-US" smtClean="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389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C4A2D-39E7-4363-A349-68081E63BFB4}" type="datetime1">
              <a:rPr lang="en-US" smtClean="0"/>
              <a:t>4/4/2023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3993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A7C527-CBA0-4FA7-A12D-1FF6D0EC6922}" type="datetime1">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884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F885BF2-B602-4826-AB70-E4C1AC199024}" type="datetime1">
              <a:rPr lang="en-US" smtClean="0"/>
              <a:t>4/4/2023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03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A698F4C-8F9A-4C3C-B122-D26ECAB0A734}" type="datetime1">
              <a:rPr lang="en-US" smtClean="0"/>
              <a:t>4/4/2023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711562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7200" b="1" dirty="0">
                <a:latin typeface="Perpetua" panose="02020502060401020303" pitchFamily="18" charset="0"/>
              </a:rPr>
              <a:t>CHAPTER six</a:t>
            </a:r>
          </a:p>
        </p:txBody>
      </p:sp>
      <p:sp>
        <p:nvSpPr>
          <p:cNvPr id="3" name="Subtitle 2"/>
          <p:cNvSpPr>
            <a:spLocks noGrp="1"/>
          </p:cNvSpPr>
          <p:nvPr>
            <p:ph type="subTitle" idx="1"/>
          </p:nvPr>
        </p:nvSpPr>
        <p:spPr/>
        <p:txBody>
          <a:bodyPr>
            <a:normAutofit fontScale="92500" lnSpcReduction="10000"/>
          </a:bodyPr>
          <a:lstStyle/>
          <a:p>
            <a:pPr algn="ctr"/>
            <a:r>
              <a:rPr lang="en-US" sz="8000" b="1" dirty="0">
                <a:latin typeface="Perpetua" panose="02020502060401020303" pitchFamily="18" charset="0"/>
              </a:rPr>
              <a:t>TREES </a:t>
            </a:r>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358670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Insertion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When a node is inserted the definition of binary search tree should be preserved. </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Suppose there is a binary search tree whose root node is pointed by </a:t>
            </a:r>
            <a:r>
              <a:rPr lang="en-US" sz="3200" dirty="0">
                <a:solidFill>
                  <a:srgbClr val="0070C0"/>
                </a:solidFill>
                <a:latin typeface="Perpetua" panose="02020502060401020303" pitchFamily="18" charset="0"/>
                <a:cs typeface="Times New Roman" panose="02020603050405020304" pitchFamily="18" charset="0"/>
              </a:rPr>
              <a:t>RootNodePtr</a:t>
            </a:r>
            <a:r>
              <a:rPr lang="en-US" sz="3200" dirty="0">
                <a:latin typeface="Perpetua" panose="02020502060401020303" pitchFamily="18" charset="0"/>
                <a:cs typeface="Times New Roman" panose="02020603050405020304" pitchFamily="18" charset="0"/>
              </a:rPr>
              <a:t> and we want to insert a node (that stores 17) pointed by InsNodePtr.</a:t>
            </a:r>
          </a:p>
          <a:p>
            <a:pPr marL="514350" indent="-457200" algn="just">
              <a:spcBef>
                <a:spcPts val="0"/>
              </a:spcBef>
              <a:tabLst>
                <a:tab pos="914400" algn="l"/>
              </a:tabLst>
            </a:pPr>
            <a:r>
              <a:rPr lang="en-US" sz="3200" b="1" dirty="0">
                <a:solidFill>
                  <a:srgbClr val="C00000"/>
                </a:solidFill>
                <a:latin typeface="Perpetua" panose="02020502060401020303" pitchFamily="18" charset="0"/>
                <a:cs typeface="Times New Roman" panose="02020603050405020304" pitchFamily="18" charset="0"/>
              </a:rPr>
              <a:t>Case 1: </a:t>
            </a:r>
            <a:r>
              <a:rPr lang="en-US" sz="3200" dirty="0">
                <a:latin typeface="Perpetua" panose="02020502060401020303" pitchFamily="18" charset="0"/>
                <a:cs typeface="Times New Roman" panose="02020603050405020304" pitchFamily="18" charset="0"/>
              </a:rPr>
              <a:t>There is no data in the tree (i.e. </a:t>
            </a:r>
            <a:r>
              <a:rPr lang="en-US" sz="3200" dirty="0">
                <a:solidFill>
                  <a:srgbClr val="0070C0"/>
                </a:solidFill>
                <a:latin typeface="Perpetua" panose="02020502060401020303" pitchFamily="18" charset="0"/>
                <a:cs typeface="Times New Roman" panose="02020603050405020304" pitchFamily="18" charset="0"/>
              </a:rPr>
              <a:t>RootNodePtr</a:t>
            </a:r>
            <a:r>
              <a:rPr lang="en-US" sz="3200" dirty="0">
                <a:latin typeface="Perpetua" panose="02020502060401020303" pitchFamily="18" charset="0"/>
                <a:cs typeface="Times New Roman" panose="02020603050405020304" pitchFamily="18" charset="0"/>
              </a:rPr>
              <a:t> is </a:t>
            </a:r>
            <a:r>
              <a:rPr lang="en-US" sz="3200" dirty="0">
                <a:solidFill>
                  <a:srgbClr val="00B050"/>
                </a:solidFill>
                <a:latin typeface="Perpetua" panose="02020502060401020303" pitchFamily="18" charset="0"/>
                <a:cs typeface="Times New Roman" panose="02020603050405020304" pitchFamily="18" charset="0"/>
              </a:rPr>
              <a:t>NULL</a:t>
            </a:r>
            <a:r>
              <a:rPr lang="en-US" sz="3200" dirty="0">
                <a:latin typeface="Perpetua" panose="02020502060401020303" pitchFamily="18" charset="0"/>
                <a:cs typeface="Times New Roman" panose="02020603050405020304" pitchFamily="18" charset="0"/>
              </a:rPr>
              <a:t>)</a:t>
            </a:r>
          </a:p>
          <a:p>
            <a:pPr marL="1931470" lvl="5"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The node pointed by </a:t>
            </a:r>
            <a:r>
              <a:rPr lang="en-US" sz="3200" dirty="0">
                <a:solidFill>
                  <a:srgbClr val="0070C0"/>
                </a:solidFill>
                <a:latin typeface="Perpetua" panose="02020502060401020303" pitchFamily="18" charset="0"/>
                <a:cs typeface="Times New Roman" panose="02020603050405020304" pitchFamily="18" charset="0"/>
              </a:rPr>
              <a:t>InsNodePtr</a:t>
            </a:r>
            <a:r>
              <a:rPr lang="en-US" sz="3200" dirty="0">
                <a:latin typeface="Perpetua" panose="02020502060401020303" pitchFamily="18" charset="0"/>
                <a:cs typeface="Times New Roman" panose="02020603050405020304" pitchFamily="18" charset="0"/>
              </a:rPr>
              <a:t> should be made the root node.</a:t>
            </a:r>
          </a:p>
        </p:txBody>
      </p:sp>
      <p:sp>
        <p:nvSpPr>
          <p:cNvPr id="5" name="Slide Number Placeholder 4"/>
          <p:cNvSpPr>
            <a:spLocks noGrp="1"/>
          </p:cNvSpPr>
          <p:nvPr>
            <p:ph type="sldNum" sz="quarter" idx="12"/>
          </p:nvPr>
        </p:nvSpPr>
        <p:spPr/>
        <p:txBody>
          <a:bodyPr/>
          <a:lstStyle/>
          <a:p>
            <a:fld id="{4CE482DC-2269-4F26-9D2A-7E44B1A4CD85}" type="slidenum">
              <a:rPr lang="en-US" smtClean="0"/>
              <a:t>10</a:t>
            </a:fld>
            <a:endParaRPr lang="en-US" dirty="0"/>
          </a:p>
        </p:txBody>
      </p:sp>
      <p:pic>
        <p:nvPicPr>
          <p:cNvPr id="6" name="Picture 5">
            <a:extLst>
              <a:ext uri="{FF2B5EF4-FFF2-40B4-BE49-F238E27FC236}">
                <a16:creationId xmlns:a16="http://schemas.microsoft.com/office/drawing/2014/main" id="{78EF3F72-EFAB-011D-4F64-75B8D5E13BF8}"/>
              </a:ext>
            </a:extLst>
          </p:cNvPr>
          <p:cNvPicPr>
            <a:picLocks noChangeAspect="1"/>
          </p:cNvPicPr>
          <p:nvPr/>
        </p:nvPicPr>
        <p:blipFill rotWithShape="1">
          <a:blip r:embed="rId2"/>
          <a:srcRect l="5524" t="9353" r="6550" b="15826"/>
          <a:stretch/>
        </p:blipFill>
        <p:spPr>
          <a:xfrm>
            <a:off x="3945039" y="4894558"/>
            <a:ext cx="3741222" cy="1743350"/>
          </a:xfrm>
          <a:prstGeom prst="rect">
            <a:avLst/>
          </a:prstGeom>
        </p:spPr>
      </p:pic>
    </p:spTree>
    <p:extLst>
      <p:ext uri="{BB962C8B-B14F-4D97-AF65-F5344CB8AC3E}">
        <p14:creationId xmlns:p14="http://schemas.microsoft.com/office/powerpoint/2010/main" val="776757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Insertion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b="1" dirty="0">
                <a:solidFill>
                  <a:srgbClr val="C00000"/>
                </a:solidFill>
                <a:latin typeface="Perpetua" panose="02020502060401020303" pitchFamily="18" charset="0"/>
                <a:cs typeface="Times New Roman" panose="02020603050405020304" pitchFamily="18" charset="0"/>
              </a:rPr>
              <a:t>Case 2: </a:t>
            </a:r>
            <a:r>
              <a:rPr lang="en-US" sz="2800" dirty="0">
                <a:latin typeface="Perpetua" panose="02020502060401020303" pitchFamily="18" charset="0"/>
                <a:cs typeface="Times New Roman" panose="02020603050405020304" pitchFamily="18" charset="0"/>
              </a:rPr>
              <a:t>There is data</a:t>
            </a:r>
          </a:p>
          <a:p>
            <a:pPr marL="1611630" lvl="4"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Search the appropriate position.</a:t>
            </a:r>
          </a:p>
          <a:p>
            <a:pPr marL="1611630" lvl="4"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Insert the node in that position.</a:t>
            </a: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11</a:t>
            </a:fld>
            <a:endParaRPr lang="en-US" dirty="0"/>
          </a:p>
        </p:txBody>
      </p:sp>
      <p:pic>
        <p:nvPicPr>
          <p:cNvPr id="7" name="Picture 6">
            <a:extLst>
              <a:ext uri="{FF2B5EF4-FFF2-40B4-BE49-F238E27FC236}">
                <a16:creationId xmlns:a16="http://schemas.microsoft.com/office/drawing/2014/main" id="{3B1D8A16-AF19-BBC0-E117-8D6089BDDC31}"/>
              </a:ext>
            </a:extLst>
          </p:cNvPr>
          <p:cNvPicPr>
            <a:picLocks noChangeAspect="1"/>
          </p:cNvPicPr>
          <p:nvPr/>
        </p:nvPicPr>
        <p:blipFill rotWithShape="1">
          <a:blip r:embed="rId2"/>
          <a:srcRect l="6378" t="5883" r="4641" b="3548"/>
          <a:stretch/>
        </p:blipFill>
        <p:spPr>
          <a:xfrm>
            <a:off x="2305879" y="2771241"/>
            <a:ext cx="6321288" cy="3866667"/>
          </a:xfrm>
          <a:prstGeom prst="rect">
            <a:avLst/>
          </a:prstGeom>
        </p:spPr>
      </p:pic>
    </p:spTree>
    <p:extLst>
      <p:ext uri="{BB962C8B-B14F-4D97-AF65-F5344CB8AC3E}">
        <p14:creationId xmlns:p14="http://schemas.microsoft.com/office/powerpoint/2010/main" val="140045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00829"/>
          </a:xfrm>
        </p:spPr>
        <p:txBody>
          <a:bodyPr>
            <a:noAutofit/>
          </a:bodyPr>
          <a:lstStyle/>
          <a:p>
            <a:r>
              <a:rPr lang="en-US" sz="4000" b="1" dirty="0">
                <a:latin typeface="Perpetua" panose="02020502060401020303" pitchFamily="18" charset="0"/>
                <a:cs typeface="Times New Roman" panose="02020603050405020304" pitchFamily="18" charset="0"/>
              </a:rPr>
              <a:t>Implementation:</a:t>
            </a:r>
          </a:p>
        </p:txBody>
      </p:sp>
      <p:sp>
        <p:nvSpPr>
          <p:cNvPr id="4" name="Content Placeholder 3">
            <a:extLst>
              <a:ext uri="{FF2B5EF4-FFF2-40B4-BE49-F238E27FC236}">
                <a16:creationId xmlns:a16="http://schemas.microsoft.com/office/drawing/2014/main" id="{0C804312-7BE3-F416-3AA3-5E869B994722}"/>
              </a:ext>
            </a:extLst>
          </p:cNvPr>
          <p:cNvSpPr>
            <a:spLocks noGrp="1"/>
          </p:cNvSpPr>
          <p:nvPr>
            <p:ph sz="half" idx="1"/>
          </p:nvPr>
        </p:nvSpPr>
        <p:spPr>
          <a:xfrm>
            <a:off x="1069848" y="1285461"/>
            <a:ext cx="5284436" cy="5208104"/>
          </a:xfrm>
        </p:spPr>
        <p:txBody>
          <a:bodyPr/>
          <a:lstStyle/>
          <a:p>
            <a:pPr marL="0" indent="0">
              <a:buNone/>
            </a:pPr>
            <a:r>
              <a:rPr lang="en-US" dirty="0">
                <a:latin typeface="Perpetua" panose="02020502060401020303" pitchFamily="18" charset="0"/>
              </a:rPr>
              <a:t>void InsertBST(Node </a:t>
            </a:r>
            <a:r>
              <a:rPr lang="en-US" dirty="0">
                <a:solidFill>
                  <a:srgbClr val="FF0000"/>
                </a:solidFill>
                <a:latin typeface="Perpetua" panose="02020502060401020303" pitchFamily="18" charset="0"/>
              </a:rPr>
              <a:t>*</a:t>
            </a:r>
            <a:r>
              <a:rPr lang="en-US" dirty="0">
                <a:latin typeface="Perpetua" panose="02020502060401020303" pitchFamily="18" charset="0"/>
              </a:rPr>
              <a:t>RNP, Node </a:t>
            </a:r>
            <a:r>
              <a:rPr lang="en-US" dirty="0">
                <a:solidFill>
                  <a:srgbClr val="FF0000"/>
                </a:solidFill>
                <a:latin typeface="Perpetua" panose="02020502060401020303" pitchFamily="18" charset="0"/>
              </a:rPr>
              <a:t>*</a:t>
            </a:r>
            <a:r>
              <a:rPr lang="en-US" dirty="0">
                <a:latin typeface="Perpetua" panose="02020502060401020303" pitchFamily="18" charset="0"/>
              </a:rPr>
              <a:t>INP)</a:t>
            </a:r>
          </a:p>
          <a:p>
            <a:pPr marL="0" indent="0">
              <a:buNone/>
            </a:pPr>
            <a:r>
              <a:rPr lang="en-US" dirty="0">
                <a:latin typeface="Perpetua" panose="02020502060401020303" pitchFamily="18" charset="0"/>
              </a:rPr>
              <a:t>{</a:t>
            </a:r>
          </a:p>
          <a:p>
            <a:pPr marL="0" indent="0">
              <a:buNone/>
            </a:pPr>
            <a:r>
              <a:rPr lang="en-US" dirty="0">
                <a:solidFill>
                  <a:srgbClr val="002060"/>
                </a:solidFill>
                <a:latin typeface="Perpetua" panose="02020502060401020303" pitchFamily="18" charset="0"/>
              </a:rPr>
              <a:t>//RNP=RootNodePtr and INP=InsNodePtr </a:t>
            </a:r>
          </a:p>
          <a:p>
            <a:pPr marL="0" indent="0">
              <a:buNone/>
            </a:pPr>
            <a:r>
              <a:rPr lang="en-US" dirty="0">
                <a:latin typeface="Perpetua" panose="02020502060401020303" pitchFamily="18" charset="0"/>
              </a:rPr>
              <a:t>int</a:t>
            </a:r>
            <a:r>
              <a:rPr lang="en-US" dirty="0">
                <a:solidFill>
                  <a:srgbClr val="002060"/>
                </a:solidFill>
                <a:latin typeface="Perpetua" panose="02020502060401020303" pitchFamily="18" charset="0"/>
              </a:rPr>
              <a:t> </a:t>
            </a:r>
            <a:r>
              <a:rPr lang="en-US" dirty="0">
                <a:latin typeface="Perpetua" panose="02020502060401020303" pitchFamily="18" charset="0"/>
              </a:rPr>
              <a:t>Inserted </a:t>
            </a:r>
            <a:r>
              <a:rPr lang="en-US" dirty="0">
                <a:solidFill>
                  <a:srgbClr val="FF0000"/>
                </a:solidFill>
                <a:latin typeface="Perpetua" panose="02020502060401020303" pitchFamily="18" charset="0"/>
              </a:rPr>
              <a:t>= </a:t>
            </a:r>
            <a:r>
              <a:rPr lang="en-US" dirty="0">
                <a:solidFill>
                  <a:srgbClr val="00B050"/>
                </a:solidFill>
                <a:latin typeface="Perpetua" panose="02020502060401020303" pitchFamily="18" charset="0"/>
              </a:rPr>
              <a:t>0</a:t>
            </a:r>
            <a:r>
              <a:rPr lang="en-US" dirty="0">
                <a:latin typeface="Perpetua" panose="02020502060401020303" pitchFamily="18" charset="0"/>
              </a:rPr>
              <a:t>;</a:t>
            </a:r>
          </a:p>
          <a:p>
            <a:pPr marL="0" indent="0">
              <a:buNone/>
            </a:pPr>
            <a:r>
              <a:rPr lang="en-US" dirty="0">
                <a:latin typeface="Perpetua" panose="02020502060401020303" pitchFamily="18" charset="0"/>
              </a:rPr>
              <a:t>    </a:t>
            </a:r>
            <a:r>
              <a:rPr lang="en-US" dirty="0">
                <a:solidFill>
                  <a:srgbClr val="FF0000"/>
                </a:solidFill>
                <a:latin typeface="Perpetua" panose="02020502060401020303" pitchFamily="18" charset="0"/>
              </a:rPr>
              <a:t>while</a:t>
            </a:r>
            <a:r>
              <a:rPr lang="en-US" dirty="0">
                <a:latin typeface="Perpetua" panose="02020502060401020303" pitchFamily="18" charset="0"/>
              </a:rPr>
              <a:t>(Inserted </a:t>
            </a:r>
            <a:r>
              <a:rPr lang="en-US" dirty="0">
                <a:solidFill>
                  <a:srgbClr val="FF0000"/>
                </a:solidFill>
                <a:latin typeface="Perpetua" panose="02020502060401020303" pitchFamily="18" charset="0"/>
              </a:rPr>
              <a:t>== </a:t>
            </a:r>
            <a:r>
              <a:rPr lang="en-US" dirty="0">
                <a:solidFill>
                  <a:srgbClr val="00B050"/>
                </a:solidFill>
                <a:latin typeface="Perpetua" panose="02020502060401020303" pitchFamily="18" charset="0"/>
              </a:rPr>
              <a:t>0</a:t>
            </a:r>
            <a:r>
              <a:rPr lang="en-US" dirty="0">
                <a:latin typeface="Perpetua" panose="02020502060401020303" pitchFamily="18" charset="0"/>
              </a:rPr>
              <a:t>) {</a:t>
            </a:r>
          </a:p>
          <a:p>
            <a:pPr marL="0" indent="0">
              <a:buNone/>
            </a:pPr>
            <a:r>
              <a:rPr lang="en-US" dirty="0">
                <a:latin typeface="Perpetua" panose="02020502060401020303" pitchFamily="18" charset="0"/>
              </a:rPr>
              <a:t>        </a:t>
            </a:r>
            <a:r>
              <a:rPr lang="en-US" dirty="0">
                <a:solidFill>
                  <a:srgbClr val="FF0000"/>
                </a:solidFill>
                <a:latin typeface="Perpetua" panose="02020502060401020303" pitchFamily="18" charset="0"/>
              </a:rPr>
              <a:t>if</a:t>
            </a:r>
            <a:r>
              <a:rPr lang="en-US" dirty="0">
                <a:latin typeface="Perpetua" panose="02020502060401020303" pitchFamily="18" charset="0"/>
              </a:rPr>
              <a:t>(RNP</a:t>
            </a:r>
            <a:r>
              <a:rPr lang="en-US" dirty="0">
                <a:solidFill>
                  <a:srgbClr val="FF0000"/>
                </a:solidFill>
                <a:latin typeface="Perpetua" panose="02020502060401020303" pitchFamily="18" charset="0"/>
              </a:rPr>
              <a:t>-&gt;</a:t>
            </a:r>
            <a:r>
              <a:rPr lang="en-US" dirty="0">
                <a:latin typeface="Perpetua" panose="02020502060401020303" pitchFamily="18" charset="0"/>
              </a:rPr>
              <a:t>Num </a:t>
            </a:r>
            <a:r>
              <a:rPr lang="en-US" dirty="0">
                <a:solidFill>
                  <a:srgbClr val="FF0000"/>
                </a:solidFill>
                <a:latin typeface="Perpetua" panose="02020502060401020303" pitchFamily="18" charset="0"/>
              </a:rPr>
              <a:t>&gt;</a:t>
            </a:r>
            <a:r>
              <a:rPr lang="en-US" dirty="0">
                <a:latin typeface="Perpetua" panose="02020502060401020303" pitchFamily="18" charset="0"/>
              </a:rPr>
              <a:t> INP</a:t>
            </a:r>
            <a:r>
              <a:rPr lang="en-US" dirty="0">
                <a:solidFill>
                  <a:srgbClr val="FF0000"/>
                </a:solidFill>
                <a:latin typeface="Perpetua" panose="02020502060401020303" pitchFamily="18" charset="0"/>
              </a:rPr>
              <a:t>-&gt;</a:t>
            </a:r>
            <a:r>
              <a:rPr lang="en-US" dirty="0">
                <a:latin typeface="Perpetua" panose="02020502060401020303" pitchFamily="18" charset="0"/>
              </a:rPr>
              <a:t>Num) {</a:t>
            </a:r>
          </a:p>
          <a:p>
            <a:pPr marL="0" indent="0">
              <a:buNone/>
            </a:pPr>
            <a:r>
              <a:rPr lang="en-US" dirty="0">
                <a:latin typeface="Perpetua" panose="02020502060401020303" pitchFamily="18" charset="0"/>
              </a:rPr>
              <a:t>            </a:t>
            </a:r>
            <a:r>
              <a:rPr lang="en-US" dirty="0">
                <a:solidFill>
                  <a:srgbClr val="FF0000"/>
                </a:solidFill>
                <a:latin typeface="Perpetua" panose="02020502060401020303" pitchFamily="18" charset="0"/>
              </a:rPr>
              <a:t>if</a:t>
            </a:r>
            <a:r>
              <a:rPr lang="en-US" dirty="0">
                <a:latin typeface="Perpetua" panose="02020502060401020303" pitchFamily="18" charset="0"/>
              </a:rPr>
              <a:t>(RNP</a:t>
            </a:r>
            <a:r>
              <a:rPr lang="en-US" dirty="0">
                <a:solidFill>
                  <a:srgbClr val="FF0000"/>
                </a:solidFill>
                <a:latin typeface="Perpetua" panose="02020502060401020303" pitchFamily="18" charset="0"/>
              </a:rPr>
              <a:t>-&gt;</a:t>
            </a:r>
            <a:r>
              <a:rPr lang="en-US" dirty="0">
                <a:latin typeface="Perpetua" panose="02020502060401020303" pitchFamily="18" charset="0"/>
              </a:rPr>
              <a:t>Left </a:t>
            </a:r>
            <a:r>
              <a:rPr lang="en-US" dirty="0">
                <a:solidFill>
                  <a:srgbClr val="FF0000"/>
                </a:solidFill>
                <a:latin typeface="Perpetua" panose="02020502060401020303" pitchFamily="18" charset="0"/>
              </a:rPr>
              <a:t>==</a:t>
            </a:r>
            <a:r>
              <a:rPr lang="en-US" dirty="0">
                <a:latin typeface="Perpetua" panose="02020502060401020303" pitchFamily="18" charset="0"/>
              </a:rPr>
              <a:t> </a:t>
            </a:r>
            <a:r>
              <a:rPr lang="en-US" dirty="0">
                <a:solidFill>
                  <a:srgbClr val="00B050"/>
                </a:solidFill>
                <a:latin typeface="Perpetua" panose="02020502060401020303" pitchFamily="18" charset="0"/>
              </a:rPr>
              <a:t>NULL</a:t>
            </a:r>
            <a:r>
              <a:rPr lang="en-US" dirty="0">
                <a:latin typeface="Perpetua" panose="02020502060401020303" pitchFamily="18" charset="0"/>
              </a:rPr>
              <a:t>) {</a:t>
            </a:r>
          </a:p>
          <a:p>
            <a:pPr marL="0" indent="0">
              <a:buNone/>
            </a:pPr>
            <a:r>
              <a:rPr lang="en-US" dirty="0">
                <a:latin typeface="Perpetua" panose="02020502060401020303" pitchFamily="18" charset="0"/>
              </a:rPr>
              <a:t>                RNP</a:t>
            </a:r>
            <a:r>
              <a:rPr lang="en-US" dirty="0">
                <a:solidFill>
                  <a:srgbClr val="FF0000"/>
                </a:solidFill>
                <a:latin typeface="Perpetua" panose="02020502060401020303" pitchFamily="18" charset="0"/>
              </a:rPr>
              <a:t>-&gt;</a:t>
            </a:r>
            <a:r>
              <a:rPr lang="en-US" dirty="0">
                <a:latin typeface="Perpetua" panose="02020502060401020303" pitchFamily="18" charset="0"/>
              </a:rPr>
              <a:t>Left </a:t>
            </a:r>
            <a:r>
              <a:rPr lang="en-US" dirty="0">
                <a:solidFill>
                  <a:srgbClr val="FF0000"/>
                </a:solidFill>
                <a:latin typeface="Perpetua" panose="02020502060401020303" pitchFamily="18" charset="0"/>
              </a:rPr>
              <a:t>=</a:t>
            </a:r>
            <a:r>
              <a:rPr lang="en-US" dirty="0">
                <a:latin typeface="Perpetua" panose="02020502060401020303" pitchFamily="18" charset="0"/>
              </a:rPr>
              <a:t> INP;</a:t>
            </a:r>
          </a:p>
          <a:p>
            <a:pPr marL="0" indent="0">
              <a:buNone/>
            </a:pPr>
            <a:r>
              <a:rPr lang="en-US" dirty="0">
                <a:latin typeface="Perpetua" panose="02020502060401020303" pitchFamily="18" charset="0"/>
              </a:rPr>
              <a:t>                Inserted </a:t>
            </a:r>
            <a:r>
              <a:rPr lang="en-US" dirty="0">
                <a:solidFill>
                  <a:srgbClr val="FF0000"/>
                </a:solidFill>
                <a:latin typeface="Perpetua" panose="02020502060401020303" pitchFamily="18" charset="0"/>
              </a:rPr>
              <a:t>=</a:t>
            </a:r>
            <a:r>
              <a:rPr lang="en-US" dirty="0">
                <a:latin typeface="Perpetua" panose="02020502060401020303" pitchFamily="18" charset="0"/>
              </a:rPr>
              <a:t> 1;</a:t>
            </a:r>
          </a:p>
          <a:p>
            <a:pPr marL="0" indent="0">
              <a:buNone/>
            </a:pPr>
            <a:r>
              <a:rPr lang="en-US" dirty="0">
                <a:latin typeface="Perpetua" panose="02020502060401020303" pitchFamily="18" charset="0"/>
              </a:rPr>
              <a:t>            } </a:t>
            </a:r>
            <a:r>
              <a:rPr lang="en-US" dirty="0">
                <a:solidFill>
                  <a:srgbClr val="FF0000"/>
                </a:solidFill>
                <a:latin typeface="Perpetua" panose="02020502060401020303" pitchFamily="18" charset="0"/>
              </a:rPr>
              <a:t>else</a:t>
            </a:r>
          </a:p>
          <a:p>
            <a:pPr marL="0" indent="0">
              <a:buNone/>
            </a:pPr>
            <a:r>
              <a:rPr lang="en-US" dirty="0">
                <a:latin typeface="Perpetua" panose="02020502060401020303" pitchFamily="18" charset="0"/>
              </a:rPr>
              <a:t>                RNP </a:t>
            </a:r>
            <a:r>
              <a:rPr lang="en-US" dirty="0">
                <a:solidFill>
                  <a:srgbClr val="FF0000"/>
                </a:solidFill>
                <a:latin typeface="Perpetua" panose="02020502060401020303" pitchFamily="18" charset="0"/>
              </a:rPr>
              <a:t>=</a:t>
            </a:r>
            <a:r>
              <a:rPr lang="en-US" dirty="0">
                <a:latin typeface="Perpetua" panose="02020502060401020303" pitchFamily="18" charset="0"/>
              </a:rPr>
              <a:t> RNP</a:t>
            </a:r>
            <a:r>
              <a:rPr lang="en-US" dirty="0">
                <a:solidFill>
                  <a:srgbClr val="FF0000"/>
                </a:solidFill>
                <a:latin typeface="Perpetua" panose="02020502060401020303" pitchFamily="18" charset="0"/>
              </a:rPr>
              <a:t>-&gt;</a:t>
            </a:r>
            <a:r>
              <a:rPr lang="en-US" dirty="0">
                <a:latin typeface="Perpetua" panose="02020502060401020303" pitchFamily="18" charset="0"/>
              </a:rPr>
              <a:t>Left;</a:t>
            </a:r>
          </a:p>
          <a:p>
            <a:pPr marL="0" indent="0">
              <a:buNone/>
            </a:pPr>
            <a:r>
              <a:rPr lang="en-US" dirty="0">
                <a:latin typeface="Perpetua" panose="02020502060401020303" pitchFamily="18" charset="0"/>
              </a:rPr>
              <a:t>        }</a:t>
            </a:r>
          </a:p>
        </p:txBody>
      </p:sp>
      <p:sp>
        <p:nvSpPr>
          <p:cNvPr id="6" name="Content Placeholder 5">
            <a:extLst>
              <a:ext uri="{FF2B5EF4-FFF2-40B4-BE49-F238E27FC236}">
                <a16:creationId xmlns:a16="http://schemas.microsoft.com/office/drawing/2014/main" id="{397A59FD-DE7F-28FB-3C45-8957E52B13EC}"/>
              </a:ext>
            </a:extLst>
          </p:cNvPr>
          <p:cNvSpPr>
            <a:spLocks noGrp="1"/>
          </p:cNvSpPr>
          <p:nvPr>
            <p:ph sz="half" idx="2"/>
          </p:nvPr>
        </p:nvSpPr>
        <p:spPr>
          <a:xfrm>
            <a:off x="6364223" y="1285461"/>
            <a:ext cx="5284437" cy="5208104"/>
          </a:xfrm>
        </p:spPr>
        <p:txBody>
          <a:bodyPr/>
          <a:lstStyle/>
          <a:p>
            <a:pPr marL="0" indent="0">
              <a:buNone/>
            </a:pPr>
            <a:r>
              <a:rPr lang="en-US" dirty="0">
                <a:latin typeface="Perpetua" panose="02020502060401020303" pitchFamily="18" charset="0"/>
              </a:rPr>
              <a:t> </a:t>
            </a:r>
            <a:r>
              <a:rPr lang="en-US" dirty="0">
                <a:solidFill>
                  <a:srgbClr val="FF0000"/>
                </a:solidFill>
                <a:latin typeface="Perpetua" panose="02020502060401020303" pitchFamily="18" charset="0"/>
              </a:rPr>
              <a:t>else</a:t>
            </a:r>
            <a:r>
              <a:rPr lang="en-US" dirty="0">
                <a:latin typeface="Perpetua" panose="02020502060401020303" pitchFamily="18" charset="0"/>
              </a:rPr>
              <a:t> {</a:t>
            </a:r>
          </a:p>
          <a:p>
            <a:pPr marL="0" indent="0">
              <a:buNone/>
            </a:pPr>
            <a:r>
              <a:rPr lang="en-US" dirty="0">
                <a:latin typeface="Perpetua" panose="02020502060401020303" pitchFamily="18" charset="0"/>
              </a:rPr>
              <a:t>            </a:t>
            </a:r>
            <a:r>
              <a:rPr lang="en-US" dirty="0">
                <a:solidFill>
                  <a:srgbClr val="FF0000"/>
                </a:solidFill>
                <a:latin typeface="Perpetua" panose="02020502060401020303" pitchFamily="18" charset="0"/>
              </a:rPr>
              <a:t>if</a:t>
            </a:r>
            <a:r>
              <a:rPr lang="en-US" dirty="0">
                <a:latin typeface="Perpetua" panose="02020502060401020303" pitchFamily="18" charset="0"/>
              </a:rPr>
              <a:t>(RNP</a:t>
            </a:r>
            <a:r>
              <a:rPr lang="en-US" dirty="0">
                <a:solidFill>
                  <a:srgbClr val="FF0000"/>
                </a:solidFill>
                <a:latin typeface="Perpetua" panose="02020502060401020303" pitchFamily="18" charset="0"/>
              </a:rPr>
              <a:t>-&gt;</a:t>
            </a:r>
            <a:r>
              <a:rPr lang="en-US" dirty="0">
                <a:latin typeface="Perpetua" panose="02020502060401020303" pitchFamily="18" charset="0"/>
              </a:rPr>
              <a:t>Right </a:t>
            </a:r>
            <a:r>
              <a:rPr lang="en-US" dirty="0">
                <a:solidFill>
                  <a:srgbClr val="FF0000"/>
                </a:solidFill>
                <a:latin typeface="Perpetua" panose="02020502060401020303" pitchFamily="18" charset="0"/>
              </a:rPr>
              <a:t>==</a:t>
            </a:r>
            <a:r>
              <a:rPr lang="en-US" dirty="0">
                <a:latin typeface="Perpetua" panose="02020502060401020303" pitchFamily="18" charset="0"/>
              </a:rPr>
              <a:t> </a:t>
            </a:r>
            <a:r>
              <a:rPr lang="en-US" dirty="0">
                <a:solidFill>
                  <a:srgbClr val="00B050"/>
                </a:solidFill>
                <a:latin typeface="Perpetua" panose="02020502060401020303" pitchFamily="18" charset="0"/>
              </a:rPr>
              <a:t>NULL</a:t>
            </a:r>
            <a:r>
              <a:rPr lang="en-US" dirty="0">
                <a:latin typeface="Perpetua" panose="02020502060401020303" pitchFamily="18" charset="0"/>
              </a:rPr>
              <a:t>) {</a:t>
            </a:r>
          </a:p>
          <a:p>
            <a:pPr marL="0" indent="0">
              <a:buNone/>
            </a:pPr>
            <a:r>
              <a:rPr lang="en-US" dirty="0">
                <a:latin typeface="Perpetua" panose="02020502060401020303" pitchFamily="18" charset="0"/>
              </a:rPr>
              <a:t>                RNP</a:t>
            </a:r>
            <a:r>
              <a:rPr lang="en-US" dirty="0">
                <a:solidFill>
                  <a:srgbClr val="FF0000"/>
                </a:solidFill>
                <a:latin typeface="Perpetua" panose="02020502060401020303" pitchFamily="18" charset="0"/>
              </a:rPr>
              <a:t>-&gt;</a:t>
            </a:r>
            <a:r>
              <a:rPr lang="en-US" dirty="0">
                <a:latin typeface="Perpetua" panose="02020502060401020303" pitchFamily="18" charset="0"/>
              </a:rPr>
              <a:t>Left </a:t>
            </a:r>
            <a:r>
              <a:rPr lang="en-US" dirty="0">
                <a:solidFill>
                  <a:srgbClr val="FF0000"/>
                </a:solidFill>
                <a:latin typeface="Perpetua" panose="02020502060401020303" pitchFamily="18" charset="0"/>
              </a:rPr>
              <a:t>=</a:t>
            </a:r>
            <a:r>
              <a:rPr lang="en-US" dirty="0">
                <a:latin typeface="Perpetua" panose="02020502060401020303" pitchFamily="18" charset="0"/>
              </a:rPr>
              <a:t> INP;</a:t>
            </a:r>
          </a:p>
          <a:p>
            <a:pPr marL="0" indent="0">
              <a:buNone/>
            </a:pPr>
            <a:r>
              <a:rPr lang="en-US" dirty="0">
                <a:latin typeface="Perpetua" panose="02020502060401020303" pitchFamily="18" charset="0"/>
              </a:rPr>
              <a:t>                Inserted </a:t>
            </a:r>
            <a:r>
              <a:rPr lang="en-US" dirty="0">
                <a:solidFill>
                  <a:srgbClr val="FF0000"/>
                </a:solidFill>
                <a:latin typeface="Perpetua" panose="02020502060401020303" pitchFamily="18" charset="0"/>
              </a:rPr>
              <a:t>=</a:t>
            </a:r>
            <a:r>
              <a:rPr lang="en-US" dirty="0">
                <a:latin typeface="Perpetua" panose="02020502060401020303" pitchFamily="18" charset="0"/>
              </a:rPr>
              <a:t> 1;</a:t>
            </a:r>
          </a:p>
          <a:p>
            <a:pPr marL="0" indent="0">
              <a:buNone/>
            </a:pPr>
            <a:r>
              <a:rPr lang="en-US" dirty="0">
                <a:latin typeface="Perpetua" panose="02020502060401020303" pitchFamily="18" charset="0"/>
              </a:rPr>
              <a:t>            } </a:t>
            </a:r>
            <a:r>
              <a:rPr lang="en-US" dirty="0">
                <a:solidFill>
                  <a:srgbClr val="FF0000"/>
                </a:solidFill>
                <a:latin typeface="Perpetua" panose="02020502060401020303" pitchFamily="18" charset="0"/>
              </a:rPr>
              <a:t>else</a:t>
            </a:r>
          </a:p>
          <a:p>
            <a:pPr marL="0" indent="0">
              <a:buNone/>
            </a:pPr>
            <a:r>
              <a:rPr lang="en-US" dirty="0">
                <a:latin typeface="Perpetua" panose="02020502060401020303" pitchFamily="18" charset="0"/>
              </a:rPr>
              <a:t>                RNP </a:t>
            </a:r>
            <a:r>
              <a:rPr lang="en-US" dirty="0">
                <a:solidFill>
                  <a:srgbClr val="FF0000"/>
                </a:solidFill>
                <a:latin typeface="Perpetua" panose="02020502060401020303" pitchFamily="18" charset="0"/>
              </a:rPr>
              <a:t>=</a:t>
            </a:r>
            <a:r>
              <a:rPr lang="en-US" dirty="0">
                <a:latin typeface="Perpetua" panose="02020502060401020303" pitchFamily="18" charset="0"/>
              </a:rPr>
              <a:t> RNP</a:t>
            </a:r>
            <a:r>
              <a:rPr lang="en-US" dirty="0">
                <a:solidFill>
                  <a:srgbClr val="FF0000"/>
                </a:solidFill>
                <a:latin typeface="Perpetua" panose="02020502060401020303" pitchFamily="18" charset="0"/>
              </a:rPr>
              <a:t>-&gt;</a:t>
            </a:r>
            <a:r>
              <a:rPr lang="en-US" dirty="0">
                <a:latin typeface="Perpetua" panose="02020502060401020303" pitchFamily="18" charset="0"/>
              </a:rPr>
              <a:t>Right;</a:t>
            </a:r>
          </a:p>
          <a:p>
            <a:pPr marL="0" indent="0">
              <a:buNone/>
            </a:pPr>
            <a:r>
              <a:rPr lang="en-US" dirty="0">
                <a:latin typeface="Perpetua" panose="02020502060401020303" pitchFamily="18" charset="0"/>
              </a:rPr>
              <a:t>        }</a:t>
            </a:r>
          </a:p>
          <a:p>
            <a:pPr marL="0" indent="0">
              <a:buNone/>
            </a:pPr>
            <a:r>
              <a:rPr lang="en-US" dirty="0">
                <a:latin typeface="Perpetua" panose="02020502060401020303" pitchFamily="18" charset="0"/>
              </a:rPr>
              <a:t>    }</a:t>
            </a:r>
          </a:p>
          <a:p>
            <a:pPr marL="0" indent="0">
              <a:buNone/>
            </a:pPr>
            <a:r>
              <a:rPr lang="en-US" dirty="0">
                <a:latin typeface="Perpetua" panose="02020502060401020303"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12</a:t>
            </a:fld>
            <a:endParaRPr lang="en-US" dirty="0"/>
          </a:p>
        </p:txBody>
      </p:sp>
    </p:spTree>
    <p:extLst>
      <p:ext uri="{BB962C8B-B14F-4D97-AF65-F5344CB8AC3E}">
        <p14:creationId xmlns:p14="http://schemas.microsoft.com/office/powerpoint/2010/main" val="1581867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Implementation:</a:t>
            </a:r>
          </a:p>
        </p:txBody>
      </p:sp>
      <p:sp>
        <p:nvSpPr>
          <p:cNvPr id="3" name="Content Placeholder 2"/>
          <p:cNvSpPr>
            <a:spLocks noGrp="1"/>
          </p:cNvSpPr>
          <p:nvPr>
            <p:ph idx="1"/>
          </p:nvPr>
        </p:nvSpPr>
        <p:spPr>
          <a:xfrm>
            <a:off x="594360" y="1527047"/>
            <a:ext cx="11018520" cy="5110861"/>
          </a:xfrm>
        </p:spPr>
        <p:txBody>
          <a:bodyPr>
            <a:noAutofit/>
          </a:bodyPr>
          <a:lstStyle/>
          <a:p>
            <a:pPr marL="57150" indent="0" algn="just">
              <a:spcBef>
                <a:spcPts val="0"/>
              </a:spcBef>
              <a:buNone/>
              <a:tabLst>
                <a:tab pos="914400" algn="l"/>
              </a:tabLst>
            </a:pPr>
            <a:r>
              <a:rPr lang="en-US" sz="2800" dirty="0">
                <a:latin typeface="Perpetua" panose="02020502060401020303"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4CE482DC-2269-4F26-9D2A-7E44B1A4CD85}" type="slidenum">
              <a:rPr lang="en-US" smtClean="0"/>
              <a:t>13</a:t>
            </a:fld>
            <a:endParaRPr lang="en-US" dirty="0"/>
          </a:p>
        </p:txBody>
      </p:sp>
      <p:pic>
        <p:nvPicPr>
          <p:cNvPr id="7" name="Picture 6">
            <a:extLst>
              <a:ext uri="{FF2B5EF4-FFF2-40B4-BE49-F238E27FC236}">
                <a16:creationId xmlns:a16="http://schemas.microsoft.com/office/drawing/2014/main" id="{0BC8F44C-8A9F-4A3A-A2F9-F15AB73DEA23}"/>
              </a:ext>
            </a:extLst>
          </p:cNvPr>
          <p:cNvPicPr>
            <a:picLocks noChangeAspect="1"/>
          </p:cNvPicPr>
          <p:nvPr/>
        </p:nvPicPr>
        <p:blipFill rotWithShape="1">
          <a:blip r:embed="rId2"/>
          <a:srcRect l="9320" r="785"/>
          <a:stretch/>
        </p:blipFill>
        <p:spPr>
          <a:xfrm>
            <a:off x="1948069" y="1527046"/>
            <a:ext cx="5181600" cy="5110861"/>
          </a:xfrm>
          <a:prstGeom prst="rect">
            <a:avLst/>
          </a:prstGeom>
        </p:spPr>
      </p:pic>
    </p:spTree>
    <p:extLst>
      <p:ext uri="{BB962C8B-B14F-4D97-AF65-F5344CB8AC3E}">
        <p14:creationId xmlns:p14="http://schemas.microsoft.com/office/powerpoint/2010/main" val="391870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Implementation: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 A recursive version of the function:</a:t>
            </a:r>
          </a:p>
          <a:p>
            <a:pPr marL="57150" indent="0" algn="just">
              <a:spcBef>
                <a:spcPts val="0"/>
              </a:spcBef>
              <a:buNone/>
              <a:tabLst>
                <a:tab pos="914400" algn="l"/>
              </a:tabLst>
            </a:pPr>
            <a:r>
              <a:rPr lang="en-US" sz="2800" dirty="0">
                <a:latin typeface="Perpetua" panose="02020502060401020303"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4CE482DC-2269-4F26-9D2A-7E44B1A4CD85}" type="slidenum">
              <a:rPr lang="en-US" smtClean="0"/>
              <a:t>14</a:t>
            </a:fld>
            <a:endParaRPr lang="en-US" dirty="0"/>
          </a:p>
        </p:txBody>
      </p:sp>
      <p:pic>
        <p:nvPicPr>
          <p:cNvPr id="7" name="Picture 6">
            <a:extLst>
              <a:ext uri="{FF2B5EF4-FFF2-40B4-BE49-F238E27FC236}">
                <a16:creationId xmlns:a16="http://schemas.microsoft.com/office/drawing/2014/main" id="{27B0457A-CC77-479D-6F67-3FE61EAC03DF}"/>
              </a:ext>
            </a:extLst>
          </p:cNvPr>
          <p:cNvPicPr>
            <a:picLocks noChangeAspect="1"/>
          </p:cNvPicPr>
          <p:nvPr/>
        </p:nvPicPr>
        <p:blipFill rotWithShape="1">
          <a:blip r:embed="rId2"/>
          <a:srcRect t="1432"/>
          <a:stretch/>
        </p:blipFill>
        <p:spPr>
          <a:xfrm>
            <a:off x="2659050" y="2146852"/>
            <a:ext cx="4841680" cy="4308494"/>
          </a:xfrm>
          <a:prstGeom prst="rect">
            <a:avLst/>
          </a:prstGeom>
        </p:spPr>
      </p:pic>
    </p:spTree>
    <p:extLst>
      <p:ext uri="{BB962C8B-B14F-4D97-AF65-F5344CB8AC3E}">
        <p14:creationId xmlns:p14="http://schemas.microsoft.com/office/powerpoint/2010/main" val="3268246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 Traversing</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Binary search tree can be traversed in three ways.</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Pre order traversal- traversing binary tree in the order of parent, left and right.</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Inorder traversal	- traversing binary tree in the order of left, parent and right.</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Postorder traversal - traversing binary tree in the order of left, right and parent</a:t>
            </a:r>
            <a:r>
              <a:rPr lang="en-US" sz="3200" dirty="0">
                <a:latin typeface="Perpetua" panose="02020502060401020303" pitchFamily="18" charset="0"/>
                <a:cs typeface="Times New Roman" panose="02020603050405020304" pitchFamily="18" charset="0"/>
              </a:rPr>
              <a:t>.</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Example:</a:t>
            </a: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2831470" lvl="8" indent="-457200" algn="just">
              <a:spcBef>
                <a:spcPts val="0"/>
              </a:spcBef>
              <a:tabLst>
                <a:tab pos="914400" algn="l"/>
              </a:tabLst>
            </a:pPr>
            <a:r>
              <a:rPr lang="en-US" sz="2400" dirty="0">
                <a:latin typeface="Perpetua" panose="02020502060401020303" pitchFamily="18" charset="0"/>
                <a:cs typeface="Times New Roman" panose="02020603050405020304" pitchFamily="18" charset="0"/>
              </a:rPr>
              <a:t>Preorder traversal - 10, 6, 4, 8, 7, 15, 14, 12, 11, 13, 18, 16, 17, 19 </a:t>
            </a:r>
          </a:p>
          <a:p>
            <a:pPr marL="2831470" lvl="8" indent="-457200" algn="just">
              <a:spcBef>
                <a:spcPts val="0"/>
              </a:spcBef>
              <a:tabLst>
                <a:tab pos="914400" algn="l"/>
              </a:tabLst>
            </a:pPr>
            <a:r>
              <a:rPr lang="en-US" sz="2400" dirty="0">
                <a:latin typeface="Perpetua" panose="02020502060401020303" pitchFamily="18" charset="0"/>
                <a:cs typeface="Times New Roman" panose="02020603050405020304" pitchFamily="18" charset="0"/>
              </a:rPr>
              <a:t>Inorder traversal - 4, 6, 7, 8, 10, 11, 12, 13, 14, 15, 16, 17, 18, 19</a:t>
            </a:r>
          </a:p>
          <a:p>
            <a:pPr marL="2831470" lvl="8" indent="-457200" algn="just">
              <a:spcBef>
                <a:spcPts val="0"/>
              </a:spcBef>
              <a:tabLst>
                <a:tab pos="914400" algn="l"/>
              </a:tabLst>
            </a:pPr>
            <a:r>
              <a:rPr lang="en-US" sz="2400" dirty="0">
                <a:latin typeface="Perpetua" panose="02020502060401020303" pitchFamily="18" charset="0"/>
                <a:cs typeface="Times New Roman" panose="02020603050405020304" pitchFamily="18" charset="0"/>
              </a:rPr>
              <a:t>==&gt; Used to display nodes in ascending order.</a:t>
            </a:r>
          </a:p>
          <a:p>
            <a:pPr marL="2831470" lvl="8" indent="-457200" algn="just">
              <a:spcBef>
                <a:spcPts val="0"/>
              </a:spcBef>
              <a:tabLst>
                <a:tab pos="914400" algn="l"/>
              </a:tabLst>
            </a:pPr>
            <a:r>
              <a:rPr lang="en-US" sz="2400" dirty="0">
                <a:latin typeface="Perpetua" panose="02020502060401020303" pitchFamily="18" charset="0"/>
                <a:cs typeface="Times New Roman" panose="02020603050405020304" pitchFamily="18" charset="0"/>
              </a:rPr>
              <a:t>Postorder traversal-	4, 7, 8, 6, 11, 13, 12, 14, 17, 16, 19, 18, 15, 10</a:t>
            </a:r>
          </a:p>
          <a:p>
            <a:pPr marL="2831470" lvl="8" indent="-457200" algn="just">
              <a:spcBef>
                <a:spcPts val="0"/>
              </a:spcBef>
              <a:tabLst>
                <a:tab pos="914400" algn="l"/>
              </a:tabLst>
            </a:pPr>
            <a:endParaRPr lang="en-US" sz="24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15</a:t>
            </a:fld>
            <a:endParaRPr lang="en-US" dirty="0"/>
          </a:p>
        </p:txBody>
      </p:sp>
      <p:pic>
        <p:nvPicPr>
          <p:cNvPr id="6" name="Picture 5">
            <a:extLst>
              <a:ext uri="{FF2B5EF4-FFF2-40B4-BE49-F238E27FC236}">
                <a16:creationId xmlns:a16="http://schemas.microsoft.com/office/drawing/2014/main" id="{84CD6F92-D1B0-AEF7-74F0-4F39842A35B2}"/>
              </a:ext>
            </a:extLst>
          </p:cNvPr>
          <p:cNvPicPr>
            <a:picLocks noChangeAspect="1"/>
          </p:cNvPicPr>
          <p:nvPr/>
        </p:nvPicPr>
        <p:blipFill rotWithShape="1">
          <a:blip r:embed="rId2"/>
          <a:srcRect l="9922" t="4910" r="19860" b="2840"/>
          <a:stretch/>
        </p:blipFill>
        <p:spPr>
          <a:xfrm>
            <a:off x="1086678" y="3574875"/>
            <a:ext cx="2387909" cy="3063033"/>
          </a:xfrm>
          <a:prstGeom prst="rect">
            <a:avLst/>
          </a:prstGeom>
        </p:spPr>
      </p:pic>
    </p:spTree>
    <p:extLst>
      <p:ext uri="{BB962C8B-B14F-4D97-AF65-F5344CB8AC3E}">
        <p14:creationId xmlns:p14="http://schemas.microsoft.com/office/powerpoint/2010/main" val="2757994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Application of binary tree traversal</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Store values on leaf nodes and operators on internal nodes.</a:t>
            </a:r>
          </a:p>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Preorder traversal - used to generate mathematical expression in prefix notation.</a:t>
            </a:r>
          </a:p>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Inorder traversal -used to generate mathematical expression in infix notation.</a:t>
            </a:r>
          </a:p>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Postorder traversal - used to generate mathematical expression in postfix notation.</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Example: </a:t>
            </a:r>
          </a:p>
          <a:p>
            <a:pPr marL="2831470" lvl="8" indent="-457200">
              <a:spcBef>
                <a:spcPts val="0"/>
              </a:spcBef>
              <a:tabLst>
                <a:tab pos="914400" algn="l"/>
              </a:tabLst>
            </a:pPr>
            <a:r>
              <a:rPr lang="en-US" sz="2800" dirty="0">
                <a:latin typeface="Perpetua" panose="02020502060401020303" pitchFamily="18" charset="0"/>
                <a:cs typeface="Times New Roman" panose="02020603050405020304" pitchFamily="18" charset="0"/>
              </a:rPr>
              <a:t>Preorder traversal - </a:t>
            </a:r>
            <a:r>
              <a:rPr lang="pt-BR" sz="2800" dirty="0">
                <a:latin typeface="Perpetua" panose="02020502060401020303" pitchFamily="18" charset="0"/>
                <a:cs typeface="Times New Roman" panose="02020603050405020304" pitchFamily="18" charset="0"/>
              </a:rPr>
              <a:t>+ – A * B C + D / E F </a:t>
            </a: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 </a:t>
            </a:r>
            <a:r>
              <a:rPr lang="en-US" sz="2800" dirty="0">
                <a:latin typeface="Perpetua" panose="02020502060401020303" pitchFamily="18" charset="0"/>
              </a:rPr>
              <a:t>Prefix notation</a:t>
            </a:r>
          </a:p>
          <a:p>
            <a:pPr marL="2831470" lvl="8" indent="-457200">
              <a:spcBef>
                <a:spcPts val="0"/>
              </a:spcBef>
              <a:tabLst>
                <a:tab pos="914400" algn="l"/>
              </a:tabLst>
            </a:pPr>
            <a:r>
              <a:rPr lang="en-US" sz="2800" dirty="0">
                <a:latin typeface="Perpetua" panose="02020502060401020303" pitchFamily="18" charset="0"/>
              </a:rPr>
              <a:t>Inorder traversal - </a:t>
            </a:r>
            <a:r>
              <a:rPr lang="pt-BR" sz="2800" dirty="0">
                <a:latin typeface="Perpetua" panose="02020502060401020303" pitchFamily="18" charset="0"/>
              </a:rPr>
              <a:t>A – B * C + D + E / F </a:t>
            </a:r>
            <a:r>
              <a:rPr lang="en-US" sz="2800" dirty="0">
                <a:latin typeface="Wingdings" panose="05000000000000000000" pitchFamily="2" charset="2"/>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2800" dirty="0">
                <a:effectLst/>
                <a:latin typeface="Perpetua" panose="02020502060401020303" pitchFamily="18" charset="0"/>
                <a:ea typeface="Times New Roman" panose="02020603050405020304" pitchFamily="18" charset="0"/>
              </a:rPr>
              <a:t>Infix notation</a:t>
            </a:r>
            <a:r>
              <a:rPr lang="en-US" sz="2800" spc="5" dirty="0">
                <a:effectLst/>
                <a:latin typeface="Perpetua" panose="02020502060401020303" pitchFamily="18" charset="0"/>
                <a:ea typeface="Times New Roman" panose="02020603050405020304" pitchFamily="18" charset="0"/>
              </a:rPr>
              <a:t> </a:t>
            </a:r>
          </a:p>
          <a:p>
            <a:pPr marL="2831470" lvl="8" indent="-457200">
              <a:spcBef>
                <a:spcPts val="0"/>
              </a:spcBef>
              <a:tabLst>
                <a:tab pos="914400" algn="l"/>
              </a:tabLst>
            </a:pPr>
            <a:r>
              <a:rPr lang="en-US" sz="2800" dirty="0">
                <a:latin typeface="Perpetua" panose="02020502060401020303" pitchFamily="18" charset="0"/>
              </a:rPr>
              <a:t>Postorder traversal - </a:t>
            </a:r>
            <a:r>
              <a:rPr lang="pt-BR" sz="2800" dirty="0">
                <a:latin typeface="Perpetua" panose="02020502060401020303" pitchFamily="18" charset="0"/>
              </a:rPr>
              <a:t>A B C * – D E F / + +</a:t>
            </a:r>
            <a:r>
              <a:rPr lang="en-US" sz="2800" dirty="0">
                <a:latin typeface="Wingdings" panose="05000000000000000000" pitchFamily="2" charset="2"/>
                <a:cs typeface="Times New Roman" panose="02020603050405020304" pitchFamily="18" charset="0"/>
              </a:rPr>
              <a:t> </a:t>
            </a:r>
            <a:r>
              <a:rPr lang="en-US" sz="2800" dirty="0">
                <a:latin typeface="Perpetua" panose="02020502060401020303" pitchFamily="18" charset="0"/>
                <a:ea typeface="Times New Roman" panose="02020603050405020304" pitchFamily="18" charset="0"/>
                <a:cs typeface="Times New Roman" panose="02020603050405020304" pitchFamily="18" charset="0"/>
              </a:rPr>
              <a:t>Postfix notation</a:t>
            </a:r>
          </a:p>
          <a:p>
            <a:pPr marL="2831470" lvl="8" indent="-457200">
              <a:spcBef>
                <a:spcPts val="0"/>
              </a:spcBef>
              <a:tabLst>
                <a:tab pos="914400" algn="l"/>
              </a:tabLst>
            </a:pPr>
            <a:r>
              <a:rPr lang="en-US" sz="2800" dirty="0">
                <a:latin typeface="Perpetua" panose="02020502060401020303" pitchFamily="18" charset="0"/>
                <a:ea typeface="Times New Roman" panose="02020603050405020304" pitchFamily="18" charset="0"/>
                <a:cs typeface="Times New Roman" panose="02020603050405020304" pitchFamily="18" charset="0"/>
              </a:rPr>
              <a:t>Function calls:  Preorder(RootNodePtr);                               Inorder(RootNodePtr); Postorder(RootNodePtr);</a:t>
            </a: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16</a:t>
            </a:fld>
            <a:endParaRPr lang="en-US" dirty="0"/>
          </a:p>
        </p:txBody>
      </p:sp>
      <p:pic>
        <p:nvPicPr>
          <p:cNvPr id="7" name="Picture 6">
            <a:extLst>
              <a:ext uri="{FF2B5EF4-FFF2-40B4-BE49-F238E27FC236}">
                <a16:creationId xmlns:a16="http://schemas.microsoft.com/office/drawing/2014/main" id="{5F5BC9AC-67A4-C32D-C049-9F75A56339B3}"/>
              </a:ext>
            </a:extLst>
          </p:cNvPr>
          <p:cNvPicPr>
            <a:picLocks noChangeAspect="1"/>
          </p:cNvPicPr>
          <p:nvPr/>
        </p:nvPicPr>
        <p:blipFill rotWithShape="1">
          <a:blip r:embed="rId2"/>
          <a:srcRect l="10582" r="10793" b="11659"/>
          <a:stretch/>
        </p:blipFill>
        <p:spPr>
          <a:xfrm>
            <a:off x="1214844" y="4362994"/>
            <a:ext cx="2085913" cy="2010374"/>
          </a:xfrm>
          <a:prstGeom prst="rect">
            <a:avLst/>
          </a:prstGeom>
        </p:spPr>
      </p:pic>
      <p:cxnSp>
        <p:nvCxnSpPr>
          <p:cNvPr id="9" name="Straight Arrow Connector 8">
            <a:extLst>
              <a:ext uri="{FF2B5EF4-FFF2-40B4-BE49-F238E27FC236}">
                <a16:creationId xmlns:a16="http://schemas.microsoft.com/office/drawing/2014/main" id="{1E6E1D4D-EE13-0672-9276-99FBC88E807B}"/>
              </a:ext>
            </a:extLst>
          </p:cNvPr>
          <p:cNvCxnSpPr/>
          <p:nvPr/>
        </p:nvCxnSpPr>
        <p:spPr>
          <a:xfrm>
            <a:off x="9104811" y="4506686"/>
            <a:ext cx="2612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219E19EB-BA0C-BAFE-CFD0-DAF621C7456A}"/>
              </a:ext>
            </a:extLst>
          </p:cNvPr>
          <p:cNvCxnSpPr/>
          <p:nvPr/>
        </p:nvCxnSpPr>
        <p:spPr>
          <a:xfrm>
            <a:off x="8987246" y="4924698"/>
            <a:ext cx="2612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DACA84AE-1037-9E1B-BE10-CE86366B3E8D}"/>
              </a:ext>
            </a:extLst>
          </p:cNvPr>
          <p:cNvCxnSpPr/>
          <p:nvPr/>
        </p:nvCxnSpPr>
        <p:spPr>
          <a:xfrm>
            <a:off x="9235440" y="5329647"/>
            <a:ext cx="2612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08848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Implementation:</a:t>
            </a:r>
          </a:p>
        </p:txBody>
      </p:sp>
      <p:sp>
        <p:nvSpPr>
          <p:cNvPr id="3" name="Content Placeholder 2"/>
          <p:cNvSpPr>
            <a:spLocks noGrp="1"/>
          </p:cNvSpPr>
          <p:nvPr>
            <p:ph idx="1"/>
          </p:nvPr>
        </p:nvSpPr>
        <p:spPr>
          <a:xfrm>
            <a:off x="594360" y="1527047"/>
            <a:ext cx="11018520" cy="5110861"/>
          </a:xfrm>
        </p:spPr>
        <p:txBody>
          <a:bodyPr>
            <a:noAutofit/>
          </a:bodyPr>
          <a:lstStyle/>
          <a:p>
            <a:pPr marL="57150" indent="0" algn="just">
              <a:spcBef>
                <a:spcPts val="0"/>
              </a:spcBef>
              <a:buNone/>
              <a:tabLst>
                <a:tab pos="914400" algn="l"/>
              </a:tabLst>
            </a:pPr>
            <a:r>
              <a:rPr lang="en-US" sz="2800" dirty="0">
                <a:latin typeface="Perpetua" panose="02020502060401020303"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4CE482DC-2269-4F26-9D2A-7E44B1A4CD85}" type="slidenum">
              <a:rPr lang="en-US" smtClean="0"/>
              <a:t>17</a:t>
            </a:fld>
            <a:endParaRPr lang="en-US" dirty="0"/>
          </a:p>
        </p:txBody>
      </p:sp>
      <p:pic>
        <p:nvPicPr>
          <p:cNvPr id="6" name="Picture 5">
            <a:extLst>
              <a:ext uri="{FF2B5EF4-FFF2-40B4-BE49-F238E27FC236}">
                <a16:creationId xmlns:a16="http://schemas.microsoft.com/office/drawing/2014/main" id="{FC3BAFA5-5A05-CF2B-C39E-06E7FF19ABA5}"/>
              </a:ext>
            </a:extLst>
          </p:cNvPr>
          <p:cNvPicPr>
            <a:picLocks noChangeAspect="1"/>
          </p:cNvPicPr>
          <p:nvPr/>
        </p:nvPicPr>
        <p:blipFill rotWithShape="1">
          <a:blip r:embed="rId2"/>
          <a:srcRect l="5950"/>
          <a:stretch/>
        </p:blipFill>
        <p:spPr>
          <a:xfrm>
            <a:off x="594360" y="1543710"/>
            <a:ext cx="6544491" cy="5077534"/>
          </a:xfrm>
          <a:prstGeom prst="rect">
            <a:avLst/>
          </a:prstGeom>
        </p:spPr>
      </p:pic>
    </p:spTree>
    <p:extLst>
      <p:ext uri="{BB962C8B-B14F-4D97-AF65-F5344CB8AC3E}">
        <p14:creationId xmlns:p14="http://schemas.microsoft.com/office/powerpoint/2010/main" val="4207884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Implementation </a:t>
            </a:r>
          </a:p>
        </p:txBody>
      </p:sp>
      <p:sp>
        <p:nvSpPr>
          <p:cNvPr id="3" name="Content Placeholder 2"/>
          <p:cNvSpPr>
            <a:spLocks noGrp="1"/>
          </p:cNvSpPr>
          <p:nvPr>
            <p:ph idx="1"/>
          </p:nvPr>
        </p:nvSpPr>
        <p:spPr>
          <a:xfrm>
            <a:off x="594360" y="1527047"/>
            <a:ext cx="11018520" cy="5110861"/>
          </a:xfrm>
        </p:spPr>
        <p:txBody>
          <a:bodyPr>
            <a:noAutofit/>
          </a:bodyPr>
          <a:lstStyle/>
          <a:p>
            <a:pPr marL="400050" indent="-342900" algn="just">
              <a:spcBef>
                <a:spcPts val="0"/>
              </a:spcBef>
              <a:tabLst>
                <a:tab pos="914400" algn="l"/>
              </a:tabLst>
            </a:pPr>
            <a:r>
              <a:rPr lang="en-US" sz="2400" dirty="0">
                <a:latin typeface="Perpetua" panose="02020502060401020303" pitchFamily="18" charset="0"/>
                <a:ea typeface="Times New Roman" panose="02020603050405020304" pitchFamily="18" charset="0"/>
                <a:cs typeface="Times New Roman" panose="02020603050405020304" pitchFamily="18" charset="0"/>
              </a:rPr>
              <a:t>Function calls:  </a:t>
            </a:r>
          </a:p>
          <a:p>
            <a:pPr marL="57150" indent="0" algn="just">
              <a:spcBef>
                <a:spcPts val="0"/>
              </a:spcBef>
              <a:buNone/>
              <a:tabLst>
                <a:tab pos="914400" algn="l"/>
              </a:tabLst>
            </a:pPr>
            <a:r>
              <a:rPr lang="en-US" sz="2400" dirty="0">
                <a:latin typeface="Perpetua" panose="02020502060401020303" pitchFamily="18" charset="0"/>
                <a:ea typeface="Times New Roman" panose="02020603050405020304" pitchFamily="18" charset="0"/>
                <a:cs typeface="Times New Roman" panose="02020603050405020304" pitchFamily="18" charset="0"/>
              </a:rPr>
              <a:t>                     Preorder(RootNodePtr);                               </a:t>
            </a:r>
          </a:p>
          <a:p>
            <a:pPr marL="57150" indent="0" algn="just">
              <a:spcBef>
                <a:spcPts val="0"/>
              </a:spcBef>
              <a:buNone/>
              <a:tabLst>
                <a:tab pos="914400" algn="l"/>
              </a:tabLst>
            </a:pPr>
            <a:r>
              <a:rPr lang="en-US" sz="2400" dirty="0">
                <a:latin typeface="Perpetua" panose="02020502060401020303" pitchFamily="18" charset="0"/>
                <a:ea typeface="Times New Roman" panose="02020603050405020304" pitchFamily="18" charset="0"/>
                <a:cs typeface="Times New Roman" panose="02020603050405020304" pitchFamily="18" charset="0"/>
              </a:rPr>
              <a:t>                     Inorder(RootNodePtr); </a:t>
            </a:r>
          </a:p>
          <a:p>
            <a:pPr marL="57150" indent="0" algn="just">
              <a:spcBef>
                <a:spcPts val="0"/>
              </a:spcBef>
              <a:buNone/>
              <a:tabLst>
                <a:tab pos="914400" algn="l"/>
              </a:tabLst>
            </a:pPr>
            <a:r>
              <a:rPr lang="en-US" sz="2400" dirty="0">
                <a:latin typeface="Perpetua" panose="02020502060401020303" pitchFamily="18" charset="0"/>
                <a:ea typeface="Times New Roman" panose="02020603050405020304" pitchFamily="18" charset="0"/>
                <a:cs typeface="Times New Roman" panose="02020603050405020304" pitchFamily="18" charset="0"/>
              </a:rPr>
              <a:t>                     Postorder(RootNodePtr);</a:t>
            </a:r>
            <a:endParaRPr lang="en-US" sz="2400" dirty="0">
              <a:latin typeface="Perpetua" panose="02020502060401020303" pitchFamily="18" charset="0"/>
              <a:cs typeface="Times New Roman" panose="02020603050405020304" pitchFamily="18" charset="0"/>
            </a:endParaRPr>
          </a:p>
          <a:p>
            <a:pPr marL="57150" indent="0" algn="just">
              <a:spcBef>
                <a:spcPts val="0"/>
              </a:spcBef>
              <a:buNone/>
              <a:tabLst>
                <a:tab pos="914400" algn="l"/>
              </a:tabLst>
            </a:pPr>
            <a:endParaRPr lang="en-US" sz="2400" dirty="0">
              <a:latin typeface="Perpetua" panose="02020502060401020303" pitchFamily="18" charset="0"/>
              <a:cs typeface="Times New Roman" panose="02020603050405020304" pitchFamily="18" charset="0"/>
            </a:endParaRP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void Preorder (Node *</a:t>
            </a:r>
            <a:r>
              <a:rPr lang="en-US" sz="2400" dirty="0" err="1">
                <a:latin typeface="Perpetua" panose="02020502060401020303" pitchFamily="18" charset="0"/>
                <a:cs typeface="Times New Roman" panose="02020603050405020304" pitchFamily="18" charset="0"/>
              </a:rPr>
              <a:t>CurrNodePtr</a:t>
            </a:r>
            <a:r>
              <a:rPr lang="en-US" sz="2400" dirty="0">
                <a:latin typeface="Perpetua" panose="02020502060401020303" pitchFamily="18" charset="0"/>
                <a:cs typeface="Times New Roman" panose="02020603050405020304" pitchFamily="18" charset="0"/>
              </a:rPr>
              <a:t>)</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    if(</a:t>
            </a:r>
            <a:r>
              <a:rPr lang="en-US" sz="2400" dirty="0" err="1">
                <a:latin typeface="Perpetua" panose="02020502060401020303" pitchFamily="18" charset="0"/>
                <a:cs typeface="Times New Roman" panose="02020603050405020304" pitchFamily="18" charset="0"/>
              </a:rPr>
              <a:t>CurrNodePtr</a:t>
            </a:r>
            <a:r>
              <a:rPr lang="en-US" sz="2400" dirty="0">
                <a:latin typeface="Perpetua" panose="02020502060401020303" pitchFamily="18" charset="0"/>
                <a:cs typeface="Times New Roman" panose="02020603050405020304" pitchFamily="18" charset="0"/>
              </a:rPr>
              <a:t> ! = NULL) {</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        cout&lt;&lt; </a:t>
            </a:r>
            <a:r>
              <a:rPr lang="en-US" sz="2400" dirty="0" err="1">
                <a:latin typeface="Perpetua" panose="02020502060401020303" pitchFamily="18" charset="0"/>
                <a:cs typeface="Times New Roman" panose="02020603050405020304" pitchFamily="18" charset="0"/>
              </a:rPr>
              <a:t>CurrNodePtr</a:t>
            </a:r>
            <a:r>
              <a:rPr lang="en-US" sz="2400" dirty="0">
                <a:latin typeface="Perpetua" panose="02020502060401020303" pitchFamily="18" charset="0"/>
                <a:cs typeface="Times New Roman" panose="02020603050405020304" pitchFamily="18" charset="0"/>
              </a:rPr>
              <a:t>-&gt;Num;	// or any operation on the node</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        Preorder(</a:t>
            </a:r>
            <a:r>
              <a:rPr lang="en-US" sz="2400" dirty="0" err="1">
                <a:latin typeface="Perpetua" panose="02020502060401020303" pitchFamily="18" charset="0"/>
                <a:cs typeface="Times New Roman" panose="02020603050405020304" pitchFamily="18" charset="0"/>
              </a:rPr>
              <a:t>CurrNodePtr</a:t>
            </a:r>
            <a:r>
              <a:rPr lang="en-US" sz="2400" dirty="0">
                <a:latin typeface="Perpetua" panose="02020502060401020303" pitchFamily="18" charset="0"/>
                <a:cs typeface="Times New Roman" panose="02020603050405020304" pitchFamily="18" charset="0"/>
              </a:rPr>
              <a:t>-&gt;Left);</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        Preorder(</a:t>
            </a:r>
            <a:r>
              <a:rPr lang="en-US" sz="2400" dirty="0" err="1">
                <a:latin typeface="Perpetua" panose="02020502060401020303" pitchFamily="18" charset="0"/>
                <a:cs typeface="Times New Roman" panose="02020603050405020304" pitchFamily="18" charset="0"/>
              </a:rPr>
              <a:t>CurrNodePtr</a:t>
            </a:r>
            <a:r>
              <a:rPr lang="en-US" sz="2400" dirty="0">
                <a:latin typeface="Perpetua" panose="02020502060401020303" pitchFamily="18" charset="0"/>
                <a:cs typeface="Times New Roman" panose="02020603050405020304" pitchFamily="18" charset="0"/>
              </a:rPr>
              <a:t>-&gt;Right);</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    }</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a:t>
            </a:r>
          </a:p>
          <a:p>
            <a:pPr marL="57150" indent="0" algn="just">
              <a:spcBef>
                <a:spcPts val="0"/>
              </a:spcBef>
              <a:buNone/>
              <a:tabLst>
                <a:tab pos="914400" algn="l"/>
              </a:tabLst>
            </a:pPr>
            <a:endParaRPr lang="en-US" sz="24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18</a:t>
            </a:fld>
            <a:endParaRPr lang="en-US" dirty="0"/>
          </a:p>
        </p:txBody>
      </p:sp>
    </p:spTree>
    <p:extLst>
      <p:ext uri="{BB962C8B-B14F-4D97-AF65-F5344CB8AC3E}">
        <p14:creationId xmlns:p14="http://schemas.microsoft.com/office/powerpoint/2010/main" val="3699561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Implementation </a:t>
            </a:r>
          </a:p>
        </p:txBody>
      </p:sp>
      <p:sp>
        <p:nvSpPr>
          <p:cNvPr id="3" name="Content Placeholder 2"/>
          <p:cNvSpPr>
            <a:spLocks noGrp="1"/>
          </p:cNvSpPr>
          <p:nvPr>
            <p:ph idx="1"/>
          </p:nvPr>
        </p:nvSpPr>
        <p:spPr>
          <a:xfrm>
            <a:off x="594360" y="1527047"/>
            <a:ext cx="11018520" cy="5110861"/>
          </a:xfrm>
        </p:spPr>
        <p:txBody>
          <a:bodyPr>
            <a:noAutofit/>
          </a:bodyPr>
          <a:lstStyle/>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void Inorder (Node *</a:t>
            </a:r>
            <a:r>
              <a:rPr lang="en-US" sz="2400" dirty="0" err="1">
                <a:latin typeface="Perpetua" panose="02020502060401020303" pitchFamily="18" charset="0"/>
                <a:cs typeface="Times New Roman" panose="02020603050405020304" pitchFamily="18" charset="0"/>
              </a:rPr>
              <a:t>CurrNodePtr</a:t>
            </a:r>
            <a:r>
              <a:rPr lang="en-US" sz="2400" dirty="0">
                <a:latin typeface="Perpetua" panose="02020502060401020303" pitchFamily="18" charset="0"/>
                <a:cs typeface="Times New Roman" panose="02020603050405020304" pitchFamily="18" charset="0"/>
              </a:rPr>
              <a:t>)</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    if(</a:t>
            </a:r>
            <a:r>
              <a:rPr lang="en-US" sz="2400" dirty="0" err="1">
                <a:latin typeface="Perpetua" panose="02020502060401020303" pitchFamily="18" charset="0"/>
                <a:cs typeface="Times New Roman" panose="02020603050405020304" pitchFamily="18" charset="0"/>
              </a:rPr>
              <a:t>CurrNodePtr</a:t>
            </a:r>
            <a:r>
              <a:rPr lang="en-US" sz="2400" dirty="0">
                <a:latin typeface="Perpetua" panose="02020502060401020303" pitchFamily="18" charset="0"/>
                <a:cs typeface="Times New Roman" panose="02020603050405020304" pitchFamily="18" charset="0"/>
              </a:rPr>
              <a:t> ! = NULL) {</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        Inorder(</a:t>
            </a:r>
            <a:r>
              <a:rPr lang="en-US" sz="2400" dirty="0" err="1">
                <a:latin typeface="Perpetua" panose="02020502060401020303" pitchFamily="18" charset="0"/>
                <a:cs typeface="Times New Roman" panose="02020603050405020304" pitchFamily="18" charset="0"/>
              </a:rPr>
              <a:t>CurrNodePtr</a:t>
            </a:r>
            <a:r>
              <a:rPr lang="en-US" sz="2400" dirty="0">
                <a:latin typeface="Perpetua" panose="02020502060401020303" pitchFamily="18" charset="0"/>
                <a:cs typeface="Times New Roman" panose="02020603050405020304" pitchFamily="18" charset="0"/>
              </a:rPr>
              <a:t>-&gt;Left);</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        cout&lt;&lt; </a:t>
            </a:r>
            <a:r>
              <a:rPr lang="en-US" sz="2400" dirty="0" err="1">
                <a:latin typeface="Perpetua" panose="02020502060401020303" pitchFamily="18" charset="0"/>
                <a:cs typeface="Times New Roman" panose="02020603050405020304" pitchFamily="18" charset="0"/>
              </a:rPr>
              <a:t>CurrNodePtr</a:t>
            </a:r>
            <a:r>
              <a:rPr lang="en-US" sz="2400" dirty="0">
                <a:latin typeface="Perpetua" panose="02020502060401020303" pitchFamily="18" charset="0"/>
                <a:cs typeface="Times New Roman" panose="02020603050405020304" pitchFamily="18" charset="0"/>
              </a:rPr>
              <a:t>-&gt;Num;	// or any operation on the node</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        Inorder(</a:t>
            </a:r>
            <a:r>
              <a:rPr lang="en-US" sz="2400" dirty="0" err="1">
                <a:latin typeface="Perpetua" panose="02020502060401020303" pitchFamily="18" charset="0"/>
                <a:cs typeface="Times New Roman" panose="02020603050405020304" pitchFamily="18" charset="0"/>
              </a:rPr>
              <a:t>CurrNodePtr</a:t>
            </a:r>
            <a:r>
              <a:rPr lang="en-US" sz="2400" dirty="0">
                <a:latin typeface="Perpetua" panose="02020502060401020303" pitchFamily="18" charset="0"/>
                <a:cs typeface="Times New Roman" panose="02020603050405020304" pitchFamily="18" charset="0"/>
              </a:rPr>
              <a:t>-&gt;Right);</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void Postorder (Node *</a:t>
            </a:r>
            <a:r>
              <a:rPr lang="en-US" sz="2400" dirty="0" err="1">
                <a:latin typeface="Perpetua" panose="02020502060401020303" pitchFamily="18" charset="0"/>
                <a:cs typeface="Times New Roman" panose="02020603050405020304" pitchFamily="18" charset="0"/>
              </a:rPr>
              <a:t>CurrNodePtr</a:t>
            </a:r>
            <a:r>
              <a:rPr lang="en-US" sz="2400" dirty="0">
                <a:latin typeface="Perpetua" panose="02020502060401020303" pitchFamily="18" charset="0"/>
                <a:cs typeface="Times New Roman" panose="02020603050405020304" pitchFamily="18" charset="0"/>
              </a:rPr>
              <a:t>)</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    if(</a:t>
            </a:r>
            <a:r>
              <a:rPr lang="en-US" sz="2400" dirty="0" err="1">
                <a:latin typeface="Perpetua" panose="02020502060401020303" pitchFamily="18" charset="0"/>
                <a:cs typeface="Times New Roman" panose="02020603050405020304" pitchFamily="18" charset="0"/>
              </a:rPr>
              <a:t>CurrNodePtr</a:t>
            </a:r>
            <a:r>
              <a:rPr lang="en-US" sz="2400" dirty="0">
                <a:latin typeface="Perpetua" panose="02020502060401020303" pitchFamily="18" charset="0"/>
                <a:cs typeface="Times New Roman" panose="02020603050405020304" pitchFamily="18" charset="0"/>
              </a:rPr>
              <a:t> ! = NULL) {</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        Postorder(</a:t>
            </a:r>
            <a:r>
              <a:rPr lang="en-US" sz="2400" dirty="0" err="1">
                <a:latin typeface="Perpetua" panose="02020502060401020303" pitchFamily="18" charset="0"/>
                <a:cs typeface="Times New Roman" panose="02020603050405020304" pitchFamily="18" charset="0"/>
              </a:rPr>
              <a:t>CurrNodePtr</a:t>
            </a:r>
            <a:r>
              <a:rPr lang="en-US" sz="2400" dirty="0">
                <a:latin typeface="Perpetua" panose="02020502060401020303" pitchFamily="18" charset="0"/>
                <a:cs typeface="Times New Roman" panose="02020603050405020304" pitchFamily="18" charset="0"/>
              </a:rPr>
              <a:t>-&gt;Left);</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        Postorder(</a:t>
            </a:r>
            <a:r>
              <a:rPr lang="en-US" sz="2400" dirty="0" err="1">
                <a:latin typeface="Perpetua" panose="02020502060401020303" pitchFamily="18" charset="0"/>
                <a:cs typeface="Times New Roman" panose="02020603050405020304" pitchFamily="18" charset="0"/>
              </a:rPr>
              <a:t>CurrNodePtr</a:t>
            </a:r>
            <a:r>
              <a:rPr lang="en-US" sz="2400" dirty="0">
                <a:latin typeface="Perpetua" panose="02020502060401020303" pitchFamily="18" charset="0"/>
                <a:cs typeface="Times New Roman" panose="02020603050405020304" pitchFamily="18" charset="0"/>
              </a:rPr>
              <a:t>-&gt;Right);</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        cout&lt;&lt; </a:t>
            </a:r>
            <a:r>
              <a:rPr lang="en-US" sz="2400" dirty="0" err="1">
                <a:latin typeface="Perpetua" panose="02020502060401020303" pitchFamily="18" charset="0"/>
                <a:cs typeface="Times New Roman" panose="02020603050405020304" pitchFamily="18" charset="0"/>
              </a:rPr>
              <a:t>CurrNodePtr</a:t>
            </a:r>
            <a:r>
              <a:rPr lang="en-US" sz="2400" dirty="0">
                <a:latin typeface="Perpetua" panose="02020502060401020303" pitchFamily="18" charset="0"/>
                <a:cs typeface="Times New Roman" panose="02020603050405020304" pitchFamily="18" charset="0"/>
              </a:rPr>
              <a:t>-&gt;Num;	// or any operation on the node</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    }</a:t>
            </a:r>
          </a:p>
          <a:p>
            <a:pPr marL="57150" indent="0" algn="just">
              <a:spcBef>
                <a:spcPts val="0"/>
              </a:spcBef>
              <a:buNone/>
              <a:tabLst>
                <a:tab pos="914400" algn="l"/>
              </a:tabLst>
            </a:pPr>
            <a:r>
              <a:rPr lang="en-US" sz="2400" dirty="0">
                <a:latin typeface="Perpetua" panose="02020502060401020303"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19</a:t>
            </a:fld>
            <a:endParaRPr lang="en-US" dirty="0"/>
          </a:p>
        </p:txBody>
      </p:sp>
    </p:spTree>
    <p:extLst>
      <p:ext uri="{BB962C8B-B14F-4D97-AF65-F5344CB8AC3E}">
        <p14:creationId xmlns:p14="http://schemas.microsoft.com/office/powerpoint/2010/main" val="353604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Trees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A tree is a set of nodes and edges that connect pairs of nodes.</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It is an abstract model of a hierarchical structure. </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Rooted tree has the following structure:</a:t>
            </a:r>
          </a:p>
          <a:p>
            <a:pPr marL="1062990" lvl="2"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One node distinguished as root.</a:t>
            </a:r>
          </a:p>
          <a:p>
            <a:pPr marL="1062990" lvl="2"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Every node C except the root is connected from exactly other node P. </a:t>
            </a:r>
          </a:p>
          <a:p>
            <a:pPr marL="1062990" lvl="2"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P is C's parent, and C is one of P's children.</a:t>
            </a:r>
          </a:p>
          <a:p>
            <a:pPr marL="1062990" lvl="2"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There is a unique path from the root to the each node.</a:t>
            </a:r>
          </a:p>
          <a:p>
            <a:pPr marL="1062990" lvl="2"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The number of edges in a path is the length of the path.</a:t>
            </a:r>
          </a:p>
          <a:p>
            <a:pPr marL="514350" indent="-457200" algn="just">
              <a:spcBef>
                <a:spcPts val="0"/>
              </a:spcBef>
              <a:tabLst>
                <a:tab pos="914400" algn="l"/>
              </a:tabLst>
            </a:pPr>
            <a:endParaRPr lang="en-US" sz="32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689055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Searching</a:t>
            </a:r>
          </a:p>
        </p:txBody>
      </p:sp>
      <p:sp>
        <p:nvSpPr>
          <p:cNvPr id="3" name="Content Placeholder 2"/>
          <p:cNvSpPr>
            <a:spLocks noGrp="1"/>
          </p:cNvSpPr>
          <p:nvPr>
            <p:ph idx="1"/>
          </p:nvPr>
        </p:nvSpPr>
        <p:spPr>
          <a:xfrm>
            <a:off x="594360" y="1527047"/>
            <a:ext cx="11018520" cy="5110861"/>
          </a:xfrm>
        </p:spPr>
        <p:txBody>
          <a:bodyPr>
            <a:noAutofit/>
          </a:bodyPr>
          <a:lstStyle/>
          <a:p>
            <a:pPr marL="400050" indent="-342900" algn="just">
              <a:spcBef>
                <a:spcPts val="0"/>
              </a:spcBef>
              <a:tabLst>
                <a:tab pos="914400" algn="l"/>
              </a:tabLst>
            </a:pPr>
            <a:r>
              <a:rPr lang="en-US" sz="2800" dirty="0">
                <a:latin typeface="Perpetua" panose="02020502060401020303" pitchFamily="18" charset="0"/>
                <a:cs typeface="Times New Roman" panose="02020603050405020304" pitchFamily="18" charset="0"/>
              </a:rPr>
              <a:t>To search a node (whose Num value is Number) in a binary search tree (whose root node is pointed by RootNodePtr), one of the three traversal methods can be used.</a:t>
            </a:r>
          </a:p>
          <a:p>
            <a:pPr marL="400050" indent="-342900" algn="just">
              <a:spcBef>
                <a:spcPts val="0"/>
              </a:spcBef>
              <a:tabLst>
                <a:tab pos="914400" algn="l"/>
              </a:tabLst>
            </a:pPr>
            <a:r>
              <a:rPr lang="en-US" sz="2800" dirty="0">
                <a:latin typeface="Perpetua" panose="02020502060401020303" pitchFamily="18" charset="0"/>
                <a:cs typeface="Times New Roman" panose="02020603050405020304" pitchFamily="18" charset="0"/>
              </a:rPr>
              <a:t>Function call: </a:t>
            </a:r>
          </a:p>
          <a:p>
            <a:pPr marL="880110" lvl="3" indent="0" algn="just">
              <a:spcBef>
                <a:spcPts val="0"/>
              </a:spcBef>
              <a:buNone/>
              <a:tabLst>
                <a:tab pos="914400" algn="l"/>
              </a:tabLst>
            </a:pPr>
            <a:r>
              <a:rPr lang="en-US" sz="2800" dirty="0" err="1">
                <a:latin typeface="Perpetua" panose="02020502060401020303" pitchFamily="18" charset="0"/>
                <a:cs typeface="Times New Roman" panose="02020603050405020304" pitchFamily="18" charset="0"/>
              </a:rPr>
              <a:t>ElementExists</a:t>
            </a:r>
            <a:r>
              <a:rPr lang="en-US" sz="2800" dirty="0">
                <a:latin typeface="Perpetua" panose="02020502060401020303" pitchFamily="18" charset="0"/>
                <a:cs typeface="Times New Roman" panose="02020603050405020304" pitchFamily="18" charset="0"/>
              </a:rPr>
              <a:t> = SearchBST (RootNodePtr, Number);</a:t>
            </a:r>
          </a:p>
          <a:p>
            <a:pPr marL="880110" lvl="3" indent="0" algn="just">
              <a:spcBef>
                <a:spcPts val="0"/>
              </a:spcBef>
              <a:buNone/>
              <a:tabLst>
                <a:tab pos="914400" algn="l"/>
              </a:tabLst>
            </a:pPr>
            <a:r>
              <a:rPr lang="en-US" sz="2800" dirty="0">
                <a:latin typeface="Perpetua" panose="02020502060401020303" pitchFamily="18" charset="0"/>
                <a:cs typeface="Times New Roman" panose="02020603050405020304" pitchFamily="18" charset="0"/>
              </a:rPr>
              <a:t>// </a:t>
            </a:r>
            <a:r>
              <a:rPr lang="en-US" sz="2600" dirty="0" err="1">
                <a:latin typeface="Perpetua" panose="02020502060401020303" pitchFamily="18" charset="0"/>
                <a:cs typeface="Times New Roman" panose="02020603050405020304" pitchFamily="18" charset="0"/>
              </a:rPr>
              <a:t>ElementExists</a:t>
            </a:r>
            <a:r>
              <a:rPr lang="en-US" sz="2600" dirty="0">
                <a:latin typeface="Perpetua" panose="02020502060401020303" pitchFamily="18" charset="0"/>
                <a:cs typeface="Times New Roman" panose="02020603050405020304" pitchFamily="18" charset="0"/>
              </a:rPr>
              <a:t> is a Boolean variable defined as: bool </a:t>
            </a:r>
            <a:r>
              <a:rPr lang="en-US" sz="2600" dirty="0" err="1">
                <a:latin typeface="Perpetua" panose="02020502060401020303" pitchFamily="18" charset="0"/>
                <a:cs typeface="Times New Roman" panose="02020603050405020304" pitchFamily="18" charset="0"/>
              </a:rPr>
              <a:t>ElementExists</a:t>
            </a:r>
            <a:r>
              <a:rPr lang="en-US" sz="2600" dirty="0">
                <a:latin typeface="Perpetua" panose="02020502060401020303" pitchFamily="18" charset="0"/>
                <a:cs typeface="Times New Roman" panose="02020603050405020304" pitchFamily="18" charset="0"/>
              </a:rPr>
              <a:t> = false;</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Implementation </a:t>
            </a:r>
          </a:p>
        </p:txBody>
      </p:sp>
      <p:sp>
        <p:nvSpPr>
          <p:cNvPr id="5" name="Slide Number Placeholder 4"/>
          <p:cNvSpPr>
            <a:spLocks noGrp="1"/>
          </p:cNvSpPr>
          <p:nvPr>
            <p:ph type="sldNum" sz="quarter" idx="12"/>
          </p:nvPr>
        </p:nvSpPr>
        <p:spPr/>
        <p:txBody>
          <a:bodyPr/>
          <a:lstStyle/>
          <a:p>
            <a:fld id="{4CE482DC-2269-4F26-9D2A-7E44B1A4CD85}" type="slidenum">
              <a:rPr lang="en-US" smtClean="0"/>
              <a:t>20</a:t>
            </a:fld>
            <a:endParaRPr lang="en-US" dirty="0"/>
          </a:p>
        </p:txBody>
      </p:sp>
      <p:pic>
        <p:nvPicPr>
          <p:cNvPr id="6" name="Picture 5">
            <a:extLst>
              <a:ext uri="{FF2B5EF4-FFF2-40B4-BE49-F238E27FC236}">
                <a16:creationId xmlns:a16="http://schemas.microsoft.com/office/drawing/2014/main" id="{8FF81707-0049-3755-7A4D-D7B8C2110A39}"/>
              </a:ext>
            </a:extLst>
          </p:cNvPr>
          <p:cNvPicPr>
            <a:picLocks noChangeAspect="1"/>
          </p:cNvPicPr>
          <p:nvPr/>
        </p:nvPicPr>
        <p:blipFill rotWithShape="1">
          <a:blip r:embed="rId2"/>
          <a:srcRect l="8770" r="617"/>
          <a:stretch/>
        </p:blipFill>
        <p:spPr>
          <a:xfrm>
            <a:off x="3605349" y="4054424"/>
            <a:ext cx="4336868" cy="2803575"/>
          </a:xfrm>
          <a:prstGeom prst="rect">
            <a:avLst/>
          </a:prstGeom>
        </p:spPr>
      </p:pic>
    </p:spTree>
    <p:extLst>
      <p:ext uri="{BB962C8B-B14F-4D97-AF65-F5344CB8AC3E}">
        <p14:creationId xmlns:p14="http://schemas.microsoft.com/office/powerpoint/2010/main" val="3110065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Searching</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When we search an element in a binary search tree, sometimes it may be necessary for the </a:t>
            </a:r>
            <a:r>
              <a:rPr lang="en-US" sz="2800" dirty="0">
                <a:solidFill>
                  <a:srgbClr val="0070C0"/>
                </a:solidFill>
                <a:latin typeface="Perpetua" panose="02020502060401020303" pitchFamily="18" charset="0"/>
                <a:cs typeface="Times New Roman" panose="02020603050405020304" pitchFamily="18" charset="0"/>
              </a:rPr>
              <a:t>SearchBST</a:t>
            </a:r>
            <a:r>
              <a:rPr lang="en-US" sz="2800" dirty="0">
                <a:latin typeface="Perpetua" panose="02020502060401020303" pitchFamily="18" charset="0"/>
                <a:cs typeface="Times New Roman" panose="02020603050405020304" pitchFamily="18" charset="0"/>
              </a:rPr>
              <a:t> function to return a pointer that points to the node containing the element searched. </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Accordingly, the function has to be modified as follows.</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Function call:</a:t>
            </a:r>
          </a:p>
          <a:p>
            <a:pPr marL="880110" lvl="3" indent="0" algn="just">
              <a:spcBef>
                <a:spcPts val="0"/>
              </a:spcBef>
              <a:buNone/>
              <a:tabLst>
                <a:tab pos="914400" algn="l"/>
              </a:tabLst>
            </a:pPr>
            <a:r>
              <a:rPr lang="en-US" sz="2800" dirty="0">
                <a:latin typeface="Perpetua" panose="02020502060401020303" pitchFamily="18" charset="0"/>
                <a:cs typeface="Times New Roman" panose="02020603050405020304" pitchFamily="18" charset="0"/>
              </a:rPr>
              <a:t>SearchedNodePtr = SearchBST (RootNodePtr, Number);</a:t>
            </a:r>
          </a:p>
          <a:p>
            <a:pPr marL="880110" lvl="3" indent="0" algn="just">
              <a:spcBef>
                <a:spcPts val="0"/>
              </a:spcBef>
              <a:buNone/>
              <a:tabLst>
                <a:tab pos="914400" algn="l"/>
              </a:tabLst>
            </a:pPr>
            <a:r>
              <a:rPr lang="en-US" sz="2800" dirty="0">
                <a:latin typeface="Perpetua" panose="02020502060401020303" pitchFamily="18" charset="0"/>
                <a:cs typeface="Times New Roman" panose="02020603050405020304" pitchFamily="18" charset="0"/>
              </a:rPr>
              <a:t>// SearchedNodePtr is a pointer variable defined as:</a:t>
            </a:r>
          </a:p>
          <a:p>
            <a:pPr marL="880110" lvl="3" indent="0" algn="just">
              <a:spcBef>
                <a:spcPts val="0"/>
              </a:spcBef>
              <a:buNone/>
              <a:tabLst>
                <a:tab pos="914400" algn="l"/>
              </a:tabLst>
            </a:pPr>
            <a:r>
              <a:rPr lang="en-US" sz="2800" dirty="0">
                <a:latin typeface="Perpetua" panose="02020502060401020303" pitchFamily="18" charset="0"/>
                <a:cs typeface="Times New Roman" panose="02020603050405020304" pitchFamily="18" charset="0"/>
              </a:rPr>
              <a:t>Node *SearchedNodePtr=NULL;</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Implementation:</a:t>
            </a:r>
          </a:p>
          <a:p>
            <a:pPr marL="57150" indent="0" algn="just">
              <a:spcBef>
                <a:spcPts val="0"/>
              </a:spcBef>
              <a:buNone/>
              <a:tabLst>
                <a:tab pos="914400" algn="l"/>
              </a:tabLst>
            </a:pP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21</a:t>
            </a:fld>
            <a:endParaRPr lang="en-US" dirty="0"/>
          </a:p>
        </p:txBody>
      </p:sp>
      <p:pic>
        <p:nvPicPr>
          <p:cNvPr id="7" name="Picture 6">
            <a:extLst>
              <a:ext uri="{FF2B5EF4-FFF2-40B4-BE49-F238E27FC236}">
                <a16:creationId xmlns:a16="http://schemas.microsoft.com/office/drawing/2014/main" id="{C8A99C7B-71AF-3DEC-A784-545CE45F9207}"/>
              </a:ext>
            </a:extLst>
          </p:cNvPr>
          <p:cNvPicPr>
            <a:picLocks noChangeAspect="1"/>
          </p:cNvPicPr>
          <p:nvPr/>
        </p:nvPicPr>
        <p:blipFill rotWithShape="1">
          <a:blip r:embed="rId2"/>
          <a:srcRect l="8552"/>
          <a:stretch/>
        </p:blipFill>
        <p:spPr>
          <a:xfrm>
            <a:off x="3764536" y="4782489"/>
            <a:ext cx="4678167" cy="2181529"/>
          </a:xfrm>
          <a:prstGeom prst="rect">
            <a:avLst/>
          </a:prstGeom>
        </p:spPr>
      </p:pic>
    </p:spTree>
    <p:extLst>
      <p:ext uri="{BB962C8B-B14F-4D97-AF65-F5344CB8AC3E}">
        <p14:creationId xmlns:p14="http://schemas.microsoft.com/office/powerpoint/2010/main" val="4144850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To delete a node (whose Num value is N) from binary search tree (whose root node is pointed by RootNodePtr), four cases should be considered. </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When a node is deleted the definition of binary search tree should be preserved.</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Consider the following binary search tree.</a:t>
            </a: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22</a:t>
            </a:fld>
            <a:endParaRPr lang="en-US" dirty="0"/>
          </a:p>
        </p:txBody>
      </p:sp>
      <p:pic>
        <p:nvPicPr>
          <p:cNvPr id="6" name="Picture 5">
            <a:extLst>
              <a:ext uri="{FF2B5EF4-FFF2-40B4-BE49-F238E27FC236}">
                <a16:creationId xmlns:a16="http://schemas.microsoft.com/office/drawing/2014/main" id="{16B1F87D-BBFE-579C-540B-C4B5C100394C}"/>
              </a:ext>
            </a:extLst>
          </p:cNvPr>
          <p:cNvPicPr>
            <a:picLocks noChangeAspect="1"/>
          </p:cNvPicPr>
          <p:nvPr/>
        </p:nvPicPr>
        <p:blipFill rotWithShape="1">
          <a:blip r:embed="rId2"/>
          <a:srcRect l="5611" r="15059" b="3475"/>
          <a:stretch/>
        </p:blipFill>
        <p:spPr>
          <a:xfrm>
            <a:off x="2186609" y="3246438"/>
            <a:ext cx="3909392" cy="3273632"/>
          </a:xfrm>
          <a:prstGeom prst="rect">
            <a:avLst/>
          </a:prstGeom>
        </p:spPr>
      </p:pic>
    </p:spTree>
    <p:extLst>
      <p:ext uri="{BB962C8B-B14F-4D97-AF65-F5344CB8AC3E}">
        <p14:creationId xmlns:p14="http://schemas.microsoft.com/office/powerpoint/2010/main" val="3245866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Case 1: Deleting a leaf node (a node having no child), e.g. 7</a:t>
            </a:r>
          </a:p>
        </p:txBody>
      </p:sp>
      <p:sp>
        <p:nvSpPr>
          <p:cNvPr id="5" name="Slide Number Placeholder 4"/>
          <p:cNvSpPr>
            <a:spLocks noGrp="1"/>
          </p:cNvSpPr>
          <p:nvPr>
            <p:ph type="sldNum" sz="quarter" idx="12"/>
          </p:nvPr>
        </p:nvSpPr>
        <p:spPr/>
        <p:txBody>
          <a:bodyPr/>
          <a:lstStyle/>
          <a:p>
            <a:fld id="{4CE482DC-2269-4F26-9D2A-7E44B1A4CD85}" type="slidenum">
              <a:rPr lang="en-US" smtClean="0"/>
              <a:t>23</a:t>
            </a:fld>
            <a:endParaRPr lang="en-US" dirty="0"/>
          </a:p>
        </p:txBody>
      </p:sp>
      <p:pic>
        <p:nvPicPr>
          <p:cNvPr id="7" name="Picture 6">
            <a:extLst>
              <a:ext uri="{FF2B5EF4-FFF2-40B4-BE49-F238E27FC236}">
                <a16:creationId xmlns:a16="http://schemas.microsoft.com/office/drawing/2014/main" id="{989FA518-A8B7-4F86-BF66-798A1982813E}"/>
              </a:ext>
            </a:extLst>
          </p:cNvPr>
          <p:cNvPicPr>
            <a:picLocks noChangeAspect="1"/>
          </p:cNvPicPr>
          <p:nvPr/>
        </p:nvPicPr>
        <p:blipFill rotWithShape="1">
          <a:blip r:embed="rId2"/>
          <a:srcRect l="6570" t="3400" r="1485" b="22275"/>
          <a:stretch/>
        </p:blipFill>
        <p:spPr>
          <a:xfrm>
            <a:off x="1285461" y="2225305"/>
            <a:ext cx="7606749" cy="3349221"/>
          </a:xfrm>
          <a:prstGeom prst="rect">
            <a:avLst/>
          </a:prstGeom>
        </p:spPr>
      </p:pic>
    </p:spTree>
    <p:extLst>
      <p:ext uri="{BB962C8B-B14F-4D97-AF65-F5344CB8AC3E}">
        <p14:creationId xmlns:p14="http://schemas.microsoft.com/office/powerpoint/2010/main" val="1764782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Case 2: Deleting a node having only one child, e.g. 2</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Approach 1: Deletion by merging – one of the following is done</a:t>
            </a:r>
          </a:p>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If the deleted node is the </a:t>
            </a:r>
            <a:r>
              <a:rPr lang="en-US" sz="2800" dirty="0">
                <a:solidFill>
                  <a:srgbClr val="002060"/>
                </a:solidFill>
                <a:latin typeface="Perpetua" panose="02020502060401020303" pitchFamily="18" charset="0"/>
                <a:cs typeface="Times New Roman" panose="02020603050405020304" pitchFamily="18" charset="0"/>
              </a:rPr>
              <a:t>left child </a:t>
            </a:r>
            <a:r>
              <a:rPr lang="en-US" sz="2800" dirty="0">
                <a:latin typeface="Perpetua" panose="02020502060401020303" pitchFamily="18" charset="0"/>
                <a:cs typeface="Times New Roman" panose="02020603050405020304" pitchFamily="18" charset="0"/>
              </a:rPr>
              <a:t>of its parent and the deleted node has only the left child, the left child of the deleted node is made the </a:t>
            </a:r>
            <a:r>
              <a:rPr lang="en-US" sz="2800" dirty="0">
                <a:solidFill>
                  <a:srgbClr val="FF0000"/>
                </a:solidFill>
                <a:latin typeface="Perpetua" panose="02020502060401020303" pitchFamily="18" charset="0"/>
                <a:cs typeface="Times New Roman" panose="02020603050405020304" pitchFamily="18" charset="0"/>
              </a:rPr>
              <a:t>left child </a:t>
            </a:r>
            <a:r>
              <a:rPr lang="en-US" sz="2800" dirty="0">
                <a:latin typeface="Perpetua" panose="02020502060401020303" pitchFamily="18" charset="0"/>
                <a:cs typeface="Times New Roman" panose="02020603050405020304" pitchFamily="18" charset="0"/>
              </a:rPr>
              <a:t>of the parent of the deleted node.</a:t>
            </a:r>
          </a:p>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If the deleted node is the </a:t>
            </a:r>
            <a:r>
              <a:rPr lang="en-US" sz="2800" dirty="0">
                <a:solidFill>
                  <a:srgbClr val="002060"/>
                </a:solidFill>
                <a:latin typeface="Perpetua" panose="02020502060401020303" pitchFamily="18" charset="0"/>
                <a:cs typeface="Times New Roman" panose="02020603050405020304" pitchFamily="18" charset="0"/>
              </a:rPr>
              <a:t>left child </a:t>
            </a:r>
            <a:r>
              <a:rPr lang="en-US" sz="2800" dirty="0">
                <a:latin typeface="Perpetua" panose="02020502060401020303" pitchFamily="18" charset="0"/>
                <a:cs typeface="Times New Roman" panose="02020603050405020304" pitchFamily="18" charset="0"/>
              </a:rPr>
              <a:t>of its parent and the deleted node has only the right child, the right child of the deleted node is made the </a:t>
            </a:r>
            <a:r>
              <a:rPr lang="en-US" sz="2800" dirty="0">
                <a:solidFill>
                  <a:srgbClr val="FF0000"/>
                </a:solidFill>
                <a:latin typeface="Perpetua" panose="02020502060401020303" pitchFamily="18" charset="0"/>
                <a:cs typeface="Times New Roman" panose="02020603050405020304" pitchFamily="18" charset="0"/>
              </a:rPr>
              <a:t>left child </a:t>
            </a:r>
            <a:r>
              <a:rPr lang="en-US" sz="2800" dirty="0">
                <a:latin typeface="Perpetua" panose="02020502060401020303" pitchFamily="18" charset="0"/>
                <a:cs typeface="Times New Roman" panose="02020603050405020304" pitchFamily="18" charset="0"/>
              </a:rPr>
              <a:t>of the parent of the deleted node.</a:t>
            </a:r>
          </a:p>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If the deleted node is the </a:t>
            </a:r>
            <a:r>
              <a:rPr lang="en-US" sz="2800" dirty="0">
                <a:solidFill>
                  <a:srgbClr val="002060"/>
                </a:solidFill>
                <a:latin typeface="Perpetua" panose="02020502060401020303" pitchFamily="18" charset="0"/>
                <a:cs typeface="Times New Roman" panose="02020603050405020304" pitchFamily="18" charset="0"/>
              </a:rPr>
              <a:t>right child </a:t>
            </a:r>
            <a:r>
              <a:rPr lang="en-US" sz="2800" dirty="0">
                <a:latin typeface="Perpetua" panose="02020502060401020303" pitchFamily="18" charset="0"/>
                <a:cs typeface="Times New Roman" panose="02020603050405020304" pitchFamily="18" charset="0"/>
              </a:rPr>
              <a:t>of its parent and the node to be deleted has only the left child, the left child of the deleted node is made the </a:t>
            </a:r>
            <a:r>
              <a:rPr lang="en-US" sz="2800" dirty="0">
                <a:solidFill>
                  <a:srgbClr val="FF0000"/>
                </a:solidFill>
                <a:latin typeface="Perpetua" panose="02020502060401020303" pitchFamily="18" charset="0"/>
                <a:cs typeface="Times New Roman" panose="02020603050405020304" pitchFamily="18" charset="0"/>
              </a:rPr>
              <a:t>right child </a:t>
            </a:r>
            <a:r>
              <a:rPr lang="en-US" sz="2800" dirty="0">
                <a:latin typeface="Perpetua" panose="02020502060401020303" pitchFamily="18" charset="0"/>
                <a:cs typeface="Times New Roman" panose="02020603050405020304" pitchFamily="18" charset="0"/>
              </a:rPr>
              <a:t>of the parent of the deleted node.</a:t>
            </a:r>
          </a:p>
        </p:txBody>
      </p:sp>
      <p:sp>
        <p:nvSpPr>
          <p:cNvPr id="5" name="Slide Number Placeholder 4"/>
          <p:cNvSpPr>
            <a:spLocks noGrp="1"/>
          </p:cNvSpPr>
          <p:nvPr>
            <p:ph type="sldNum" sz="quarter" idx="12"/>
          </p:nvPr>
        </p:nvSpPr>
        <p:spPr/>
        <p:txBody>
          <a:bodyPr/>
          <a:lstStyle/>
          <a:p>
            <a:fld id="{4CE482DC-2269-4F26-9D2A-7E44B1A4CD85}" type="slidenum">
              <a:rPr lang="en-US" smtClean="0"/>
              <a:t>24</a:t>
            </a:fld>
            <a:endParaRPr lang="en-US" dirty="0"/>
          </a:p>
        </p:txBody>
      </p:sp>
    </p:spTree>
    <p:extLst>
      <p:ext uri="{BB962C8B-B14F-4D97-AF65-F5344CB8AC3E}">
        <p14:creationId xmlns:p14="http://schemas.microsoft.com/office/powerpoint/2010/main" val="2073951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If the deleted node is the right child of its parent and the deleted node has only the right child, the right child of the deleted node is made the right child of the parent of the deleted node.</a:t>
            </a:r>
          </a:p>
          <a:p>
            <a:pPr marL="788670" lvl="1" indent="-457200" algn="just">
              <a:spcBef>
                <a:spcPts val="0"/>
              </a:spcBef>
              <a:tabLst>
                <a:tab pos="914400" algn="l"/>
              </a:tabLst>
            </a:pPr>
            <a:endParaRPr lang="en-US" sz="26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25</a:t>
            </a:fld>
            <a:endParaRPr lang="en-US" dirty="0"/>
          </a:p>
        </p:txBody>
      </p:sp>
      <p:pic>
        <p:nvPicPr>
          <p:cNvPr id="6" name="Picture 5">
            <a:extLst>
              <a:ext uri="{FF2B5EF4-FFF2-40B4-BE49-F238E27FC236}">
                <a16:creationId xmlns:a16="http://schemas.microsoft.com/office/drawing/2014/main" id="{FE947252-E84D-9FF0-E32B-C4DA9DBC58AD}"/>
              </a:ext>
            </a:extLst>
          </p:cNvPr>
          <p:cNvPicPr>
            <a:picLocks noChangeAspect="1"/>
          </p:cNvPicPr>
          <p:nvPr/>
        </p:nvPicPr>
        <p:blipFill rotWithShape="1">
          <a:blip r:embed="rId2"/>
          <a:srcRect l="3484" t="9890" r="1601" b="4107"/>
          <a:stretch/>
        </p:blipFill>
        <p:spPr>
          <a:xfrm>
            <a:off x="1431234" y="2835965"/>
            <a:ext cx="9329531" cy="3801943"/>
          </a:xfrm>
          <a:prstGeom prst="rect">
            <a:avLst/>
          </a:prstGeom>
        </p:spPr>
      </p:pic>
    </p:spTree>
    <p:extLst>
      <p:ext uri="{BB962C8B-B14F-4D97-AF65-F5344CB8AC3E}">
        <p14:creationId xmlns:p14="http://schemas.microsoft.com/office/powerpoint/2010/main" val="2689670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Approach 2: Deletion by copying- the following is done</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Copy the node containing the largest element in the left (or the smallest element in the right) to the node containing the element to be deleted.</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Delete the copied node.</a:t>
            </a:r>
          </a:p>
        </p:txBody>
      </p:sp>
      <p:sp>
        <p:nvSpPr>
          <p:cNvPr id="5" name="Slide Number Placeholder 4"/>
          <p:cNvSpPr>
            <a:spLocks noGrp="1"/>
          </p:cNvSpPr>
          <p:nvPr>
            <p:ph type="sldNum" sz="quarter" idx="12"/>
          </p:nvPr>
        </p:nvSpPr>
        <p:spPr/>
        <p:txBody>
          <a:bodyPr/>
          <a:lstStyle/>
          <a:p>
            <a:fld id="{4CE482DC-2269-4F26-9D2A-7E44B1A4CD85}" type="slidenum">
              <a:rPr lang="en-US" smtClean="0"/>
              <a:t>26</a:t>
            </a:fld>
            <a:endParaRPr lang="en-US" dirty="0"/>
          </a:p>
        </p:txBody>
      </p:sp>
      <p:pic>
        <p:nvPicPr>
          <p:cNvPr id="7" name="Picture 6">
            <a:extLst>
              <a:ext uri="{FF2B5EF4-FFF2-40B4-BE49-F238E27FC236}">
                <a16:creationId xmlns:a16="http://schemas.microsoft.com/office/drawing/2014/main" id="{DD59DBBB-87F7-DCFE-74FA-4CBF7AD93970}"/>
              </a:ext>
            </a:extLst>
          </p:cNvPr>
          <p:cNvPicPr>
            <a:picLocks noChangeAspect="1"/>
          </p:cNvPicPr>
          <p:nvPr/>
        </p:nvPicPr>
        <p:blipFill rotWithShape="1">
          <a:blip r:embed="rId2"/>
          <a:srcRect l="2513" t="5953" r="5019" b="8524"/>
          <a:stretch/>
        </p:blipFill>
        <p:spPr>
          <a:xfrm>
            <a:off x="2041696" y="3040862"/>
            <a:ext cx="9740348" cy="3719283"/>
          </a:xfrm>
          <a:prstGeom prst="rect">
            <a:avLst/>
          </a:prstGeom>
        </p:spPr>
      </p:pic>
    </p:spTree>
    <p:extLst>
      <p:ext uri="{BB962C8B-B14F-4D97-AF65-F5344CB8AC3E}">
        <p14:creationId xmlns:p14="http://schemas.microsoft.com/office/powerpoint/2010/main" val="2587496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Case 3: Deleting a node having two children, e.g. 6</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Approach 1: Deletion by merging – one of the following is done</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If the deleted node is the left child of its parent, one of the following is done</a:t>
            </a:r>
          </a:p>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The left child of the deleted node is made the left child of the parent of the deleted node, and</a:t>
            </a:r>
          </a:p>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The right child of the deleted node is made the right child of the node containing largest element in the left of the deleted node OR</a:t>
            </a:r>
          </a:p>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The right child of the deleted node is made the left child of the parent of the deleted node, and</a:t>
            </a:r>
          </a:p>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The left child of the deleted node is made the left child of the node containing smallest element in the right of the deleted node</a:t>
            </a:r>
            <a:r>
              <a:rPr lang="en-US" sz="2600" dirty="0">
                <a:latin typeface="Perpetua" panose="02020502060401020303" pitchFamily="18" charset="0"/>
                <a:cs typeface="Times New Roman" panose="02020603050405020304" pitchFamily="18" charset="0"/>
              </a:rPr>
              <a:t>.</a:t>
            </a: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27</a:t>
            </a:fld>
            <a:endParaRPr lang="en-US" dirty="0"/>
          </a:p>
        </p:txBody>
      </p:sp>
    </p:spTree>
    <p:extLst>
      <p:ext uri="{BB962C8B-B14F-4D97-AF65-F5344CB8AC3E}">
        <p14:creationId xmlns:p14="http://schemas.microsoft.com/office/powerpoint/2010/main" val="2399910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Case 3: Deleting a node having two children, e.g. 6</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Approach 1: Deletion by merging – one of the following is done</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If the deleted node is the right child of its parent, one of the following is done</a:t>
            </a:r>
          </a:p>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The left child of the deleted node is made the right child of the parent of the deleted node, and</a:t>
            </a:r>
          </a:p>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The right child of the deleted node is made the right child of the node containing largest element in the left of the deleted node OR</a:t>
            </a:r>
          </a:p>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The right child of the deleted node is made the right child of the parent of the deleted node, and</a:t>
            </a:r>
          </a:p>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The left child of the deleted node is made the left child of the node containing smallest element in the right of the deleted node</a:t>
            </a:r>
          </a:p>
        </p:txBody>
      </p:sp>
      <p:sp>
        <p:nvSpPr>
          <p:cNvPr id="5" name="Slide Number Placeholder 4"/>
          <p:cNvSpPr>
            <a:spLocks noGrp="1"/>
          </p:cNvSpPr>
          <p:nvPr>
            <p:ph type="sldNum" sz="quarter" idx="12"/>
          </p:nvPr>
        </p:nvSpPr>
        <p:spPr/>
        <p:txBody>
          <a:bodyPr/>
          <a:lstStyle/>
          <a:p>
            <a:fld id="{4CE482DC-2269-4F26-9D2A-7E44B1A4CD85}" type="slidenum">
              <a:rPr lang="en-US" smtClean="0"/>
              <a:t>28</a:t>
            </a:fld>
            <a:endParaRPr lang="en-US" dirty="0"/>
          </a:p>
        </p:txBody>
      </p:sp>
    </p:spTree>
    <p:extLst>
      <p:ext uri="{BB962C8B-B14F-4D97-AF65-F5344CB8AC3E}">
        <p14:creationId xmlns:p14="http://schemas.microsoft.com/office/powerpoint/2010/main" val="1585419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Case 3: Deleting a node having two children, e.g. 6</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Approach 1: Deletion by merging – one of the following is done</a:t>
            </a: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29</a:t>
            </a:fld>
            <a:endParaRPr lang="en-US" dirty="0"/>
          </a:p>
        </p:txBody>
      </p:sp>
      <p:pic>
        <p:nvPicPr>
          <p:cNvPr id="6" name="Picture 5">
            <a:extLst>
              <a:ext uri="{FF2B5EF4-FFF2-40B4-BE49-F238E27FC236}">
                <a16:creationId xmlns:a16="http://schemas.microsoft.com/office/drawing/2014/main" id="{A8D9A00C-42B8-68E7-FEA7-AF35C142932B}"/>
              </a:ext>
            </a:extLst>
          </p:cNvPr>
          <p:cNvPicPr>
            <a:picLocks noChangeAspect="1"/>
          </p:cNvPicPr>
          <p:nvPr/>
        </p:nvPicPr>
        <p:blipFill rotWithShape="1">
          <a:blip r:embed="rId2"/>
          <a:srcRect l="1387" t="4217" r="3730" b="2783"/>
          <a:stretch/>
        </p:blipFill>
        <p:spPr>
          <a:xfrm>
            <a:off x="1146313" y="2380867"/>
            <a:ext cx="9914614" cy="4257042"/>
          </a:xfrm>
          <a:prstGeom prst="rect">
            <a:avLst/>
          </a:prstGeom>
        </p:spPr>
      </p:pic>
    </p:spTree>
    <p:extLst>
      <p:ext uri="{BB962C8B-B14F-4D97-AF65-F5344CB8AC3E}">
        <p14:creationId xmlns:p14="http://schemas.microsoft.com/office/powerpoint/2010/main" val="2214199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Tree Terminologies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Consider the following tree.</a:t>
            </a:r>
          </a:p>
          <a:p>
            <a:pPr marL="514350" indent="-457200" algn="just">
              <a:spcBef>
                <a:spcPts val="0"/>
              </a:spcBef>
              <a:tabLst>
                <a:tab pos="914400" algn="l"/>
              </a:tabLst>
            </a:pPr>
            <a:endParaRPr lang="en-US" sz="32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32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3</a:t>
            </a:fld>
            <a:endParaRPr lang="en-US" dirty="0"/>
          </a:p>
        </p:txBody>
      </p:sp>
      <p:pic>
        <p:nvPicPr>
          <p:cNvPr id="23" name="Picture 22">
            <a:extLst>
              <a:ext uri="{FF2B5EF4-FFF2-40B4-BE49-F238E27FC236}">
                <a16:creationId xmlns:a16="http://schemas.microsoft.com/office/drawing/2014/main" id="{B254FCE2-FFBA-9018-5CAA-39E5463B9A36}"/>
              </a:ext>
            </a:extLst>
          </p:cNvPr>
          <p:cNvPicPr>
            <a:picLocks noChangeAspect="1"/>
          </p:cNvPicPr>
          <p:nvPr/>
        </p:nvPicPr>
        <p:blipFill>
          <a:blip r:embed="rId2"/>
          <a:stretch>
            <a:fillRect/>
          </a:stretch>
        </p:blipFill>
        <p:spPr>
          <a:xfrm>
            <a:off x="1219199" y="2057208"/>
            <a:ext cx="3688043" cy="3574966"/>
          </a:xfrm>
          <a:prstGeom prst="rect">
            <a:avLst/>
          </a:prstGeom>
        </p:spPr>
      </p:pic>
    </p:spTree>
    <p:extLst>
      <p:ext uri="{BB962C8B-B14F-4D97-AF65-F5344CB8AC3E}">
        <p14:creationId xmlns:p14="http://schemas.microsoft.com/office/powerpoint/2010/main" val="4283947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Case 3: Deleting a node having two children, e.g. 6</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Approach 1: Deletion by merging – one of the following is done.</a:t>
            </a:r>
          </a:p>
        </p:txBody>
      </p:sp>
      <p:sp>
        <p:nvSpPr>
          <p:cNvPr id="5" name="Slide Number Placeholder 4"/>
          <p:cNvSpPr>
            <a:spLocks noGrp="1"/>
          </p:cNvSpPr>
          <p:nvPr>
            <p:ph type="sldNum" sz="quarter" idx="12"/>
          </p:nvPr>
        </p:nvSpPr>
        <p:spPr/>
        <p:txBody>
          <a:bodyPr/>
          <a:lstStyle/>
          <a:p>
            <a:fld id="{4CE482DC-2269-4F26-9D2A-7E44B1A4CD85}" type="slidenum">
              <a:rPr lang="en-US" smtClean="0"/>
              <a:t>30</a:t>
            </a:fld>
            <a:endParaRPr lang="en-US" dirty="0"/>
          </a:p>
        </p:txBody>
      </p:sp>
      <p:pic>
        <p:nvPicPr>
          <p:cNvPr id="7" name="Picture 6">
            <a:extLst>
              <a:ext uri="{FF2B5EF4-FFF2-40B4-BE49-F238E27FC236}">
                <a16:creationId xmlns:a16="http://schemas.microsoft.com/office/drawing/2014/main" id="{A4D518A0-5922-9624-736C-B37D31D5E5C8}"/>
              </a:ext>
            </a:extLst>
          </p:cNvPr>
          <p:cNvPicPr>
            <a:picLocks noChangeAspect="1"/>
          </p:cNvPicPr>
          <p:nvPr/>
        </p:nvPicPr>
        <p:blipFill rotWithShape="1">
          <a:blip r:embed="rId2"/>
          <a:srcRect l="2063" t="3167" r="963" b="4358"/>
          <a:stretch/>
        </p:blipFill>
        <p:spPr>
          <a:xfrm>
            <a:off x="1176462" y="2405824"/>
            <a:ext cx="9796338" cy="4232084"/>
          </a:xfrm>
          <a:prstGeom prst="rect">
            <a:avLst/>
          </a:prstGeom>
        </p:spPr>
      </p:pic>
    </p:spTree>
    <p:extLst>
      <p:ext uri="{BB962C8B-B14F-4D97-AF65-F5344CB8AC3E}">
        <p14:creationId xmlns:p14="http://schemas.microsoft.com/office/powerpoint/2010/main" val="4024375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Approach 2: Deletion by copying- the following is done</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Copy the node containing the largest element in the left (or the smallest element in the right) to the node containing the element to be deleted</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Delete the copied node.</a:t>
            </a:r>
          </a:p>
        </p:txBody>
      </p:sp>
      <p:sp>
        <p:nvSpPr>
          <p:cNvPr id="5" name="Slide Number Placeholder 4"/>
          <p:cNvSpPr>
            <a:spLocks noGrp="1"/>
          </p:cNvSpPr>
          <p:nvPr>
            <p:ph type="sldNum" sz="quarter" idx="12"/>
          </p:nvPr>
        </p:nvSpPr>
        <p:spPr/>
        <p:txBody>
          <a:bodyPr/>
          <a:lstStyle/>
          <a:p>
            <a:fld id="{4CE482DC-2269-4F26-9D2A-7E44B1A4CD85}" type="slidenum">
              <a:rPr lang="en-US" smtClean="0"/>
              <a:t>31</a:t>
            </a:fld>
            <a:endParaRPr lang="en-US" dirty="0"/>
          </a:p>
        </p:txBody>
      </p:sp>
      <p:pic>
        <p:nvPicPr>
          <p:cNvPr id="6" name="Picture 5">
            <a:extLst>
              <a:ext uri="{FF2B5EF4-FFF2-40B4-BE49-F238E27FC236}">
                <a16:creationId xmlns:a16="http://schemas.microsoft.com/office/drawing/2014/main" id="{0D163BC9-57EA-BD8A-92A1-F06DFBDDB678}"/>
              </a:ext>
            </a:extLst>
          </p:cNvPr>
          <p:cNvPicPr>
            <a:picLocks noChangeAspect="1"/>
          </p:cNvPicPr>
          <p:nvPr/>
        </p:nvPicPr>
        <p:blipFill rotWithShape="1">
          <a:blip r:embed="rId2"/>
          <a:srcRect l="5077" t="8919" r="2262" b="5561"/>
          <a:stretch/>
        </p:blipFill>
        <p:spPr>
          <a:xfrm>
            <a:off x="1205947" y="3169389"/>
            <a:ext cx="9528313" cy="3562715"/>
          </a:xfrm>
          <a:prstGeom prst="rect">
            <a:avLst/>
          </a:prstGeom>
        </p:spPr>
      </p:pic>
    </p:spTree>
    <p:extLst>
      <p:ext uri="{BB962C8B-B14F-4D97-AF65-F5344CB8AC3E}">
        <p14:creationId xmlns:p14="http://schemas.microsoft.com/office/powerpoint/2010/main" val="4076068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Approach 2: Deletion by copying- the following is done</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Copy the node containing the largest element in the left (or the smallest element in the right) to the node containing the element to be deleted</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Delete the copied node.</a:t>
            </a:r>
          </a:p>
        </p:txBody>
      </p:sp>
      <p:sp>
        <p:nvSpPr>
          <p:cNvPr id="5" name="Slide Number Placeholder 4"/>
          <p:cNvSpPr>
            <a:spLocks noGrp="1"/>
          </p:cNvSpPr>
          <p:nvPr>
            <p:ph type="sldNum" sz="quarter" idx="12"/>
          </p:nvPr>
        </p:nvSpPr>
        <p:spPr/>
        <p:txBody>
          <a:bodyPr/>
          <a:lstStyle/>
          <a:p>
            <a:fld id="{4CE482DC-2269-4F26-9D2A-7E44B1A4CD85}" type="slidenum">
              <a:rPr lang="en-US" smtClean="0"/>
              <a:t>32</a:t>
            </a:fld>
            <a:endParaRPr lang="en-US" dirty="0"/>
          </a:p>
        </p:txBody>
      </p:sp>
      <p:pic>
        <p:nvPicPr>
          <p:cNvPr id="7" name="Picture 6">
            <a:extLst>
              <a:ext uri="{FF2B5EF4-FFF2-40B4-BE49-F238E27FC236}">
                <a16:creationId xmlns:a16="http://schemas.microsoft.com/office/drawing/2014/main" id="{FBDA0CBC-95C1-581E-387A-7CDBCC71B3F6}"/>
              </a:ext>
            </a:extLst>
          </p:cNvPr>
          <p:cNvPicPr>
            <a:picLocks noChangeAspect="1"/>
          </p:cNvPicPr>
          <p:nvPr/>
        </p:nvPicPr>
        <p:blipFill rotWithShape="1">
          <a:blip r:embed="rId2"/>
          <a:srcRect l="1550" t="4274" r="2735" b="6706"/>
          <a:stretch/>
        </p:blipFill>
        <p:spPr>
          <a:xfrm>
            <a:off x="1316885" y="3013438"/>
            <a:ext cx="9558230" cy="3624470"/>
          </a:xfrm>
          <a:prstGeom prst="rect">
            <a:avLst/>
          </a:prstGeom>
        </p:spPr>
      </p:pic>
    </p:spTree>
    <p:extLst>
      <p:ext uri="{BB962C8B-B14F-4D97-AF65-F5344CB8AC3E}">
        <p14:creationId xmlns:p14="http://schemas.microsoft.com/office/powerpoint/2010/main" val="3018105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Case 4: Deleting the root node, 10</a:t>
            </a:r>
          </a:p>
          <a:p>
            <a:pPr marL="514350"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Approach 1: Deletion by merging- one of the following is done</a:t>
            </a:r>
          </a:p>
          <a:p>
            <a:pPr marL="788670" lvl="1"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If the tree has only one node the root node pointer is made to point to nothing (NULL)</a:t>
            </a:r>
          </a:p>
          <a:p>
            <a:pPr marL="788670" lvl="1"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If the root node has left child</a:t>
            </a:r>
          </a:p>
          <a:p>
            <a:pPr marL="1062990" lvl="2"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the root node pointer is made to point to the left child</a:t>
            </a:r>
          </a:p>
          <a:p>
            <a:pPr marL="1062990" lvl="2"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the right child of the root node is made the right child of the node containing the largest element in the left of the root node</a:t>
            </a:r>
          </a:p>
          <a:p>
            <a:pPr marL="788670" lvl="1"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If root node has right child</a:t>
            </a:r>
          </a:p>
          <a:p>
            <a:pPr marL="1062990" lvl="2"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the root node pointer is made to point to the right child</a:t>
            </a:r>
          </a:p>
          <a:p>
            <a:pPr marL="1062990" lvl="2"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the left child of the root node is made the left child of the node containing the smallest element in the right of the root node</a:t>
            </a:r>
          </a:p>
        </p:txBody>
      </p:sp>
      <p:sp>
        <p:nvSpPr>
          <p:cNvPr id="5" name="Slide Number Placeholder 4"/>
          <p:cNvSpPr>
            <a:spLocks noGrp="1"/>
          </p:cNvSpPr>
          <p:nvPr>
            <p:ph type="sldNum" sz="quarter" idx="12"/>
          </p:nvPr>
        </p:nvSpPr>
        <p:spPr/>
        <p:txBody>
          <a:bodyPr/>
          <a:lstStyle/>
          <a:p>
            <a:fld id="{4CE482DC-2269-4F26-9D2A-7E44B1A4CD85}" type="slidenum">
              <a:rPr lang="en-US" smtClean="0"/>
              <a:t>33</a:t>
            </a:fld>
            <a:endParaRPr lang="en-US" dirty="0"/>
          </a:p>
        </p:txBody>
      </p:sp>
    </p:spTree>
    <p:extLst>
      <p:ext uri="{BB962C8B-B14F-4D97-AF65-F5344CB8AC3E}">
        <p14:creationId xmlns:p14="http://schemas.microsoft.com/office/powerpoint/2010/main" val="2974873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Case 4: Deleting the root node, 10</a:t>
            </a:r>
          </a:p>
          <a:p>
            <a:pPr marL="514350"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Approach 1: Deletion by merging- one of the following is done.</a:t>
            </a:r>
          </a:p>
        </p:txBody>
      </p:sp>
      <p:sp>
        <p:nvSpPr>
          <p:cNvPr id="5" name="Slide Number Placeholder 4"/>
          <p:cNvSpPr>
            <a:spLocks noGrp="1"/>
          </p:cNvSpPr>
          <p:nvPr>
            <p:ph type="sldNum" sz="quarter" idx="12"/>
          </p:nvPr>
        </p:nvSpPr>
        <p:spPr/>
        <p:txBody>
          <a:bodyPr/>
          <a:lstStyle/>
          <a:p>
            <a:fld id="{4CE482DC-2269-4F26-9D2A-7E44B1A4CD85}" type="slidenum">
              <a:rPr lang="en-US" smtClean="0"/>
              <a:t>34</a:t>
            </a:fld>
            <a:endParaRPr lang="en-US" dirty="0"/>
          </a:p>
        </p:txBody>
      </p:sp>
      <p:pic>
        <p:nvPicPr>
          <p:cNvPr id="6" name="Picture 5">
            <a:extLst>
              <a:ext uri="{FF2B5EF4-FFF2-40B4-BE49-F238E27FC236}">
                <a16:creationId xmlns:a16="http://schemas.microsoft.com/office/drawing/2014/main" id="{C400865C-9287-1664-25B7-1A918F9AC507}"/>
              </a:ext>
            </a:extLst>
          </p:cNvPr>
          <p:cNvPicPr>
            <a:picLocks noChangeAspect="1"/>
          </p:cNvPicPr>
          <p:nvPr/>
        </p:nvPicPr>
        <p:blipFill rotWithShape="1">
          <a:blip r:embed="rId2"/>
          <a:srcRect l="3374" t="5074" r="2081" b="1015"/>
          <a:stretch/>
        </p:blipFill>
        <p:spPr>
          <a:xfrm>
            <a:off x="1215225" y="2590225"/>
            <a:ext cx="8759687" cy="4267775"/>
          </a:xfrm>
          <a:prstGeom prst="rect">
            <a:avLst/>
          </a:prstGeom>
        </p:spPr>
      </p:pic>
    </p:spTree>
    <p:extLst>
      <p:ext uri="{BB962C8B-B14F-4D97-AF65-F5344CB8AC3E}">
        <p14:creationId xmlns:p14="http://schemas.microsoft.com/office/powerpoint/2010/main" val="3005672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Case 4: Deleting the root node, 10</a:t>
            </a:r>
          </a:p>
          <a:p>
            <a:pPr marL="514350"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Approach 1: Deletion by merging- one of the following is done.</a:t>
            </a:r>
          </a:p>
        </p:txBody>
      </p:sp>
      <p:sp>
        <p:nvSpPr>
          <p:cNvPr id="5" name="Slide Number Placeholder 4"/>
          <p:cNvSpPr>
            <a:spLocks noGrp="1"/>
          </p:cNvSpPr>
          <p:nvPr>
            <p:ph type="sldNum" sz="quarter" idx="12"/>
          </p:nvPr>
        </p:nvSpPr>
        <p:spPr/>
        <p:txBody>
          <a:bodyPr/>
          <a:lstStyle/>
          <a:p>
            <a:fld id="{4CE482DC-2269-4F26-9D2A-7E44B1A4CD85}" type="slidenum">
              <a:rPr lang="en-US" smtClean="0"/>
              <a:t>35</a:t>
            </a:fld>
            <a:endParaRPr lang="en-US" dirty="0"/>
          </a:p>
        </p:txBody>
      </p:sp>
      <p:pic>
        <p:nvPicPr>
          <p:cNvPr id="7" name="Picture 6">
            <a:extLst>
              <a:ext uri="{FF2B5EF4-FFF2-40B4-BE49-F238E27FC236}">
                <a16:creationId xmlns:a16="http://schemas.microsoft.com/office/drawing/2014/main" id="{0B3845DE-9C70-E66A-D25E-A83696A9F82B}"/>
              </a:ext>
            </a:extLst>
          </p:cNvPr>
          <p:cNvPicPr>
            <a:picLocks noChangeAspect="1"/>
          </p:cNvPicPr>
          <p:nvPr/>
        </p:nvPicPr>
        <p:blipFill rotWithShape="1">
          <a:blip r:embed="rId2"/>
          <a:srcRect l="3915" t="4025" r="3304" b="2655"/>
          <a:stretch/>
        </p:blipFill>
        <p:spPr>
          <a:xfrm>
            <a:off x="1232451" y="2432491"/>
            <a:ext cx="8511912" cy="4205417"/>
          </a:xfrm>
          <a:prstGeom prst="rect">
            <a:avLst/>
          </a:prstGeom>
        </p:spPr>
      </p:pic>
    </p:spTree>
    <p:extLst>
      <p:ext uri="{BB962C8B-B14F-4D97-AF65-F5344CB8AC3E}">
        <p14:creationId xmlns:p14="http://schemas.microsoft.com/office/powerpoint/2010/main" val="3652747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Approach 2: Deletion by copying- the following is done</a:t>
            </a:r>
          </a:p>
          <a:p>
            <a:pPr marL="514350"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Copy the node containing the largest element in the left (or the smallest element in the right) to the node containing the element to be deleted</a:t>
            </a:r>
          </a:p>
          <a:p>
            <a:pPr marL="514350"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Delete the copied node.</a:t>
            </a:r>
          </a:p>
          <a:p>
            <a:pPr marL="514350" indent="-457200" algn="just">
              <a:spcBef>
                <a:spcPts val="0"/>
              </a:spcBef>
              <a:tabLst>
                <a:tab pos="914400" algn="l"/>
              </a:tabLst>
            </a:pPr>
            <a:endParaRPr lang="en-US" sz="30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36</a:t>
            </a:fld>
            <a:endParaRPr lang="en-US" dirty="0"/>
          </a:p>
        </p:txBody>
      </p:sp>
      <p:pic>
        <p:nvPicPr>
          <p:cNvPr id="6" name="Picture 5">
            <a:extLst>
              <a:ext uri="{FF2B5EF4-FFF2-40B4-BE49-F238E27FC236}">
                <a16:creationId xmlns:a16="http://schemas.microsoft.com/office/drawing/2014/main" id="{A82C1B9A-AB44-D3E0-04EE-ED4E66726BFF}"/>
              </a:ext>
            </a:extLst>
          </p:cNvPr>
          <p:cNvPicPr>
            <a:picLocks noChangeAspect="1"/>
          </p:cNvPicPr>
          <p:nvPr/>
        </p:nvPicPr>
        <p:blipFill rotWithShape="1">
          <a:blip r:embed="rId2"/>
          <a:srcRect l="4909" t="3294" r="1791" b="5535"/>
          <a:stretch/>
        </p:blipFill>
        <p:spPr>
          <a:xfrm>
            <a:off x="1287241" y="3220278"/>
            <a:ext cx="9617518" cy="3637722"/>
          </a:xfrm>
          <a:prstGeom prst="rect">
            <a:avLst/>
          </a:prstGeom>
        </p:spPr>
      </p:pic>
    </p:spTree>
    <p:extLst>
      <p:ext uri="{BB962C8B-B14F-4D97-AF65-F5344CB8AC3E}">
        <p14:creationId xmlns:p14="http://schemas.microsoft.com/office/powerpoint/2010/main" val="2373496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Approach 2: Deletion by copying- the following is done</a:t>
            </a:r>
          </a:p>
          <a:p>
            <a:pPr marL="514350"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Copy the node containing the largest element in the left (or the smallest element in the right) to the node containing the element to be deleted</a:t>
            </a:r>
          </a:p>
          <a:p>
            <a:pPr marL="514350"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Delete the copied node.</a:t>
            </a:r>
          </a:p>
          <a:p>
            <a:pPr marL="514350" indent="-457200" algn="just">
              <a:spcBef>
                <a:spcPts val="0"/>
              </a:spcBef>
              <a:tabLst>
                <a:tab pos="914400" algn="l"/>
              </a:tabLst>
            </a:pPr>
            <a:endParaRPr lang="en-US" sz="30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37</a:t>
            </a:fld>
            <a:endParaRPr lang="en-US" dirty="0"/>
          </a:p>
        </p:txBody>
      </p:sp>
      <p:pic>
        <p:nvPicPr>
          <p:cNvPr id="7" name="Picture 6">
            <a:extLst>
              <a:ext uri="{FF2B5EF4-FFF2-40B4-BE49-F238E27FC236}">
                <a16:creationId xmlns:a16="http://schemas.microsoft.com/office/drawing/2014/main" id="{102C5ACE-3063-4980-16E2-AA12A00B8E87}"/>
              </a:ext>
            </a:extLst>
          </p:cNvPr>
          <p:cNvPicPr>
            <a:picLocks noChangeAspect="1"/>
          </p:cNvPicPr>
          <p:nvPr/>
        </p:nvPicPr>
        <p:blipFill rotWithShape="1">
          <a:blip r:embed="rId2"/>
          <a:srcRect l="2868" t="3809" r="2685" b="6024"/>
          <a:stretch/>
        </p:blipFill>
        <p:spPr>
          <a:xfrm>
            <a:off x="1234540" y="3148705"/>
            <a:ext cx="9234677" cy="3560740"/>
          </a:xfrm>
          <a:prstGeom prst="rect">
            <a:avLst/>
          </a:prstGeom>
        </p:spPr>
      </p:pic>
    </p:spTree>
    <p:extLst>
      <p:ext uri="{BB962C8B-B14F-4D97-AF65-F5344CB8AC3E}">
        <p14:creationId xmlns:p14="http://schemas.microsoft.com/office/powerpoint/2010/main" val="3772794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Function call:</a:t>
            </a:r>
          </a:p>
          <a:p>
            <a:pPr marL="57150" indent="0" algn="just">
              <a:spcBef>
                <a:spcPts val="0"/>
              </a:spcBef>
              <a:buNone/>
              <a:tabLst>
                <a:tab pos="914400" algn="l"/>
              </a:tabLst>
            </a:pPr>
            <a:endParaRPr lang="en-US" sz="30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38</a:t>
            </a:fld>
            <a:endParaRPr lang="en-US" dirty="0"/>
          </a:p>
        </p:txBody>
      </p:sp>
      <p:pic>
        <p:nvPicPr>
          <p:cNvPr id="6" name="Picture 5">
            <a:extLst>
              <a:ext uri="{FF2B5EF4-FFF2-40B4-BE49-F238E27FC236}">
                <a16:creationId xmlns:a16="http://schemas.microsoft.com/office/drawing/2014/main" id="{36361352-C9B5-161E-20B9-23AE358104DC}"/>
              </a:ext>
            </a:extLst>
          </p:cNvPr>
          <p:cNvPicPr>
            <a:picLocks noChangeAspect="1"/>
          </p:cNvPicPr>
          <p:nvPr/>
        </p:nvPicPr>
        <p:blipFill rotWithShape="1">
          <a:blip r:embed="rId2"/>
          <a:srcRect l="5272" t="1393"/>
          <a:stretch/>
        </p:blipFill>
        <p:spPr>
          <a:xfrm>
            <a:off x="1262183" y="2054086"/>
            <a:ext cx="9682874" cy="3276867"/>
          </a:xfrm>
          <a:prstGeom prst="rect">
            <a:avLst/>
          </a:prstGeom>
        </p:spPr>
      </p:pic>
    </p:spTree>
    <p:extLst>
      <p:ext uri="{BB962C8B-B14F-4D97-AF65-F5344CB8AC3E}">
        <p14:creationId xmlns:p14="http://schemas.microsoft.com/office/powerpoint/2010/main" val="1568037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Implementation:</a:t>
            </a:r>
          </a:p>
          <a:p>
            <a:pPr marL="57150" indent="0" algn="just">
              <a:spcBef>
                <a:spcPts val="0"/>
              </a:spcBef>
              <a:buNone/>
              <a:tabLst>
                <a:tab pos="914400" algn="l"/>
              </a:tabLst>
            </a:pPr>
            <a:endParaRPr lang="en-US" sz="30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39</a:t>
            </a:fld>
            <a:endParaRPr lang="en-US" dirty="0"/>
          </a:p>
        </p:txBody>
      </p:sp>
      <p:pic>
        <p:nvPicPr>
          <p:cNvPr id="9" name="Picture 8">
            <a:extLst>
              <a:ext uri="{FF2B5EF4-FFF2-40B4-BE49-F238E27FC236}">
                <a16:creationId xmlns:a16="http://schemas.microsoft.com/office/drawing/2014/main" id="{7846682A-86CF-BBFB-83CA-4880EEB4D226}"/>
              </a:ext>
            </a:extLst>
          </p:cNvPr>
          <p:cNvPicPr>
            <a:picLocks noChangeAspect="1"/>
          </p:cNvPicPr>
          <p:nvPr/>
        </p:nvPicPr>
        <p:blipFill>
          <a:blip r:embed="rId2"/>
          <a:stretch>
            <a:fillRect/>
          </a:stretch>
        </p:blipFill>
        <p:spPr>
          <a:xfrm>
            <a:off x="1184816" y="1995586"/>
            <a:ext cx="9535856" cy="4648849"/>
          </a:xfrm>
          <a:prstGeom prst="rect">
            <a:avLst/>
          </a:prstGeom>
        </p:spPr>
      </p:pic>
    </p:spTree>
    <p:extLst>
      <p:ext uri="{BB962C8B-B14F-4D97-AF65-F5344CB8AC3E}">
        <p14:creationId xmlns:p14="http://schemas.microsoft.com/office/powerpoint/2010/main" val="419692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Tree Terminologies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b="1" dirty="0">
                <a:solidFill>
                  <a:srgbClr val="002060"/>
                </a:solidFill>
                <a:latin typeface="Perpetua" panose="02020502060401020303" pitchFamily="18" charset="0"/>
                <a:cs typeface="Times New Roman" panose="02020603050405020304" pitchFamily="18" charset="0"/>
              </a:rPr>
              <a:t>Root:   </a:t>
            </a:r>
            <a:r>
              <a:rPr lang="en-US" sz="2800" dirty="0">
                <a:latin typeface="Perpetua" panose="02020502060401020303" pitchFamily="18" charset="0"/>
                <a:cs typeface="Times New Roman" panose="02020603050405020304" pitchFamily="18" charset="0"/>
              </a:rPr>
              <a:t>a node with out a parent.           A</a:t>
            </a:r>
          </a:p>
          <a:p>
            <a:pPr marL="514350" indent="-457200" algn="just">
              <a:spcBef>
                <a:spcPts val="0"/>
              </a:spcBef>
              <a:tabLst>
                <a:tab pos="914400" algn="l"/>
              </a:tabLst>
            </a:pPr>
            <a:r>
              <a:rPr lang="en-US" sz="2800" b="1" dirty="0">
                <a:solidFill>
                  <a:srgbClr val="002060"/>
                </a:solidFill>
                <a:latin typeface="Perpetua" panose="02020502060401020303" pitchFamily="18" charset="0"/>
                <a:cs typeface="Times New Roman" panose="02020603050405020304" pitchFamily="18" charset="0"/>
              </a:rPr>
              <a:t>Internal node</a:t>
            </a:r>
            <a:r>
              <a:rPr lang="en-US" sz="2800" b="1" dirty="0">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 a node with at least one child.	     A, B, F, I, J</a:t>
            </a:r>
          </a:p>
          <a:p>
            <a:pPr marL="514350" indent="-457200" algn="just">
              <a:spcBef>
                <a:spcPts val="0"/>
              </a:spcBef>
              <a:tabLst>
                <a:tab pos="914400" algn="l"/>
              </a:tabLst>
            </a:pPr>
            <a:r>
              <a:rPr lang="en-US" sz="2800" b="1" dirty="0">
                <a:solidFill>
                  <a:srgbClr val="002060"/>
                </a:solidFill>
                <a:latin typeface="Perpetua" panose="02020502060401020303" pitchFamily="18" charset="0"/>
                <a:cs typeface="Times New Roman" panose="02020603050405020304" pitchFamily="18" charset="0"/>
              </a:rPr>
              <a:t>External (leaf) node:  </a:t>
            </a:r>
            <a:r>
              <a:rPr lang="en-US" sz="2800" dirty="0">
                <a:latin typeface="Perpetua" panose="02020502060401020303" pitchFamily="18" charset="0"/>
                <a:cs typeface="Times New Roman" panose="02020603050405020304" pitchFamily="18" charset="0"/>
              </a:rPr>
              <a:t>a node without a child.	      C, D, E, H, K, L, M, G</a:t>
            </a:r>
          </a:p>
          <a:p>
            <a:pPr marL="514350" indent="-457200" algn="just">
              <a:spcBef>
                <a:spcPts val="0"/>
              </a:spcBef>
              <a:tabLst>
                <a:tab pos="914400" algn="l"/>
              </a:tabLst>
            </a:pPr>
            <a:r>
              <a:rPr lang="en-US" sz="2800" b="1" dirty="0">
                <a:solidFill>
                  <a:srgbClr val="002060"/>
                </a:solidFill>
                <a:latin typeface="Perpetua" panose="02020502060401020303" pitchFamily="18" charset="0"/>
                <a:cs typeface="Times New Roman" panose="02020603050405020304" pitchFamily="18" charset="0"/>
              </a:rPr>
              <a:t>Ancestors of a node:</a:t>
            </a:r>
            <a:r>
              <a:rPr lang="en-US" sz="2800" dirty="0">
                <a:solidFill>
                  <a:srgbClr val="002060"/>
                </a:solidFill>
                <a:latin typeface="Perpetua" panose="02020502060401020303" pitchFamily="18" charset="0"/>
                <a:cs typeface="Times New Roman" panose="02020603050405020304" pitchFamily="18" charset="0"/>
              </a:rPr>
              <a:t> </a:t>
            </a:r>
            <a:r>
              <a:rPr lang="en-US" sz="2800" dirty="0">
                <a:latin typeface="Perpetua" panose="02020502060401020303" pitchFamily="18" charset="0"/>
                <a:cs typeface="Times New Roman" panose="02020603050405020304" pitchFamily="18" charset="0"/>
              </a:rPr>
              <a:t>parent, grandparent, grand-grandparent, </a:t>
            </a:r>
            <a:r>
              <a:rPr lang="en-US" sz="2800" dirty="0" err="1">
                <a:latin typeface="Perpetua" panose="02020502060401020303" pitchFamily="18" charset="0"/>
                <a:cs typeface="Times New Roman" panose="02020603050405020304" pitchFamily="18" charset="0"/>
              </a:rPr>
              <a:t>etc</a:t>
            </a:r>
            <a:r>
              <a:rPr lang="en-US" sz="2800" dirty="0">
                <a:latin typeface="Perpetua" panose="02020502060401020303" pitchFamily="18" charset="0"/>
                <a:cs typeface="Times New Roman" panose="02020603050405020304" pitchFamily="18" charset="0"/>
              </a:rPr>
              <a:t> of a node. </a:t>
            </a:r>
          </a:p>
          <a:p>
            <a:pPr marL="1154430" lvl="4" indent="0" algn="just">
              <a:spcBef>
                <a:spcPts val="0"/>
              </a:spcBef>
              <a:buNone/>
              <a:tabLst>
                <a:tab pos="914400" algn="l"/>
              </a:tabLst>
            </a:pPr>
            <a:r>
              <a:rPr lang="en-US" sz="3200" dirty="0">
                <a:solidFill>
                  <a:srgbClr val="002060"/>
                </a:solidFill>
                <a:latin typeface="Perpetua" panose="02020502060401020303" pitchFamily="18" charset="0"/>
                <a:cs typeface="Times New Roman" panose="02020603050405020304" pitchFamily="18" charset="0"/>
              </a:rPr>
              <a:t>Ancestors of K </a:t>
            </a:r>
            <a:r>
              <a:rPr lang="en-US" sz="3200" dirty="0">
                <a:latin typeface="Perpetua" panose="02020502060401020303" pitchFamily="18" charset="0"/>
                <a:cs typeface="Times New Roman" panose="02020603050405020304" pitchFamily="18" charset="0"/>
              </a:rPr>
              <a:t>	       A, F, I</a:t>
            </a:r>
          </a:p>
          <a:p>
            <a:pPr marL="514350" indent="-457200" algn="just">
              <a:spcBef>
                <a:spcPts val="0"/>
              </a:spcBef>
              <a:tabLst>
                <a:tab pos="914400" algn="l"/>
              </a:tabLst>
            </a:pPr>
            <a:r>
              <a:rPr lang="en-US" sz="2800" b="1" dirty="0">
                <a:solidFill>
                  <a:srgbClr val="002060"/>
                </a:solidFill>
                <a:latin typeface="Perpetua" panose="02020502060401020303" pitchFamily="18" charset="0"/>
                <a:cs typeface="Times New Roman" panose="02020603050405020304" pitchFamily="18" charset="0"/>
              </a:rPr>
              <a:t>Descendants of a node:</a:t>
            </a:r>
            <a:r>
              <a:rPr lang="en-US" sz="2800" dirty="0">
                <a:latin typeface="Perpetua" panose="02020502060401020303" pitchFamily="18" charset="0"/>
                <a:cs typeface="Times New Roman" panose="02020603050405020304" pitchFamily="18" charset="0"/>
              </a:rPr>
              <a:t> children, grandchildren, grand-grandchildren </a:t>
            </a:r>
            <a:r>
              <a:rPr lang="en-US" sz="2800" dirty="0" err="1">
                <a:latin typeface="Perpetua" panose="02020502060401020303" pitchFamily="18" charset="0"/>
                <a:cs typeface="Times New Roman" panose="02020603050405020304" pitchFamily="18" charset="0"/>
              </a:rPr>
              <a:t>etc</a:t>
            </a:r>
            <a:r>
              <a:rPr lang="en-US" sz="2800" dirty="0">
                <a:latin typeface="Perpetua" panose="02020502060401020303" pitchFamily="18" charset="0"/>
                <a:cs typeface="Times New Roman" panose="02020603050405020304" pitchFamily="18" charset="0"/>
              </a:rPr>
              <a:t> of a node. </a:t>
            </a:r>
            <a:r>
              <a:rPr lang="en-US" sz="2800" dirty="0">
                <a:solidFill>
                  <a:srgbClr val="002060"/>
                </a:solidFill>
                <a:latin typeface="Perpetua" panose="02020502060401020303" pitchFamily="18" charset="0"/>
                <a:cs typeface="Times New Roman" panose="02020603050405020304" pitchFamily="18" charset="0"/>
              </a:rPr>
              <a:t>Descendants of F            </a:t>
            </a:r>
            <a:r>
              <a:rPr lang="en-US" sz="2800" dirty="0">
                <a:latin typeface="Perpetua" panose="02020502060401020303" pitchFamily="18" charset="0"/>
                <a:cs typeface="Times New Roman" panose="02020603050405020304" pitchFamily="18" charset="0"/>
              </a:rPr>
              <a:t>H, I, J, K, L, M</a:t>
            </a:r>
          </a:p>
          <a:p>
            <a:pPr marL="514350" indent="-457200" algn="just">
              <a:spcBef>
                <a:spcPts val="0"/>
              </a:spcBef>
              <a:tabLst>
                <a:tab pos="914400" algn="l"/>
              </a:tabLst>
            </a:pPr>
            <a:r>
              <a:rPr lang="en-US" sz="2800" b="1" dirty="0">
                <a:solidFill>
                  <a:srgbClr val="002060"/>
                </a:solidFill>
                <a:latin typeface="Perpetua" panose="02020502060401020303" pitchFamily="18" charset="0"/>
                <a:cs typeface="Times New Roman" panose="02020603050405020304" pitchFamily="18" charset="0"/>
              </a:rPr>
              <a:t>Depth of a node: </a:t>
            </a:r>
            <a:r>
              <a:rPr lang="en-US" sz="2800" dirty="0">
                <a:latin typeface="Perpetua" panose="02020502060401020303" pitchFamily="18" charset="0"/>
                <a:cs typeface="Times New Roman" panose="02020603050405020304" pitchFamily="18" charset="0"/>
              </a:rPr>
              <a:t>number of ancestors or length of the path from the root to the node. </a:t>
            </a:r>
            <a:r>
              <a:rPr lang="en-US" sz="2800" dirty="0">
                <a:solidFill>
                  <a:srgbClr val="002060"/>
                </a:solidFill>
                <a:latin typeface="Perpetua" panose="02020502060401020303" pitchFamily="18" charset="0"/>
                <a:cs typeface="Times New Roman" panose="02020603050405020304" pitchFamily="18" charset="0"/>
              </a:rPr>
              <a:t>Depth of H</a:t>
            </a:r>
            <a:r>
              <a:rPr lang="en-US" sz="2800" dirty="0">
                <a:latin typeface="Perpetua" panose="02020502060401020303" pitchFamily="18" charset="0"/>
                <a:cs typeface="Times New Roman" panose="02020603050405020304" pitchFamily="18" charset="0"/>
              </a:rPr>
              <a:t>           2</a:t>
            </a:r>
          </a:p>
          <a:p>
            <a:pPr marL="514350" indent="-457200" algn="just">
              <a:spcBef>
                <a:spcPts val="0"/>
              </a:spcBef>
              <a:tabLst>
                <a:tab pos="914400" algn="l"/>
              </a:tabLst>
            </a:pPr>
            <a:r>
              <a:rPr lang="en-US" sz="2800" b="1" dirty="0">
                <a:solidFill>
                  <a:srgbClr val="002060"/>
                </a:solidFill>
                <a:latin typeface="Perpetua" panose="02020502060401020303" pitchFamily="18" charset="0"/>
                <a:cs typeface="Times New Roman" panose="02020603050405020304" pitchFamily="18" charset="0"/>
              </a:rPr>
              <a:t>Height of a tree:</a:t>
            </a:r>
            <a:r>
              <a:rPr lang="en-US" sz="2800" dirty="0">
                <a:latin typeface="Perpetua" panose="02020502060401020303" pitchFamily="18" charset="0"/>
                <a:cs typeface="Times New Roman" panose="02020603050405020304" pitchFamily="18" charset="0"/>
              </a:rPr>
              <a:t> depth of the deepest node.             3 </a:t>
            </a:r>
          </a:p>
        </p:txBody>
      </p:sp>
      <p:sp>
        <p:nvSpPr>
          <p:cNvPr id="5" name="Slide Number Placeholder 4"/>
          <p:cNvSpPr>
            <a:spLocks noGrp="1"/>
          </p:cNvSpPr>
          <p:nvPr>
            <p:ph type="sldNum" sz="quarter" idx="12"/>
          </p:nvPr>
        </p:nvSpPr>
        <p:spPr/>
        <p:txBody>
          <a:bodyPr/>
          <a:lstStyle/>
          <a:p>
            <a:fld id="{4CE482DC-2269-4F26-9D2A-7E44B1A4CD85}" type="slidenum">
              <a:rPr lang="en-US" smtClean="0"/>
              <a:t>4</a:t>
            </a:fld>
            <a:endParaRPr lang="en-US" dirty="0"/>
          </a:p>
        </p:txBody>
      </p:sp>
      <p:cxnSp>
        <p:nvCxnSpPr>
          <p:cNvPr id="6" name="Straight Arrow Connector 5">
            <a:extLst>
              <a:ext uri="{FF2B5EF4-FFF2-40B4-BE49-F238E27FC236}">
                <a16:creationId xmlns:a16="http://schemas.microsoft.com/office/drawing/2014/main" id="{ECEBEA50-22F2-F4C0-6E58-CDC4EFFB12B3}"/>
              </a:ext>
            </a:extLst>
          </p:cNvPr>
          <p:cNvCxnSpPr/>
          <p:nvPr/>
        </p:nvCxnSpPr>
        <p:spPr>
          <a:xfrm>
            <a:off x="5499653" y="1815549"/>
            <a:ext cx="78187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B832E22E-22AA-6C11-B9F6-E92E57D1D76D}"/>
              </a:ext>
            </a:extLst>
          </p:cNvPr>
          <p:cNvCxnSpPr/>
          <p:nvPr/>
        </p:nvCxnSpPr>
        <p:spPr>
          <a:xfrm>
            <a:off x="7460975" y="2146853"/>
            <a:ext cx="78187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7DB97659-FCE5-E9D4-AA04-E23735A77312}"/>
              </a:ext>
            </a:extLst>
          </p:cNvPr>
          <p:cNvCxnSpPr/>
          <p:nvPr/>
        </p:nvCxnSpPr>
        <p:spPr>
          <a:xfrm>
            <a:off x="7580244" y="2531166"/>
            <a:ext cx="78187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9D0897CC-2B91-BC69-8531-D88824FC764E}"/>
              </a:ext>
            </a:extLst>
          </p:cNvPr>
          <p:cNvCxnSpPr/>
          <p:nvPr/>
        </p:nvCxnSpPr>
        <p:spPr>
          <a:xfrm>
            <a:off x="4465983" y="4161184"/>
            <a:ext cx="78187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D063353F-F75D-7922-E584-4A21EA3E3786}"/>
              </a:ext>
            </a:extLst>
          </p:cNvPr>
          <p:cNvCxnSpPr/>
          <p:nvPr/>
        </p:nvCxnSpPr>
        <p:spPr>
          <a:xfrm>
            <a:off x="3988905" y="4929810"/>
            <a:ext cx="78187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 name="Straight Arrow Connector 3">
            <a:extLst>
              <a:ext uri="{FF2B5EF4-FFF2-40B4-BE49-F238E27FC236}">
                <a16:creationId xmlns:a16="http://schemas.microsoft.com/office/drawing/2014/main" id="{725812FA-9DF8-1897-7BA1-49AF55D725E9}"/>
              </a:ext>
            </a:extLst>
          </p:cNvPr>
          <p:cNvCxnSpPr/>
          <p:nvPr/>
        </p:nvCxnSpPr>
        <p:spPr>
          <a:xfrm>
            <a:off x="4161183" y="3299792"/>
            <a:ext cx="78187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A55644E-D4CC-451B-B754-4C894715026A}"/>
              </a:ext>
            </a:extLst>
          </p:cNvPr>
          <p:cNvCxnSpPr/>
          <p:nvPr/>
        </p:nvCxnSpPr>
        <p:spPr>
          <a:xfrm>
            <a:off x="7275445" y="5327375"/>
            <a:ext cx="78187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61438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Deletion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000" dirty="0">
                <a:latin typeface="Perpetua" panose="02020502060401020303" pitchFamily="18" charset="0"/>
                <a:cs typeface="Times New Roman" panose="02020603050405020304" pitchFamily="18" charset="0"/>
              </a:rPr>
              <a:t>Implementation:</a:t>
            </a:r>
          </a:p>
          <a:p>
            <a:pPr marL="57150" indent="0" algn="just">
              <a:spcBef>
                <a:spcPts val="0"/>
              </a:spcBef>
              <a:buNone/>
              <a:tabLst>
                <a:tab pos="914400" algn="l"/>
              </a:tabLst>
            </a:pPr>
            <a:endParaRPr lang="en-US" sz="30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40</a:t>
            </a:fld>
            <a:endParaRPr lang="en-US" dirty="0"/>
          </a:p>
        </p:txBody>
      </p:sp>
      <p:pic>
        <p:nvPicPr>
          <p:cNvPr id="6" name="Picture 5">
            <a:extLst>
              <a:ext uri="{FF2B5EF4-FFF2-40B4-BE49-F238E27FC236}">
                <a16:creationId xmlns:a16="http://schemas.microsoft.com/office/drawing/2014/main" id="{3D542B73-A32C-1424-F00F-50DF5E0F0C70}"/>
              </a:ext>
            </a:extLst>
          </p:cNvPr>
          <p:cNvPicPr>
            <a:picLocks noChangeAspect="1"/>
          </p:cNvPicPr>
          <p:nvPr/>
        </p:nvPicPr>
        <p:blipFill rotWithShape="1">
          <a:blip r:embed="rId2"/>
          <a:srcRect t="807"/>
          <a:stretch/>
        </p:blipFill>
        <p:spPr>
          <a:xfrm>
            <a:off x="1174874" y="1987826"/>
            <a:ext cx="7000769" cy="4817165"/>
          </a:xfrm>
          <a:prstGeom prst="rect">
            <a:avLst/>
          </a:prstGeom>
        </p:spPr>
      </p:pic>
    </p:spTree>
    <p:extLst>
      <p:ext uri="{BB962C8B-B14F-4D97-AF65-F5344CB8AC3E}">
        <p14:creationId xmlns:p14="http://schemas.microsoft.com/office/powerpoint/2010/main" val="2623906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Tree Terminologies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b="1" dirty="0">
                <a:solidFill>
                  <a:srgbClr val="002060"/>
                </a:solidFill>
                <a:latin typeface="Perpetua" panose="02020502060401020303" pitchFamily="18" charset="0"/>
                <a:cs typeface="Times New Roman" panose="02020603050405020304" pitchFamily="18" charset="0"/>
              </a:rPr>
              <a:t>Subtree: </a:t>
            </a:r>
            <a:r>
              <a:rPr lang="en-US" sz="2800" dirty="0">
                <a:latin typeface="Perpetua" panose="02020502060401020303" pitchFamily="18" charset="0"/>
                <a:cs typeface="Times New Roman" panose="02020603050405020304" pitchFamily="18" charset="0"/>
              </a:rPr>
              <a:t>a tree consisting of a node and its descendants.</a:t>
            </a: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r>
              <a:rPr lang="en-US" sz="2800" b="1" dirty="0">
                <a:solidFill>
                  <a:srgbClr val="002060"/>
                </a:solidFill>
                <a:latin typeface="Perpetua" panose="02020502060401020303" pitchFamily="18" charset="0"/>
                <a:cs typeface="Times New Roman" panose="02020603050405020304" pitchFamily="18" charset="0"/>
              </a:rPr>
              <a:t>Binary tree: </a:t>
            </a:r>
            <a:r>
              <a:rPr lang="en-US" sz="2800" dirty="0">
                <a:latin typeface="Perpetua" panose="02020502060401020303" pitchFamily="18" charset="0"/>
                <a:cs typeface="Times New Roman" panose="02020603050405020304" pitchFamily="18" charset="0"/>
              </a:rPr>
              <a:t>a tree in which each node has at most two children called left child and right child.</a:t>
            </a: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5</a:t>
            </a:fld>
            <a:endParaRPr lang="en-US" dirty="0"/>
          </a:p>
        </p:txBody>
      </p:sp>
      <p:pic>
        <p:nvPicPr>
          <p:cNvPr id="11" name="Picture 10">
            <a:extLst>
              <a:ext uri="{FF2B5EF4-FFF2-40B4-BE49-F238E27FC236}">
                <a16:creationId xmlns:a16="http://schemas.microsoft.com/office/drawing/2014/main" id="{D2F3D42D-BDCA-F11F-DAA5-2F6822898C68}"/>
              </a:ext>
            </a:extLst>
          </p:cNvPr>
          <p:cNvPicPr>
            <a:picLocks noChangeAspect="1"/>
          </p:cNvPicPr>
          <p:nvPr/>
        </p:nvPicPr>
        <p:blipFill rotWithShape="1">
          <a:blip r:embed="rId2"/>
          <a:srcRect t="5875"/>
          <a:stretch/>
        </p:blipFill>
        <p:spPr>
          <a:xfrm>
            <a:off x="5685182" y="2201742"/>
            <a:ext cx="2164995" cy="2000004"/>
          </a:xfrm>
          <a:prstGeom prst="rect">
            <a:avLst/>
          </a:prstGeom>
        </p:spPr>
      </p:pic>
      <p:pic>
        <p:nvPicPr>
          <p:cNvPr id="13" name="Picture 12">
            <a:extLst>
              <a:ext uri="{FF2B5EF4-FFF2-40B4-BE49-F238E27FC236}">
                <a16:creationId xmlns:a16="http://schemas.microsoft.com/office/drawing/2014/main" id="{479E3B58-80E1-0F90-2CDB-B5269AE28539}"/>
              </a:ext>
            </a:extLst>
          </p:cNvPr>
          <p:cNvPicPr>
            <a:picLocks noChangeAspect="1"/>
          </p:cNvPicPr>
          <p:nvPr/>
        </p:nvPicPr>
        <p:blipFill rotWithShape="1">
          <a:blip r:embed="rId3"/>
          <a:srcRect l="6692" t="11963" r="13253" b="4957"/>
          <a:stretch/>
        </p:blipFill>
        <p:spPr>
          <a:xfrm>
            <a:off x="2033214" y="1974487"/>
            <a:ext cx="2425149" cy="2279374"/>
          </a:xfrm>
          <a:prstGeom prst="rect">
            <a:avLst/>
          </a:prstGeom>
        </p:spPr>
      </p:pic>
      <p:pic>
        <p:nvPicPr>
          <p:cNvPr id="4" name="Picture 4" descr="C:\Users\Dave\AppData\Local\Temp\ksohtml\wpsD92E.tmp.png">
            <a:extLst>
              <a:ext uri="{FF2B5EF4-FFF2-40B4-BE49-F238E27FC236}">
                <a16:creationId xmlns:a16="http://schemas.microsoft.com/office/drawing/2014/main" id="{C4BCB344-F1A7-88A3-3387-4DD73C6035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5429" y="4649185"/>
            <a:ext cx="2037315" cy="2178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53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Tree Terminologies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b="1" dirty="0">
                <a:solidFill>
                  <a:srgbClr val="002060"/>
                </a:solidFill>
                <a:latin typeface="Perpetua" panose="02020502060401020303" pitchFamily="18" charset="0"/>
                <a:cs typeface="Times New Roman" panose="02020603050405020304" pitchFamily="18" charset="0"/>
              </a:rPr>
              <a:t>Full binary tree: </a:t>
            </a:r>
            <a:r>
              <a:rPr lang="en-US" sz="2800" dirty="0">
                <a:latin typeface="Perpetua" panose="02020502060401020303" pitchFamily="18" charset="0"/>
                <a:cs typeface="Times New Roman" panose="02020603050405020304" pitchFamily="18" charset="0"/>
              </a:rPr>
              <a:t>a binary tree where each node has either 0 or 2 children.</a:t>
            </a: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r>
              <a:rPr lang="en-US" sz="2800" b="1" dirty="0">
                <a:solidFill>
                  <a:srgbClr val="002060"/>
                </a:solidFill>
                <a:latin typeface="Perpetua" panose="02020502060401020303" pitchFamily="18" charset="0"/>
                <a:cs typeface="Times New Roman" panose="02020603050405020304" pitchFamily="18" charset="0"/>
              </a:rPr>
              <a:t>Balanced binary tree: </a:t>
            </a:r>
            <a:r>
              <a:rPr lang="en-US" sz="2800" dirty="0">
                <a:latin typeface="Perpetua" panose="02020502060401020303" pitchFamily="18" charset="0"/>
                <a:cs typeface="Times New Roman" panose="02020603050405020304" pitchFamily="18" charset="0"/>
              </a:rPr>
              <a:t>a binary tree where each node except the leaf nodes has left and right children and all the leaves are at the same level.</a:t>
            </a: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r>
              <a:rPr lang="en-US" sz="2800" b="1" dirty="0">
                <a:solidFill>
                  <a:srgbClr val="002060"/>
                </a:solidFill>
                <a:latin typeface="Perpetua" panose="02020502060401020303" pitchFamily="18" charset="0"/>
                <a:cs typeface="Times New Roman" panose="02020603050405020304" pitchFamily="18" charset="0"/>
              </a:rPr>
              <a:t>Complete binary tree: </a:t>
            </a:r>
            <a:r>
              <a:rPr lang="en-US" sz="2800" dirty="0">
                <a:latin typeface="Perpetua" panose="02020502060401020303" pitchFamily="18" charset="0"/>
                <a:cs typeface="Times New Roman" panose="02020603050405020304" pitchFamily="18" charset="0"/>
              </a:rPr>
              <a:t>a binary tree in which the length from the root to any leaf node is either h or h-1 where h is the height of the tree. The deepest level should also be filled from left to right.</a:t>
            </a: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6</a:t>
            </a:fld>
            <a:endParaRPr lang="en-US" dirty="0"/>
          </a:p>
        </p:txBody>
      </p:sp>
      <p:pic>
        <p:nvPicPr>
          <p:cNvPr id="6" name="Picture 2" descr="C:\Users\Dave\AppData\Local\Temp\ksohtml\wps3D4.tmp.png">
            <a:extLst>
              <a:ext uri="{FF2B5EF4-FFF2-40B4-BE49-F238E27FC236}">
                <a16:creationId xmlns:a16="http://schemas.microsoft.com/office/drawing/2014/main" id="{002B1EA1-C8C4-ED40-925B-FCD5761B2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998" y="2045380"/>
            <a:ext cx="959494" cy="92678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Dave\AppData\Local\Temp\ksohtml\wps8672.tmp.png">
            <a:extLst>
              <a:ext uri="{FF2B5EF4-FFF2-40B4-BE49-F238E27FC236}">
                <a16:creationId xmlns:a16="http://schemas.microsoft.com/office/drawing/2014/main" id="{14C1F191-AC87-0F4A-EE92-0E07BF373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0998" y="4082477"/>
            <a:ext cx="1027558" cy="9267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Dave\AppData\Local\Temp\ksohtml\wpsA689.tmp.png">
            <a:extLst>
              <a:ext uri="{FF2B5EF4-FFF2-40B4-BE49-F238E27FC236}">
                <a16:creationId xmlns:a16="http://schemas.microsoft.com/office/drawing/2014/main" id="{667CDB07-47C2-05B3-0CFD-FD983FD6B1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3619" y="5811767"/>
            <a:ext cx="1118815" cy="963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34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Tree Terminologies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b="1" dirty="0">
                <a:solidFill>
                  <a:srgbClr val="002060"/>
                </a:solidFill>
                <a:latin typeface="Perpetua" panose="02020502060401020303" pitchFamily="18" charset="0"/>
                <a:cs typeface="Times New Roman" panose="02020603050405020304" pitchFamily="18" charset="0"/>
              </a:rPr>
              <a:t>Binary search tree (ordered binary tree): </a:t>
            </a:r>
            <a:r>
              <a:rPr lang="en-US" sz="2800" dirty="0">
                <a:latin typeface="Perpetua" panose="02020502060401020303" pitchFamily="18" charset="0"/>
                <a:cs typeface="Times New Roman" panose="02020603050405020304" pitchFamily="18" charset="0"/>
              </a:rPr>
              <a:t>a binary tree that may be empty, but if it is not empty it satisfies the following.</a:t>
            </a:r>
          </a:p>
          <a:p>
            <a:pPr marL="1062990" lvl="2"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Every node has a key and no two elements have the same key.</a:t>
            </a:r>
          </a:p>
          <a:p>
            <a:pPr marL="1062990" lvl="2"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The keys in the right subtree are larger than the keys in the root.</a:t>
            </a:r>
          </a:p>
          <a:p>
            <a:pPr marL="1062990" lvl="2"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The keys in the left subtree are smaller than the keys in the root.</a:t>
            </a:r>
          </a:p>
          <a:p>
            <a:pPr marL="1062990" lvl="2"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The left and the right subtrees are also binary search trees.</a:t>
            </a: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7</a:t>
            </a:fld>
            <a:endParaRPr lang="en-US" dirty="0"/>
          </a:p>
        </p:txBody>
      </p:sp>
      <p:pic>
        <p:nvPicPr>
          <p:cNvPr id="9" name="Picture 8">
            <a:extLst>
              <a:ext uri="{FF2B5EF4-FFF2-40B4-BE49-F238E27FC236}">
                <a16:creationId xmlns:a16="http://schemas.microsoft.com/office/drawing/2014/main" id="{B7D88A8D-79BA-F721-BB85-92CD7E0F5984}"/>
              </a:ext>
            </a:extLst>
          </p:cNvPr>
          <p:cNvPicPr>
            <a:picLocks noChangeAspect="1"/>
          </p:cNvPicPr>
          <p:nvPr/>
        </p:nvPicPr>
        <p:blipFill rotWithShape="1">
          <a:blip r:embed="rId2"/>
          <a:srcRect l="3377" t="3269" r="13232" b="5596"/>
          <a:stretch/>
        </p:blipFill>
        <p:spPr>
          <a:xfrm>
            <a:off x="3564834" y="4023465"/>
            <a:ext cx="2915479" cy="2834535"/>
          </a:xfrm>
          <a:prstGeom prst="rect">
            <a:avLst/>
          </a:prstGeom>
        </p:spPr>
      </p:pic>
    </p:spTree>
    <p:extLst>
      <p:ext uri="{BB962C8B-B14F-4D97-AF65-F5344CB8AC3E}">
        <p14:creationId xmlns:p14="http://schemas.microsoft.com/office/powerpoint/2010/main" val="293535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Data Structure of a Binary Tree</a:t>
            </a:r>
          </a:p>
        </p:txBody>
      </p:sp>
      <p:sp>
        <p:nvSpPr>
          <p:cNvPr id="3" name="Content Placeholder 2"/>
          <p:cNvSpPr>
            <a:spLocks noGrp="1"/>
          </p:cNvSpPr>
          <p:nvPr>
            <p:ph idx="1"/>
          </p:nvPr>
        </p:nvSpPr>
        <p:spPr>
          <a:xfrm>
            <a:off x="594360" y="1527047"/>
            <a:ext cx="11018520" cy="5110861"/>
          </a:xfrm>
        </p:spPr>
        <p:txBody>
          <a:bodyPr>
            <a:noAutofit/>
          </a:bodyPr>
          <a:lstStyle/>
          <a:p>
            <a:pPr marL="57150" indent="0" algn="just">
              <a:spcBef>
                <a:spcPts val="0"/>
              </a:spcBef>
              <a:buNone/>
              <a:tabLst>
                <a:tab pos="914400" algn="l"/>
              </a:tabLst>
            </a:pPr>
            <a:r>
              <a:rPr lang="en-US" sz="3200" dirty="0">
                <a:solidFill>
                  <a:srgbClr val="FF0000"/>
                </a:solidFill>
                <a:latin typeface="Perpetua" panose="02020502060401020303" pitchFamily="18" charset="0"/>
                <a:cs typeface="Times New Roman" panose="02020603050405020304" pitchFamily="18" charset="0"/>
              </a:rPr>
              <a:t>struct</a:t>
            </a:r>
            <a:r>
              <a:rPr lang="en-US" sz="3200" dirty="0">
                <a:latin typeface="Perpetua" panose="02020502060401020303" pitchFamily="18" charset="0"/>
                <a:cs typeface="Times New Roman" panose="02020603050405020304" pitchFamily="18" charset="0"/>
              </a:rPr>
              <a:t> </a:t>
            </a:r>
            <a:r>
              <a:rPr lang="en-US" sz="3200" dirty="0">
                <a:solidFill>
                  <a:srgbClr val="0070C0"/>
                </a:solidFill>
                <a:latin typeface="Perpetua" panose="02020502060401020303" pitchFamily="18" charset="0"/>
                <a:cs typeface="Times New Roman" panose="02020603050405020304" pitchFamily="18" charset="0"/>
              </a:rPr>
              <a:t>DataModel</a:t>
            </a:r>
          </a:p>
          <a:p>
            <a:pPr marL="57150" indent="0" algn="just">
              <a:spcBef>
                <a:spcPts val="0"/>
              </a:spcBef>
              <a:buNone/>
              <a:tabLst>
                <a:tab pos="914400" algn="l"/>
              </a:tabLst>
            </a:pPr>
            <a:r>
              <a:rPr lang="en-US" sz="3200" dirty="0">
                <a:latin typeface="Perpetua" panose="02020502060401020303" pitchFamily="18" charset="0"/>
                <a:cs typeface="Times New Roman" panose="02020603050405020304" pitchFamily="18" charset="0"/>
              </a:rPr>
              <a:t>{</a:t>
            </a:r>
          </a:p>
          <a:p>
            <a:pPr marL="57150" indent="0" algn="just">
              <a:spcBef>
                <a:spcPts val="0"/>
              </a:spcBef>
              <a:buNone/>
              <a:tabLst>
                <a:tab pos="914400" algn="l"/>
              </a:tabLst>
            </a:pPr>
            <a:r>
              <a:rPr lang="en-US" sz="3200" dirty="0">
                <a:latin typeface="Perpetua" panose="02020502060401020303" pitchFamily="18" charset="0"/>
                <a:cs typeface="Times New Roman" panose="02020603050405020304" pitchFamily="18" charset="0"/>
              </a:rPr>
              <a:t>      Declaration of data fields </a:t>
            </a:r>
          </a:p>
          <a:p>
            <a:pPr marL="57150" indent="0" algn="just">
              <a:spcBef>
                <a:spcPts val="0"/>
              </a:spcBef>
              <a:buNone/>
              <a:tabLst>
                <a:tab pos="914400" algn="l"/>
              </a:tabLst>
            </a:pPr>
            <a:r>
              <a:rPr lang="en-US" sz="3200" dirty="0">
                <a:latin typeface="Perpetua" panose="02020502060401020303" pitchFamily="18" charset="0"/>
                <a:cs typeface="Times New Roman" panose="02020603050405020304" pitchFamily="18" charset="0"/>
              </a:rPr>
              <a:t>      DataModel * Left, *Right;</a:t>
            </a:r>
          </a:p>
          <a:p>
            <a:pPr marL="57150" indent="0" algn="just">
              <a:spcBef>
                <a:spcPts val="0"/>
              </a:spcBef>
              <a:buNone/>
              <a:tabLst>
                <a:tab pos="914400" algn="l"/>
              </a:tabLst>
            </a:pPr>
            <a:r>
              <a:rPr lang="en-US" sz="3200" dirty="0">
                <a:latin typeface="Perpetua" panose="02020502060401020303" pitchFamily="18" charset="0"/>
                <a:cs typeface="Times New Roman" panose="02020603050405020304" pitchFamily="18" charset="0"/>
              </a:rPr>
              <a:t>};</a:t>
            </a:r>
          </a:p>
          <a:p>
            <a:pPr marL="57150" indent="0" algn="just">
              <a:spcBef>
                <a:spcPts val="0"/>
              </a:spcBef>
              <a:buNone/>
              <a:tabLst>
                <a:tab pos="914400" algn="l"/>
              </a:tabLst>
            </a:pPr>
            <a:r>
              <a:rPr lang="en-US" sz="3200" dirty="0">
                <a:latin typeface="Perpetua" panose="02020502060401020303" pitchFamily="18" charset="0"/>
                <a:cs typeface="Times New Roman" panose="02020603050405020304" pitchFamily="18" charset="0"/>
              </a:rPr>
              <a:t>DataModel *RootDataModelPtr = </a:t>
            </a:r>
            <a:r>
              <a:rPr lang="en-US" sz="3200" dirty="0">
                <a:solidFill>
                  <a:srgbClr val="00B050"/>
                </a:solidFill>
                <a:latin typeface="Perpetua" panose="02020502060401020303" pitchFamily="18" charset="0"/>
                <a:cs typeface="Times New Roman" panose="02020603050405020304" pitchFamily="18" charset="0"/>
              </a:rPr>
              <a:t>NULL</a:t>
            </a:r>
            <a:r>
              <a:rPr lang="en-US" sz="3200" dirty="0">
                <a:latin typeface="Perpetua" panose="02020502060401020303"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8</a:t>
            </a:fld>
            <a:endParaRPr lang="en-US" dirty="0"/>
          </a:p>
        </p:txBody>
      </p:sp>
    </p:spTree>
    <p:extLst>
      <p:ext uri="{BB962C8B-B14F-4D97-AF65-F5344CB8AC3E}">
        <p14:creationId xmlns:p14="http://schemas.microsoft.com/office/powerpoint/2010/main" val="117078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Operations on Binary Search Tree</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Consider the following definition of binary search tree.</a:t>
            </a:r>
          </a:p>
          <a:p>
            <a:pPr marL="605790" lvl="2" indent="0" algn="just">
              <a:spcBef>
                <a:spcPts val="0"/>
              </a:spcBef>
              <a:buNone/>
              <a:tabLst>
                <a:tab pos="914400" algn="l"/>
              </a:tabLst>
            </a:pPr>
            <a:r>
              <a:rPr lang="en-US" sz="3200" dirty="0">
                <a:solidFill>
                  <a:srgbClr val="FF0000"/>
                </a:solidFill>
                <a:latin typeface="Perpetua" panose="02020502060401020303" pitchFamily="18" charset="0"/>
                <a:cs typeface="Times New Roman" panose="02020603050405020304" pitchFamily="18" charset="0"/>
              </a:rPr>
              <a:t>struct</a:t>
            </a:r>
            <a:r>
              <a:rPr lang="en-US" sz="3200" dirty="0">
                <a:latin typeface="Perpetua" panose="02020502060401020303" pitchFamily="18" charset="0"/>
                <a:cs typeface="Times New Roman" panose="02020603050405020304" pitchFamily="18" charset="0"/>
              </a:rPr>
              <a:t> </a:t>
            </a:r>
            <a:r>
              <a:rPr lang="en-US" sz="3200" dirty="0">
                <a:solidFill>
                  <a:srgbClr val="0070C0"/>
                </a:solidFill>
                <a:latin typeface="Perpetua" panose="02020502060401020303" pitchFamily="18" charset="0"/>
                <a:cs typeface="Times New Roman" panose="02020603050405020304" pitchFamily="18" charset="0"/>
              </a:rPr>
              <a:t>Node</a:t>
            </a:r>
          </a:p>
          <a:p>
            <a:pPr marL="605790" lvl="2" indent="0" algn="just">
              <a:spcBef>
                <a:spcPts val="0"/>
              </a:spcBef>
              <a:buNone/>
              <a:tabLst>
                <a:tab pos="914400" algn="l"/>
              </a:tabLst>
            </a:pPr>
            <a:r>
              <a:rPr lang="en-US" sz="3200" dirty="0">
                <a:latin typeface="Perpetua" panose="02020502060401020303" pitchFamily="18" charset="0"/>
                <a:cs typeface="Times New Roman" panose="02020603050405020304" pitchFamily="18" charset="0"/>
              </a:rPr>
              <a:t>{</a:t>
            </a:r>
          </a:p>
          <a:p>
            <a:pPr marL="605790" lvl="2" indent="0" algn="just">
              <a:spcBef>
                <a:spcPts val="0"/>
              </a:spcBef>
              <a:buNone/>
              <a:tabLst>
                <a:tab pos="914400" algn="l"/>
              </a:tabLst>
            </a:pPr>
            <a:r>
              <a:rPr lang="en-US" sz="3200" dirty="0">
                <a:latin typeface="Perpetua" panose="02020502060401020303" pitchFamily="18" charset="0"/>
                <a:cs typeface="Times New Roman" panose="02020603050405020304" pitchFamily="18" charset="0"/>
              </a:rPr>
              <a:t>	Declaration of data fields</a:t>
            </a:r>
          </a:p>
          <a:p>
            <a:pPr marL="605790" lvl="2" indent="0" algn="just">
              <a:spcBef>
                <a:spcPts val="0"/>
              </a:spcBef>
              <a:buNone/>
              <a:tabLst>
                <a:tab pos="914400" algn="l"/>
              </a:tabLst>
            </a:pPr>
            <a:r>
              <a:rPr lang="en-US" sz="3200" dirty="0">
                <a:latin typeface="Perpetua" panose="02020502060401020303" pitchFamily="18" charset="0"/>
                <a:cs typeface="Times New Roman" panose="02020603050405020304" pitchFamily="18" charset="0"/>
              </a:rPr>
              <a:t>	Node * Left, *Right;</a:t>
            </a:r>
          </a:p>
          <a:p>
            <a:pPr marL="605790" lvl="2" indent="0" algn="just">
              <a:spcBef>
                <a:spcPts val="0"/>
              </a:spcBef>
              <a:buNone/>
              <a:tabLst>
                <a:tab pos="914400" algn="l"/>
              </a:tabLst>
            </a:pPr>
            <a:r>
              <a:rPr lang="en-US" sz="3200" dirty="0">
                <a:latin typeface="Perpetua" panose="02020502060401020303" pitchFamily="18" charset="0"/>
                <a:cs typeface="Times New Roman" panose="02020603050405020304" pitchFamily="18" charset="0"/>
              </a:rPr>
              <a:t>};</a:t>
            </a:r>
          </a:p>
          <a:p>
            <a:pPr marL="605790" lvl="2" indent="0" algn="just">
              <a:spcBef>
                <a:spcPts val="0"/>
              </a:spcBef>
              <a:buNone/>
              <a:tabLst>
                <a:tab pos="914400" algn="l"/>
              </a:tabLst>
            </a:pPr>
            <a:r>
              <a:rPr lang="en-US" sz="3200" dirty="0">
                <a:latin typeface="Perpetua" panose="02020502060401020303" pitchFamily="18" charset="0"/>
                <a:cs typeface="Times New Roman" panose="02020603050405020304" pitchFamily="18" charset="0"/>
              </a:rPr>
              <a:t>Node *RootDataModelPtr = </a:t>
            </a:r>
            <a:r>
              <a:rPr lang="en-US" sz="3200" dirty="0">
                <a:solidFill>
                  <a:srgbClr val="00B050"/>
                </a:solidFill>
                <a:latin typeface="Perpetua" panose="02020502060401020303" pitchFamily="18" charset="0"/>
                <a:cs typeface="Times New Roman" panose="02020603050405020304" pitchFamily="18" charset="0"/>
              </a:rPr>
              <a:t>NULL</a:t>
            </a:r>
            <a:r>
              <a:rPr lang="en-US" sz="3200" dirty="0">
                <a:latin typeface="Perpetua" panose="02020502060401020303"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9</a:t>
            </a:fld>
            <a:endParaRPr lang="en-US" dirty="0"/>
          </a:p>
        </p:txBody>
      </p:sp>
    </p:spTree>
    <p:extLst>
      <p:ext uri="{BB962C8B-B14F-4D97-AF65-F5344CB8AC3E}">
        <p14:creationId xmlns:p14="http://schemas.microsoft.com/office/powerpoint/2010/main" val="777945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4601</TotalTime>
  <Words>2407</Words>
  <Application>Microsoft Office PowerPoint</Application>
  <PresentationFormat>Widescreen</PresentationFormat>
  <Paragraphs>284</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Calibri</vt:lpstr>
      <vt:lpstr>Perpetua</vt:lpstr>
      <vt:lpstr>Rockwell</vt:lpstr>
      <vt:lpstr>Rockwell Condensed</vt:lpstr>
      <vt:lpstr>Times New Roman</vt:lpstr>
      <vt:lpstr>Wingdings</vt:lpstr>
      <vt:lpstr>Wood Type</vt:lpstr>
      <vt:lpstr>CHAPTER six</vt:lpstr>
      <vt:lpstr>Trees</vt:lpstr>
      <vt:lpstr>Tree Terminologies</vt:lpstr>
      <vt:lpstr>Tree Terminologies</vt:lpstr>
      <vt:lpstr>Tree Terminologies</vt:lpstr>
      <vt:lpstr>Tree Terminologies</vt:lpstr>
      <vt:lpstr>Tree Terminologies</vt:lpstr>
      <vt:lpstr>Data Structure of a Binary Tree</vt:lpstr>
      <vt:lpstr>Operations on Binary Search Tree</vt:lpstr>
      <vt:lpstr>Insertion</vt:lpstr>
      <vt:lpstr>Insertion</vt:lpstr>
      <vt:lpstr>Implementation:</vt:lpstr>
      <vt:lpstr>Implementation:</vt:lpstr>
      <vt:lpstr>Implementation:</vt:lpstr>
      <vt:lpstr> Traversing</vt:lpstr>
      <vt:lpstr>Application of binary tree traversal</vt:lpstr>
      <vt:lpstr>Implementation:</vt:lpstr>
      <vt:lpstr>Implementation </vt:lpstr>
      <vt:lpstr>Implementation </vt:lpstr>
      <vt:lpstr>Searching</vt:lpstr>
      <vt:lpstr>Searching</vt:lpstr>
      <vt:lpstr>Deletion</vt:lpstr>
      <vt:lpstr>Deletion</vt:lpstr>
      <vt:lpstr>Deletion</vt:lpstr>
      <vt:lpstr>Deletion</vt:lpstr>
      <vt:lpstr>Deletion</vt:lpstr>
      <vt:lpstr>Deletion</vt:lpstr>
      <vt:lpstr>Deletion</vt:lpstr>
      <vt:lpstr>Deletion</vt:lpstr>
      <vt:lpstr>Deletion</vt:lpstr>
      <vt:lpstr>Deletion</vt:lpstr>
      <vt:lpstr>Deletion</vt:lpstr>
      <vt:lpstr>Deletion</vt:lpstr>
      <vt:lpstr>Deletion</vt:lpstr>
      <vt:lpstr>Deletion</vt:lpstr>
      <vt:lpstr>Deletion</vt:lpstr>
      <vt:lpstr>Deletion</vt:lpstr>
      <vt:lpstr>Deletion</vt:lpstr>
      <vt:lpstr>Deletion</vt:lpstr>
      <vt:lpstr>Deletion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Dave</dc:creator>
  <cp:lastModifiedBy>Davo</cp:lastModifiedBy>
  <cp:revision>121</cp:revision>
  <dcterms:created xsi:type="dcterms:W3CDTF">2019-11-08T01:52:16Z</dcterms:created>
  <dcterms:modified xsi:type="dcterms:W3CDTF">2023-04-04T18:46:21Z</dcterms:modified>
</cp:coreProperties>
</file>