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2"/>
  </p:sldMasterIdLst>
  <p:notesMasterIdLst>
    <p:notesMasterId r:id="rId45"/>
  </p:notesMasterIdLst>
  <p:sldIdLst>
    <p:sldId id="256" r:id="rId3"/>
    <p:sldId id="478" r:id="rId4"/>
    <p:sldId id="610" r:id="rId5"/>
    <p:sldId id="611" r:id="rId6"/>
    <p:sldId id="612" r:id="rId7"/>
    <p:sldId id="613" r:id="rId8"/>
    <p:sldId id="614" r:id="rId9"/>
    <p:sldId id="615" r:id="rId10"/>
    <p:sldId id="616" r:id="rId11"/>
    <p:sldId id="617" r:id="rId12"/>
    <p:sldId id="618" r:id="rId13"/>
    <p:sldId id="619" r:id="rId14"/>
    <p:sldId id="620" r:id="rId15"/>
    <p:sldId id="621" r:id="rId16"/>
    <p:sldId id="622" r:id="rId17"/>
    <p:sldId id="623" r:id="rId18"/>
    <p:sldId id="624" r:id="rId19"/>
    <p:sldId id="625" r:id="rId20"/>
    <p:sldId id="626" r:id="rId21"/>
    <p:sldId id="627" r:id="rId22"/>
    <p:sldId id="628" r:id="rId23"/>
    <p:sldId id="629" r:id="rId24"/>
    <p:sldId id="630" r:id="rId25"/>
    <p:sldId id="631" r:id="rId26"/>
    <p:sldId id="632" r:id="rId27"/>
    <p:sldId id="633" r:id="rId28"/>
    <p:sldId id="634" r:id="rId29"/>
    <p:sldId id="635" r:id="rId30"/>
    <p:sldId id="636" r:id="rId31"/>
    <p:sldId id="637" r:id="rId32"/>
    <p:sldId id="638" r:id="rId33"/>
    <p:sldId id="639" r:id="rId34"/>
    <p:sldId id="640" r:id="rId35"/>
    <p:sldId id="641" r:id="rId36"/>
    <p:sldId id="642" r:id="rId37"/>
    <p:sldId id="643" r:id="rId38"/>
    <p:sldId id="644" r:id="rId39"/>
    <p:sldId id="645" r:id="rId40"/>
    <p:sldId id="646" r:id="rId41"/>
    <p:sldId id="647" r:id="rId42"/>
    <p:sldId id="648" r:id="rId43"/>
    <p:sldId id="64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58B3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CF2F9-99F7-45D8-B028-E7793E4D8084}"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F5652-F889-4A9A-B3CA-4DA928DE7D3F}" type="slidenum">
              <a:rPr lang="en-US" smtClean="0"/>
              <a:t>‹#›</a:t>
            </a:fld>
            <a:endParaRPr lang="en-US"/>
          </a:p>
        </p:txBody>
      </p:sp>
    </p:spTree>
    <p:extLst>
      <p:ext uri="{BB962C8B-B14F-4D97-AF65-F5344CB8AC3E}">
        <p14:creationId xmlns:p14="http://schemas.microsoft.com/office/powerpoint/2010/main" val="338729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5A385-1C37-417B-941E-46BF35C3F4AE}"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5347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09DD5-7FAC-440A-B429-E4EA6B0C367F}"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671576-6D5C-46A9-A2F5-A835F55AA7DA}"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964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72480-812A-4974-BA6E-B56F689E629D}"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51405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413D7FD-6FF7-48CB-A6F7-33EE5F8AA66A}" type="datetime1">
              <a:rPr lang="en-US" smtClean="0"/>
              <a:t>4/6/2023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9711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23EFD3-B33C-439A-9B86-618D096FB565}"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95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143FF-D74B-4DE3-91EE-344ED4EDD01D}"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7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D04E6-6CB9-491F-83F1-8933895188E8}"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389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C4A2D-39E7-4363-A349-68081E63BFB4}"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993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7C527-CBA0-4FA7-A12D-1FF6D0EC6922}"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884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885BF2-B602-4826-AB70-E4C1AC199024}" type="datetime1">
              <a:rPr lang="en-US" smtClean="0"/>
              <a:t>4/6/2023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3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A698F4C-8F9A-4C3C-B122-D26ECAB0A734}" type="datetime1">
              <a:rPr lang="en-US" smtClean="0"/>
              <a:t>4/6/2023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1156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customXml" Target="../../customXml/item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11500" dirty="0">
                <a:latin typeface="Perpetua" panose="02020502060401020303" pitchFamily="18" charset="0"/>
              </a:rPr>
              <a:t>CHAPTER SIX</a:t>
            </a:r>
          </a:p>
        </p:txBody>
      </p:sp>
      <p:sp>
        <p:nvSpPr>
          <p:cNvPr id="3" name="Subtitle 2"/>
          <p:cNvSpPr>
            <a:spLocks noGrp="1"/>
          </p:cNvSpPr>
          <p:nvPr>
            <p:ph type="subTitle" idx="1"/>
          </p:nvPr>
        </p:nvSpPr>
        <p:spPr/>
        <p:txBody>
          <a:bodyPr>
            <a:normAutofit fontScale="92500" lnSpcReduction="10000"/>
          </a:bodyPr>
          <a:lstStyle/>
          <a:p>
            <a:pPr algn="ctr"/>
            <a:r>
              <a:rPr lang="en-US" sz="8000" dirty="0">
                <a:latin typeface="Perpetua" panose="02020502060401020303" pitchFamily="18" charset="0"/>
              </a:rPr>
              <a:t>GRAPHS</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35867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Consider a graph in Fig 7.6 which shows the distance in km between four metropolitan cities in India.</a:t>
            </a:r>
          </a:p>
          <a:p>
            <a:pPr marL="514350" indent="-457200" algn="just">
              <a:spcBef>
                <a:spcPts val="0"/>
              </a:spcBef>
              <a:tabLst>
                <a:tab pos="914400" algn="l"/>
              </a:tabLst>
            </a:pPr>
            <a:r>
              <a:rPr lang="en-US" sz="2800" dirty="0">
                <a:latin typeface="Perpetua" panose="02020502060401020303" pitchFamily="18" charset="0"/>
              </a:rPr>
              <a:t>Here V = {N, K, M, C,} E = {(N, K), (N,M,), (M,K), (M,C), (K,C)} W</a:t>
            </a:r>
            <a:r>
              <a:rPr lang="en-US" sz="2800" i="1" baseline="-25000" dirty="0">
                <a:latin typeface="Perpetua" panose="02020502060401020303" pitchFamily="18" charset="0"/>
              </a:rPr>
              <a:t>e</a:t>
            </a:r>
            <a:r>
              <a:rPr lang="en-US" sz="2800" i="1" dirty="0">
                <a:latin typeface="Perpetua" panose="02020502060401020303" pitchFamily="18" charset="0"/>
              </a:rPr>
              <a:t> </a:t>
            </a:r>
            <a:r>
              <a:rPr lang="en-US" sz="2800" dirty="0">
                <a:latin typeface="Perpetua" panose="02020502060401020303" pitchFamily="18" charset="0"/>
              </a:rPr>
              <a:t>= {55,47, 39, 27, 113} and W</a:t>
            </a:r>
            <a:r>
              <a:rPr lang="en-US" sz="2800" i="1" baseline="-25000" dirty="0">
                <a:latin typeface="Perpetua" panose="02020502060401020303" pitchFamily="18" charset="0"/>
              </a:rPr>
              <a:t>v</a:t>
            </a:r>
            <a:r>
              <a:rPr lang="en-US" sz="2800" i="1" dirty="0">
                <a:latin typeface="Perpetua" panose="02020502060401020303" pitchFamily="18" charset="0"/>
              </a:rPr>
              <a:t> </a:t>
            </a:r>
            <a:r>
              <a:rPr lang="en-US" sz="2800" dirty="0">
                <a:latin typeface="Perpetua" panose="02020502060401020303" pitchFamily="18" charset="0"/>
              </a:rPr>
              <a:t>= {N, K, M, C} The weight at the vertices is not necessary to maintain have become the set W</a:t>
            </a:r>
            <a:r>
              <a:rPr lang="en-US" sz="2800" i="1" baseline="-25000" dirty="0">
                <a:latin typeface="Perpetua" panose="02020502060401020303" pitchFamily="18" charset="0"/>
              </a:rPr>
              <a:t>v</a:t>
            </a:r>
            <a:r>
              <a:rPr lang="en-US" sz="2800" i="1" dirty="0">
                <a:latin typeface="Perpetua" panose="02020502060401020303" pitchFamily="18" charset="0"/>
              </a:rPr>
              <a:t> </a:t>
            </a:r>
            <a:r>
              <a:rPr lang="en-US" sz="2800" dirty="0">
                <a:latin typeface="Perpetua" panose="02020502060401020303" pitchFamily="18" charset="0"/>
              </a:rPr>
              <a:t>and V are same.</a:t>
            </a:r>
          </a:p>
          <a:p>
            <a:pPr marL="514350" indent="-457200" algn="just">
              <a:spcBef>
                <a:spcPts val="0"/>
              </a:spcBef>
              <a:tabLst>
                <a:tab pos="914400" algn="l"/>
              </a:tabLst>
            </a:pPr>
            <a:r>
              <a:rPr lang="en-US" sz="2800" dirty="0">
                <a:latin typeface="Perpetua" panose="02020502060401020303" pitchFamily="18" charset="0"/>
              </a:rPr>
              <a:t>An undirected graph is said to be </a:t>
            </a:r>
            <a:r>
              <a:rPr lang="en-US" sz="2800" b="1" i="1" dirty="0">
                <a:latin typeface="Perpetua" panose="02020502060401020303" pitchFamily="18" charset="0"/>
              </a:rPr>
              <a:t>connected</a:t>
            </a:r>
            <a:r>
              <a:rPr lang="en-US" sz="2800" i="1" dirty="0">
                <a:latin typeface="Perpetua" panose="02020502060401020303" pitchFamily="18" charset="0"/>
              </a:rPr>
              <a:t> </a:t>
            </a:r>
            <a:r>
              <a:rPr lang="en-US" sz="2800" dirty="0">
                <a:latin typeface="Perpetua" panose="02020502060401020303" pitchFamily="18" charset="0"/>
              </a:rPr>
              <a:t>if there exist a path from any vertex to any other vertex. Otherwise it is said to be </a:t>
            </a:r>
            <a:r>
              <a:rPr lang="en-US" sz="2800" b="1" i="1" dirty="0">
                <a:latin typeface="Perpetua" panose="02020502060401020303" pitchFamily="18" charset="0"/>
              </a:rPr>
              <a:t>disconnected</a:t>
            </a:r>
            <a:r>
              <a:rPr lang="en-US" sz="28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10</a:t>
            </a:fld>
            <a:endParaRPr lang="en-US" dirty="0"/>
          </a:p>
        </p:txBody>
      </p:sp>
      <p:pic>
        <p:nvPicPr>
          <p:cNvPr id="4" name="Content Placeholder 2">
            <a:extLst>
              <a:ext uri="{FF2B5EF4-FFF2-40B4-BE49-F238E27FC236}">
                <a16:creationId xmlns:a16="http://schemas.microsoft.com/office/drawing/2014/main" id="{2CFD40ED-9D7A-0F6B-9949-F66FE6504F4F}"/>
              </a:ext>
            </a:extLst>
          </p:cNvPr>
          <p:cNvPicPr>
            <a:picLocks noChangeAspect="1"/>
          </p:cNvPicPr>
          <p:nvPr/>
        </p:nvPicPr>
        <p:blipFill rotWithShape="1">
          <a:blip r:embed="rId2"/>
          <a:srcRect t="1510" r="1548"/>
          <a:stretch/>
        </p:blipFill>
        <p:spPr>
          <a:xfrm>
            <a:off x="2598267" y="4306957"/>
            <a:ext cx="4345872" cy="2330951"/>
          </a:xfrm>
          <a:prstGeom prst="rect">
            <a:avLst/>
          </a:prstGeom>
        </p:spPr>
      </p:pic>
    </p:spTree>
    <p:extLst>
      <p:ext uri="{BB962C8B-B14F-4D97-AF65-F5344CB8AC3E}">
        <p14:creationId xmlns:p14="http://schemas.microsoft.com/office/powerpoint/2010/main" val="314180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Fig. 7.7 shows the </a:t>
            </a:r>
            <a:r>
              <a:rPr lang="en-US" sz="3200" b="1" dirty="0">
                <a:latin typeface="Perpetua" panose="02020502060401020303" pitchFamily="18" charset="0"/>
              </a:rPr>
              <a:t>disconnected graph</a:t>
            </a:r>
            <a:r>
              <a:rPr lang="en-US" sz="3200" dirty="0">
                <a:latin typeface="Perpetua" panose="02020502060401020303" pitchFamily="18" charset="0"/>
              </a:rPr>
              <a:t>, where the vertex c is not connected to the graph. </a:t>
            </a:r>
          </a:p>
          <a:p>
            <a:pPr marL="514350" indent="-457200" algn="just">
              <a:spcBef>
                <a:spcPts val="0"/>
              </a:spcBef>
              <a:tabLst>
                <a:tab pos="914400" algn="l"/>
              </a:tabLst>
            </a:pPr>
            <a:r>
              <a:rPr lang="en-US" sz="3200" dirty="0">
                <a:latin typeface="Perpetua" panose="02020502060401020303" pitchFamily="18" charset="0"/>
              </a:rPr>
              <a:t>Fig. 7.8 shows the </a:t>
            </a:r>
            <a:r>
              <a:rPr lang="en-US" sz="3200" b="1" dirty="0">
                <a:latin typeface="Perpetua" panose="02020502060401020303" pitchFamily="18" charset="0"/>
              </a:rPr>
              <a:t>connected graph</a:t>
            </a:r>
            <a:r>
              <a:rPr lang="en-US" sz="3200" dirty="0">
                <a:latin typeface="Perpetua" panose="02020502060401020303" pitchFamily="18" charset="0"/>
              </a:rPr>
              <a:t>, where all the vertexes are connected.</a:t>
            </a:r>
          </a:p>
        </p:txBody>
      </p:sp>
      <p:sp>
        <p:nvSpPr>
          <p:cNvPr id="5" name="Slide Number Placeholder 4"/>
          <p:cNvSpPr>
            <a:spLocks noGrp="1"/>
          </p:cNvSpPr>
          <p:nvPr>
            <p:ph type="sldNum" sz="quarter" idx="12"/>
          </p:nvPr>
        </p:nvSpPr>
        <p:spPr/>
        <p:txBody>
          <a:bodyPr/>
          <a:lstStyle/>
          <a:p>
            <a:fld id="{4CE482DC-2269-4F26-9D2A-7E44B1A4CD85}" type="slidenum">
              <a:rPr lang="en-US" smtClean="0"/>
              <a:t>11</a:t>
            </a:fld>
            <a:endParaRPr lang="en-US" dirty="0"/>
          </a:p>
        </p:txBody>
      </p:sp>
      <p:pic>
        <p:nvPicPr>
          <p:cNvPr id="6" name="Picture 5">
            <a:extLst>
              <a:ext uri="{FF2B5EF4-FFF2-40B4-BE49-F238E27FC236}">
                <a16:creationId xmlns:a16="http://schemas.microsoft.com/office/drawing/2014/main" id="{F1F66AD9-E59A-21C6-5327-146201F5F21D}"/>
              </a:ext>
            </a:extLst>
          </p:cNvPr>
          <p:cNvPicPr>
            <a:picLocks noChangeAspect="1"/>
          </p:cNvPicPr>
          <p:nvPr/>
        </p:nvPicPr>
        <p:blipFill>
          <a:blip r:embed="rId2"/>
          <a:stretch>
            <a:fillRect/>
          </a:stretch>
        </p:blipFill>
        <p:spPr>
          <a:xfrm>
            <a:off x="1232318" y="3508954"/>
            <a:ext cx="3822729" cy="2697547"/>
          </a:xfrm>
          <a:prstGeom prst="rect">
            <a:avLst/>
          </a:prstGeom>
        </p:spPr>
      </p:pic>
      <p:pic>
        <p:nvPicPr>
          <p:cNvPr id="7" name="Picture 6">
            <a:extLst>
              <a:ext uri="{FF2B5EF4-FFF2-40B4-BE49-F238E27FC236}">
                <a16:creationId xmlns:a16="http://schemas.microsoft.com/office/drawing/2014/main" id="{59EDBC41-7BA3-C466-FD90-B74C8F715EB3}"/>
              </a:ext>
            </a:extLst>
          </p:cNvPr>
          <p:cNvPicPr>
            <a:picLocks noChangeAspect="1"/>
          </p:cNvPicPr>
          <p:nvPr/>
        </p:nvPicPr>
        <p:blipFill>
          <a:blip r:embed="rId3"/>
          <a:stretch>
            <a:fillRect/>
          </a:stretch>
        </p:blipFill>
        <p:spPr>
          <a:xfrm>
            <a:off x="5261750" y="3508953"/>
            <a:ext cx="3897023" cy="2697547"/>
          </a:xfrm>
          <a:prstGeom prst="rect">
            <a:avLst/>
          </a:prstGeom>
        </p:spPr>
      </p:pic>
    </p:spTree>
    <p:extLst>
      <p:ext uri="{BB962C8B-B14F-4D97-AF65-F5344CB8AC3E}">
        <p14:creationId xmlns:p14="http://schemas.microsoft.com/office/powerpoint/2010/main" val="328415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A graph G is said to be </a:t>
            </a:r>
            <a:r>
              <a:rPr lang="en-US" sz="2800" b="1" i="1" dirty="0">
                <a:latin typeface="Perpetua" panose="02020502060401020303" pitchFamily="18" charset="0"/>
              </a:rPr>
              <a:t>complete</a:t>
            </a:r>
            <a:r>
              <a:rPr lang="en-US" sz="2800" dirty="0">
                <a:latin typeface="Perpetua" panose="02020502060401020303" pitchFamily="18" charset="0"/>
              </a:rPr>
              <a:t> (or </a:t>
            </a:r>
            <a:r>
              <a:rPr lang="en-US" sz="2800" b="1" i="1" dirty="0">
                <a:latin typeface="Perpetua" panose="02020502060401020303" pitchFamily="18" charset="0"/>
              </a:rPr>
              <a:t>fully connected </a:t>
            </a:r>
            <a:r>
              <a:rPr lang="en-US" sz="2800" dirty="0">
                <a:latin typeface="Perpetua" panose="02020502060401020303" pitchFamily="18" charset="0"/>
              </a:rPr>
              <a:t>or </a:t>
            </a:r>
            <a:r>
              <a:rPr lang="en-US" sz="2800" b="1" i="1" dirty="0">
                <a:latin typeface="Perpetua" panose="02020502060401020303" pitchFamily="18" charset="0"/>
              </a:rPr>
              <a:t>strongly connected</a:t>
            </a:r>
            <a:r>
              <a:rPr lang="en-US" sz="2800" dirty="0">
                <a:latin typeface="Perpetua" panose="02020502060401020303" pitchFamily="18" charset="0"/>
              </a:rPr>
              <a:t>) if there is a path from every vertex to every other vertex.</a:t>
            </a:r>
          </a:p>
          <a:p>
            <a:pPr marL="514350" indent="-457200" algn="just">
              <a:spcBef>
                <a:spcPts val="0"/>
              </a:spcBef>
              <a:tabLst>
                <a:tab pos="914400" algn="l"/>
              </a:tabLst>
            </a:pPr>
            <a:r>
              <a:rPr lang="en-US" sz="2800" dirty="0">
                <a:latin typeface="Perpetua" panose="02020502060401020303" pitchFamily="18" charset="0"/>
              </a:rPr>
              <a:t>Let a and b are two vertices in the directed graph, then it is a complete graph if there is a path from a to b as well as a path from b to a. </a:t>
            </a:r>
          </a:p>
          <a:p>
            <a:pPr marL="514350" indent="-457200" algn="just">
              <a:spcBef>
                <a:spcPts val="0"/>
              </a:spcBef>
              <a:tabLst>
                <a:tab pos="914400" algn="l"/>
              </a:tabLst>
            </a:pPr>
            <a:r>
              <a:rPr lang="en-US" sz="2800" dirty="0">
                <a:latin typeface="Perpetua" panose="02020502060401020303" pitchFamily="18" charset="0"/>
              </a:rPr>
              <a:t>A complete graph with</a:t>
            </a:r>
            <a:r>
              <a:rPr lang="en-US" sz="2800" b="1" dirty="0">
                <a:solidFill>
                  <a:srgbClr val="0070C0"/>
                </a:solidFill>
                <a:latin typeface="Perpetua" panose="02020502060401020303" pitchFamily="18" charset="0"/>
              </a:rPr>
              <a:t> n </a:t>
            </a:r>
            <a:r>
              <a:rPr lang="en-US" sz="2800" dirty="0">
                <a:latin typeface="Perpetua" panose="02020502060401020303" pitchFamily="18" charset="0"/>
              </a:rPr>
              <a:t>vertices will have </a:t>
            </a:r>
            <a:r>
              <a:rPr lang="en-US" sz="2800" b="1" i="1" dirty="0">
                <a:solidFill>
                  <a:srgbClr val="0070C0"/>
                </a:solidFill>
                <a:latin typeface="Perpetua" panose="02020502060401020303" pitchFamily="18" charset="0"/>
              </a:rPr>
              <a:t>n (n – 1)/2 edges</a:t>
            </a:r>
            <a:r>
              <a:rPr lang="en-US" sz="2800" dirty="0">
                <a:solidFill>
                  <a:srgbClr val="0070C0"/>
                </a:solidFill>
                <a:latin typeface="Perpetua" panose="02020502060401020303" pitchFamily="18" charset="0"/>
              </a:rPr>
              <a:t>. </a:t>
            </a:r>
          </a:p>
          <a:p>
            <a:pPr marL="514350" indent="-457200" algn="just">
              <a:spcBef>
                <a:spcPts val="0"/>
              </a:spcBef>
              <a:tabLst>
                <a:tab pos="914400" algn="l"/>
              </a:tabLst>
            </a:pPr>
            <a:r>
              <a:rPr lang="en-US" sz="2800" dirty="0">
                <a:latin typeface="Perpetua" panose="02020502060401020303" pitchFamily="18" charset="0"/>
              </a:rPr>
              <a:t>Fig 7.9 illustrates the complete undirected graph and Fig 7.10 shows the complete directed graph.</a:t>
            </a:r>
          </a:p>
        </p:txBody>
      </p:sp>
      <p:sp>
        <p:nvSpPr>
          <p:cNvPr id="5" name="Slide Number Placeholder 4"/>
          <p:cNvSpPr>
            <a:spLocks noGrp="1"/>
          </p:cNvSpPr>
          <p:nvPr>
            <p:ph type="sldNum" sz="quarter" idx="12"/>
          </p:nvPr>
        </p:nvSpPr>
        <p:spPr/>
        <p:txBody>
          <a:bodyPr/>
          <a:lstStyle/>
          <a:p>
            <a:fld id="{4CE482DC-2269-4F26-9D2A-7E44B1A4CD85}" type="slidenum">
              <a:rPr lang="en-US" smtClean="0"/>
              <a:t>12</a:t>
            </a:fld>
            <a:endParaRPr lang="en-US" dirty="0"/>
          </a:p>
        </p:txBody>
      </p:sp>
      <p:pic>
        <p:nvPicPr>
          <p:cNvPr id="4" name="Picture 3">
            <a:extLst>
              <a:ext uri="{FF2B5EF4-FFF2-40B4-BE49-F238E27FC236}">
                <a16:creationId xmlns:a16="http://schemas.microsoft.com/office/drawing/2014/main" id="{6329475D-5054-85EA-A011-1F707EC28179}"/>
              </a:ext>
            </a:extLst>
          </p:cNvPr>
          <p:cNvPicPr>
            <a:picLocks noChangeAspect="1"/>
          </p:cNvPicPr>
          <p:nvPr/>
        </p:nvPicPr>
        <p:blipFill>
          <a:blip r:embed="rId2"/>
          <a:stretch>
            <a:fillRect/>
          </a:stretch>
        </p:blipFill>
        <p:spPr>
          <a:xfrm>
            <a:off x="1673329" y="4475464"/>
            <a:ext cx="3553828" cy="2216484"/>
          </a:xfrm>
          <a:prstGeom prst="rect">
            <a:avLst/>
          </a:prstGeom>
        </p:spPr>
      </p:pic>
      <p:pic>
        <p:nvPicPr>
          <p:cNvPr id="8" name="Picture 7">
            <a:extLst>
              <a:ext uri="{FF2B5EF4-FFF2-40B4-BE49-F238E27FC236}">
                <a16:creationId xmlns:a16="http://schemas.microsoft.com/office/drawing/2014/main" id="{7EAFAFEE-1F48-A666-9760-9C6BA5514225}"/>
              </a:ext>
            </a:extLst>
          </p:cNvPr>
          <p:cNvPicPr>
            <a:picLocks noChangeAspect="1"/>
          </p:cNvPicPr>
          <p:nvPr/>
        </p:nvPicPr>
        <p:blipFill>
          <a:blip r:embed="rId3"/>
          <a:stretch>
            <a:fillRect/>
          </a:stretch>
        </p:blipFill>
        <p:spPr>
          <a:xfrm>
            <a:off x="5946913" y="4475464"/>
            <a:ext cx="2205318" cy="2219032"/>
          </a:xfrm>
          <a:prstGeom prst="rect">
            <a:avLst/>
          </a:prstGeom>
        </p:spPr>
      </p:pic>
    </p:spTree>
    <p:extLst>
      <p:ext uri="{BB962C8B-B14F-4D97-AF65-F5344CB8AC3E}">
        <p14:creationId xmlns:p14="http://schemas.microsoft.com/office/powerpoint/2010/main" val="54353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In a directed graph, a </a:t>
            </a:r>
            <a:r>
              <a:rPr lang="en-US" sz="3200" b="1" i="1" dirty="0">
                <a:latin typeface="Perpetua" panose="02020502060401020303" pitchFamily="18" charset="0"/>
              </a:rPr>
              <a:t>path</a:t>
            </a:r>
            <a:r>
              <a:rPr lang="en-US" sz="3200" dirty="0">
                <a:latin typeface="Perpetua" panose="02020502060401020303" pitchFamily="18" charset="0"/>
              </a:rPr>
              <a:t> is a sequence of edges (e</a:t>
            </a:r>
            <a:r>
              <a:rPr lang="en-US" sz="3200" baseline="-25000" dirty="0">
                <a:latin typeface="Perpetua" panose="02020502060401020303" pitchFamily="18" charset="0"/>
              </a:rPr>
              <a:t>1</a:t>
            </a:r>
            <a:r>
              <a:rPr lang="en-US" sz="3200" dirty="0">
                <a:latin typeface="Perpetua" panose="02020502060401020303" pitchFamily="18" charset="0"/>
              </a:rPr>
              <a:t>, e</a:t>
            </a:r>
            <a:r>
              <a:rPr lang="en-US" sz="3200" baseline="-25000" dirty="0">
                <a:latin typeface="Perpetua" panose="02020502060401020303" pitchFamily="18" charset="0"/>
              </a:rPr>
              <a:t>2</a:t>
            </a:r>
            <a:r>
              <a:rPr lang="en-US" sz="3200" dirty="0">
                <a:latin typeface="Perpetua" panose="02020502060401020303" pitchFamily="18" charset="0"/>
              </a:rPr>
              <a:t>, e</a:t>
            </a:r>
            <a:r>
              <a:rPr lang="en-US" sz="3200" baseline="-25000" dirty="0">
                <a:latin typeface="Perpetua" panose="02020502060401020303" pitchFamily="18" charset="0"/>
              </a:rPr>
              <a:t>3</a:t>
            </a:r>
            <a:r>
              <a:rPr lang="en-US" sz="3200" dirty="0">
                <a:latin typeface="Perpetua" panose="02020502060401020303" pitchFamily="18" charset="0"/>
              </a:rPr>
              <a:t>, ...... </a:t>
            </a:r>
            <a:r>
              <a:rPr lang="en-US" sz="3200" dirty="0" err="1">
                <a:latin typeface="Perpetua" panose="02020502060401020303" pitchFamily="18" charset="0"/>
              </a:rPr>
              <a:t>e</a:t>
            </a:r>
            <a:r>
              <a:rPr lang="en-US" sz="3200" baseline="-25000" dirty="0" err="1">
                <a:latin typeface="Perpetua" panose="02020502060401020303" pitchFamily="18" charset="0"/>
              </a:rPr>
              <a:t>n</a:t>
            </a:r>
            <a:r>
              <a:rPr lang="en-US" sz="3200" dirty="0">
                <a:latin typeface="Perpetua" panose="02020502060401020303" pitchFamily="18" charset="0"/>
              </a:rPr>
              <a:t>) such that the edges are connected with each other (i.e., terminal vertex </a:t>
            </a:r>
            <a:r>
              <a:rPr lang="en-US" sz="3200" dirty="0" err="1">
                <a:latin typeface="Perpetua" panose="02020502060401020303" pitchFamily="18" charset="0"/>
              </a:rPr>
              <a:t>e</a:t>
            </a:r>
            <a:r>
              <a:rPr lang="en-US" sz="3200" baseline="-25000" dirty="0" err="1">
                <a:latin typeface="Perpetua" panose="02020502060401020303" pitchFamily="18" charset="0"/>
              </a:rPr>
              <a:t>n</a:t>
            </a:r>
            <a:r>
              <a:rPr lang="en-US" sz="3200" dirty="0">
                <a:latin typeface="Perpetua" panose="02020502060401020303" pitchFamily="18" charset="0"/>
              </a:rPr>
              <a:t> coincides with the initial vertex e</a:t>
            </a:r>
            <a:r>
              <a:rPr lang="en-US" sz="3200" baseline="-25000" dirty="0">
                <a:latin typeface="Perpetua" panose="02020502060401020303" pitchFamily="18" charset="0"/>
              </a:rPr>
              <a:t>1</a:t>
            </a:r>
            <a:r>
              <a:rPr lang="en-US" sz="3200" dirty="0">
                <a:latin typeface="Perpetua" panose="02020502060401020303" pitchFamily="18" charset="0"/>
              </a:rPr>
              <a:t>). </a:t>
            </a:r>
          </a:p>
          <a:p>
            <a:pPr marL="514350" indent="-457200" algn="just">
              <a:spcBef>
                <a:spcPts val="0"/>
              </a:spcBef>
              <a:tabLst>
                <a:tab pos="914400" algn="l"/>
              </a:tabLst>
            </a:pPr>
            <a:r>
              <a:rPr lang="en-US" sz="3200" dirty="0">
                <a:latin typeface="Perpetua" panose="02020502060401020303" pitchFamily="18" charset="0"/>
              </a:rPr>
              <a:t>A path is said to be </a:t>
            </a:r>
            <a:r>
              <a:rPr lang="en-US" sz="3200" b="1" i="1" dirty="0">
                <a:latin typeface="Perpetua" panose="02020502060401020303" pitchFamily="18" charset="0"/>
              </a:rPr>
              <a:t>elementary</a:t>
            </a:r>
            <a:r>
              <a:rPr lang="en-US" sz="3200" dirty="0">
                <a:latin typeface="Perpetua" panose="02020502060401020303" pitchFamily="18" charset="0"/>
              </a:rPr>
              <a:t> if it does not meet the same vertex twice. </a:t>
            </a:r>
          </a:p>
          <a:p>
            <a:pPr marL="514350" indent="-457200" algn="just">
              <a:spcBef>
                <a:spcPts val="0"/>
              </a:spcBef>
              <a:tabLst>
                <a:tab pos="914400" algn="l"/>
              </a:tabLst>
            </a:pPr>
            <a:r>
              <a:rPr lang="en-US" sz="3200" dirty="0">
                <a:latin typeface="Perpetua" panose="02020502060401020303" pitchFamily="18" charset="0"/>
              </a:rPr>
              <a:t>A path is said to be </a:t>
            </a:r>
            <a:r>
              <a:rPr lang="en-US" sz="3200" b="1" i="1" dirty="0">
                <a:latin typeface="Perpetua" panose="02020502060401020303" pitchFamily="18" charset="0"/>
              </a:rPr>
              <a:t>simple</a:t>
            </a:r>
            <a:r>
              <a:rPr lang="en-US" sz="3200" dirty="0">
                <a:latin typeface="Perpetua" panose="02020502060401020303" pitchFamily="18" charset="0"/>
              </a:rPr>
              <a:t> if it does not meet the same edges twice.</a:t>
            </a:r>
          </a:p>
        </p:txBody>
      </p:sp>
      <p:sp>
        <p:nvSpPr>
          <p:cNvPr id="5" name="Slide Number Placeholder 4"/>
          <p:cNvSpPr>
            <a:spLocks noGrp="1"/>
          </p:cNvSpPr>
          <p:nvPr>
            <p:ph type="sldNum" sz="quarter" idx="12"/>
          </p:nvPr>
        </p:nvSpPr>
        <p:spPr/>
        <p:txBody>
          <a:bodyPr/>
          <a:lstStyle/>
          <a:p>
            <a:fld id="{4CE482DC-2269-4F26-9D2A-7E44B1A4CD85}" type="slidenum">
              <a:rPr lang="en-US" smtClean="0"/>
              <a:t>13</a:t>
            </a:fld>
            <a:endParaRPr lang="en-US" dirty="0"/>
          </a:p>
        </p:txBody>
      </p:sp>
    </p:spTree>
    <p:extLst>
      <p:ext uri="{BB962C8B-B14F-4D97-AF65-F5344CB8AC3E}">
        <p14:creationId xmlns:p14="http://schemas.microsoft.com/office/powerpoint/2010/main" val="264714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Consider a graph in Fig. 7.11</a:t>
            </a:r>
          </a:p>
          <a:p>
            <a:pPr marL="57150" indent="0" algn="just">
              <a:spcBef>
                <a:spcPts val="0"/>
              </a:spcBef>
              <a:buNone/>
              <a:tabLst>
                <a:tab pos="914400" algn="l"/>
              </a:tabLst>
            </a:pPr>
            <a:endParaRPr lang="en-US" sz="3200" dirty="0">
              <a:latin typeface="Perpetua" panose="02020502060401020303"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14</a:t>
            </a:fld>
            <a:endParaRPr lang="en-US" dirty="0"/>
          </a:p>
        </p:txBody>
      </p:sp>
      <p:pic>
        <p:nvPicPr>
          <p:cNvPr id="4" name="Picture 3">
            <a:extLst>
              <a:ext uri="{FF2B5EF4-FFF2-40B4-BE49-F238E27FC236}">
                <a16:creationId xmlns:a16="http://schemas.microsoft.com/office/drawing/2014/main" id="{DDF13DAA-D585-414C-7B11-93C897ABF27B}"/>
              </a:ext>
            </a:extLst>
          </p:cNvPr>
          <p:cNvPicPr>
            <a:picLocks noChangeAspect="1"/>
          </p:cNvPicPr>
          <p:nvPr/>
        </p:nvPicPr>
        <p:blipFill>
          <a:blip r:embed="rId2"/>
          <a:stretch>
            <a:fillRect/>
          </a:stretch>
        </p:blipFill>
        <p:spPr>
          <a:xfrm>
            <a:off x="1212504" y="2050552"/>
            <a:ext cx="8170105" cy="4404794"/>
          </a:xfrm>
          <a:prstGeom prst="rect">
            <a:avLst/>
          </a:prstGeom>
        </p:spPr>
      </p:pic>
    </p:spTree>
    <p:extLst>
      <p:ext uri="{BB962C8B-B14F-4D97-AF65-F5344CB8AC3E}">
        <p14:creationId xmlns:p14="http://schemas.microsoft.com/office/powerpoint/2010/main" val="415276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000" dirty="0">
                <a:latin typeface="Perpetua" panose="02020502060401020303" pitchFamily="18" charset="0"/>
              </a:rPr>
              <a:t>Where (e</a:t>
            </a:r>
            <a:r>
              <a:rPr lang="en-US" sz="3000" baseline="-25000" dirty="0">
                <a:latin typeface="Perpetua" panose="02020502060401020303" pitchFamily="18" charset="0"/>
              </a:rPr>
              <a:t>1</a:t>
            </a:r>
            <a:r>
              <a:rPr lang="en-US" sz="3000" dirty="0">
                <a:latin typeface="Perpetua" panose="02020502060401020303" pitchFamily="18" charset="0"/>
              </a:rPr>
              <a:t>, e</a:t>
            </a:r>
            <a:r>
              <a:rPr lang="en-US" sz="3000" baseline="-25000" dirty="0">
                <a:latin typeface="Perpetua" panose="02020502060401020303" pitchFamily="18" charset="0"/>
              </a:rPr>
              <a:t>2</a:t>
            </a:r>
            <a:r>
              <a:rPr lang="en-US" sz="3000" dirty="0">
                <a:latin typeface="Perpetua" panose="02020502060401020303" pitchFamily="18" charset="0"/>
              </a:rPr>
              <a:t>, d</a:t>
            </a:r>
            <a:r>
              <a:rPr lang="en-US" sz="3000" baseline="-25000" dirty="0">
                <a:latin typeface="Perpetua" panose="02020502060401020303" pitchFamily="18" charset="0"/>
              </a:rPr>
              <a:t>3</a:t>
            </a:r>
            <a:r>
              <a:rPr lang="en-US" sz="3000" dirty="0">
                <a:latin typeface="Perpetua" panose="02020502060401020303" pitchFamily="18" charset="0"/>
              </a:rPr>
              <a:t>, e</a:t>
            </a:r>
            <a:r>
              <a:rPr lang="en-US" sz="3000" baseline="-25000" dirty="0">
                <a:latin typeface="Perpetua" panose="02020502060401020303" pitchFamily="18" charset="0"/>
              </a:rPr>
              <a:t>4</a:t>
            </a:r>
            <a:r>
              <a:rPr lang="en-US" sz="3000" dirty="0">
                <a:latin typeface="Perpetua" panose="02020502060401020303" pitchFamily="18" charset="0"/>
              </a:rPr>
              <a:t>, e</a:t>
            </a:r>
            <a:r>
              <a:rPr lang="en-US" sz="3000" baseline="-25000" dirty="0">
                <a:latin typeface="Perpetua" panose="02020502060401020303" pitchFamily="18" charset="0"/>
              </a:rPr>
              <a:t>5</a:t>
            </a:r>
            <a:r>
              <a:rPr lang="en-US" sz="3000" dirty="0">
                <a:latin typeface="Perpetua" panose="02020502060401020303" pitchFamily="18" charset="0"/>
              </a:rPr>
              <a:t>) is a </a:t>
            </a:r>
            <a:r>
              <a:rPr lang="en-US" sz="3000" b="1" i="1" dirty="0">
                <a:latin typeface="Perpetua" panose="02020502060401020303" pitchFamily="18" charset="0"/>
              </a:rPr>
              <a:t>path</a:t>
            </a:r>
            <a:r>
              <a:rPr lang="en-US" sz="3000" dirty="0">
                <a:latin typeface="Perpetua" panose="02020502060401020303" pitchFamily="18" charset="0"/>
              </a:rPr>
              <a:t>; (e</a:t>
            </a:r>
            <a:r>
              <a:rPr lang="en-US" sz="3000" baseline="-25000" dirty="0">
                <a:latin typeface="Perpetua" panose="02020502060401020303" pitchFamily="18" charset="0"/>
              </a:rPr>
              <a:t>1</a:t>
            </a:r>
            <a:r>
              <a:rPr lang="en-US" sz="3000" dirty="0">
                <a:latin typeface="Perpetua" panose="02020502060401020303" pitchFamily="18" charset="0"/>
              </a:rPr>
              <a:t>, e</a:t>
            </a:r>
            <a:r>
              <a:rPr lang="en-US" sz="3000" baseline="-25000" dirty="0">
                <a:latin typeface="Perpetua" panose="02020502060401020303" pitchFamily="18" charset="0"/>
              </a:rPr>
              <a:t>3</a:t>
            </a:r>
            <a:r>
              <a:rPr lang="en-US" sz="3000" dirty="0">
                <a:latin typeface="Perpetua" panose="02020502060401020303" pitchFamily="18" charset="0"/>
              </a:rPr>
              <a:t>, e</a:t>
            </a:r>
            <a:r>
              <a:rPr lang="en-US" sz="3000" baseline="-25000" dirty="0">
                <a:latin typeface="Perpetua" panose="02020502060401020303" pitchFamily="18" charset="0"/>
              </a:rPr>
              <a:t>4</a:t>
            </a:r>
            <a:r>
              <a:rPr lang="en-US" sz="3000" dirty="0">
                <a:latin typeface="Perpetua" panose="02020502060401020303" pitchFamily="18" charset="0"/>
              </a:rPr>
              <a:t>, e</a:t>
            </a:r>
            <a:r>
              <a:rPr lang="en-US" sz="3000" baseline="-25000" dirty="0">
                <a:latin typeface="Perpetua" panose="02020502060401020303" pitchFamily="18" charset="0"/>
              </a:rPr>
              <a:t>5</a:t>
            </a:r>
            <a:r>
              <a:rPr lang="en-US" sz="3000" dirty="0">
                <a:latin typeface="Perpetua" panose="02020502060401020303" pitchFamily="18" charset="0"/>
              </a:rPr>
              <a:t>, e</a:t>
            </a:r>
            <a:r>
              <a:rPr lang="en-US" sz="3000" baseline="-25000" dirty="0">
                <a:latin typeface="Perpetua" panose="02020502060401020303" pitchFamily="18" charset="0"/>
              </a:rPr>
              <a:t>12</a:t>
            </a:r>
            <a:r>
              <a:rPr lang="en-US" sz="3000" dirty="0">
                <a:latin typeface="Perpetua" panose="02020502060401020303" pitchFamily="18" charset="0"/>
              </a:rPr>
              <a:t>, e</a:t>
            </a:r>
            <a:r>
              <a:rPr lang="en-US" sz="3000" baseline="-25000" dirty="0">
                <a:latin typeface="Perpetua" panose="02020502060401020303" pitchFamily="18" charset="0"/>
              </a:rPr>
              <a:t>9</a:t>
            </a:r>
            <a:r>
              <a:rPr lang="en-US" sz="3000" dirty="0">
                <a:latin typeface="Perpetua" panose="02020502060401020303" pitchFamily="18" charset="0"/>
              </a:rPr>
              <a:t>, e</a:t>
            </a:r>
            <a:r>
              <a:rPr lang="en-US" sz="3000" baseline="-25000" dirty="0">
                <a:latin typeface="Perpetua" panose="02020502060401020303" pitchFamily="18" charset="0"/>
              </a:rPr>
              <a:t>11</a:t>
            </a:r>
            <a:r>
              <a:rPr lang="en-US" sz="3000" dirty="0">
                <a:latin typeface="Perpetua" panose="02020502060401020303" pitchFamily="18" charset="0"/>
              </a:rPr>
              <a:t>, e</a:t>
            </a:r>
            <a:r>
              <a:rPr lang="en-US" sz="3000" baseline="-25000" dirty="0">
                <a:latin typeface="Perpetua" panose="02020502060401020303" pitchFamily="18" charset="0"/>
              </a:rPr>
              <a:t>6</a:t>
            </a:r>
            <a:r>
              <a:rPr lang="en-US" sz="3000" dirty="0">
                <a:latin typeface="Perpetua" panose="02020502060401020303" pitchFamily="18" charset="0"/>
              </a:rPr>
              <a:t>, e</a:t>
            </a:r>
            <a:r>
              <a:rPr lang="en-US" sz="3000" baseline="-25000" dirty="0">
                <a:latin typeface="Perpetua" panose="02020502060401020303" pitchFamily="18" charset="0"/>
              </a:rPr>
              <a:t>7</a:t>
            </a:r>
            <a:r>
              <a:rPr lang="en-US" sz="3000" dirty="0">
                <a:latin typeface="Perpetua" panose="02020502060401020303" pitchFamily="18" charset="0"/>
              </a:rPr>
              <a:t>, e</a:t>
            </a:r>
            <a:r>
              <a:rPr lang="en-US" sz="3000" baseline="-25000" dirty="0">
                <a:latin typeface="Perpetua" panose="02020502060401020303" pitchFamily="18" charset="0"/>
              </a:rPr>
              <a:t>8</a:t>
            </a:r>
            <a:r>
              <a:rPr lang="en-US" sz="3000" dirty="0">
                <a:latin typeface="Perpetua" panose="02020502060401020303" pitchFamily="18" charset="0"/>
              </a:rPr>
              <a:t>, e</a:t>
            </a:r>
            <a:r>
              <a:rPr lang="en-US" sz="3000" baseline="-25000" dirty="0">
                <a:latin typeface="Perpetua" panose="02020502060401020303" pitchFamily="18" charset="0"/>
              </a:rPr>
              <a:t>11</a:t>
            </a:r>
            <a:r>
              <a:rPr lang="en-US" sz="3000" dirty="0">
                <a:latin typeface="Perpetua" panose="02020502060401020303" pitchFamily="18" charset="0"/>
              </a:rPr>
              <a:t>) is a path but not a </a:t>
            </a:r>
            <a:r>
              <a:rPr lang="en-US" sz="3000" b="1" i="1" dirty="0">
                <a:latin typeface="Perpetua" panose="02020502060401020303" pitchFamily="18" charset="0"/>
              </a:rPr>
              <a:t>simple one</a:t>
            </a:r>
            <a:r>
              <a:rPr lang="en-US" sz="3000" dirty="0">
                <a:latin typeface="Perpetua" panose="02020502060401020303" pitchFamily="18" charset="0"/>
              </a:rPr>
              <a:t>; (e</a:t>
            </a:r>
            <a:r>
              <a:rPr lang="en-US" sz="3000" baseline="-25000" dirty="0">
                <a:latin typeface="Perpetua" panose="02020502060401020303" pitchFamily="18" charset="0"/>
              </a:rPr>
              <a:t>1</a:t>
            </a:r>
            <a:r>
              <a:rPr lang="en-US" sz="3000" dirty="0">
                <a:latin typeface="Perpetua" panose="02020502060401020303" pitchFamily="18" charset="0"/>
              </a:rPr>
              <a:t>, e</a:t>
            </a:r>
            <a:r>
              <a:rPr lang="en-US" sz="3000" baseline="-25000" dirty="0">
                <a:latin typeface="Perpetua" panose="02020502060401020303" pitchFamily="18" charset="0"/>
              </a:rPr>
              <a:t>3</a:t>
            </a:r>
            <a:r>
              <a:rPr lang="en-US" sz="3000" dirty="0">
                <a:latin typeface="Perpetua" panose="02020502060401020303" pitchFamily="18" charset="0"/>
              </a:rPr>
              <a:t>, e</a:t>
            </a:r>
            <a:r>
              <a:rPr lang="en-US" sz="3000" baseline="-25000" dirty="0">
                <a:latin typeface="Perpetua" panose="02020502060401020303" pitchFamily="18" charset="0"/>
              </a:rPr>
              <a:t>4</a:t>
            </a:r>
            <a:r>
              <a:rPr lang="en-US" sz="3000" dirty="0">
                <a:latin typeface="Perpetua" panose="02020502060401020303" pitchFamily="18" charset="0"/>
              </a:rPr>
              <a:t>, e</a:t>
            </a:r>
            <a:r>
              <a:rPr lang="en-US" sz="3000" baseline="-25000" dirty="0">
                <a:latin typeface="Perpetua" panose="02020502060401020303" pitchFamily="18" charset="0"/>
              </a:rPr>
              <a:t>5</a:t>
            </a:r>
            <a:r>
              <a:rPr lang="en-US" sz="3000" dirty="0">
                <a:latin typeface="Perpetua" panose="02020502060401020303" pitchFamily="18" charset="0"/>
              </a:rPr>
              <a:t>, e</a:t>
            </a:r>
            <a:r>
              <a:rPr lang="en-US" sz="3000" baseline="-25000" dirty="0">
                <a:latin typeface="Perpetua" panose="02020502060401020303" pitchFamily="18" charset="0"/>
              </a:rPr>
              <a:t>6</a:t>
            </a:r>
            <a:r>
              <a:rPr lang="en-US" sz="3000" dirty="0">
                <a:latin typeface="Perpetua" panose="02020502060401020303" pitchFamily="18" charset="0"/>
              </a:rPr>
              <a:t>, e</a:t>
            </a:r>
            <a:r>
              <a:rPr lang="en-US" sz="3000" baseline="-25000" dirty="0">
                <a:latin typeface="Perpetua" panose="02020502060401020303" pitchFamily="18" charset="0"/>
              </a:rPr>
              <a:t>7</a:t>
            </a:r>
            <a:r>
              <a:rPr lang="en-US" sz="3000" dirty="0">
                <a:latin typeface="Perpetua" panose="02020502060401020303" pitchFamily="18" charset="0"/>
              </a:rPr>
              <a:t>, e</a:t>
            </a:r>
            <a:r>
              <a:rPr lang="en-US" sz="3000" baseline="-25000" dirty="0">
                <a:latin typeface="Perpetua" panose="02020502060401020303" pitchFamily="18" charset="0"/>
              </a:rPr>
              <a:t>8</a:t>
            </a:r>
            <a:r>
              <a:rPr lang="en-US" sz="3000" dirty="0">
                <a:latin typeface="Perpetua" panose="02020502060401020303" pitchFamily="18" charset="0"/>
              </a:rPr>
              <a:t>, e</a:t>
            </a:r>
            <a:r>
              <a:rPr lang="en-US" sz="3000" baseline="-25000" dirty="0">
                <a:latin typeface="Perpetua" panose="02020502060401020303" pitchFamily="18" charset="0"/>
              </a:rPr>
              <a:t>11</a:t>
            </a:r>
            <a:r>
              <a:rPr lang="en-US" sz="3000" dirty="0">
                <a:latin typeface="Perpetua" panose="02020502060401020303" pitchFamily="18" charset="0"/>
              </a:rPr>
              <a:t>, e</a:t>
            </a:r>
            <a:r>
              <a:rPr lang="en-US" sz="3000" baseline="-25000" dirty="0">
                <a:latin typeface="Perpetua" panose="02020502060401020303" pitchFamily="18" charset="0"/>
              </a:rPr>
              <a:t>12</a:t>
            </a:r>
            <a:r>
              <a:rPr lang="en-US" sz="3000" dirty="0">
                <a:latin typeface="Perpetua" panose="02020502060401020303" pitchFamily="18" charset="0"/>
              </a:rPr>
              <a:t>) is a </a:t>
            </a:r>
            <a:r>
              <a:rPr lang="en-US" sz="3000" b="1" i="1" dirty="0">
                <a:latin typeface="Perpetua" panose="02020502060401020303" pitchFamily="18" charset="0"/>
              </a:rPr>
              <a:t>simple path </a:t>
            </a:r>
            <a:r>
              <a:rPr lang="en-US" sz="3000" dirty="0">
                <a:latin typeface="Perpetua" panose="02020502060401020303" pitchFamily="18" charset="0"/>
              </a:rPr>
              <a:t>but not elementary one; (e</a:t>
            </a:r>
            <a:r>
              <a:rPr lang="en-US" sz="3000" baseline="-25000" dirty="0">
                <a:latin typeface="Perpetua" panose="02020502060401020303" pitchFamily="18" charset="0"/>
              </a:rPr>
              <a:t>1</a:t>
            </a:r>
            <a:r>
              <a:rPr lang="en-US" sz="3000" dirty="0">
                <a:latin typeface="Perpetua" panose="02020502060401020303" pitchFamily="18" charset="0"/>
              </a:rPr>
              <a:t>, e</a:t>
            </a:r>
            <a:r>
              <a:rPr lang="en-US" sz="3000" baseline="-25000" dirty="0">
                <a:latin typeface="Perpetua" panose="02020502060401020303" pitchFamily="18" charset="0"/>
              </a:rPr>
              <a:t>3</a:t>
            </a:r>
            <a:r>
              <a:rPr lang="en-US" sz="3000" dirty="0">
                <a:latin typeface="Perpetua" panose="02020502060401020303" pitchFamily="18" charset="0"/>
              </a:rPr>
              <a:t>, e</a:t>
            </a:r>
            <a:r>
              <a:rPr lang="en-US" sz="3000" baseline="-25000" dirty="0">
                <a:latin typeface="Perpetua" panose="02020502060401020303" pitchFamily="18" charset="0"/>
              </a:rPr>
              <a:t>4</a:t>
            </a:r>
            <a:r>
              <a:rPr lang="en-US" sz="3000" dirty="0">
                <a:latin typeface="Perpetua" panose="02020502060401020303" pitchFamily="18" charset="0"/>
              </a:rPr>
              <a:t>, e</a:t>
            </a:r>
            <a:r>
              <a:rPr lang="en-US" sz="3000" baseline="-25000" dirty="0">
                <a:latin typeface="Perpetua" panose="02020502060401020303" pitchFamily="18" charset="0"/>
              </a:rPr>
              <a:t>5</a:t>
            </a:r>
            <a:r>
              <a:rPr lang="en-US" sz="3000" dirty="0">
                <a:latin typeface="Perpetua" panose="02020502060401020303" pitchFamily="18" charset="0"/>
              </a:rPr>
              <a:t>, e</a:t>
            </a:r>
            <a:r>
              <a:rPr lang="en-US" sz="3000" baseline="-25000" dirty="0">
                <a:latin typeface="Perpetua" panose="02020502060401020303" pitchFamily="18" charset="0"/>
              </a:rPr>
              <a:t>6</a:t>
            </a:r>
            <a:r>
              <a:rPr lang="en-US" sz="3000" dirty="0">
                <a:latin typeface="Perpetua" panose="02020502060401020303" pitchFamily="18" charset="0"/>
              </a:rPr>
              <a:t>, e</a:t>
            </a:r>
            <a:r>
              <a:rPr lang="en-US" sz="3000" baseline="-25000" dirty="0">
                <a:latin typeface="Perpetua" panose="02020502060401020303" pitchFamily="18" charset="0"/>
              </a:rPr>
              <a:t>7</a:t>
            </a:r>
            <a:r>
              <a:rPr lang="en-US" sz="3000" dirty="0">
                <a:latin typeface="Perpetua" panose="02020502060401020303" pitchFamily="18" charset="0"/>
              </a:rPr>
              <a:t>, e</a:t>
            </a:r>
            <a:r>
              <a:rPr lang="en-US" sz="3000" baseline="-25000" dirty="0">
                <a:latin typeface="Perpetua" panose="02020502060401020303" pitchFamily="18" charset="0"/>
              </a:rPr>
              <a:t>8</a:t>
            </a:r>
            <a:r>
              <a:rPr lang="en-US" sz="3000" dirty="0">
                <a:latin typeface="Perpetua" panose="02020502060401020303" pitchFamily="18" charset="0"/>
              </a:rPr>
              <a:t>) is an </a:t>
            </a:r>
            <a:r>
              <a:rPr lang="en-US" sz="3000" b="1" i="1" dirty="0">
                <a:latin typeface="Perpetua" panose="02020502060401020303" pitchFamily="18" charset="0"/>
              </a:rPr>
              <a:t>elementary path</a:t>
            </a:r>
            <a:r>
              <a:rPr lang="en-US" sz="3000" dirty="0">
                <a:latin typeface="Perpetua" panose="02020502060401020303" pitchFamily="18" charset="0"/>
              </a:rPr>
              <a:t>.</a:t>
            </a:r>
          </a:p>
          <a:p>
            <a:pPr marL="514350" indent="-457200" algn="just">
              <a:spcBef>
                <a:spcPts val="0"/>
              </a:spcBef>
              <a:tabLst>
                <a:tab pos="914400" algn="l"/>
              </a:tabLst>
            </a:pPr>
            <a:r>
              <a:rPr lang="en-US" sz="3000" dirty="0">
                <a:latin typeface="Perpetua" panose="02020502060401020303" pitchFamily="18" charset="0"/>
              </a:rPr>
              <a:t>A </a:t>
            </a:r>
            <a:r>
              <a:rPr lang="en-US" sz="3000" b="1" i="1" dirty="0">
                <a:latin typeface="Perpetua" panose="02020502060401020303" pitchFamily="18" charset="0"/>
              </a:rPr>
              <a:t>circuit</a:t>
            </a:r>
            <a:r>
              <a:rPr lang="en-US" sz="3000" dirty="0">
                <a:latin typeface="Perpetua" panose="02020502060401020303" pitchFamily="18" charset="0"/>
              </a:rPr>
              <a:t> is a path (e</a:t>
            </a:r>
            <a:r>
              <a:rPr lang="en-US" sz="3000" baseline="-25000" dirty="0">
                <a:latin typeface="Perpetua" panose="02020502060401020303" pitchFamily="18" charset="0"/>
              </a:rPr>
              <a:t>1</a:t>
            </a:r>
            <a:r>
              <a:rPr lang="en-US" sz="3000" dirty="0">
                <a:latin typeface="Perpetua" panose="02020502060401020303" pitchFamily="18" charset="0"/>
              </a:rPr>
              <a:t>, e</a:t>
            </a:r>
            <a:r>
              <a:rPr lang="en-US" sz="3000" baseline="-25000" dirty="0">
                <a:latin typeface="Perpetua" panose="02020502060401020303" pitchFamily="18" charset="0"/>
              </a:rPr>
              <a:t>2</a:t>
            </a:r>
            <a:r>
              <a:rPr lang="en-US" sz="3000" dirty="0">
                <a:latin typeface="Perpetua" panose="02020502060401020303" pitchFamily="18" charset="0"/>
              </a:rPr>
              <a:t>, .... </a:t>
            </a:r>
            <a:r>
              <a:rPr lang="en-US" sz="3000" dirty="0" err="1">
                <a:latin typeface="Perpetua" panose="02020502060401020303" pitchFamily="18" charset="0"/>
              </a:rPr>
              <a:t>e</a:t>
            </a:r>
            <a:r>
              <a:rPr lang="en-US" sz="3000" baseline="-25000" dirty="0" err="1">
                <a:latin typeface="Perpetua" panose="02020502060401020303" pitchFamily="18" charset="0"/>
              </a:rPr>
              <a:t>n</a:t>
            </a:r>
            <a:r>
              <a:rPr lang="en-US" sz="3000" dirty="0">
                <a:latin typeface="Perpetua" panose="02020502060401020303" pitchFamily="18" charset="0"/>
              </a:rPr>
              <a:t>) in which terminal vertex of </a:t>
            </a:r>
            <a:r>
              <a:rPr lang="en-US" sz="3000" dirty="0" err="1">
                <a:latin typeface="Perpetua" panose="02020502060401020303" pitchFamily="18" charset="0"/>
              </a:rPr>
              <a:t>e</a:t>
            </a:r>
            <a:r>
              <a:rPr lang="en-US" sz="3000" baseline="-25000" dirty="0" err="1">
                <a:latin typeface="Perpetua" panose="02020502060401020303" pitchFamily="18" charset="0"/>
              </a:rPr>
              <a:t>n</a:t>
            </a:r>
            <a:r>
              <a:rPr lang="en-US" sz="3000" dirty="0">
                <a:latin typeface="Perpetua" panose="02020502060401020303" pitchFamily="18" charset="0"/>
              </a:rPr>
              <a:t> coincides with initial vertex of e</a:t>
            </a:r>
            <a:r>
              <a:rPr lang="en-US" sz="3000" baseline="-25000" dirty="0">
                <a:latin typeface="Perpetua" panose="02020502060401020303" pitchFamily="18" charset="0"/>
              </a:rPr>
              <a:t>1</a:t>
            </a:r>
            <a:r>
              <a:rPr lang="en-US" sz="3000" dirty="0">
                <a:latin typeface="Perpetua" panose="02020502060401020303" pitchFamily="18" charset="0"/>
              </a:rPr>
              <a:t>. </a:t>
            </a:r>
          </a:p>
          <a:p>
            <a:pPr marL="514350" indent="-457200" algn="just">
              <a:spcBef>
                <a:spcPts val="0"/>
              </a:spcBef>
              <a:tabLst>
                <a:tab pos="914400" algn="l"/>
              </a:tabLst>
            </a:pPr>
            <a:r>
              <a:rPr lang="en-US" sz="3000" dirty="0">
                <a:latin typeface="Perpetua" panose="02020502060401020303" pitchFamily="18" charset="0"/>
              </a:rPr>
              <a:t>A circuit is said to be </a:t>
            </a:r>
            <a:r>
              <a:rPr lang="en-US" sz="3000" b="1" i="1" dirty="0">
                <a:latin typeface="Perpetua" panose="02020502060401020303" pitchFamily="18" charset="0"/>
              </a:rPr>
              <a:t>simple</a:t>
            </a:r>
            <a:r>
              <a:rPr lang="en-US" sz="3000" dirty="0">
                <a:latin typeface="Perpetua" panose="02020502060401020303" pitchFamily="18" charset="0"/>
              </a:rPr>
              <a:t> if it does not include (or visit) the same edge twice.</a:t>
            </a:r>
          </a:p>
          <a:p>
            <a:pPr marL="514350" indent="-457200" algn="just">
              <a:spcBef>
                <a:spcPts val="0"/>
              </a:spcBef>
              <a:tabLst>
                <a:tab pos="914400" algn="l"/>
              </a:tabLst>
            </a:pPr>
            <a:r>
              <a:rPr lang="en-US" sz="3000" dirty="0">
                <a:latin typeface="Perpetua" panose="02020502060401020303" pitchFamily="18" charset="0"/>
              </a:rPr>
              <a:t>A circuit is said to be </a:t>
            </a:r>
            <a:r>
              <a:rPr lang="en-US" sz="3000" b="1" i="1" dirty="0">
                <a:latin typeface="Perpetua" panose="02020502060401020303" pitchFamily="18" charset="0"/>
              </a:rPr>
              <a:t>elementary</a:t>
            </a:r>
            <a:r>
              <a:rPr lang="en-US" sz="3000" dirty="0">
                <a:latin typeface="Perpetua" panose="02020502060401020303" pitchFamily="18" charset="0"/>
              </a:rPr>
              <a:t> if it does not visit the same vertex twice.</a:t>
            </a:r>
          </a:p>
          <a:p>
            <a:pPr marL="514350" indent="-457200" algn="just">
              <a:spcBef>
                <a:spcPts val="0"/>
              </a:spcBef>
              <a:tabLst>
                <a:tab pos="914400" algn="l"/>
              </a:tabLst>
            </a:pPr>
            <a:r>
              <a:rPr lang="en-US" sz="3000" dirty="0">
                <a:latin typeface="Perpetua" panose="02020502060401020303" pitchFamily="18" charset="0"/>
              </a:rPr>
              <a:t>In Fig. 7.11 (e</a:t>
            </a:r>
            <a:r>
              <a:rPr lang="en-US" sz="3000" baseline="-25000" dirty="0">
                <a:latin typeface="Perpetua" panose="02020502060401020303" pitchFamily="18" charset="0"/>
              </a:rPr>
              <a:t>1</a:t>
            </a:r>
            <a:r>
              <a:rPr lang="en-US" sz="3000" dirty="0">
                <a:latin typeface="Perpetua" panose="02020502060401020303" pitchFamily="18" charset="0"/>
              </a:rPr>
              <a:t>, e</a:t>
            </a:r>
            <a:r>
              <a:rPr lang="en-US" sz="3000" baseline="-25000" dirty="0">
                <a:latin typeface="Perpetua" panose="02020502060401020303" pitchFamily="18" charset="0"/>
              </a:rPr>
              <a:t>3</a:t>
            </a:r>
            <a:r>
              <a:rPr lang="en-US" sz="3000" dirty="0">
                <a:latin typeface="Perpetua" panose="02020502060401020303" pitchFamily="18" charset="0"/>
              </a:rPr>
              <a:t>, e</a:t>
            </a:r>
            <a:r>
              <a:rPr lang="en-US" sz="3000" baseline="-25000" dirty="0">
                <a:latin typeface="Perpetua" panose="02020502060401020303" pitchFamily="18" charset="0"/>
              </a:rPr>
              <a:t>4</a:t>
            </a:r>
            <a:r>
              <a:rPr lang="en-US" sz="3000" dirty="0">
                <a:latin typeface="Perpetua" panose="02020502060401020303" pitchFamily="18" charset="0"/>
              </a:rPr>
              <a:t>, e</a:t>
            </a:r>
            <a:r>
              <a:rPr lang="en-US" sz="3000" baseline="-25000" dirty="0">
                <a:latin typeface="Perpetua" panose="02020502060401020303" pitchFamily="18" charset="0"/>
              </a:rPr>
              <a:t>5</a:t>
            </a:r>
            <a:r>
              <a:rPr lang="en-US" sz="3000" dirty="0">
                <a:latin typeface="Perpetua" panose="02020502060401020303" pitchFamily="18" charset="0"/>
              </a:rPr>
              <a:t>, e</a:t>
            </a:r>
            <a:r>
              <a:rPr lang="en-US" sz="3000" baseline="-25000" dirty="0">
                <a:latin typeface="Perpetua" panose="02020502060401020303" pitchFamily="18" charset="0"/>
              </a:rPr>
              <a:t>12</a:t>
            </a:r>
            <a:r>
              <a:rPr lang="en-US" sz="3000" dirty="0">
                <a:latin typeface="Perpetua" panose="02020502060401020303" pitchFamily="18" charset="0"/>
              </a:rPr>
              <a:t>, e</a:t>
            </a:r>
            <a:r>
              <a:rPr lang="en-US" sz="3000" baseline="-25000" dirty="0">
                <a:latin typeface="Perpetua" panose="02020502060401020303" pitchFamily="18" charset="0"/>
              </a:rPr>
              <a:t>9</a:t>
            </a:r>
            <a:r>
              <a:rPr lang="en-US" sz="3000" dirty="0">
                <a:latin typeface="Perpetua" panose="02020502060401020303" pitchFamily="18" charset="0"/>
              </a:rPr>
              <a:t>, e</a:t>
            </a:r>
            <a:r>
              <a:rPr lang="en-US" sz="3000" baseline="-25000" dirty="0">
                <a:latin typeface="Perpetua" panose="02020502060401020303" pitchFamily="18" charset="0"/>
              </a:rPr>
              <a:t>10</a:t>
            </a:r>
            <a:r>
              <a:rPr lang="en-US" sz="3000" dirty="0">
                <a:latin typeface="Perpetua" panose="02020502060401020303" pitchFamily="18" charset="0"/>
              </a:rPr>
              <a:t>) is a </a:t>
            </a:r>
            <a:r>
              <a:rPr lang="en-US" sz="3000" b="1" i="1" dirty="0">
                <a:latin typeface="Perpetua" panose="02020502060401020303" pitchFamily="18" charset="0"/>
              </a:rPr>
              <a:t>simple circuit </a:t>
            </a:r>
            <a:r>
              <a:rPr lang="en-US" sz="3000" dirty="0">
                <a:latin typeface="Perpetua" panose="02020502060401020303" pitchFamily="18" charset="0"/>
              </a:rPr>
              <a:t>but not a elementary one; (e</a:t>
            </a:r>
            <a:r>
              <a:rPr lang="en-US" sz="3000" baseline="-25000" dirty="0">
                <a:latin typeface="Perpetua" panose="02020502060401020303" pitchFamily="18" charset="0"/>
              </a:rPr>
              <a:t>1</a:t>
            </a:r>
            <a:r>
              <a:rPr lang="en-US" sz="3000" dirty="0">
                <a:latin typeface="Perpetua" panose="02020502060401020303" pitchFamily="18" charset="0"/>
              </a:rPr>
              <a:t>, e</a:t>
            </a:r>
            <a:r>
              <a:rPr lang="en-US" sz="3000" baseline="-25000" dirty="0">
                <a:latin typeface="Perpetua" panose="02020502060401020303" pitchFamily="18" charset="0"/>
              </a:rPr>
              <a:t>3</a:t>
            </a:r>
            <a:r>
              <a:rPr lang="en-US" sz="3000" dirty="0">
                <a:latin typeface="Perpetua" panose="02020502060401020303" pitchFamily="18" charset="0"/>
              </a:rPr>
              <a:t>, e</a:t>
            </a:r>
            <a:r>
              <a:rPr lang="en-US" sz="3000" baseline="-25000" dirty="0">
                <a:latin typeface="Perpetua" panose="02020502060401020303" pitchFamily="18" charset="0"/>
              </a:rPr>
              <a:t>4</a:t>
            </a:r>
            <a:r>
              <a:rPr lang="en-US" sz="3000" dirty="0">
                <a:latin typeface="Perpetua" panose="02020502060401020303" pitchFamily="18" charset="0"/>
              </a:rPr>
              <a:t>, e</a:t>
            </a:r>
            <a:r>
              <a:rPr lang="en-US" sz="3000" baseline="-25000" dirty="0">
                <a:latin typeface="Perpetua" panose="02020502060401020303" pitchFamily="18" charset="0"/>
              </a:rPr>
              <a:t>5</a:t>
            </a:r>
            <a:r>
              <a:rPr lang="en-US" sz="3000" dirty="0">
                <a:latin typeface="Perpetua" panose="02020502060401020303" pitchFamily="18" charset="0"/>
              </a:rPr>
              <a:t>, e</a:t>
            </a:r>
            <a:r>
              <a:rPr lang="en-US" sz="3000" baseline="-25000" dirty="0">
                <a:latin typeface="Perpetua" panose="02020502060401020303" pitchFamily="18" charset="0"/>
              </a:rPr>
              <a:t>6</a:t>
            </a:r>
            <a:r>
              <a:rPr lang="en-US" sz="3000" dirty="0">
                <a:latin typeface="Perpetua" panose="02020502060401020303" pitchFamily="18" charset="0"/>
              </a:rPr>
              <a:t>, e</a:t>
            </a:r>
            <a:r>
              <a:rPr lang="en-US" sz="3000" baseline="-25000" dirty="0">
                <a:latin typeface="Perpetua" panose="02020502060401020303" pitchFamily="18" charset="0"/>
              </a:rPr>
              <a:t>7</a:t>
            </a:r>
            <a:r>
              <a:rPr lang="en-US" sz="3000" dirty="0">
                <a:latin typeface="Perpetua" panose="02020502060401020303" pitchFamily="18" charset="0"/>
              </a:rPr>
              <a:t>, e</a:t>
            </a:r>
            <a:r>
              <a:rPr lang="en-US" sz="3000" baseline="-25000" dirty="0">
                <a:latin typeface="Perpetua" panose="02020502060401020303" pitchFamily="18" charset="0"/>
              </a:rPr>
              <a:t>8</a:t>
            </a:r>
            <a:r>
              <a:rPr lang="en-US" sz="3000" dirty="0">
                <a:latin typeface="Perpetua" panose="02020502060401020303" pitchFamily="18" charset="0"/>
              </a:rPr>
              <a:t>, e</a:t>
            </a:r>
            <a:r>
              <a:rPr lang="en-US" sz="3000" baseline="-25000" dirty="0">
                <a:latin typeface="Perpetua" panose="02020502060401020303" pitchFamily="18" charset="0"/>
              </a:rPr>
              <a:t>10</a:t>
            </a:r>
            <a:r>
              <a:rPr lang="en-US" sz="3000" dirty="0">
                <a:latin typeface="Perpetua" panose="02020502060401020303" pitchFamily="18" charset="0"/>
              </a:rPr>
              <a:t>) is an </a:t>
            </a:r>
            <a:r>
              <a:rPr lang="en-US" sz="3000" b="1" i="1" dirty="0">
                <a:latin typeface="Perpetua" panose="02020502060401020303" pitchFamily="18" charset="0"/>
              </a:rPr>
              <a:t>elementary circuit</a:t>
            </a:r>
            <a:r>
              <a:rPr lang="en-US" sz="30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346981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REPRESENTATION OF GRAPH</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Graph</a:t>
            </a:r>
            <a:r>
              <a:rPr lang="en-US" sz="3200" dirty="0">
                <a:latin typeface="Perpetua" panose="02020502060401020303" pitchFamily="18" charset="0"/>
              </a:rPr>
              <a:t> is a mathematical structure and finds its application is many areas, where the problem is to be solved by computers. </a:t>
            </a:r>
          </a:p>
          <a:p>
            <a:pPr marL="514350" indent="-457200" algn="just">
              <a:spcBef>
                <a:spcPts val="0"/>
              </a:spcBef>
              <a:tabLst>
                <a:tab pos="914400" algn="l"/>
              </a:tabLst>
            </a:pPr>
            <a:r>
              <a:rPr lang="en-US" sz="3200" dirty="0">
                <a:latin typeface="Perpetua" panose="02020502060401020303" pitchFamily="18" charset="0"/>
              </a:rPr>
              <a:t>The problems related to graph G must be represented in computer memory using any suitable data structure to solve the same. </a:t>
            </a:r>
          </a:p>
          <a:p>
            <a:pPr marL="514350" indent="-457200" algn="just">
              <a:spcBef>
                <a:spcPts val="0"/>
              </a:spcBef>
              <a:tabLst>
                <a:tab pos="914400" algn="l"/>
              </a:tabLst>
            </a:pPr>
            <a:r>
              <a:rPr lang="en-US" sz="3200" dirty="0">
                <a:latin typeface="Perpetua" panose="02020502060401020303" pitchFamily="18" charset="0"/>
              </a:rPr>
              <a:t>There are two standard ways of maintaining a graph G in the memory of a computer.</a:t>
            </a:r>
          </a:p>
          <a:p>
            <a:pPr marL="987552" lvl="1" indent="-457200" algn="just">
              <a:buFont typeface="+mj-lt"/>
              <a:buAutoNum type="arabicPeriod"/>
            </a:pPr>
            <a:r>
              <a:rPr lang="en-US" sz="3200" b="1" dirty="0">
                <a:latin typeface="Perpetua" panose="02020502060401020303" pitchFamily="18" charset="0"/>
              </a:rPr>
              <a:t>Sequential</a:t>
            </a:r>
            <a:r>
              <a:rPr lang="en-US" sz="3200" dirty="0">
                <a:latin typeface="Perpetua" panose="02020502060401020303" pitchFamily="18" charset="0"/>
              </a:rPr>
              <a:t> representation of a graph using </a:t>
            </a:r>
            <a:r>
              <a:rPr lang="en-US" sz="3200" b="1" dirty="0">
                <a:latin typeface="Perpetua" panose="02020502060401020303" pitchFamily="18" charset="0"/>
              </a:rPr>
              <a:t>adjacent</a:t>
            </a:r>
          </a:p>
          <a:p>
            <a:pPr marL="987552" lvl="1" indent="-457200" algn="just">
              <a:buFont typeface="+mj-lt"/>
              <a:buAutoNum type="arabicPeriod"/>
            </a:pPr>
            <a:r>
              <a:rPr lang="en-US" sz="3200" b="1" dirty="0">
                <a:latin typeface="Perpetua" panose="02020502060401020303" pitchFamily="18" charset="0"/>
              </a:rPr>
              <a:t>Linked</a:t>
            </a:r>
            <a:r>
              <a:rPr lang="en-US" sz="3200" dirty="0">
                <a:latin typeface="Perpetua" panose="02020502060401020303" pitchFamily="18" charset="0"/>
              </a:rPr>
              <a:t> representation of a graph using </a:t>
            </a:r>
            <a:r>
              <a:rPr lang="en-US" sz="3200" b="1" dirty="0">
                <a:latin typeface="Perpetua" panose="02020502060401020303" pitchFamily="18" charset="0"/>
              </a:rPr>
              <a:t>linked list</a:t>
            </a:r>
          </a:p>
        </p:txBody>
      </p:sp>
      <p:sp>
        <p:nvSpPr>
          <p:cNvPr id="5" name="Slide Number Placeholder 4"/>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122500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ADJACENCY MATRIX REPRESENTATION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The adjacency matrix representation of a graph G = (V, E) with n vertices, is an n × n matrix. </a:t>
            </a:r>
          </a:p>
          <a:p>
            <a:pPr marL="514350" indent="-457200" algn="just">
              <a:spcBef>
                <a:spcPts val="0"/>
              </a:spcBef>
              <a:tabLst>
                <a:tab pos="914400" algn="l"/>
              </a:tabLst>
            </a:pPr>
            <a:r>
              <a:rPr lang="en-US" sz="2800" dirty="0">
                <a:latin typeface="Perpetua" panose="02020502060401020303" pitchFamily="18" charset="0"/>
              </a:rPr>
              <a:t>Considered a directed graph in Fig. 7.12 where all the vertices are numbered, (1, 2, 3, 4...... etc.)</a:t>
            </a:r>
          </a:p>
          <a:p>
            <a:pPr marL="514350" indent="-457200" algn="just">
              <a:spcBef>
                <a:spcPts val="0"/>
              </a:spcBef>
              <a:tabLst>
                <a:tab pos="914400" algn="l"/>
              </a:tabLst>
            </a:pPr>
            <a:r>
              <a:rPr lang="en-US" sz="2800" b="1" i="1" dirty="0">
                <a:latin typeface="Perpetua" panose="02020502060401020303" pitchFamily="18" charset="0"/>
              </a:rPr>
              <a:t>The adjacency matrix A of a directed graph </a:t>
            </a:r>
            <a:r>
              <a:rPr lang="en-US" sz="2800" dirty="0">
                <a:latin typeface="Perpetua" panose="02020502060401020303" pitchFamily="18" charset="0"/>
              </a:rPr>
              <a:t>G = (V, E) can be represented (in Fig 5.12 &amp; 5.13) with the following conditions</a:t>
            </a:r>
          </a:p>
          <a:p>
            <a:pPr marL="1062990" lvl="2" indent="-457200" algn="just">
              <a:spcBef>
                <a:spcPts val="0"/>
              </a:spcBef>
              <a:tabLst>
                <a:tab pos="914400" algn="l"/>
              </a:tabLst>
            </a:pPr>
            <a:r>
              <a:rPr lang="en-US" sz="2800" dirty="0" err="1">
                <a:latin typeface="Perpetua" panose="02020502060401020303" pitchFamily="18" charset="0"/>
              </a:rPr>
              <a:t>A</a:t>
            </a:r>
            <a:r>
              <a:rPr lang="en-US" sz="2800" baseline="-25000" dirty="0" err="1">
                <a:latin typeface="Perpetua" panose="02020502060401020303" pitchFamily="18" charset="0"/>
              </a:rPr>
              <a:t>ij</a:t>
            </a:r>
            <a:r>
              <a:rPr lang="en-US" sz="2800" baseline="-25000" dirty="0">
                <a:latin typeface="Perpetua" panose="02020502060401020303" pitchFamily="18" charset="0"/>
              </a:rPr>
              <a:t> </a:t>
            </a:r>
            <a:r>
              <a:rPr lang="en-US" sz="2800" dirty="0">
                <a:latin typeface="Perpetua" panose="02020502060401020303" pitchFamily="18" charset="0"/>
              </a:rPr>
              <a:t>= 1 {if there is an edge from V</a:t>
            </a:r>
            <a:r>
              <a:rPr lang="en-US" sz="2800" baseline="-25000" dirty="0">
                <a:latin typeface="Perpetua" panose="02020502060401020303" pitchFamily="18" charset="0"/>
              </a:rPr>
              <a:t>i</a:t>
            </a:r>
            <a:r>
              <a:rPr lang="en-US" sz="2800" dirty="0">
                <a:latin typeface="Perpetua" panose="02020502060401020303" pitchFamily="18" charset="0"/>
              </a:rPr>
              <a:t> to </a:t>
            </a:r>
            <a:r>
              <a:rPr lang="en-US" sz="2800" dirty="0" err="1">
                <a:latin typeface="Perpetua" panose="02020502060401020303" pitchFamily="18" charset="0"/>
              </a:rPr>
              <a:t>V</a:t>
            </a:r>
            <a:r>
              <a:rPr lang="en-US" sz="2800" baseline="-25000" dirty="0" err="1">
                <a:latin typeface="Perpetua" panose="02020502060401020303" pitchFamily="18" charset="0"/>
              </a:rPr>
              <a:t>j</a:t>
            </a:r>
            <a:r>
              <a:rPr lang="en-US" sz="2800" dirty="0">
                <a:latin typeface="Perpetua" panose="02020502060401020303" pitchFamily="18" charset="0"/>
              </a:rPr>
              <a:t> or if the edge (</a:t>
            </a:r>
            <a:r>
              <a:rPr lang="en-US" sz="2800" dirty="0" err="1">
                <a:latin typeface="Perpetua" panose="02020502060401020303" pitchFamily="18" charset="0"/>
              </a:rPr>
              <a:t>i</a:t>
            </a:r>
            <a:r>
              <a:rPr lang="en-US" sz="2800" dirty="0">
                <a:latin typeface="Perpetua" panose="02020502060401020303" pitchFamily="18" charset="0"/>
              </a:rPr>
              <a:t>, j) is member of E.}</a:t>
            </a:r>
          </a:p>
          <a:p>
            <a:pPr marL="1062990" lvl="2" indent="-457200" algn="just">
              <a:spcBef>
                <a:spcPts val="0"/>
              </a:spcBef>
              <a:tabLst>
                <a:tab pos="914400" algn="l"/>
              </a:tabLst>
            </a:pPr>
            <a:r>
              <a:rPr lang="en-US" sz="2800" dirty="0" err="1">
                <a:latin typeface="Perpetua" panose="02020502060401020303" pitchFamily="18" charset="0"/>
              </a:rPr>
              <a:t>A</a:t>
            </a:r>
            <a:r>
              <a:rPr lang="en-US" sz="2800" baseline="-25000" dirty="0" err="1">
                <a:latin typeface="Perpetua" panose="02020502060401020303" pitchFamily="18" charset="0"/>
              </a:rPr>
              <a:t>ij</a:t>
            </a:r>
            <a:r>
              <a:rPr lang="en-US" sz="2800" dirty="0">
                <a:latin typeface="Perpetua" panose="02020502060401020303" pitchFamily="18" charset="0"/>
              </a:rPr>
              <a:t> = 0 {if there is no edge from V</a:t>
            </a:r>
            <a:r>
              <a:rPr lang="en-US" sz="2800" baseline="-25000" dirty="0">
                <a:latin typeface="Perpetua" panose="02020502060401020303" pitchFamily="18" charset="0"/>
              </a:rPr>
              <a:t>i</a:t>
            </a:r>
            <a:r>
              <a:rPr lang="en-US" sz="2800" dirty="0">
                <a:latin typeface="Perpetua" panose="02020502060401020303" pitchFamily="18" charset="0"/>
              </a:rPr>
              <a:t> to </a:t>
            </a:r>
            <a:r>
              <a:rPr lang="en-US" sz="2800" dirty="0" err="1">
                <a:latin typeface="Perpetua" panose="02020502060401020303" pitchFamily="18" charset="0"/>
              </a:rPr>
              <a:t>V</a:t>
            </a:r>
            <a:r>
              <a:rPr lang="en-US" sz="2800" baseline="-25000" dirty="0" err="1">
                <a:latin typeface="Perpetua" panose="02020502060401020303" pitchFamily="18" charset="0"/>
              </a:rPr>
              <a:t>j</a:t>
            </a:r>
            <a:r>
              <a:rPr lang="en-US" sz="28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17</a:t>
            </a:fld>
            <a:endParaRPr lang="en-US" dirty="0"/>
          </a:p>
        </p:txBody>
      </p:sp>
      <p:pic>
        <p:nvPicPr>
          <p:cNvPr id="6" name="Picture 5">
            <a:extLst>
              <a:ext uri="{FF2B5EF4-FFF2-40B4-BE49-F238E27FC236}">
                <a16:creationId xmlns:a16="http://schemas.microsoft.com/office/drawing/2014/main" id="{1F71ED81-D91F-0040-7726-14D06022415C}"/>
              </a:ext>
            </a:extLst>
          </p:cNvPr>
          <p:cNvPicPr>
            <a:picLocks noChangeAspect="1"/>
          </p:cNvPicPr>
          <p:nvPr/>
        </p:nvPicPr>
        <p:blipFill>
          <a:blip r:embed="rId2"/>
          <a:stretch>
            <a:fillRect/>
          </a:stretch>
        </p:blipFill>
        <p:spPr>
          <a:xfrm>
            <a:off x="1663682" y="4756879"/>
            <a:ext cx="4923170" cy="2097742"/>
          </a:xfrm>
          <a:prstGeom prst="rect">
            <a:avLst/>
          </a:prstGeom>
        </p:spPr>
      </p:pic>
      <p:graphicFrame>
        <p:nvGraphicFramePr>
          <p:cNvPr id="7" name="Table 7">
            <a:extLst>
              <a:ext uri="{FF2B5EF4-FFF2-40B4-BE49-F238E27FC236}">
                <a16:creationId xmlns:a16="http://schemas.microsoft.com/office/drawing/2014/main" id="{A0BAC539-2985-B4E6-2036-B9EC4CE9486D}"/>
              </a:ext>
            </a:extLst>
          </p:cNvPr>
          <p:cNvGraphicFramePr>
            <a:graphicFrameLocks noGrp="1"/>
          </p:cNvGraphicFramePr>
          <p:nvPr>
            <p:extLst>
              <p:ext uri="{D42A27DB-BD31-4B8C-83A1-F6EECF244321}">
                <p14:modId xmlns:p14="http://schemas.microsoft.com/office/powerpoint/2010/main" val="507678520"/>
              </p:ext>
            </p:extLst>
          </p:nvPr>
        </p:nvGraphicFramePr>
        <p:xfrm>
          <a:off x="7018410" y="4402638"/>
          <a:ext cx="4100167" cy="2377440"/>
        </p:xfrm>
        <a:graphic>
          <a:graphicData uri="http://schemas.openxmlformats.org/drawingml/2006/table">
            <a:tbl>
              <a:tblPr firstRow="1" bandRow="1">
                <a:tableStyleId>{2D5ABB26-0587-4C30-8999-92F81FD0307C}</a:tableStyleId>
              </a:tblPr>
              <a:tblGrid>
                <a:gridCol w="341681">
                  <a:extLst>
                    <a:ext uri="{9D8B030D-6E8A-4147-A177-3AD203B41FA5}">
                      <a16:colId xmlns:a16="http://schemas.microsoft.com/office/drawing/2014/main" val="992434878"/>
                    </a:ext>
                  </a:extLst>
                </a:gridCol>
                <a:gridCol w="341681">
                  <a:extLst>
                    <a:ext uri="{9D8B030D-6E8A-4147-A177-3AD203B41FA5}">
                      <a16:colId xmlns:a16="http://schemas.microsoft.com/office/drawing/2014/main" val="1314648144"/>
                    </a:ext>
                  </a:extLst>
                </a:gridCol>
                <a:gridCol w="683361">
                  <a:extLst>
                    <a:ext uri="{9D8B030D-6E8A-4147-A177-3AD203B41FA5}">
                      <a16:colId xmlns:a16="http://schemas.microsoft.com/office/drawing/2014/main" val="3449781916"/>
                    </a:ext>
                  </a:extLst>
                </a:gridCol>
                <a:gridCol w="683361">
                  <a:extLst>
                    <a:ext uri="{9D8B030D-6E8A-4147-A177-3AD203B41FA5}">
                      <a16:colId xmlns:a16="http://schemas.microsoft.com/office/drawing/2014/main" val="814567911"/>
                    </a:ext>
                  </a:extLst>
                </a:gridCol>
                <a:gridCol w="683361">
                  <a:extLst>
                    <a:ext uri="{9D8B030D-6E8A-4147-A177-3AD203B41FA5}">
                      <a16:colId xmlns:a16="http://schemas.microsoft.com/office/drawing/2014/main" val="319648334"/>
                    </a:ext>
                  </a:extLst>
                </a:gridCol>
                <a:gridCol w="683361">
                  <a:extLst>
                    <a:ext uri="{9D8B030D-6E8A-4147-A177-3AD203B41FA5}">
                      <a16:colId xmlns:a16="http://schemas.microsoft.com/office/drawing/2014/main" val="1627595084"/>
                    </a:ext>
                  </a:extLst>
                </a:gridCol>
                <a:gridCol w="683361">
                  <a:extLst>
                    <a:ext uri="{9D8B030D-6E8A-4147-A177-3AD203B41FA5}">
                      <a16:colId xmlns:a16="http://schemas.microsoft.com/office/drawing/2014/main" val="1775753656"/>
                    </a:ext>
                  </a:extLst>
                </a:gridCol>
              </a:tblGrid>
              <a:tr h="388244">
                <a:tc>
                  <a:txBody>
                    <a:bodyPr/>
                    <a:lstStyle/>
                    <a:p>
                      <a:pPr algn="ctr"/>
                      <a:r>
                        <a:rPr lang="en-US" sz="2000" b="1" dirty="0" err="1"/>
                        <a:t>i</a:t>
                      </a:r>
                      <a:endParaRPr lang="en-US" sz="2000" b="1" dirty="0"/>
                    </a:p>
                  </a:txBody>
                  <a:tcPr/>
                </a:tc>
                <a:tc>
                  <a:txBody>
                    <a:bodyPr/>
                    <a:lstStyle/>
                    <a:p>
                      <a:pPr algn="ctr"/>
                      <a:r>
                        <a:rPr lang="en-US" sz="2000" b="1" dirty="0"/>
                        <a:t>j</a:t>
                      </a:r>
                    </a:p>
                  </a:txBody>
                  <a:tcPr/>
                </a:tc>
                <a:tc>
                  <a:txBody>
                    <a:bodyPr/>
                    <a:lstStyle/>
                    <a:p>
                      <a:pPr algn="ctr"/>
                      <a:r>
                        <a:rPr lang="en-US" sz="2000" b="1" dirty="0"/>
                        <a:t>1</a:t>
                      </a:r>
                    </a:p>
                  </a:txBody>
                  <a:tcPr/>
                </a:tc>
                <a:tc>
                  <a:txBody>
                    <a:bodyPr/>
                    <a:lstStyle/>
                    <a:p>
                      <a:pPr algn="ctr"/>
                      <a:r>
                        <a:rPr lang="en-US" sz="2000" b="1" dirty="0"/>
                        <a:t>2</a:t>
                      </a:r>
                    </a:p>
                  </a:txBody>
                  <a:tcPr/>
                </a:tc>
                <a:tc>
                  <a:txBody>
                    <a:bodyPr/>
                    <a:lstStyle/>
                    <a:p>
                      <a:pPr algn="ctr"/>
                      <a:r>
                        <a:rPr lang="en-US" sz="2000" b="1" dirty="0"/>
                        <a:t>3</a:t>
                      </a:r>
                    </a:p>
                  </a:txBody>
                  <a:tcPr/>
                </a:tc>
                <a:tc>
                  <a:txBody>
                    <a:bodyPr/>
                    <a:lstStyle/>
                    <a:p>
                      <a:pPr algn="ctr"/>
                      <a:r>
                        <a:rPr lang="en-US" sz="2000" b="1" dirty="0"/>
                        <a:t>4</a:t>
                      </a:r>
                    </a:p>
                  </a:txBody>
                  <a:tcPr/>
                </a:tc>
                <a:tc>
                  <a:txBody>
                    <a:bodyPr/>
                    <a:lstStyle/>
                    <a:p>
                      <a:pPr algn="ctr"/>
                      <a:r>
                        <a:rPr lang="en-US" sz="2000" b="1" dirty="0"/>
                        <a:t>5</a:t>
                      </a:r>
                    </a:p>
                  </a:txBody>
                  <a:tcPr/>
                </a:tc>
                <a:extLst>
                  <a:ext uri="{0D108BD9-81ED-4DB2-BD59-A6C34878D82A}">
                    <a16:rowId xmlns:a16="http://schemas.microsoft.com/office/drawing/2014/main" val="3937335887"/>
                  </a:ext>
                </a:extLst>
              </a:tr>
              <a:tr h="388244">
                <a:tc gridSpan="2">
                  <a:txBody>
                    <a:bodyPr/>
                    <a:lstStyle/>
                    <a:p>
                      <a:pPr algn="ctr"/>
                      <a:r>
                        <a:rPr lang="en-US" sz="2000" b="1" dirty="0"/>
                        <a:t>1</a:t>
                      </a:r>
                    </a:p>
                  </a:txBody>
                  <a:tcPr/>
                </a:tc>
                <a:tc hMerge="1">
                  <a:txBody>
                    <a:bodyPr/>
                    <a:lstStyle/>
                    <a:p>
                      <a:endParaRPr lang="en-US"/>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extLst>
                  <a:ext uri="{0D108BD9-81ED-4DB2-BD59-A6C34878D82A}">
                    <a16:rowId xmlns:a16="http://schemas.microsoft.com/office/drawing/2014/main" val="3077082613"/>
                  </a:ext>
                </a:extLst>
              </a:tr>
              <a:tr h="388244">
                <a:tc gridSpan="2">
                  <a:txBody>
                    <a:bodyPr/>
                    <a:lstStyle/>
                    <a:p>
                      <a:pPr algn="ctr"/>
                      <a:r>
                        <a:rPr lang="en-US" sz="2000" b="1" dirty="0"/>
                        <a:t>2</a:t>
                      </a:r>
                    </a:p>
                  </a:txBody>
                  <a:tcPr/>
                </a:tc>
                <a:tc hMerge="1">
                  <a:txBody>
                    <a:bodyPr/>
                    <a:lstStyle/>
                    <a:p>
                      <a:endParaRPr lang="en-US"/>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extLst>
                  <a:ext uri="{0D108BD9-81ED-4DB2-BD59-A6C34878D82A}">
                    <a16:rowId xmlns:a16="http://schemas.microsoft.com/office/drawing/2014/main" val="1822235726"/>
                  </a:ext>
                </a:extLst>
              </a:tr>
              <a:tr h="388244">
                <a:tc gridSpan="2">
                  <a:txBody>
                    <a:bodyPr/>
                    <a:lstStyle/>
                    <a:p>
                      <a:pPr algn="ctr"/>
                      <a:r>
                        <a:rPr lang="en-US" sz="2000" b="1" dirty="0"/>
                        <a:t>3</a:t>
                      </a:r>
                    </a:p>
                  </a:txBody>
                  <a:tcPr/>
                </a:tc>
                <a:tc hMerge="1">
                  <a:txBody>
                    <a:bodyPr/>
                    <a:lstStyle/>
                    <a:p>
                      <a:endParaRPr lang="en-US"/>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96039616"/>
                  </a:ext>
                </a:extLst>
              </a:tr>
              <a:tr h="388244">
                <a:tc gridSpan="2">
                  <a:txBody>
                    <a:bodyPr/>
                    <a:lstStyle/>
                    <a:p>
                      <a:pPr algn="ctr"/>
                      <a:r>
                        <a:rPr lang="en-US" sz="2000" b="1" dirty="0"/>
                        <a:t>4</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extLst>
                  <a:ext uri="{0D108BD9-81ED-4DB2-BD59-A6C34878D82A}">
                    <a16:rowId xmlns:a16="http://schemas.microsoft.com/office/drawing/2014/main" val="3024584583"/>
                  </a:ext>
                </a:extLst>
              </a:tr>
              <a:tr h="388244">
                <a:tc gridSpan="2">
                  <a:txBody>
                    <a:bodyPr/>
                    <a:lstStyle/>
                    <a:p>
                      <a:pPr algn="ctr"/>
                      <a:r>
                        <a:rPr lang="en-US" sz="2000" b="1" dirty="0"/>
                        <a:t>5</a:t>
                      </a:r>
                    </a:p>
                  </a:txBody>
                  <a:tcPr/>
                </a:tc>
                <a:tc hMerge="1">
                  <a:txBody>
                    <a:bodyPr/>
                    <a:lstStyle/>
                    <a:p>
                      <a:endParaRPr lang="en-US"/>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extLst>
                  <a:ext uri="{0D108BD9-81ED-4DB2-BD59-A6C34878D82A}">
                    <a16:rowId xmlns:a16="http://schemas.microsoft.com/office/drawing/2014/main" val="3131399422"/>
                  </a:ext>
                </a:extLst>
              </a:tr>
            </a:tbl>
          </a:graphicData>
        </a:graphic>
      </p:graphicFrame>
    </p:spTree>
    <p:extLst>
      <p:ext uri="{BB962C8B-B14F-4D97-AF65-F5344CB8AC3E}">
        <p14:creationId xmlns:p14="http://schemas.microsoft.com/office/powerpoint/2010/main" val="332346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ADJACENCY MATRIX REPRESENTATION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The adjacency matrix A of an undirected graph </a:t>
            </a:r>
            <a:r>
              <a:rPr lang="en-US" sz="3200" dirty="0">
                <a:latin typeface="Perpetua" panose="02020502060401020303" pitchFamily="18" charset="0"/>
              </a:rPr>
              <a:t>G = (V, E) can be represented (in Fig 7.15) with the following conditions</a:t>
            </a:r>
          </a:p>
          <a:p>
            <a:pPr marL="1062990" lvl="2" indent="-457200" algn="just">
              <a:spcBef>
                <a:spcPts val="0"/>
              </a:spcBef>
              <a:tabLst>
                <a:tab pos="914400" algn="l"/>
              </a:tabLst>
            </a:pPr>
            <a:r>
              <a:rPr lang="en-US" sz="3200" dirty="0" err="1">
                <a:latin typeface="Perpetua" panose="02020502060401020303" pitchFamily="18" charset="0"/>
              </a:rPr>
              <a:t>A</a:t>
            </a:r>
            <a:r>
              <a:rPr lang="en-US" sz="3200" baseline="-25000" dirty="0" err="1">
                <a:latin typeface="Perpetua" panose="02020502060401020303" pitchFamily="18" charset="0"/>
              </a:rPr>
              <a:t>ij</a:t>
            </a:r>
            <a:r>
              <a:rPr lang="en-US" sz="3200" dirty="0">
                <a:latin typeface="Perpetua" panose="02020502060401020303" pitchFamily="18" charset="0"/>
              </a:rPr>
              <a:t> = 1 {if there is an edge from V</a:t>
            </a:r>
            <a:r>
              <a:rPr lang="en-US" sz="3200" baseline="-25000" dirty="0">
                <a:latin typeface="Perpetua" panose="02020502060401020303" pitchFamily="18" charset="0"/>
              </a:rPr>
              <a:t>i</a:t>
            </a:r>
            <a:r>
              <a:rPr lang="en-US" sz="3200" dirty="0">
                <a:latin typeface="Perpetua" panose="02020502060401020303" pitchFamily="18" charset="0"/>
              </a:rPr>
              <a:t> to </a:t>
            </a:r>
            <a:r>
              <a:rPr lang="en-US" sz="3200" dirty="0" err="1">
                <a:latin typeface="Perpetua" panose="02020502060401020303" pitchFamily="18" charset="0"/>
              </a:rPr>
              <a:t>V</a:t>
            </a:r>
            <a:r>
              <a:rPr lang="en-US" sz="3200" baseline="-25000" dirty="0" err="1">
                <a:latin typeface="Perpetua" panose="02020502060401020303" pitchFamily="18" charset="0"/>
              </a:rPr>
              <a:t>j</a:t>
            </a:r>
            <a:r>
              <a:rPr lang="en-US" sz="3200" dirty="0">
                <a:latin typeface="Perpetua" panose="02020502060401020303" pitchFamily="18" charset="0"/>
              </a:rPr>
              <a:t> or if the edge (</a:t>
            </a:r>
            <a:r>
              <a:rPr lang="en-US" sz="3200" dirty="0" err="1">
                <a:latin typeface="Perpetua" panose="02020502060401020303" pitchFamily="18" charset="0"/>
              </a:rPr>
              <a:t>i</a:t>
            </a:r>
            <a:r>
              <a:rPr lang="en-US" sz="3200" dirty="0">
                <a:latin typeface="Perpetua" panose="02020502060401020303" pitchFamily="18" charset="0"/>
              </a:rPr>
              <a:t>, j) is member of E}</a:t>
            </a:r>
          </a:p>
          <a:p>
            <a:pPr marL="1062990" lvl="2" indent="-457200" algn="just">
              <a:spcBef>
                <a:spcPts val="0"/>
              </a:spcBef>
              <a:tabLst>
                <a:tab pos="914400" algn="l"/>
              </a:tabLst>
            </a:pPr>
            <a:r>
              <a:rPr lang="en-US" sz="3200" dirty="0" err="1">
                <a:latin typeface="Perpetua" panose="02020502060401020303" pitchFamily="18" charset="0"/>
              </a:rPr>
              <a:t>A</a:t>
            </a:r>
            <a:r>
              <a:rPr lang="en-US" sz="3200" baseline="-25000" dirty="0" err="1">
                <a:latin typeface="Perpetua" panose="02020502060401020303" pitchFamily="18" charset="0"/>
              </a:rPr>
              <a:t>ij</a:t>
            </a:r>
            <a:r>
              <a:rPr lang="en-US" sz="3200" dirty="0">
                <a:latin typeface="Perpetua" panose="02020502060401020303" pitchFamily="18" charset="0"/>
              </a:rPr>
              <a:t> = 0 {if there is no edge from V</a:t>
            </a:r>
            <a:r>
              <a:rPr lang="en-US" sz="3200" baseline="-25000" dirty="0">
                <a:latin typeface="Perpetua" panose="02020502060401020303" pitchFamily="18" charset="0"/>
              </a:rPr>
              <a:t>i</a:t>
            </a:r>
            <a:r>
              <a:rPr lang="en-US" sz="3200" dirty="0">
                <a:latin typeface="Perpetua" panose="02020502060401020303" pitchFamily="18" charset="0"/>
              </a:rPr>
              <a:t> to </a:t>
            </a:r>
            <a:r>
              <a:rPr lang="en-US" sz="3200" dirty="0" err="1">
                <a:latin typeface="Perpetua" panose="02020502060401020303" pitchFamily="18" charset="0"/>
              </a:rPr>
              <a:t>V</a:t>
            </a:r>
            <a:r>
              <a:rPr lang="en-US" sz="3200" baseline="-25000" dirty="0" err="1">
                <a:latin typeface="Perpetua" panose="02020502060401020303" pitchFamily="18" charset="0"/>
              </a:rPr>
              <a:t>j</a:t>
            </a:r>
            <a:r>
              <a:rPr lang="en-US" sz="3200" dirty="0">
                <a:latin typeface="Perpetua" panose="02020502060401020303" pitchFamily="18" charset="0"/>
              </a:rPr>
              <a:t> or the edge </a:t>
            </a:r>
            <a:r>
              <a:rPr lang="en-US" sz="3200" dirty="0" err="1">
                <a:latin typeface="Perpetua" panose="02020502060401020303" pitchFamily="18" charset="0"/>
              </a:rPr>
              <a:t>i</a:t>
            </a:r>
            <a:r>
              <a:rPr lang="en-US" sz="3200" dirty="0">
                <a:latin typeface="Perpetua" panose="02020502060401020303" pitchFamily="18" charset="0"/>
              </a:rPr>
              <a:t>, j, is not a member of E}</a:t>
            </a:r>
          </a:p>
        </p:txBody>
      </p:sp>
      <p:sp>
        <p:nvSpPr>
          <p:cNvPr id="5" name="Slide Number Placeholder 4"/>
          <p:cNvSpPr>
            <a:spLocks noGrp="1"/>
          </p:cNvSpPr>
          <p:nvPr>
            <p:ph type="sldNum" sz="quarter" idx="12"/>
          </p:nvPr>
        </p:nvSpPr>
        <p:spPr/>
        <p:txBody>
          <a:bodyPr/>
          <a:lstStyle/>
          <a:p>
            <a:fld id="{4CE482DC-2269-4F26-9D2A-7E44B1A4CD85}" type="slidenum">
              <a:rPr lang="en-US" smtClean="0"/>
              <a:t>18</a:t>
            </a:fld>
            <a:endParaRPr lang="en-US" dirty="0"/>
          </a:p>
        </p:txBody>
      </p:sp>
      <p:graphicFrame>
        <p:nvGraphicFramePr>
          <p:cNvPr id="7" name="Table 7">
            <a:extLst>
              <a:ext uri="{FF2B5EF4-FFF2-40B4-BE49-F238E27FC236}">
                <a16:creationId xmlns:a16="http://schemas.microsoft.com/office/drawing/2014/main" id="{A0BAC539-2985-B4E6-2036-B9EC4CE9486D}"/>
              </a:ext>
            </a:extLst>
          </p:cNvPr>
          <p:cNvGraphicFramePr>
            <a:graphicFrameLocks noGrp="1"/>
          </p:cNvGraphicFramePr>
          <p:nvPr>
            <p:extLst>
              <p:ext uri="{D42A27DB-BD31-4B8C-83A1-F6EECF244321}">
                <p14:modId xmlns:p14="http://schemas.microsoft.com/office/powerpoint/2010/main" val="2806767896"/>
              </p:ext>
            </p:extLst>
          </p:nvPr>
        </p:nvGraphicFramePr>
        <p:xfrm>
          <a:off x="7018410" y="4402638"/>
          <a:ext cx="4100167" cy="2377440"/>
        </p:xfrm>
        <a:graphic>
          <a:graphicData uri="http://schemas.openxmlformats.org/drawingml/2006/table">
            <a:tbl>
              <a:tblPr firstRow="1" bandRow="1">
                <a:tableStyleId>{2D5ABB26-0587-4C30-8999-92F81FD0307C}</a:tableStyleId>
              </a:tblPr>
              <a:tblGrid>
                <a:gridCol w="341681">
                  <a:extLst>
                    <a:ext uri="{9D8B030D-6E8A-4147-A177-3AD203B41FA5}">
                      <a16:colId xmlns:a16="http://schemas.microsoft.com/office/drawing/2014/main" val="992434878"/>
                    </a:ext>
                  </a:extLst>
                </a:gridCol>
                <a:gridCol w="341681">
                  <a:extLst>
                    <a:ext uri="{9D8B030D-6E8A-4147-A177-3AD203B41FA5}">
                      <a16:colId xmlns:a16="http://schemas.microsoft.com/office/drawing/2014/main" val="1314648144"/>
                    </a:ext>
                  </a:extLst>
                </a:gridCol>
                <a:gridCol w="683361">
                  <a:extLst>
                    <a:ext uri="{9D8B030D-6E8A-4147-A177-3AD203B41FA5}">
                      <a16:colId xmlns:a16="http://schemas.microsoft.com/office/drawing/2014/main" val="3449781916"/>
                    </a:ext>
                  </a:extLst>
                </a:gridCol>
                <a:gridCol w="683361">
                  <a:extLst>
                    <a:ext uri="{9D8B030D-6E8A-4147-A177-3AD203B41FA5}">
                      <a16:colId xmlns:a16="http://schemas.microsoft.com/office/drawing/2014/main" val="814567911"/>
                    </a:ext>
                  </a:extLst>
                </a:gridCol>
                <a:gridCol w="683361">
                  <a:extLst>
                    <a:ext uri="{9D8B030D-6E8A-4147-A177-3AD203B41FA5}">
                      <a16:colId xmlns:a16="http://schemas.microsoft.com/office/drawing/2014/main" val="319648334"/>
                    </a:ext>
                  </a:extLst>
                </a:gridCol>
                <a:gridCol w="683361">
                  <a:extLst>
                    <a:ext uri="{9D8B030D-6E8A-4147-A177-3AD203B41FA5}">
                      <a16:colId xmlns:a16="http://schemas.microsoft.com/office/drawing/2014/main" val="1627595084"/>
                    </a:ext>
                  </a:extLst>
                </a:gridCol>
                <a:gridCol w="683361">
                  <a:extLst>
                    <a:ext uri="{9D8B030D-6E8A-4147-A177-3AD203B41FA5}">
                      <a16:colId xmlns:a16="http://schemas.microsoft.com/office/drawing/2014/main" val="1775753656"/>
                    </a:ext>
                  </a:extLst>
                </a:gridCol>
              </a:tblGrid>
              <a:tr h="388244">
                <a:tc>
                  <a:txBody>
                    <a:bodyPr/>
                    <a:lstStyle/>
                    <a:p>
                      <a:pPr algn="ctr"/>
                      <a:r>
                        <a:rPr lang="en-US" sz="2000" b="1" dirty="0" err="1"/>
                        <a:t>i</a:t>
                      </a:r>
                      <a:endParaRPr lang="en-US" sz="2000" b="1" dirty="0"/>
                    </a:p>
                  </a:txBody>
                  <a:tcPr/>
                </a:tc>
                <a:tc>
                  <a:txBody>
                    <a:bodyPr/>
                    <a:lstStyle/>
                    <a:p>
                      <a:pPr algn="ctr"/>
                      <a:r>
                        <a:rPr lang="en-US" sz="2000" b="1" dirty="0"/>
                        <a:t>j</a:t>
                      </a:r>
                    </a:p>
                  </a:txBody>
                  <a:tcPr/>
                </a:tc>
                <a:tc>
                  <a:txBody>
                    <a:bodyPr/>
                    <a:lstStyle/>
                    <a:p>
                      <a:pPr algn="ctr"/>
                      <a:r>
                        <a:rPr lang="en-US" sz="2000" b="1" dirty="0"/>
                        <a:t>1</a:t>
                      </a:r>
                    </a:p>
                  </a:txBody>
                  <a:tcPr/>
                </a:tc>
                <a:tc>
                  <a:txBody>
                    <a:bodyPr/>
                    <a:lstStyle/>
                    <a:p>
                      <a:pPr algn="ctr"/>
                      <a:r>
                        <a:rPr lang="en-US" sz="2000" b="1" dirty="0"/>
                        <a:t>2</a:t>
                      </a:r>
                    </a:p>
                  </a:txBody>
                  <a:tcPr/>
                </a:tc>
                <a:tc>
                  <a:txBody>
                    <a:bodyPr/>
                    <a:lstStyle/>
                    <a:p>
                      <a:pPr algn="ctr"/>
                      <a:r>
                        <a:rPr lang="en-US" sz="2000" b="1" dirty="0"/>
                        <a:t>3</a:t>
                      </a:r>
                    </a:p>
                  </a:txBody>
                  <a:tcPr/>
                </a:tc>
                <a:tc>
                  <a:txBody>
                    <a:bodyPr/>
                    <a:lstStyle/>
                    <a:p>
                      <a:pPr algn="ctr"/>
                      <a:r>
                        <a:rPr lang="en-US" sz="2000" b="1" dirty="0"/>
                        <a:t>4</a:t>
                      </a:r>
                    </a:p>
                  </a:txBody>
                  <a:tcPr/>
                </a:tc>
                <a:tc>
                  <a:txBody>
                    <a:bodyPr/>
                    <a:lstStyle/>
                    <a:p>
                      <a:pPr algn="ctr"/>
                      <a:r>
                        <a:rPr lang="en-US" sz="2000" b="1" dirty="0"/>
                        <a:t>5</a:t>
                      </a:r>
                    </a:p>
                  </a:txBody>
                  <a:tcPr/>
                </a:tc>
                <a:extLst>
                  <a:ext uri="{0D108BD9-81ED-4DB2-BD59-A6C34878D82A}">
                    <a16:rowId xmlns:a16="http://schemas.microsoft.com/office/drawing/2014/main" val="3937335887"/>
                  </a:ext>
                </a:extLst>
              </a:tr>
              <a:tr h="388244">
                <a:tc gridSpan="2">
                  <a:txBody>
                    <a:bodyPr/>
                    <a:lstStyle/>
                    <a:p>
                      <a:pPr algn="ctr"/>
                      <a:r>
                        <a:rPr lang="en-US" sz="2000" b="1" dirty="0"/>
                        <a:t>1</a:t>
                      </a:r>
                    </a:p>
                  </a:txBody>
                  <a:tcPr/>
                </a:tc>
                <a:tc hMerge="1">
                  <a:txBody>
                    <a:bodyPr/>
                    <a:lstStyle/>
                    <a:p>
                      <a:endParaRPr lang="en-US"/>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3077082613"/>
                  </a:ext>
                </a:extLst>
              </a:tr>
              <a:tr h="388244">
                <a:tc gridSpan="2">
                  <a:txBody>
                    <a:bodyPr/>
                    <a:lstStyle/>
                    <a:p>
                      <a:pPr algn="ctr"/>
                      <a:r>
                        <a:rPr lang="en-US" sz="2000" b="1" dirty="0"/>
                        <a:t>2</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extLst>
                  <a:ext uri="{0D108BD9-81ED-4DB2-BD59-A6C34878D82A}">
                    <a16:rowId xmlns:a16="http://schemas.microsoft.com/office/drawing/2014/main" val="1822235726"/>
                  </a:ext>
                </a:extLst>
              </a:tr>
              <a:tr h="388244">
                <a:tc gridSpan="2">
                  <a:txBody>
                    <a:bodyPr/>
                    <a:lstStyle/>
                    <a:p>
                      <a:pPr algn="ctr"/>
                      <a:r>
                        <a:rPr lang="en-US" sz="2000" b="1" dirty="0"/>
                        <a:t>3</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96039616"/>
                  </a:ext>
                </a:extLst>
              </a:tr>
              <a:tr h="388244">
                <a:tc gridSpan="2">
                  <a:txBody>
                    <a:bodyPr/>
                    <a:lstStyle/>
                    <a:p>
                      <a:pPr algn="ctr"/>
                      <a:r>
                        <a:rPr lang="en-US" sz="2000" b="1" dirty="0"/>
                        <a:t>4</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extLst>
                  <a:ext uri="{0D108BD9-81ED-4DB2-BD59-A6C34878D82A}">
                    <a16:rowId xmlns:a16="http://schemas.microsoft.com/office/drawing/2014/main" val="3024584583"/>
                  </a:ext>
                </a:extLst>
              </a:tr>
              <a:tr h="388244">
                <a:tc gridSpan="2">
                  <a:txBody>
                    <a:bodyPr/>
                    <a:lstStyle/>
                    <a:p>
                      <a:pPr algn="ctr"/>
                      <a:r>
                        <a:rPr lang="en-US" sz="2000" b="1" dirty="0"/>
                        <a:t>5</a:t>
                      </a:r>
                    </a:p>
                  </a:txBody>
                  <a:tcPr/>
                </a:tc>
                <a:tc hMerge="1">
                  <a:txBody>
                    <a:bodyPr/>
                    <a:lstStyle/>
                    <a:p>
                      <a:endParaRPr lang="en-US"/>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tc>
                  <a:txBody>
                    <a:bodyPr/>
                    <a:lstStyle/>
                    <a:p>
                      <a:pPr algn="ctr"/>
                      <a:r>
                        <a:rPr lang="en-US" sz="2000" dirty="0"/>
                        <a:t>1</a:t>
                      </a:r>
                    </a:p>
                  </a:txBody>
                  <a:tcPr/>
                </a:tc>
                <a:extLst>
                  <a:ext uri="{0D108BD9-81ED-4DB2-BD59-A6C34878D82A}">
                    <a16:rowId xmlns:a16="http://schemas.microsoft.com/office/drawing/2014/main" val="3131399422"/>
                  </a:ext>
                </a:extLst>
              </a:tr>
            </a:tbl>
          </a:graphicData>
        </a:graphic>
      </p:graphicFrame>
      <p:pic>
        <p:nvPicPr>
          <p:cNvPr id="4" name="Picture 3">
            <a:extLst>
              <a:ext uri="{FF2B5EF4-FFF2-40B4-BE49-F238E27FC236}">
                <a16:creationId xmlns:a16="http://schemas.microsoft.com/office/drawing/2014/main" id="{7111A176-F2AC-DCF9-BC26-4B262F6978A3}"/>
              </a:ext>
            </a:extLst>
          </p:cNvPr>
          <p:cNvPicPr>
            <a:picLocks noChangeAspect="1"/>
          </p:cNvPicPr>
          <p:nvPr/>
        </p:nvPicPr>
        <p:blipFill>
          <a:blip r:embed="rId2"/>
          <a:stretch>
            <a:fillRect/>
          </a:stretch>
        </p:blipFill>
        <p:spPr>
          <a:xfrm>
            <a:off x="1369934" y="4402638"/>
            <a:ext cx="4726066" cy="2065926"/>
          </a:xfrm>
          <a:prstGeom prst="rect">
            <a:avLst/>
          </a:prstGeom>
        </p:spPr>
      </p:pic>
    </p:spTree>
    <p:extLst>
      <p:ext uri="{BB962C8B-B14F-4D97-AF65-F5344CB8AC3E}">
        <p14:creationId xmlns:p14="http://schemas.microsoft.com/office/powerpoint/2010/main" val="232987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ADJACENCY MATRIX REPRESENTATION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To represent a </a:t>
            </a:r>
            <a:r>
              <a:rPr lang="en-US" sz="3200" b="1" i="1" dirty="0">
                <a:latin typeface="Perpetua" panose="02020502060401020303" pitchFamily="18" charset="0"/>
              </a:rPr>
              <a:t>weighted graph using adjacency matrix</a:t>
            </a:r>
            <a:r>
              <a:rPr lang="en-US" sz="3200" dirty="0">
                <a:latin typeface="Perpetua" panose="02020502060401020303" pitchFamily="18" charset="0"/>
              </a:rPr>
              <a:t>, weight of the edge (</a:t>
            </a:r>
            <a:r>
              <a:rPr lang="en-US" sz="3200" dirty="0" err="1">
                <a:latin typeface="Perpetua" panose="02020502060401020303" pitchFamily="18" charset="0"/>
              </a:rPr>
              <a:t>i</a:t>
            </a:r>
            <a:r>
              <a:rPr lang="en-US" sz="3200" dirty="0">
                <a:latin typeface="Perpetua" panose="02020502060401020303" pitchFamily="18" charset="0"/>
              </a:rPr>
              <a:t>, j) is simply stored as the entry in </a:t>
            </a:r>
            <a:r>
              <a:rPr lang="en-US" sz="3200" dirty="0" err="1">
                <a:latin typeface="Perpetua" panose="02020502060401020303" pitchFamily="18" charset="0"/>
              </a:rPr>
              <a:t>i</a:t>
            </a:r>
            <a:r>
              <a:rPr lang="en-US" sz="3200" baseline="30000" dirty="0" err="1">
                <a:latin typeface="Perpetua" panose="02020502060401020303" pitchFamily="18" charset="0"/>
              </a:rPr>
              <a:t>th</a:t>
            </a:r>
            <a:r>
              <a:rPr lang="en-US" sz="3200" dirty="0">
                <a:latin typeface="Perpetua" panose="02020502060401020303" pitchFamily="18" charset="0"/>
              </a:rPr>
              <a:t> row and </a:t>
            </a:r>
            <a:r>
              <a:rPr lang="en-US" sz="3200" dirty="0" err="1">
                <a:latin typeface="Perpetua" panose="02020502060401020303" pitchFamily="18" charset="0"/>
              </a:rPr>
              <a:t>j</a:t>
            </a:r>
            <a:r>
              <a:rPr lang="en-US" sz="3200" baseline="30000" dirty="0" err="1">
                <a:latin typeface="Perpetua" panose="02020502060401020303" pitchFamily="18" charset="0"/>
              </a:rPr>
              <a:t>th</a:t>
            </a:r>
            <a:r>
              <a:rPr lang="en-US" sz="3200" dirty="0">
                <a:latin typeface="Perpetua" panose="02020502060401020303" pitchFamily="18" charset="0"/>
              </a:rPr>
              <a:t> column of the adjacency matrix. </a:t>
            </a:r>
          </a:p>
          <a:p>
            <a:pPr marL="514350" indent="-457200" algn="just">
              <a:spcBef>
                <a:spcPts val="0"/>
              </a:spcBef>
              <a:tabLst>
                <a:tab pos="914400" algn="l"/>
              </a:tabLst>
            </a:pPr>
            <a:r>
              <a:rPr lang="en-US" sz="3200" dirty="0">
                <a:latin typeface="Perpetua" panose="02020502060401020303" pitchFamily="18" charset="0"/>
              </a:rPr>
              <a:t>There are some cases where </a:t>
            </a:r>
            <a:r>
              <a:rPr lang="en-US" sz="3200" b="1" i="1" dirty="0">
                <a:latin typeface="Perpetua" panose="02020502060401020303" pitchFamily="18" charset="0"/>
              </a:rPr>
              <a:t>zero</a:t>
            </a:r>
            <a:r>
              <a:rPr lang="en-US" sz="3200" dirty="0">
                <a:latin typeface="Perpetua" panose="02020502060401020303" pitchFamily="18" charset="0"/>
              </a:rPr>
              <a:t> can also be the possible weight of the edge, then we have to store some sentinel value for non-existent edge, which can be a </a:t>
            </a:r>
            <a:r>
              <a:rPr lang="en-US" sz="3200" b="1" i="1" dirty="0">
                <a:latin typeface="Perpetua" panose="02020502060401020303" pitchFamily="18" charset="0"/>
              </a:rPr>
              <a:t>negative</a:t>
            </a:r>
            <a:r>
              <a:rPr lang="en-US" sz="3200" dirty="0">
                <a:latin typeface="Perpetua" panose="02020502060401020303" pitchFamily="18" charset="0"/>
              </a:rPr>
              <a:t> value; since the weight of the edge is always a positive number. Consider a weighted graph, Fig. 7.16</a:t>
            </a:r>
          </a:p>
        </p:txBody>
      </p:sp>
      <p:sp>
        <p:nvSpPr>
          <p:cNvPr id="5" name="Slide Number Placeholder 4"/>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333589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Nonlinear data structures, graphs.</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Graphs representations have found application in almost all subjects like geography, engineering and solving games and puzzles.</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A graph G consist of</a:t>
            </a:r>
          </a:p>
          <a:p>
            <a:pPr marL="987552" lvl="1" indent="-457200">
              <a:buFont typeface="+mj-lt"/>
              <a:buAutoNum type="arabicPeriod"/>
            </a:pPr>
            <a:r>
              <a:rPr lang="en-US" sz="3200" dirty="0">
                <a:latin typeface="Perpetua" panose="02020502060401020303" pitchFamily="18" charset="0"/>
              </a:rPr>
              <a:t>Set of vertices V (called nodes), (V = {v1, v2, v3, v4......vn}) and</a:t>
            </a:r>
          </a:p>
          <a:p>
            <a:pPr marL="987552" lvl="1" indent="-457200">
              <a:buFont typeface="+mj-lt"/>
              <a:buAutoNum type="arabicPeriod"/>
            </a:pPr>
            <a:r>
              <a:rPr lang="en-US" sz="3200" dirty="0">
                <a:latin typeface="Perpetua" panose="02020502060401020303" pitchFamily="18" charset="0"/>
              </a:rPr>
              <a:t>Set of edges E (i.e., E {e1, e2, e3......cm}</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A graph can be represents as G = (V, E), where V is a finite and non empty set at vertices and E is a set of pairs of vertices called edges.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Each edge ‘e’ in E is identified with a unique pair (a, b) of nodes in V, denoted by e = [a, b].</a:t>
            </a:r>
          </a:p>
        </p:txBody>
      </p:sp>
      <p:sp>
        <p:nvSpPr>
          <p:cNvPr id="5" name="Slide Number Placeholder 4"/>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68905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ADJACENCY MATRIX REPRESENTATION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The </a:t>
            </a:r>
            <a:r>
              <a:rPr lang="en-US" sz="2800" b="1" i="1" dirty="0">
                <a:latin typeface="Perpetua" panose="02020502060401020303" pitchFamily="18" charset="0"/>
              </a:rPr>
              <a:t>adjacency matrix A for a directed weighted graph </a:t>
            </a:r>
            <a:r>
              <a:rPr lang="en-US" sz="2800" dirty="0">
                <a:latin typeface="Perpetua" panose="02020502060401020303" pitchFamily="18" charset="0"/>
              </a:rPr>
              <a:t>G = (V, E, W</a:t>
            </a:r>
            <a:r>
              <a:rPr lang="en-US" sz="2800" baseline="-25000" dirty="0">
                <a:latin typeface="Perpetua" panose="02020502060401020303" pitchFamily="18" charset="0"/>
              </a:rPr>
              <a:t>e</a:t>
            </a:r>
            <a:r>
              <a:rPr lang="en-US" sz="2800" dirty="0">
                <a:latin typeface="Perpetua" panose="02020502060401020303" pitchFamily="18" charset="0"/>
              </a:rPr>
              <a:t> ) can be represented (in Fig. 5.17) as </a:t>
            </a:r>
          </a:p>
          <a:p>
            <a:pPr marL="1062990" lvl="2" indent="-457200" algn="just">
              <a:spcBef>
                <a:spcPts val="0"/>
              </a:spcBef>
              <a:tabLst>
                <a:tab pos="914400" algn="l"/>
              </a:tabLst>
            </a:pPr>
            <a:r>
              <a:rPr lang="en-US" sz="2800" dirty="0" err="1">
                <a:latin typeface="Perpetua" panose="02020502060401020303" pitchFamily="18" charset="0"/>
              </a:rPr>
              <a:t>A</a:t>
            </a:r>
            <a:r>
              <a:rPr lang="en-US" sz="2800" baseline="-25000" dirty="0" err="1">
                <a:latin typeface="Perpetua" panose="02020502060401020303" pitchFamily="18" charset="0"/>
              </a:rPr>
              <a:t>ij</a:t>
            </a:r>
            <a:r>
              <a:rPr lang="en-US" sz="2800" dirty="0">
                <a:latin typeface="Perpetua" panose="02020502060401020303" pitchFamily="18" charset="0"/>
              </a:rPr>
              <a:t> = </a:t>
            </a:r>
            <a:r>
              <a:rPr lang="en-US" sz="2800" dirty="0" err="1">
                <a:latin typeface="Perpetua" panose="02020502060401020303" pitchFamily="18" charset="0"/>
              </a:rPr>
              <a:t>W</a:t>
            </a:r>
            <a:r>
              <a:rPr lang="en-US" sz="2800" baseline="-25000" dirty="0" err="1">
                <a:latin typeface="Perpetua" panose="02020502060401020303" pitchFamily="18" charset="0"/>
              </a:rPr>
              <a:t>ij</a:t>
            </a:r>
            <a:r>
              <a:rPr lang="en-US" sz="2800" dirty="0">
                <a:latin typeface="Perpetua" panose="02020502060401020303" pitchFamily="18" charset="0"/>
              </a:rPr>
              <a:t> { if there is an edge from V</a:t>
            </a:r>
            <a:r>
              <a:rPr lang="en-US" sz="2800" baseline="-25000" dirty="0">
                <a:latin typeface="Perpetua" panose="02020502060401020303" pitchFamily="18" charset="0"/>
              </a:rPr>
              <a:t>i</a:t>
            </a:r>
            <a:r>
              <a:rPr lang="en-US" sz="2800" dirty="0">
                <a:latin typeface="Perpetua" panose="02020502060401020303" pitchFamily="18" charset="0"/>
              </a:rPr>
              <a:t> to </a:t>
            </a:r>
            <a:r>
              <a:rPr lang="en-US" sz="2800" dirty="0" err="1">
                <a:latin typeface="Perpetua" panose="02020502060401020303" pitchFamily="18" charset="0"/>
              </a:rPr>
              <a:t>V</a:t>
            </a:r>
            <a:r>
              <a:rPr lang="en-US" sz="2800" baseline="-25000" dirty="0" err="1">
                <a:latin typeface="Perpetua" panose="02020502060401020303" pitchFamily="18" charset="0"/>
              </a:rPr>
              <a:t>j</a:t>
            </a:r>
            <a:r>
              <a:rPr lang="en-US" sz="2800" dirty="0">
                <a:latin typeface="Perpetua" panose="02020502060401020303" pitchFamily="18" charset="0"/>
              </a:rPr>
              <a:t> then represent its weight </a:t>
            </a:r>
            <a:r>
              <a:rPr lang="en-US" sz="2800" dirty="0" err="1">
                <a:latin typeface="Perpetua" panose="02020502060401020303" pitchFamily="18" charset="0"/>
              </a:rPr>
              <a:t>W</a:t>
            </a:r>
            <a:r>
              <a:rPr lang="en-US" sz="2800" baseline="-25000" dirty="0" err="1">
                <a:latin typeface="Perpetua" panose="02020502060401020303" pitchFamily="18" charset="0"/>
              </a:rPr>
              <a:t>ij</a:t>
            </a:r>
            <a:r>
              <a:rPr lang="en-US" sz="2800" dirty="0">
                <a:latin typeface="Perpetua" panose="02020502060401020303" pitchFamily="18" charset="0"/>
              </a:rPr>
              <a:t>.} </a:t>
            </a:r>
          </a:p>
          <a:p>
            <a:pPr marL="1062990" lvl="2" indent="-457200" algn="just">
              <a:spcBef>
                <a:spcPts val="0"/>
              </a:spcBef>
              <a:tabLst>
                <a:tab pos="914400" algn="l"/>
              </a:tabLst>
            </a:pPr>
            <a:r>
              <a:rPr lang="en-US" sz="2800" dirty="0" err="1">
                <a:latin typeface="Perpetua" panose="02020502060401020303" pitchFamily="18" charset="0"/>
              </a:rPr>
              <a:t>A</a:t>
            </a:r>
            <a:r>
              <a:rPr lang="en-US" sz="2800" baseline="-25000" dirty="0" err="1">
                <a:latin typeface="Perpetua" panose="02020502060401020303" pitchFamily="18" charset="0"/>
              </a:rPr>
              <a:t>ij</a:t>
            </a:r>
            <a:r>
              <a:rPr lang="en-US" sz="2800" dirty="0">
                <a:latin typeface="Perpetua" panose="02020502060401020303" pitchFamily="18" charset="0"/>
              </a:rPr>
              <a:t> = – 1 { if there is no edge from V</a:t>
            </a:r>
            <a:r>
              <a:rPr lang="en-US" sz="2800" baseline="-25000" dirty="0">
                <a:latin typeface="Perpetua" panose="02020502060401020303" pitchFamily="18" charset="0"/>
              </a:rPr>
              <a:t>i</a:t>
            </a:r>
            <a:r>
              <a:rPr lang="en-US" sz="2800" dirty="0">
                <a:latin typeface="Perpetua" panose="02020502060401020303" pitchFamily="18" charset="0"/>
              </a:rPr>
              <a:t> to </a:t>
            </a:r>
            <a:r>
              <a:rPr lang="en-US" sz="2800" dirty="0" err="1">
                <a:latin typeface="Perpetua" panose="02020502060401020303" pitchFamily="18" charset="0"/>
              </a:rPr>
              <a:t>V</a:t>
            </a:r>
            <a:r>
              <a:rPr lang="en-US" sz="2800" baseline="-25000" dirty="0" err="1">
                <a:latin typeface="Perpetua" panose="02020502060401020303" pitchFamily="18" charset="0"/>
              </a:rPr>
              <a:t>j</a:t>
            </a:r>
            <a:r>
              <a:rPr lang="en-US" sz="28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20</a:t>
            </a:fld>
            <a:endParaRPr lang="en-US" dirty="0"/>
          </a:p>
        </p:txBody>
      </p:sp>
      <p:graphicFrame>
        <p:nvGraphicFramePr>
          <p:cNvPr id="7" name="Table 7">
            <a:extLst>
              <a:ext uri="{FF2B5EF4-FFF2-40B4-BE49-F238E27FC236}">
                <a16:creationId xmlns:a16="http://schemas.microsoft.com/office/drawing/2014/main" id="{A0BAC539-2985-B4E6-2036-B9EC4CE9486D}"/>
              </a:ext>
            </a:extLst>
          </p:cNvPr>
          <p:cNvGraphicFramePr>
            <a:graphicFrameLocks noGrp="1"/>
          </p:cNvGraphicFramePr>
          <p:nvPr>
            <p:extLst>
              <p:ext uri="{D42A27DB-BD31-4B8C-83A1-F6EECF244321}">
                <p14:modId xmlns:p14="http://schemas.microsoft.com/office/powerpoint/2010/main" val="2450702242"/>
              </p:ext>
            </p:extLst>
          </p:nvPr>
        </p:nvGraphicFramePr>
        <p:xfrm>
          <a:off x="7018410" y="3130431"/>
          <a:ext cx="4100167" cy="2377440"/>
        </p:xfrm>
        <a:graphic>
          <a:graphicData uri="http://schemas.openxmlformats.org/drawingml/2006/table">
            <a:tbl>
              <a:tblPr firstRow="1" bandRow="1">
                <a:tableStyleId>{2D5ABB26-0587-4C30-8999-92F81FD0307C}</a:tableStyleId>
              </a:tblPr>
              <a:tblGrid>
                <a:gridCol w="341681">
                  <a:extLst>
                    <a:ext uri="{9D8B030D-6E8A-4147-A177-3AD203B41FA5}">
                      <a16:colId xmlns:a16="http://schemas.microsoft.com/office/drawing/2014/main" val="992434878"/>
                    </a:ext>
                  </a:extLst>
                </a:gridCol>
                <a:gridCol w="341681">
                  <a:extLst>
                    <a:ext uri="{9D8B030D-6E8A-4147-A177-3AD203B41FA5}">
                      <a16:colId xmlns:a16="http://schemas.microsoft.com/office/drawing/2014/main" val="1314648144"/>
                    </a:ext>
                  </a:extLst>
                </a:gridCol>
                <a:gridCol w="683361">
                  <a:extLst>
                    <a:ext uri="{9D8B030D-6E8A-4147-A177-3AD203B41FA5}">
                      <a16:colId xmlns:a16="http://schemas.microsoft.com/office/drawing/2014/main" val="3449781916"/>
                    </a:ext>
                  </a:extLst>
                </a:gridCol>
                <a:gridCol w="683361">
                  <a:extLst>
                    <a:ext uri="{9D8B030D-6E8A-4147-A177-3AD203B41FA5}">
                      <a16:colId xmlns:a16="http://schemas.microsoft.com/office/drawing/2014/main" val="814567911"/>
                    </a:ext>
                  </a:extLst>
                </a:gridCol>
                <a:gridCol w="683361">
                  <a:extLst>
                    <a:ext uri="{9D8B030D-6E8A-4147-A177-3AD203B41FA5}">
                      <a16:colId xmlns:a16="http://schemas.microsoft.com/office/drawing/2014/main" val="319648334"/>
                    </a:ext>
                  </a:extLst>
                </a:gridCol>
                <a:gridCol w="683361">
                  <a:extLst>
                    <a:ext uri="{9D8B030D-6E8A-4147-A177-3AD203B41FA5}">
                      <a16:colId xmlns:a16="http://schemas.microsoft.com/office/drawing/2014/main" val="1627595084"/>
                    </a:ext>
                  </a:extLst>
                </a:gridCol>
                <a:gridCol w="683361">
                  <a:extLst>
                    <a:ext uri="{9D8B030D-6E8A-4147-A177-3AD203B41FA5}">
                      <a16:colId xmlns:a16="http://schemas.microsoft.com/office/drawing/2014/main" val="1775753656"/>
                    </a:ext>
                  </a:extLst>
                </a:gridCol>
              </a:tblGrid>
              <a:tr h="388244">
                <a:tc>
                  <a:txBody>
                    <a:bodyPr/>
                    <a:lstStyle/>
                    <a:p>
                      <a:pPr algn="ctr"/>
                      <a:r>
                        <a:rPr lang="en-US" sz="2000" b="1" dirty="0" err="1"/>
                        <a:t>i</a:t>
                      </a:r>
                      <a:endParaRPr lang="en-US" sz="2000" b="1" dirty="0"/>
                    </a:p>
                  </a:txBody>
                  <a:tcPr/>
                </a:tc>
                <a:tc>
                  <a:txBody>
                    <a:bodyPr/>
                    <a:lstStyle/>
                    <a:p>
                      <a:pPr algn="ctr"/>
                      <a:r>
                        <a:rPr lang="en-US" sz="2000" b="1" dirty="0"/>
                        <a:t>j</a:t>
                      </a:r>
                    </a:p>
                  </a:txBody>
                  <a:tcPr/>
                </a:tc>
                <a:tc>
                  <a:txBody>
                    <a:bodyPr/>
                    <a:lstStyle/>
                    <a:p>
                      <a:pPr algn="ctr"/>
                      <a:r>
                        <a:rPr lang="en-US" sz="2000" b="1" dirty="0"/>
                        <a:t>1</a:t>
                      </a:r>
                    </a:p>
                  </a:txBody>
                  <a:tcPr/>
                </a:tc>
                <a:tc>
                  <a:txBody>
                    <a:bodyPr/>
                    <a:lstStyle/>
                    <a:p>
                      <a:pPr algn="ctr"/>
                      <a:r>
                        <a:rPr lang="en-US" sz="2000" b="1" dirty="0"/>
                        <a:t>2</a:t>
                      </a:r>
                    </a:p>
                  </a:txBody>
                  <a:tcPr/>
                </a:tc>
                <a:tc>
                  <a:txBody>
                    <a:bodyPr/>
                    <a:lstStyle/>
                    <a:p>
                      <a:pPr algn="ctr"/>
                      <a:r>
                        <a:rPr lang="en-US" sz="2000" b="1" dirty="0"/>
                        <a:t>3</a:t>
                      </a:r>
                    </a:p>
                  </a:txBody>
                  <a:tcPr/>
                </a:tc>
                <a:tc>
                  <a:txBody>
                    <a:bodyPr/>
                    <a:lstStyle/>
                    <a:p>
                      <a:pPr algn="ctr"/>
                      <a:r>
                        <a:rPr lang="en-US" sz="2000" b="1" dirty="0"/>
                        <a:t>4</a:t>
                      </a:r>
                    </a:p>
                  </a:txBody>
                  <a:tcPr/>
                </a:tc>
                <a:tc>
                  <a:txBody>
                    <a:bodyPr/>
                    <a:lstStyle/>
                    <a:p>
                      <a:pPr algn="ctr"/>
                      <a:r>
                        <a:rPr lang="en-US" sz="2000" b="1" dirty="0"/>
                        <a:t>5</a:t>
                      </a:r>
                    </a:p>
                  </a:txBody>
                  <a:tcPr/>
                </a:tc>
                <a:extLst>
                  <a:ext uri="{0D108BD9-81ED-4DB2-BD59-A6C34878D82A}">
                    <a16:rowId xmlns:a16="http://schemas.microsoft.com/office/drawing/2014/main" val="3937335887"/>
                  </a:ext>
                </a:extLst>
              </a:tr>
              <a:tr h="388244">
                <a:tc gridSpan="2">
                  <a:txBody>
                    <a:bodyPr/>
                    <a:lstStyle/>
                    <a:p>
                      <a:pPr algn="ctr"/>
                      <a:r>
                        <a:rPr lang="en-US" sz="2000" b="1" dirty="0"/>
                        <a:t>1</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5</a:t>
                      </a:r>
                    </a:p>
                  </a:txBody>
                  <a:tcPr/>
                </a:tc>
                <a:tc>
                  <a:txBody>
                    <a:bodyPr/>
                    <a:lstStyle/>
                    <a:p>
                      <a:pPr algn="ctr"/>
                      <a:r>
                        <a:rPr lang="en-US" sz="2000" dirty="0"/>
                        <a:t>3</a:t>
                      </a:r>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3077082613"/>
                  </a:ext>
                </a:extLst>
              </a:tr>
              <a:tr h="388244">
                <a:tc gridSpan="2">
                  <a:txBody>
                    <a:bodyPr/>
                    <a:lstStyle/>
                    <a:p>
                      <a:pPr algn="ctr"/>
                      <a:r>
                        <a:rPr lang="en-US" sz="2000" b="1" dirty="0"/>
                        <a:t>2</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7</a:t>
                      </a:r>
                    </a:p>
                  </a:txBody>
                  <a:tcPr/>
                </a:tc>
                <a:extLst>
                  <a:ext uri="{0D108BD9-81ED-4DB2-BD59-A6C34878D82A}">
                    <a16:rowId xmlns:a16="http://schemas.microsoft.com/office/drawing/2014/main" val="1822235726"/>
                  </a:ext>
                </a:extLst>
              </a:tr>
              <a:tr h="388244">
                <a:tc gridSpan="2">
                  <a:txBody>
                    <a:bodyPr/>
                    <a:lstStyle/>
                    <a:p>
                      <a:pPr algn="ctr"/>
                      <a:r>
                        <a:rPr lang="en-US" sz="2000" b="1" dirty="0"/>
                        <a:t>3</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4</a:t>
                      </a:r>
                    </a:p>
                  </a:txBody>
                  <a:tcPr/>
                </a:tc>
                <a:tc>
                  <a:txBody>
                    <a:bodyPr/>
                    <a:lstStyle/>
                    <a:p>
                      <a:pPr algn="ctr"/>
                      <a:r>
                        <a:rPr lang="en-US" sz="2000" dirty="0"/>
                        <a:t>-1</a:t>
                      </a:r>
                    </a:p>
                  </a:txBody>
                  <a:tcPr/>
                </a:tc>
                <a:extLst>
                  <a:ext uri="{0D108BD9-81ED-4DB2-BD59-A6C34878D82A}">
                    <a16:rowId xmlns:a16="http://schemas.microsoft.com/office/drawing/2014/main" val="96039616"/>
                  </a:ext>
                </a:extLst>
              </a:tr>
              <a:tr h="388244">
                <a:tc gridSpan="2">
                  <a:txBody>
                    <a:bodyPr/>
                    <a:lstStyle/>
                    <a:p>
                      <a:pPr algn="ctr"/>
                      <a:r>
                        <a:rPr lang="en-US" sz="2000" b="1" dirty="0"/>
                        <a:t>4</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extLst>
                  <a:ext uri="{0D108BD9-81ED-4DB2-BD59-A6C34878D82A}">
                    <a16:rowId xmlns:a16="http://schemas.microsoft.com/office/drawing/2014/main" val="3024584583"/>
                  </a:ext>
                </a:extLst>
              </a:tr>
              <a:tr h="388244">
                <a:tc gridSpan="2">
                  <a:txBody>
                    <a:bodyPr/>
                    <a:lstStyle/>
                    <a:p>
                      <a:pPr algn="ctr"/>
                      <a:r>
                        <a:rPr lang="en-US" sz="2000" b="1" dirty="0"/>
                        <a:t>5</a:t>
                      </a:r>
                    </a:p>
                  </a:txBody>
                  <a:tcPr/>
                </a:tc>
                <a:tc hMerge="1">
                  <a:txBody>
                    <a:bodyPr/>
                    <a:lstStyle/>
                    <a:p>
                      <a:endParaRPr lang="en-US"/>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extLst>
                  <a:ext uri="{0D108BD9-81ED-4DB2-BD59-A6C34878D82A}">
                    <a16:rowId xmlns:a16="http://schemas.microsoft.com/office/drawing/2014/main" val="3131399422"/>
                  </a:ext>
                </a:extLst>
              </a:tr>
            </a:tbl>
          </a:graphicData>
        </a:graphic>
      </p:graphicFrame>
      <p:pic>
        <p:nvPicPr>
          <p:cNvPr id="6" name="Picture 5">
            <a:extLst>
              <a:ext uri="{FF2B5EF4-FFF2-40B4-BE49-F238E27FC236}">
                <a16:creationId xmlns:a16="http://schemas.microsoft.com/office/drawing/2014/main" id="{F5498FCF-8915-B0A6-6204-FCA0507A4DF8}"/>
              </a:ext>
            </a:extLst>
          </p:cNvPr>
          <p:cNvPicPr>
            <a:picLocks noChangeAspect="1"/>
          </p:cNvPicPr>
          <p:nvPr/>
        </p:nvPicPr>
        <p:blipFill rotWithShape="1">
          <a:blip r:embed="rId2"/>
          <a:srcRect b="-1114"/>
          <a:stretch/>
        </p:blipFill>
        <p:spPr>
          <a:xfrm>
            <a:off x="1073423" y="3201200"/>
            <a:ext cx="5175453" cy="2265806"/>
          </a:xfrm>
          <a:prstGeom prst="rect">
            <a:avLst/>
          </a:prstGeom>
        </p:spPr>
      </p:pic>
      <p:sp>
        <p:nvSpPr>
          <p:cNvPr id="8" name="TextBox 7">
            <a:extLst>
              <a:ext uri="{FF2B5EF4-FFF2-40B4-BE49-F238E27FC236}">
                <a16:creationId xmlns:a16="http://schemas.microsoft.com/office/drawing/2014/main" id="{5C881FC2-010E-2DDF-CE97-CF5A6636516D}"/>
              </a:ext>
            </a:extLst>
          </p:cNvPr>
          <p:cNvSpPr txBox="1"/>
          <p:nvPr/>
        </p:nvSpPr>
        <p:spPr>
          <a:xfrm>
            <a:off x="579121" y="5449189"/>
            <a:ext cx="11135801"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Perpetua" panose="02020502060401020303" pitchFamily="18" charset="0"/>
              </a:rPr>
              <a:t>In this representation, </a:t>
            </a:r>
            <a:r>
              <a:rPr lang="en-US" sz="2000" b="1" dirty="0">
                <a:latin typeface="Perpetua" panose="02020502060401020303" pitchFamily="18" charset="0"/>
              </a:rPr>
              <a:t>n</a:t>
            </a:r>
            <a:r>
              <a:rPr lang="en-US" sz="2000" b="1" baseline="30000" dirty="0">
                <a:latin typeface="Perpetua" panose="02020502060401020303" pitchFamily="18" charset="0"/>
              </a:rPr>
              <a:t>2</a:t>
            </a:r>
            <a:r>
              <a:rPr lang="en-US" sz="2000" dirty="0">
                <a:latin typeface="Perpetua" panose="02020502060401020303" pitchFamily="18" charset="0"/>
              </a:rPr>
              <a:t> </a:t>
            </a:r>
            <a:r>
              <a:rPr lang="en-US" sz="2000" b="1" dirty="0">
                <a:latin typeface="Perpetua" panose="02020502060401020303" pitchFamily="18" charset="0"/>
              </a:rPr>
              <a:t>memory location </a:t>
            </a:r>
            <a:r>
              <a:rPr lang="en-US" sz="2000" dirty="0">
                <a:latin typeface="Perpetua" panose="02020502060401020303" pitchFamily="18" charset="0"/>
              </a:rPr>
              <a:t>is required to represent a graph with n vertices. </a:t>
            </a:r>
          </a:p>
          <a:p>
            <a:pPr marL="342900" indent="-342900" algn="just">
              <a:buFont typeface="Arial" panose="020B0604020202020204" pitchFamily="34" charset="0"/>
              <a:buChar char="•"/>
            </a:pPr>
            <a:r>
              <a:rPr lang="en-US" sz="2000" dirty="0">
                <a:latin typeface="Perpetua" panose="02020502060401020303" pitchFamily="18" charset="0"/>
              </a:rPr>
              <a:t>The adjacency matrix is a simple way to represent a graph, but it has two </a:t>
            </a:r>
            <a:r>
              <a:rPr lang="en-US" sz="2000" b="1" i="1" dirty="0">
                <a:latin typeface="Perpetua" panose="02020502060401020303" pitchFamily="18" charset="0"/>
              </a:rPr>
              <a:t>disadvantages</a:t>
            </a:r>
            <a:r>
              <a:rPr lang="en-US" sz="2000" dirty="0">
                <a:latin typeface="Perpetua" panose="02020502060401020303" pitchFamily="18" charset="0"/>
              </a:rPr>
              <a:t>.</a:t>
            </a:r>
          </a:p>
          <a:p>
            <a:pPr marL="987552" lvl="1" indent="-457200" algn="just">
              <a:buFont typeface="+mj-lt"/>
              <a:buAutoNum type="arabicPeriod"/>
            </a:pPr>
            <a:r>
              <a:rPr lang="en-US" sz="2000" dirty="0">
                <a:latin typeface="Perpetua" panose="02020502060401020303" pitchFamily="18" charset="0"/>
              </a:rPr>
              <a:t>It takes n</a:t>
            </a:r>
            <a:r>
              <a:rPr lang="en-US" sz="2000" baseline="30000" dirty="0">
                <a:latin typeface="Perpetua" panose="02020502060401020303" pitchFamily="18" charset="0"/>
              </a:rPr>
              <a:t>2</a:t>
            </a:r>
            <a:r>
              <a:rPr lang="en-US" sz="2000" dirty="0">
                <a:latin typeface="Perpetua" panose="02020502060401020303" pitchFamily="18" charset="0"/>
              </a:rPr>
              <a:t> space to represent a graph with n vertices, even for a spars graph and</a:t>
            </a:r>
          </a:p>
          <a:p>
            <a:pPr marL="987552" lvl="1" indent="-457200" algn="just">
              <a:buFont typeface="+mj-lt"/>
              <a:buAutoNum type="arabicPeriod"/>
            </a:pPr>
            <a:r>
              <a:rPr lang="en-US" sz="2000" dirty="0">
                <a:latin typeface="Perpetua" panose="02020502060401020303" pitchFamily="18" charset="0"/>
              </a:rPr>
              <a:t>It takes O(n</a:t>
            </a:r>
            <a:r>
              <a:rPr lang="en-US" sz="2000" baseline="30000" dirty="0">
                <a:latin typeface="Perpetua" panose="02020502060401020303" pitchFamily="18" charset="0"/>
              </a:rPr>
              <a:t>2</a:t>
            </a:r>
            <a:r>
              <a:rPr lang="en-US" sz="2000" dirty="0">
                <a:latin typeface="Perpetua" panose="02020502060401020303" pitchFamily="18" charset="0"/>
              </a:rPr>
              <a:t> ) time to solve the graph problem</a:t>
            </a:r>
          </a:p>
        </p:txBody>
      </p:sp>
    </p:spTree>
    <p:extLst>
      <p:ext uri="{BB962C8B-B14F-4D97-AF65-F5344CB8AC3E}">
        <p14:creationId xmlns:p14="http://schemas.microsoft.com/office/powerpoint/2010/main" val="36590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LINKED LIST REPRESENTATION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In this representation (also called </a:t>
            </a:r>
            <a:r>
              <a:rPr lang="en-US" sz="2800" i="1" dirty="0">
                <a:latin typeface="Perpetua" panose="02020502060401020303" pitchFamily="18" charset="0"/>
              </a:rPr>
              <a:t>adjacency list</a:t>
            </a:r>
            <a:r>
              <a:rPr lang="en-US" sz="2800" b="1" i="1" dirty="0">
                <a:latin typeface="Perpetua" panose="02020502060401020303" pitchFamily="18" charset="0"/>
              </a:rPr>
              <a:t> </a:t>
            </a:r>
            <a:r>
              <a:rPr lang="en-US" sz="2800" dirty="0">
                <a:latin typeface="Perpetua" panose="02020502060401020303" pitchFamily="18" charset="0"/>
              </a:rPr>
              <a:t>representation), we store a graph as a </a:t>
            </a:r>
            <a:r>
              <a:rPr lang="en-US" sz="2800" b="1" i="1" dirty="0">
                <a:latin typeface="Perpetua" panose="02020502060401020303" pitchFamily="18" charset="0"/>
              </a:rPr>
              <a:t>linked structure</a:t>
            </a:r>
            <a:r>
              <a:rPr lang="en-US" sz="2800" dirty="0">
                <a:latin typeface="Perpetua" panose="02020502060401020303" pitchFamily="18" charset="0"/>
              </a:rPr>
              <a:t>. </a:t>
            </a:r>
          </a:p>
          <a:p>
            <a:pPr marL="514350" indent="-457200" algn="just">
              <a:spcBef>
                <a:spcPts val="0"/>
              </a:spcBef>
              <a:tabLst>
                <a:tab pos="914400" algn="l"/>
              </a:tabLst>
            </a:pPr>
            <a:r>
              <a:rPr lang="en-US" sz="2800" dirty="0">
                <a:latin typeface="Perpetua" panose="02020502060401020303" pitchFamily="18" charset="0"/>
              </a:rPr>
              <a:t>First we store all the vertices of the graph in a list and then each adjacent vertices will be represented using linked list node. </a:t>
            </a:r>
          </a:p>
          <a:p>
            <a:pPr marL="514350" indent="-457200" algn="just">
              <a:spcBef>
                <a:spcPts val="0"/>
              </a:spcBef>
              <a:tabLst>
                <a:tab pos="914400" algn="l"/>
              </a:tabLst>
            </a:pPr>
            <a:r>
              <a:rPr lang="en-US" sz="2800" dirty="0">
                <a:latin typeface="Perpetua" panose="02020502060401020303" pitchFamily="18" charset="0"/>
              </a:rPr>
              <a:t>Here terminal vertex of an edge is stored in a structure node and linked to a corresponding initial vertex in the list.</a:t>
            </a:r>
          </a:p>
          <a:p>
            <a:pPr marL="514350" indent="-457200" algn="just">
              <a:spcBef>
                <a:spcPts val="0"/>
              </a:spcBef>
              <a:tabLst>
                <a:tab pos="914400" algn="l"/>
              </a:tabLst>
            </a:pPr>
            <a:r>
              <a:rPr lang="en-US" sz="2800" dirty="0">
                <a:latin typeface="Perpetua" panose="02020502060401020303" pitchFamily="18" charset="0"/>
              </a:rPr>
              <a:t>Consider a directed graph in Fig. 7.12, it can be represented using linked list as Fig. 7.18.</a:t>
            </a:r>
          </a:p>
        </p:txBody>
      </p:sp>
      <p:sp>
        <p:nvSpPr>
          <p:cNvPr id="5" name="Slide Number Placeholder 4"/>
          <p:cNvSpPr>
            <a:spLocks noGrp="1"/>
          </p:cNvSpPr>
          <p:nvPr>
            <p:ph type="sldNum" sz="quarter" idx="12"/>
          </p:nvPr>
        </p:nvSpPr>
        <p:spPr/>
        <p:txBody>
          <a:bodyPr/>
          <a:lstStyle/>
          <a:p>
            <a:fld id="{4CE482DC-2269-4F26-9D2A-7E44B1A4CD85}" type="slidenum">
              <a:rPr lang="en-US" smtClean="0"/>
              <a:t>21</a:t>
            </a:fld>
            <a:endParaRPr lang="en-US" dirty="0"/>
          </a:p>
        </p:txBody>
      </p:sp>
      <p:pic>
        <p:nvPicPr>
          <p:cNvPr id="10" name="Picture 9">
            <a:extLst>
              <a:ext uri="{FF2B5EF4-FFF2-40B4-BE49-F238E27FC236}">
                <a16:creationId xmlns:a16="http://schemas.microsoft.com/office/drawing/2014/main" id="{6ED0E932-AC61-7C8F-A810-50DD31D0D5A5}"/>
              </a:ext>
            </a:extLst>
          </p:cNvPr>
          <p:cNvPicPr>
            <a:picLocks noChangeAspect="1"/>
          </p:cNvPicPr>
          <p:nvPr/>
        </p:nvPicPr>
        <p:blipFill>
          <a:blip r:embed="rId2"/>
          <a:stretch>
            <a:fillRect/>
          </a:stretch>
        </p:blipFill>
        <p:spPr>
          <a:xfrm>
            <a:off x="2686421" y="4599851"/>
            <a:ext cx="3409579" cy="1873361"/>
          </a:xfrm>
          <a:prstGeom prst="rect">
            <a:avLst/>
          </a:prstGeom>
        </p:spPr>
      </p:pic>
    </p:spTree>
    <p:extLst>
      <p:ext uri="{BB962C8B-B14F-4D97-AF65-F5344CB8AC3E}">
        <p14:creationId xmlns:p14="http://schemas.microsoft.com/office/powerpoint/2010/main" val="3036652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LINKED LIST REPRESENTATION</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Weighted graph can be represented using linked list by storing the corresponding weight along with the terminal vertex of the edge.</a:t>
            </a:r>
          </a:p>
          <a:p>
            <a:pPr marL="514350" indent="-457200" algn="just">
              <a:spcBef>
                <a:spcPts val="0"/>
              </a:spcBef>
              <a:tabLst>
                <a:tab pos="914400" algn="l"/>
              </a:tabLst>
            </a:pPr>
            <a:r>
              <a:rPr lang="en-US" sz="3200" dirty="0">
                <a:latin typeface="Perpetua" panose="02020502060401020303" pitchFamily="18" charset="0"/>
              </a:rPr>
              <a:t>Consider a weighted graph in Fig. 7.16, it can be represented using linked list as in Fig. 7.19.</a:t>
            </a:r>
          </a:p>
        </p:txBody>
      </p:sp>
      <p:sp>
        <p:nvSpPr>
          <p:cNvPr id="5" name="Slide Number Placeholder 4"/>
          <p:cNvSpPr>
            <a:spLocks noGrp="1"/>
          </p:cNvSpPr>
          <p:nvPr>
            <p:ph type="sldNum" sz="quarter" idx="12"/>
          </p:nvPr>
        </p:nvSpPr>
        <p:spPr/>
        <p:txBody>
          <a:bodyPr/>
          <a:lstStyle/>
          <a:p>
            <a:fld id="{4CE482DC-2269-4F26-9D2A-7E44B1A4CD85}" type="slidenum">
              <a:rPr lang="en-US" smtClean="0"/>
              <a:t>22</a:t>
            </a:fld>
            <a:endParaRPr lang="en-US" dirty="0"/>
          </a:p>
        </p:txBody>
      </p:sp>
      <p:pic>
        <p:nvPicPr>
          <p:cNvPr id="6" name="Picture 5">
            <a:extLst>
              <a:ext uri="{FF2B5EF4-FFF2-40B4-BE49-F238E27FC236}">
                <a16:creationId xmlns:a16="http://schemas.microsoft.com/office/drawing/2014/main" id="{87CBC2EE-AACD-242D-6A2B-C0DDC9827DF9}"/>
              </a:ext>
            </a:extLst>
          </p:cNvPr>
          <p:cNvPicPr>
            <a:picLocks noChangeAspect="1"/>
          </p:cNvPicPr>
          <p:nvPr/>
        </p:nvPicPr>
        <p:blipFill>
          <a:blip r:embed="rId2"/>
          <a:stretch>
            <a:fillRect/>
          </a:stretch>
        </p:blipFill>
        <p:spPr>
          <a:xfrm>
            <a:off x="2366400" y="3429000"/>
            <a:ext cx="4087407" cy="1997368"/>
          </a:xfrm>
          <a:prstGeom prst="rect">
            <a:avLst/>
          </a:prstGeom>
        </p:spPr>
      </p:pic>
      <p:sp>
        <p:nvSpPr>
          <p:cNvPr id="8" name="TextBox 7">
            <a:extLst>
              <a:ext uri="{FF2B5EF4-FFF2-40B4-BE49-F238E27FC236}">
                <a16:creationId xmlns:a16="http://schemas.microsoft.com/office/drawing/2014/main" id="{FA329130-5DA1-DB0C-DA0F-29D1DB3EFE4E}"/>
              </a:ext>
            </a:extLst>
          </p:cNvPr>
          <p:cNvSpPr txBox="1"/>
          <p:nvPr/>
        </p:nvSpPr>
        <p:spPr>
          <a:xfrm>
            <a:off x="594360" y="5473149"/>
            <a:ext cx="11018520"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i="1" dirty="0">
                <a:latin typeface="Perpetua" panose="02020502060401020303" pitchFamily="18" charset="0"/>
              </a:rPr>
              <a:t>Although the linked list representation requires very less memory as compared to the adjacency matrix, the simplicity of adjacency matrix makes it preferable when graph are reasonably small</a:t>
            </a:r>
            <a:r>
              <a:rPr lang="en-US" sz="2800" dirty="0">
                <a:latin typeface="Perpetua" panose="02020502060401020303" pitchFamily="18" charset="0"/>
              </a:rPr>
              <a:t>.</a:t>
            </a:r>
          </a:p>
        </p:txBody>
      </p:sp>
    </p:spTree>
    <p:extLst>
      <p:ext uri="{BB962C8B-B14F-4D97-AF65-F5344CB8AC3E}">
        <p14:creationId xmlns:p14="http://schemas.microsoft.com/office/powerpoint/2010/main" val="29526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OPERATIONS ON GRAPH</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Suppose a graph G is maintained in memory by the linked list representation. </a:t>
            </a:r>
          </a:p>
          <a:p>
            <a:pPr marL="514350" indent="-457200" algn="just">
              <a:spcBef>
                <a:spcPts val="0"/>
              </a:spcBef>
              <a:tabLst>
                <a:tab pos="914400" algn="l"/>
              </a:tabLst>
            </a:pPr>
            <a:r>
              <a:rPr lang="en-US" sz="3200" dirty="0">
                <a:latin typeface="Perpetua" panose="02020502060401020303" pitchFamily="18" charset="0"/>
              </a:rPr>
              <a:t>This section discuss the different operations such as </a:t>
            </a:r>
            <a:r>
              <a:rPr lang="en-US" sz="3200" b="1" dirty="0">
                <a:latin typeface="Perpetua" panose="02020502060401020303" pitchFamily="18" charset="0"/>
              </a:rPr>
              <a:t>creating</a:t>
            </a:r>
            <a:r>
              <a:rPr lang="en-US" sz="3200" dirty="0">
                <a:latin typeface="Perpetua" panose="02020502060401020303" pitchFamily="18" charset="0"/>
              </a:rPr>
              <a:t> a graph, </a:t>
            </a:r>
            <a:r>
              <a:rPr lang="en-US" sz="3200" b="1" dirty="0">
                <a:latin typeface="Perpetua" panose="02020502060401020303" pitchFamily="18" charset="0"/>
              </a:rPr>
              <a:t>searching</a:t>
            </a:r>
            <a:r>
              <a:rPr lang="en-US" sz="3200" dirty="0">
                <a:latin typeface="Perpetua" panose="02020502060401020303" pitchFamily="18" charset="0"/>
              </a:rPr>
              <a:t>, </a:t>
            </a:r>
            <a:r>
              <a:rPr lang="en-US" sz="3200" b="1" dirty="0">
                <a:latin typeface="Perpetua" panose="02020502060401020303" pitchFamily="18" charset="0"/>
              </a:rPr>
              <a:t>deleting</a:t>
            </a:r>
            <a:r>
              <a:rPr lang="en-US" sz="3200" dirty="0">
                <a:latin typeface="Perpetua" panose="02020502060401020303" pitchFamily="18" charset="0"/>
              </a:rPr>
              <a:t> a vertices or edges.</a:t>
            </a:r>
          </a:p>
        </p:txBody>
      </p:sp>
      <p:sp>
        <p:nvSpPr>
          <p:cNvPr id="5" name="Slide Number Placeholder 4"/>
          <p:cNvSpPr>
            <a:spLocks noGrp="1"/>
          </p:cNvSpPr>
          <p:nvPr>
            <p:ph type="sldNum" sz="quarter" idx="12"/>
          </p:nvPr>
        </p:nvSpPr>
        <p:spPr/>
        <p:txBody>
          <a:bodyPr/>
          <a:lstStyle/>
          <a:p>
            <a:fld id="{4CE482DC-2269-4F26-9D2A-7E44B1A4CD85}" type="slidenum">
              <a:rPr lang="en-US" smtClean="0"/>
              <a:t>23</a:t>
            </a:fld>
            <a:endParaRPr lang="en-US" dirty="0"/>
          </a:p>
        </p:txBody>
      </p:sp>
    </p:spTree>
    <p:extLst>
      <p:ext uri="{BB962C8B-B14F-4D97-AF65-F5344CB8AC3E}">
        <p14:creationId xmlns:p14="http://schemas.microsoft.com/office/powerpoint/2010/main" val="4265573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CREATING A GRAPH</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To create a graph, first adjacency list array is created to store the vertices name, dynamically at the run time.</a:t>
            </a:r>
          </a:p>
          <a:p>
            <a:pPr marL="514350" indent="-457200" algn="just">
              <a:spcBef>
                <a:spcPts val="0"/>
              </a:spcBef>
              <a:tabLst>
                <a:tab pos="914400" algn="l"/>
              </a:tabLst>
            </a:pPr>
            <a:r>
              <a:rPr lang="en-US" sz="2800" dirty="0">
                <a:latin typeface="Perpetua" panose="02020502060401020303" pitchFamily="18" charset="0"/>
              </a:rPr>
              <a:t>Then the node is created and linked to the list array if an edge is there to the vertex.</a:t>
            </a:r>
          </a:p>
          <a:p>
            <a:pPr marL="1062990" lvl="2" indent="-457200" algn="just">
              <a:spcBef>
                <a:spcPts val="0"/>
              </a:spcBef>
              <a:tabLst>
                <a:tab pos="914400" algn="l"/>
              </a:tabLst>
            </a:pPr>
            <a:r>
              <a:rPr lang="en-US" sz="2800" b="1" dirty="0">
                <a:latin typeface="Perpetua" panose="02020502060401020303" pitchFamily="18" charset="0"/>
              </a:rPr>
              <a:t>Step 1</a:t>
            </a:r>
            <a:r>
              <a:rPr lang="en-US" sz="2800" dirty="0">
                <a:latin typeface="Perpetua" panose="02020502060401020303" pitchFamily="18" charset="0"/>
              </a:rPr>
              <a:t>: Input the total number of vertices in the graph, say n.</a:t>
            </a:r>
          </a:p>
          <a:p>
            <a:pPr marL="1062990" lvl="2" indent="-457200" algn="just">
              <a:spcBef>
                <a:spcPts val="0"/>
              </a:spcBef>
              <a:tabLst>
                <a:tab pos="914400" algn="l"/>
              </a:tabLst>
            </a:pPr>
            <a:r>
              <a:rPr lang="en-US" sz="2800" b="1" dirty="0">
                <a:latin typeface="Perpetua" panose="02020502060401020303" pitchFamily="18" charset="0"/>
              </a:rPr>
              <a:t>Step 2</a:t>
            </a:r>
            <a:r>
              <a:rPr lang="en-US" sz="2800" dirty="0">
                <a:latin typeface="Perpetua" panose="02020502060401020303" pitchFamily="18" charset="0"/>
              </a:rPr>
              <a:t>: Allocate the memory dynamically for the vertices to store in list array.</a:t>
            </a:r>
          </a:p>
          <a:p>
            <a:pPr marL="1062990" lvl="2" indent="-457200" algn="just">
              <a:spcBef>
                <a:spcPts val="0"/>
              </a:spcBef>
              <a:tabLst>
                <a:tab pos="914400" algn="l"/>
              </a:tabLst>
            </a:pPr>
            <a:r>
              <a:rPr lang="en-US" sz="2800" b="1" dirty="0">
                <a:latin typeface="Perpetua" panose="02020502060401020303" pitchFamily="18" charset="0"/>
              </a:rPr>
              <a:t>Step 3</a:t>
            </a:r>
            <a:r>
              <a:rPr lang="en-US" sz="2800" dirty="0">
                <a:latin typeface="Perpetua" panose="02020502060401020303" pitchFamily="18" charset="0"/>
              </a:rPr>
              <a:t>: Input the first vertex and the vertices through which it has edge(s) by linking the node from list array through nodes.</a:t>
            </a:r>
          </a:p>
          <a:p>
            <a:pPr marL="1062990" lvl="2" indent="-457200" algn="just">
              <a:spcBef>
                <a:spcPts val="0"/>
              </a:spcBef>
              <a:tabLst>
                <a:tab pos="914400" algn="l"/>
              </a:tabLst>
            </a:pPr>
            <a:r>
              <a:rPr lang="en-US" sz="2800" b="1" dirty="0">
                <a:latin typeface="Perpetua" panose="02020502060401020303" pitchFamily="18" charset="0"/>
              </a:rPr>
              <a:t>Step 4</a:t>
            </a:r>
            <a:r>
              <a:rPr lang="en-US" sz="2800" dirty="0">
                <a:latin typeface="Perpetua" panose="02020502060401020303" pitchFamily="18" charset="0"/>
              </a:rPr>
              <a:t>: Repeat the process by incrementing the list array to add other vertices and edges.</a:t>
            </a:r>
          </a:p>
          <a:p>
            <a:pPr marL="1062990" lvl="2" indent="-457200" algn="just">
              <a:spcBef>
                <a:spcPts val="0"/>
              </a:spcBef>
              <a:tabLst>
                <a:tab pos="914400" algn="l"/>
              </a:tabLst>
            </a:pPr>
            <a:r>
              <a:rPr lang="en-US" sz="2800" b="1" dirty="0">
                <a:latin typeface="Perpetua" panose="02020502060401020303" pitchFamily="18" charset="0"/>
              </a:rPr>
              <a:t>Step 5</a:t>
            </a:r>
            <a:r>
              <a:rPr lang="en-US" sz="2800" dirty="0">
                <a:latin typeface="Perpetua" panose="02020502060401020303" pitchFamily="18" charset="0"/>
              </a:rPr>
              <a:t>: Exit.</a:t>
            </a:r>
          </a:p>
        </p:txBody>
      </p:sp>
      <p:sp>
        <p:nvSpPr>
          <p:cNvPr id="5" name="Slide Number Placeholder 4"/>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514559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SEARCHING AND DELETING FROM A GRAPH</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Suppose an edge (1, 2) is to be deleted from the graph G. </a:t>
            </a:r>
          </a:p>
          <a:p>
            <a:pPr marL="514350" indent="-457200" algn="just">
              <a:spcBef>
                <a:spcPts val="0"/>
              </a:spcBef>
              <a:tabLst>
                <a:tab pos="914400" algn="l"/>
              </a:tabLst>
            </a:pPr>
            <a:r>
              <a:rPr lang="en-US" sz="2800" dirty="0">
                <a:latin typeface="Perpetua" panose="02020502060401020303" pitchFamily="18" charset="0"/>
              </a:rPr>
              <a:t>First we will search through the list array whether the initial vertex of the edge is in list array or not by incrementing the list array index. </a:t>
            </a:r>
          </a:p>
          <a:p>
            <a:pPr marL="514350" indent="-457200" algn="just">
              <a:spcBef>
                <a:spcPts val="0"/>
              </a:spcBef>
              <a:tabLst>
                <a:tab pos="914400" algn="l"/>
              </a:tabLst>
            </a:pPr>
            <a:r>
              <a:rPr lang="en-US" sz="2800" dirty="0">
                <a:latin typeface="Perpetua" panose="02020502060401020303" pitchFamily="18" charset="0"/>
              </a:rPr>
              <a:t>Once the initial vertex is found in the list array, the corresponding link list will be search for the terminal vertex.</a:t>
            </a:r>
          </a:p>
          <a:p>
            <a:pPr marL="1062990" lvl="2" indent="-457200" algn="just">
              <a:spcBef>
                <a:spcPts val="0"/>
              </a:spcBef>
              <a:tabLst>
                <a:tab pos="914400" algn="l"/>
              </a:tabLst>
            </a:pPr>
            <a:r>
              <a:rPr lang="en-US" sz="2600" b="1" dirty="0">
                <a:latin typeface="Perpetua" panose="02020502060401020303" pitchFamily="18" charset="0"/>
              </a:rPr>
              <a:t>Step 1</a:t>
            </a:r>
            <a:r>
              <a:rPr lang="en-US" sz="2600" dirty="0">
                <a:latin typeface="Perpetua" panose="02020502060401020303" pitchFamily="18" charset="0"/>
              </a:rPr>
              <a:t>: Input an edge to be searched</a:t>
            </a:r>
          </a:p>
          <a:p>
            <a:pPr marL="1062990" lvl="2" indent="-457200" algn="just">
              <a:spcBef>
                <a:spcPts val="0"/>
              </a:spcBef>
              <a:tabLst>
                <a:tab pos="914400" algn="l"/>
              </a:tabLst>
            </a:pPr>
            <a:r>
              <a:rPr lang="en-US" sz="2600" b="1" dirty="0">
                <a:latin typeface="Perpetua" panose="02020502060401020303" pitchFamily="18" charset="0"/>
              </a:rPr>
              <a:t>Step 2</a:t>
            </a:r>
            <a:r>
              <a:rPr lang="en-US" sz="2600" dirty="0">
                <a:latin typeface="Perpetua" panose="02020502060401020303" pitchFamily="18" charset="0"/>
              </a:rPr>
              <a:t>: Search for an initial vertex of edge in list arrays by incrementing the array index.</a:t>
            </a:r>
          </a:p>
          <a:p>
            <a:pPr marL="1062990" lvl="2" indent="-457200" algn="just">
              <a:spcBef>
                <a:spcPts val="0"/>
              </a:spcBef>
              <a:tabLst>
                <a:tab pos="914400" algn="l"/>
              </a:tabLst>
            </a:pPr>
            <a:r>
              <a:rPr lang="en-US" sz="2600" b="1" dirty="0">
                <a:latin typeface="Perpetua" panose="02020502060401020303" pitchFamily="18" charset="0"/>
              </a:rPr>
              <a:t>Step 3</a:t>
            </a:r>
            <a:r>
              <a:rPr lang="en-US" sz="2600" dirty="0">
                <a:latin typeface="Perpetua" panose="02020502060401020303" pitchFamily="18" charset="0"/>
              </a:rPr>
              <a:t>: Once it is found, search through the link list for the terminal vertex of the edge.</a:t>
            </a:r>
          </a:p>
          <a:p>
            <a:pPr marL="1062990" lvl="2" indent="-457200" algn="just">
              <a:spcBef>
                <a:spcPts val="0"/>
              </a:spcBef>
              <a:tabLst>
                <a:tab pos="914400" algn="l"/>
              </a:tabLst>
            </a:pPr>
            <a:r>
              <a:rPr lang="en-US" sz="2600" b="1" dirty="0">
                <a:latin typeface="Perpetua" panose="02020502060401020303" pitchFamily="18" charset="0"/>
              </a:rPr>
              <a:t>Step 4</a:t>
            </a:r>
            <a:r>
              <a:rPr lang="en-US" sz="2600" dirty="0">
                <a:latin typeface="Perpetua" panose="02020502060401020303" pitchFamily="18" charset="0"/>
              </a:rPr>
              <a:t>: If found display “the edge is present in the graph”.</a:t>
            </a:r>
          </a:p>
          <a:p>
            <a:pPr marL="1062990" lvl="2" indent="-457200" algn="just">
              <a:spcBef>
                <a:spcPts val="0"/>
              </a:spcBef>
              <a:tabLst>
                <a:tab pos="914400" algn="l"/>
              </a:tabLst>
            </a:pPr>
            <a:r>
              <a:rPr lang="en-US" sz="2600" b="1" i="1" dirty="0">
                <a:latin typeface="Perpetua" panose="02020502060401020303" pitchFamily="18" charset="0"/>
              </a:rPr>
              <a:t>Step 5</a:t>
            </a:r>
            <a:r>
              <a:rPr lang="en-US" sz="2600" i="1" dirty="0">
                <a:latin typeface="Perpetua" panose="02020502060401020303" pitchFamily="18" charset="0"/>
              </a:rPr>
              <a:t>: </a:t>
            </a:r>
            <a:r>
              <a:rPr lang="en-US" sz="2600" dirty="0">
                <a:latin typeface="Perpetua" panose="02020502060401020303" pitchFamily="18" charset="0"/>
              </a:rPr>
              <a:t>Then delete the node where the terminal vertex is found and rearrange the link list.</a:t>
            </a:r>
          </a:p>
          <a:p>
            <a:pPr marL="1062990" lvl="2" indent="-457200" algn="just">
              <a:spcBef>
                <a:spcPts val="0"/>
              </a:spcBef>
              <a:tabLst>
                <a:tab pos="914400" algn="l"/>
              </a:tabLst>
            </a:pPr>
            <a:r>
              <a:rPr lang="en-US" sz="2600" b="1" i="1" dirty="0">
                <a:latin typeface="Perpetua" panose="02020502060401020303" pitchFamily="18" charset="0"/>
              </a:rPr>
              <a:t>Step 6</a:t>
            </a:r>
            <a:r>
              <a:rPr lang="en-US" sz="2600" i="1" dirty="0">
                <a:latin typeface="Perpetua" panose="02020502060401020303" pitchFamily="18" charset="0"/>
              </a:rPr>
              <a:t>: </a:t>
            </a:r>
            <a:r>
              <a:rPr lang="en-US" sz="2600" dirty="0">
                <a:latin typeface="Perpetua" panose="02020502060401020303" pitchFamily="18" charset="0"/>
              </a:rPr>
              <a:t>Exit</a:t>
            </a:r>
          </a:p>
        </p:txBody>
      </p:sp>
      <p:sp>
        <p:nvSpPr>
          <p:cNvPr id="5" name="Slide Number Placeholder 4"/>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309464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SEARCHING AND DELETING FROM A GRAPH</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Many application of graph requires a structured system to examine the vertices and edges of a graph G. </a:t>
            </a:r>
          </a:p>
          <a:p>
            <a:pPr marL="514350" indent="-457200" algn="just">
              <a:spcBef>
                <a:spcPts val="0"/>
              </a:spcBef>
              <a:tabLst>
                <a:tab pos="914400" algn="l"/>
              </a:tabLst>
            </a:pPr>
            <a:r>
              <a:rPr lang="en-US" sz="3200" dirty="0">
                <a:latin typeface="Perpetua" panose="02020502060401020303" pitchFamily="18" charset="0"/>
              </a:rPr>
              <a:t>That is a graph traversal, which means visiting all the nodes of the graph. </a:t>
            </a:r>
          </a:p>
          <a:p>
            <a:pPr marL="514350" indent="-457200" algn="just">
              <a:spcBef>
                <a:spcPts val="0"/>
              </a:spcBef>
              <a:tabLst>
                <a:tab pos="914400" algn="l"/>
              </a:tabLst>
            </a:pPr>
            <a:r>
              <a:rPr lang="en-US" sz="3200" dirty="0">
                <a:latin typeface="Perpetua" panose="02020502060401020303" pitchFamily="18" charset="0"/>
              </a:rPr>
              <a:t>There are two graph traversal methods.</a:t>
            </a:r>
          </a:p>
          <a:p>
            <a:pPr marL="987552" lvl="1" indent="-457200" algn="just">
              <a:buFont typeface="+mj-lt"/>
              <a:buAutoNum type="arabicPeriod"/>
            </a:pPr>
            <a:r>
              <a:rPr lang="en-US" sz="3200" dirty="0">
                <a:latin typeface="Perpetua" panose="02020502060401020303" pitchFamily="18" charset="0"/>
              </a:rPr>
              <a:t>Breadth First Search (BFS)</a:t>
            </a:r>
          </a:p>
          <a:p>
            <a:pPr marL="987552" lvl="1" indent="-457200" algn="just">
              <a:buFont typeface="+mj-lt"/>
              <a:buAutoNum type="arabicPeriod"/>
            </a:pPr>
            <a:r>
              <a:rPr lang="en-US" sz="3200" dirty="0">
                <a:latin typeface="Perpetua" panose="02020502060401020303" pitchFamily="18" charset="0"/>
              </a:rPr>
              <a:t>Depth First Search (DFS)</a:t>
            </a:r>
          </a:p>
        </p:txBody>
      </p:sp>
      <p:sp>
        <p:nvSpPr>
          <p:cNvPr id="5" name="Slide Number Placeholder 4"/>
          <p:cNvSpPr>
            <a:spLocks noGrp="1"/>
          </p:cNvSpPr>
          <p:nvPr>
            <p:ph type="sldNum" sz="quarter" idx="12"/>
          </p:nvPr>
        </p:nvSpPr>
        <p:spPr/>
        <p:txBody>
          <a:bodyPr/>
          <a:lstStyle/>
          <a:p>
            <a:fld id="{4CE482DC-2269-4F26-9D2A-7E44B1A4CD85}" type="slidenum">
              <a:rPr lang="en-US" smtClean="0"/>
              <a:t>26</a:t>
            </a:fld>
            <a:endParaRPr lang="en-US" dirty="0"/>
          </a:p>
        </p:txBody>
      </p:sp>
    </p:spTree>
    <p:extLst>
      <p:ext uri="{BB962C8B-B14F-4D97-AF65-F5344CB8AC3E}">
        <p14:creationId xmlns:p14="http://schemas.microsoft.com/office/powerpoint/2010/main" val="3784408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Given an </a:t>
            </a:r>
            <a:r>
              <a:rPr lang="en-US" sz="3200" b="1" dirty="0">
                <a:latin typeface="Perpetua" panose="02020502060401020303" pitchFamily="18" charset="0"/>
              </a:rPr>
              <a:t>input graph </a:t>
            </a:r>
            <a:r>
              <a:rPr lang="en-US" sz="3200" dirty="0">
                <a:latin typeface="Perpetua" panose="02020502060401020303" pitchFamily="18" charset="0"/>
              </a:rPr>
              <a:t>G = (V, E) and a </a:t>
            </a:r>
            <a:r>
              <a:rPr lang="en-US" sz="3200" b="1" dirty="0">
                <a:latin typeface="Perpetua" panose="02020502060401020303" pitchFamily="18" charset="0"/>
              </a:rPr>
              <a:t>source vertex </a:t>
            </a:r>
            <a:r>
              <a:rPr lang="en-US" sz="3200" dirty="0">
                <a:latin typeface="Perpetua" panose="02020502060401020303" pitchFamily="18" charset="0"/>
              </a:rPr>
              <a:t>S, from where the searching starts. </a:t>
            </a:r>
          </a:p>
          <a:p>
            <a:pPr marL="514350" indent="-457200" algn="just">
              <a:spcBef>
                <a:spcPts val="0"/>
              </a:spcBef>
              <a:tabLst>
                <a:tab pos="914400" algn="l"/>
              </a:tabLst>
            </a:pPr>
            <a:r>
              <a:rPr lang="en-US" sz="3200" dirty="0">
                <a:latin typeface="Perpetua" panose="02020502060401020303" pitchFamily="18" charset="0"/>
              </a:rPr>
              <a:t>The breadth first search systematically traverse the edges of G to explore every vertex that is reachable from S.</a:t>
            </a:r>
          </a:p>
          <a:p>
            <a:pPr marL="514350" indent="-457200" algn="just">
              <a:spcBef>
                <a:spcPts val="0"/>
              </a:spcBef>
              <a:tabLst>
                <a:tab pos="914400" algn="l"/>
              </a:tabLst>
            </a:pPr>
            <a:r>
              <a:rPr lang="en-US" sz="3200" dirty="0">
                <a:latin typeface="Perpetua" panose="02020502060401020303" pitchFamily="18" charset="0"/>
              </a:rPr>
              <a:t>Then we examine all the vertices neighbor to source vertex S. </a:t>
            </a:r>
          </a:p>
          <a:p>
            <a:pPr marL="514350" indent="-457200" algn="just">
              <a:spcBef>
                <a:spcPts val="0"/>
              </a:spcBef>
              <a:tabLst>
                <a:tab pos="914400" algn="l"/>
              </a:tabLst>
            </a:pPr>
            <a:r>
              <a:rPr lang="en-US" sz="3200" dirty="0">
                <a:latin typeface="Perpetua" panose="02020502060401020303" pitchFamily="18" charset="0"/>
              </a:rPr>
              <a:t>Then we traverse all the neighbors of the neighbors of source vertex S and so on. </a:t>
            </a:r>
          </a:p>
          <a:p>
            <a:pPr marL="514350" indent="-457200" algn="just">
              <a:spcBef>
                <a:spcPts val="0"/>
              </a:spcBef>
              <a:tabLst>
                <a:tab pos="914400" algn="l"/>
              </a:tabLst>
            </a:pPr>
            <a:r>
              <a:rPr lang="en-US" sz="3200" dirty="0">
                <a:latin typeface="Perpetua" panose="02020502060401020303" pitchFamily="18" charset="0"/>
              </a:rPr>
              <a:t>A </a:t>
            </a:r>
            <a:r>
              <a:rPr lang="en-US" sz="3200" b="1" dirty="0">
                <a:latin typeface="Perpetua" panose="02020502060401020303" pitchFamily="18" charset="0"/>
              </a:rPr>
              <a:t>queue</a:t>
            </a:r>
            <a:r>
              <a:rPr lang="en-US" sz="3200" dirty="0">
                <a:latin typeface="Perpetua" panose="02020502060401020303" pitchFamily="18" charset="0"/>
              </a:rPr>
              <a:t> is used to keep track of the progress of traversing the neighbor nodes.</a:t>
            </a:r>
          </a:p>
        </p:txBody>
      </p:sp>
      <p:sp>
        <p:nvSpPr>
          <p:cNvPr id="5" name="Slide Number Placeholder 4"/>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4117301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Considering the graph G in Fig. 7.20</a:t>
            </a:r>
          </a:p>
        </p:txBody>
      </p:sp>
      <p:sp>
        <p:nvSpPr>
          <p:cNvPr id="5" name="Slide Number Placeholder 4"/>
          <p:cNvSpPr>
            <a:spLocks noGrp="1"/>
          </p:cNvSpPr>
          <p:nvPr>
            <p:ph type="sldNum" sz="quarter" idx="12"/>
          </p:nvPr>
        </p:nvSpPr>
        <p:spPr/>
        <p:txBody>
          <a:bodyPr/>
          <a:lstStyle/>
          <a:p>
            <a:fld id="{4CE482DC-2269-4F26-9D2A-7E44B1A4CD85}" type="slidenum">
              <a:rPr lang="en-US" smtClean="0"/>
              <a:t>28</a:t>
            </a:fld>
            <a:endParaRPr lang="en-US" dirty="0"/>
          </a:p>
        </p:txBody>
      </p:sp>
      <p:pic>
        <p:nvPicPr>
          <p:cNvPr id="4" name="Picture 3">
            <a:extLst>
              <a:ext uri="{FF2B5EF4-FFF2-40B4-BE49-F238E27FC236}">
                <a16:creationId xmlns:a16="http://schemas.microsoft.com/office/drawing/2014/main" id="{17A784A8-2EB9-167B-74BF-83B648064906}"/>
              </a:ext>
            </a:extLst>
          </p:cNvPr>
          <p:cNvPicPr>
            <a:picLocks noChangeAspect="1"/>
          </p:cNvPicPr>
          <p:nvPr/>
        </p:nvPicPr>
        <p:blipFill rotWithShape="1">
          <a:blip r:embed="rId2"/>
          <a:srcRect b="1548"/>
          <a:stretch/>
        </p:blipFill>
        <p:spPr>
          <a:xfrm>
            <a:off x="1208043" y="2209774"/>
            <a:ext cx="6853810" cy="3687443"/>
          </a:xfrm>
          <a:prstGeom prst="rect">
            <a:avLst/>
          </a:prstGeom>
        </p:spPr>
      </p:pic>
    </p:spTree>
    <p:extLst>
      <p:ext uri="{BB962C8B-B14F-4D97-AF65-F5344CB8AC3E}">
        <p14:creationId xmlns:p14="http://schemas.microsoft.com/office/powerpoint/2010/main" val="2727851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The linked list (or adjacency list) representation of the graph Fig. 5.20 is also shown.</a:t>
            </a:r>
          </a:p>
          <a:p>
            <a:pPr marL="514350" indent="-457200" algn="just">
              <a:spcBef>
                <a:spcPts val="0"/>
              </a:spcBef>
              <a:tabLst>
                <a:tab pos="914400" algn="l"/>
              </a:tabLst>
            </a:pPr>
            <a:r>
              <a:rPr lang="en-US" sz="3200" dirty="0">
                <a:latin typeface="Perpetua" panose="02020502060401020303" pitchFamily="18" charset="0"/>
              </a:rPr>
              <a:t>Suppose the source vertex is A. Then following steps will illustrate the BFS.</a:t>
            </a:r>
          </a:p>
          <a:p>
            <a:pPr marL="514350" indent="-457200" algn="just">
              <a:spcBef>
                <a:spcPts val="0"/>
              </a:spcBef>
              <a:tabLst>
                <a:tab pos="914400" algn="l"/>
              </a:tabLst>
            </a:pPr>
            <a:r>
              <a:rPr lang="en-US" sz="3200" b="1" i="1" dirty="0">
                <a:latin typeface="Perpetua" panose="02020502060401020303" pitchFamily="18" charset="0"/>
              </a:rPr>
              <a:t>Step 1:</a:t>
            </a:r>
            <a:r>
              <a:rPr lang="en-US" sz="3200" i="1" dirty="0">
                <a:latin typeface="Perpetua" panose="02020502060401020303" pitchFamily="18" charset="0"/>
              </a:rPr>
              <a:t> </a:t>
            </a:r>
            <a:r>
              <a:rPr lang="en-US" sz="3200" dirty="0">
                <a:latin typeface="Perpetua" panose="02020502060401020303" pitchFamily="18" charset="0"/>
              </a:rPr>
              <a:t>Initially push A (the source vertex) to the queue.</a:t>
            </a:r>
          </a:p>
        </p:txBody>
      </p:sp>
      <p:sp>
        <p:nvSpPr>
          <p:cNvPr id="5" name="Slide Number Placeholder 4"/>
          <p:cNvSpPr>
            <a:spLocks noGrp="1"/>
          </p:cNvSpPr>
          <p:nvPr>
            <p:ph type="sldNum" sz="quarter" idx="12"/>
          </p:nvPr>
        </p:nvSpPr>
        <p:spPr/>
        <p:txBody>
          <a:bodyPr/>
          <a:lstStyle/>
          <a:p>
            <a:fld id="{4CE482DC-2269-4F26-9D2A-7E44B1A4CD85}" type="slidenum">
              <a:rPr lang="en-US" smtClean="0"/>
              <a:t>29</a:t>
            </a:fld>
            <a:endParaRPr lang="en-US" dirty="0"/>
          </a:p>
        </p:txBody>
      </p:sp>
      <p:pic>
        <p:nvPicPr>
          <p:cNvPr id="6" name="Picture 5">
            <a:extLst>
              <a:ext uri="{FF2B5EF4-FFF2-40B4-BE49-F238E27FC236}">
                <a16:creationId xmlns:a16="http://schemas.microsoft.com/office/drawing/2014/main" id="{8325EC13-E7D8-FD8C-433C-3600EB982080}"/>
              </a:ext>
            </a:extLst>
          </p:cNvPr>
          <p:cNvPicPr>
            <a:picLocks noChangeAspect="1"/>
          </p:cNvPicPr>
          <p:nvPr/>
        </p:nvPicPr>
        <p:blipFill rotWithShape="1">
          <a:blip r:embed="rId2"/>
          <a:srcRect b="4791"/>
          <a:stretch/>
        </p:blipFill>
        <p:spPr>
          <a:xfrm>
            <a:off x="1218908" y="3916086"/>
            <a:ext cx="7387461" cy="2087149"/>
          </a:xfrm>
          <a:prstGeom prst="rect">
            <a:avLst/>
          </a:prstGeom>
        </p:spPr>
      </p:pic>
    </p:spTree>
    <p:extLst>
      <p:ext uri="{BB962C8B-B14F-4D97-AF65-F5344CB8AC3E}">
        <p14:creationId xmlns:p14="http://schemas.microsoft.com/office/powerpoint/2010/main" val="329794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Consider a graph, G in Fig. 7.1 the vertex V and edge E can be represented as:</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V = {v1, v2, v3, v4, v5, v6} and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E = {e1, e2, e3, e4, e5, e6} E = {(v1, v2), (v2,  v3) (v1, v3) (v3, v4), (v3, v5) (v5, v6)}.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There are six edges and vertex in the graph</a:t>
            </a:r>
          </a:p>
          <a:p>
            <a:pPr marL="57150" indent="0" algn="just">
              <a:spcBef>
                <a:spcPts val="0"/>
              </a:spcBef>
              <a:buNone/>
              <a:tabLst>
                <a:tab pos="914400" algn="l"/>
              </a:tabLst>
            </a:pPr>
            <a:endParaRPr lang="en-US" sz="3200" dirty="0">
              <a:latin typeface="Perpetua" panose="02020502060401020303"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a:t>
            </a:fld>
            <a:endParaRPr lang="en-US" dirty="0"/>
          </a:p>
        </p:txBody>
      </p:sp>
      <p:pic>
        <p:nvPicPr>
          <p:cNvPr id="4" name="Content Placeholder 2">
            <a:extLst>
              <a:ext uri="{FF2B5EF4-FFF2-40B4-BE49-F238E27FC236}">
                <a16:creationId xmlns:a16="http://schemas.microsoft.com/office/drawing/2014/main" id="{D91FB54A-9F6B-BB52-750F-3176C261F787}"/>
              </a:ext>
            </a:extLst>
          </p:cNvPr>
          <p:cNvPicPr>
            <a:picLocks noChangeAspect="1"/>
          </p:cNvPicPr>
          <p:nvPr/>
        </p:nvPicPr>
        <p:blipFill>
          <a:blip r:embed="rId2"/>
          <a:stretch>
            <a:fillRect/>
          </a:stretch>
        </p:blipFill>
        <p:spPr>
          <a:xfrm>
            <a:off x="2286495" y="4304449"/>
            <a:ext cx="4220322" cy="2347213"/>
          </a:xfrm>
          <a:prstGeom prst="rect">
            <a:avLst/>
          </a:prstGeom>
        </p:spPr>
      </p:pic>
    </p:spTree>
    <p:extLst>
      <p:ext uri="{BB962C8B-B14F-4D97-AF65-F5344CB8AC3E}">
        <p14:creationId xmlns:p14="http://schemas.microsoft.com/office/powerpoint/2010/main" val="378300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Step 2:  </a:t>
            </a:r>
            <a:r>
              <a:rPr lang="en-US" sz="3200" dirty="0">
                <a:latin typeface="Perpetua" panose="02020502060401020303" pitchFamily="18" charset="0"/>
              </a:rPr>
              <a:t>Pop (or remove) the front element A from the queue (by incrementing front = front +1) and display it. Then push (or add) the neighboring vertices of A to the queue, (by incrementing Rear = Rear +1) </a:t>
            </a:r>
            <a:r>
              <a:rPr lang="en-US" sz="3200" b="1" i="1" dirty="0">
                <a:latin typeface="Perpetua" panose="02020502060401020303" pitchFamily="18" charset="0"/>
              </a:rPr>
              <a:t>if it is not in queue</a:t>
            </a:r>
            <a:r>
              <a:rPr lang="en-US" sz="32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30</a:t>
            </a:fld>
            <a:endParaRPr lang="en-US" dirty="0"/>
          </a:p>
        </p:txBody>
      </p:sp>
      <p:pic>
        <p:nvPicPr>
          <p:cNvPr id="4" name="Picture 3">
            <a:extLst>
              <a:ext uri="{FF2B5EF4-FFF2-40B4-BE49-F238E27FC236}">
                <a16:creationId xmlns:a16="http://schemas.microsoft.com/office/drawing/2014/main" id="{7CD9BE4D-86E9-FB4D-5193-578A75F613EA}"/>
              </a:ext>
            </a:extLst>
          </p:cNvPr>
          <p:cNvPicPr>
            <a:picLocks noChangeAspect="1"/>
          </p:cNvPicPr>
          <p:nvPr/>
        </p:nvPicPr>
        <p:blipFill rotWithShape="1">
          <a:blip r:embed="rId2"/>
          <a:srcRect t="1" b="1905"/>
          <a:stretch/>
        </p:blipFill>
        <p:spPr>
          <a:xfrm>
            <a:off x="1190496" y="3429000"/>
            <a:ext cx="7498503" cy="2176670"/>
          </a:xfrm>
          <a:prstGeom prst="rect">
            <a:avLst/>
          </a:prstGeom>
        </p:spPr>
      </p:pic>
    </p:spTree>
    <p:extLst>
      <p:ext uri="{BB962C8B-B14F-4D97-AF65-F5344CB8AC3E}">
        <p14:creationId xmlns:p14="http://schemas.microsoft.com/office/powerpoint/2010/main" val="124137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Step 3:  </a:t>
            </a:r>
            <a:r>
              <a:rPr lang="en-US" sz="3200" dirty="0">
                <a:latin typeface="Perpetua" panose="02020502060401020303" pitchFamily="18" charset="0"/>
              </a:rPr>
              <a:t>Pop the front element B from the queue and display it. Then add the neighboring vertices of B to the queue, </a:t>
            </a:r>
            <a:r>
              <a:rPr lang="en-US" sz="3200" b="1" i="1" dirty="0">
                <a:latin typeface="Perpetua" panose="02020502060401020303" pitchFamily="18" charset="0"/>
              </a:rPr>
              <a:t>if it is not in queue</a:t>
            </a:r>
            <a:r>
              <a:rPr lang="en-US" sz="3200" dirty="0">
                <a:latin typeface="Perpetua" panose="02020502060401020303" pitchFamily="18" charset="0"/>
              </a:rPr>
              <a:t>.</a:t>
            </a: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r>
              <a:rPr lang="en-US" sz="3200" dirty="0">
                <a:latin typeface="Perpetua" panose="02020502060401020303" pitchFamily="18" charset="0"/>
              </a:rPr>
              <a:t>One of the neighboring element C of B is preset in the queue, So C is not added to queue.</a:t>
            </a:r>
          </a:p>
          <a:p>
            <a:pPr marL="57150" indent="0" algn="just">
              <a:spcBef>
                <a:spcPts val="0"/>
              </a:spcBef>
              <a:buNone/>
              <a:tabLst>
                <a:tab pos="914400" algn="l"/>
              </a:tabLst>
            </a:pPr>
            <a:endParaRPr lang="en-US" sz="3200" dirty="0">
              <a:latin typeface="Perpetua" panose="02020502060401020303"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31</a:t>
            </a:fld>
            <a:endParaRPr lang="en-US" dirty="0"/>
          </a:p>
        </p:txBody>
      </p:sp>
      <p:pic>
        <p:nvPicPr>
          <p:cNvPr id="6" name="Picture 5">
            <a:extLst>
              <a:ext uri="{FF2B5EF4-FFF2-40B4-BE49-F238E27FC236}">
                <a16:creationId xmlns:a16="http://schemas.microsoft.com/office/drawing/2014/main" id="{D76DED8F-F988-64BE-84B2-FB2D97161263}"/>
              </a:ext>
            </a:extLst>
          </p:cNvPr>
          <p:cNvPicPr>
            <a:picLocks noChangeAspect="1"/>
          </p:cNvPicPr>
          <p:nvPr/>
        </p:nvPicPr>
        <p:blipFill>
          <a:blip r:embed="rId2"/>
          <a:stretch>
            <a:fillRect/>
          </a:stretch>
        </p:blipFill>
        <p:spPr>
          <a:xfrm>
            <a:off x="1274998" y="2510281"/>
            <a:ext cx="7541534" cy="2128986"/>
          </a:xfrm>
          <a:prstGeom prst="rect">
            <a:avLst/>
          </a:prstGeom>
        </p:spPr>
      </p:pic>
    </p:spTree>
    <p:extLst>
      <p:ext uri="{BB962C8B-B14F-4D97-AF65-F5344CB8AC3E}">
        <p14:creationId xmlns:p14="http://schemas.microsoft.com/office/powerpoint/2010/main" val="3802748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Step 4: </a:t>
            </a:r>
            <a:r>
              <a:rPr lang="en-US" sz="3200" dirty="0">
                <a:latin typeface="Perpetua" panose="02020502060401020303" pitchFamily="18" charset="0"/>
              </a:rPr>
              <a:t>Remove the front element C and display it. Add the neighboring vertices of C, if it is not present in queue.</a:t>
            </a: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endParaRPr lang="en-US" sz="3200" dirty="0">
              <a:latin typeface="Perpetua" panose="02020502060401020303" pitchFamily="18" charset="0"/>
            </a:endParaRPr>
          </a:p>
          <a:p>
            <a:pPr marL="514350" indent="-457200" algn="just">
              <a:spcBef>
                <a:spcPts val="0"/>
              </a:spcBef>
              <a:tabLst>
                <a:tab pos="914400" algn="l"/>
              </a:tabLst>
            </a:pPr>
            <a:r>
              <a:rPr lang="en-US" sz="3200" dirty="0">
                <a:latin typeface="Perpetua" panose="02020502060401020303" pitchFamily="18" charset="0"/>
              </a:rPr>
              <a:t>One of the neighboring elements E of C is present in the queue. So E is not added.</a:t>
            </a:r>
          </a:p>
        </p:txBody>
      </p:sp>
      <p:sp>
        <p:nvSpPr>
          <p:cNvPr id="5" name="Slide Number Placeholder 4"/>
          <p:cNvSpPr>
            <a:spLocks noGrp="1"/>
          </p:cNvSpPr>
          <p:nvPr>
            <p:ph type="sldNum" sz="quarter" idx="12"/>
          </p:nvPr>
        </p:nvSpPr>
        <p:spPr/>
        <p:txBody>
          <a:bodyPr/>
          <a:lstStyle/>
          <a:p>
            <a:fld id="{4CE482DC-2269-4F26-9D2A-7E44B1A4CD85}" type="slidenum">
              <a:rPr lang="en-US" smtClean="0"/>
              <a:t>32</a:t>
            </a:fld>
            <a:endParaRPr lang="en-US" dirty="0"/>
          </a:p>
        </p:txBody>
      </p:sp>
      <p:pic>
        <p:nvPicPr>
          <p:cNvPr id="4" name="Picture 3">
            <a:extLst>
              <a:ext uri="{FF2B5EF4-FFF2-40B4-BE49-F238E27FC236}">
                <a16:creationId xmlns:a16="http://schemas.microsoft.com/office/drawing/2014/main" id="{8CB4DCB2-9E0C-83C6-F207-082FD9759D62}"/>
              </a:ext>
            </a:extLst>
          </p:cNvPr>
          <p:cNvPicPr>
            <a:picLocks noChangeAspect="1"/>
          </p:cNvPicPr>
          <p:nvPr/>
        </p:nvPicPr>
        <p:blipFill>
          <a:blip r:embed="rId2"/>
          <a:stretch>
            <a:fillRect/>
          </a:stretch>
        </p:blipFill>
        <p:spPr>
          <a:xfrm>
            <a:off x="1261803" y="2523951"/>
            <a:ext cx="7594430" cy="2137787"/>
          </a:xfrm>
          <a:prstGeom prst="rect">
            <a:avLst/>
          </a:prstGeom>
        </p:spPr>
      </p:pic>
    </p:spTree>
    <p:extLst>
      <p:ext uri="{BB962C8B-B14F-4D97-AF65-F5344CB8AC3E}">
        <p14:creationId xmlns:p14="http://schemas.microsoft.com/office/powerpoint/2010/main" val="946209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Step 5: </a:t>
            </a:r>
            <a:r>
              <a:rPr lang="en-US" sz="3200" dirty="0">
                <a:latin typeface="Perpetua" panose="02020502060401020303" pitchFamily="18" charset="0"/>
              </a:rPr>
              <a:t>Remove the front element D, and add the neighboring vertex, if it is not present in queue.</a:t>
            </a:r>
          </a:p>
        </p:txBody>
      </p:sp>
      <p:sp>
        <p:nvSpPr>
          <p:cNvPr id="5" name="Slide Number Placeholder 4"/>
          <p:cNvSpPr>
            <a:spLocks noGrp="1"/>
          </p:cNvSpPr>
          <p:nvPr>
            <p:ph type="sldNum" sz="quarter" idx="12"/>
          </p:nvPr>
        </p:nvSpPr>
        <p:spPr/>
        <p:txBody>
          <a:bodyPr/>
          <a:lstStyle/>
          <a:p>
            <a:fld id="{4CE482DC-2269-4F26-9D2A-7E44B1A4CD85}" type="slidenum">
              <a:rPr lang="en-US" smtClean="0"/>
              <a:t>33</a:t>
            </a:fld>
            <a:endParaRPr lang="en-US" dirty="0"/>
          </a:p>
        </p:txBody>
      </p:sp>
      <p:pic>
        <p:nvPicPr>
          <p:cNvPr id="6" name="Picture 5">
            <a:extLst>
              <a:ext uri="{FF2B5EF4-FFF2-40B4-BE49-F238E27FC236}">
                <a16:creationId xmlns:a16="http://schemas.microsoft.com/office/drawing/2014/main" id="{7DF6030A-3229-F4F2-570B-E17599D16B48}"/>
              </a:ext>
            </a:extLst>
          </p:cNvPr>
          <p:cNvPicPr>
            <a:picLocks noChangeAspect="1"/>
          </p:cNvPicPr>
          <p:nvPr/>
        </p:nvPicPr>
        <p:blipFill>
          <a:blip r:embed="rId2"/>
          <a:stretch>
            <a:fillRect/>
          </a:stretch>
        </p:blipFill>
        <p:spPr>
          <a:xfrm>
            <a:off x="1169992" y="2497298"/>
            <a:ext cx="8467163" cy="2378476"/>
          </a:xfrm>
          <a:prstGeom prst="rect">
            <a:avLst/>
          </a:prstGeom>
        </p:spPr>
      </p:pic>
    </p:spTree>
    <p:extLst>
      <p:ext uri="{BB962C8B-B14F-4D97-AF65-F5344CB8AC3E}">
        <p14:creationId xmlns:p14="http://schemas.microsoft.com/office/powerpoint/2010/main" val="264678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Step 6: </a:t>
            </a:r>
            <a:r>
              <a:rPr lang="en-US" sz="3200" dirty="0">
                <a:latin typeface="Perpetua" panose="02020502060401020303" pitchFamily="18" charset="0"/>
              </a:rPr>
              <a:t>Again the process is repeated until (Front &gt; Rear). That is remove the front element E of the queue and add the neighboring vertex if it is not present in queue.</a:t>
            </a:r>
          </a:p>
        </p:txBody>
      </p:sp>
      <p:sp>
        <p:nvSpPr>
          <p:cNvPr id="5" name="Slide Number Placeholder 4"/>
          <p:cNvSpPr>
            <a:spLocks noGrp="1"/>
          </p:cNvSpPr>
          <p:nvPr>
            <p:ph type="sldNum" sz="quarter" idx="12"/>
          </p:nvPr>
        </p:nvSpPr>
        <p:spPr/>
        <p:txBody>
          <a:bodyPr/>
          <a:lstStyle/>
          <a:p>
            <a:fld id="{4CE482DC-2269-4F26-9D2A-7E44B1A4CD85}" type="slidenum">
              <a:rPr lang="en-US" smtClean="0"/>
              <a:t>34</a:t>
            </a:fld>
            <a:endParaRPr lang="en-US" dirty="0"/>
          </a:p>
        </p:txBody>
      </p:sp>
      <p:pic>
        <p:nvPicPr>
          <p:cNvPr id="4" name="Picture 3">
            <a:extLst>
              <a:ext uri="{FF2B5EF4-FFF2-40B4-BE49-F238E27FC236}">
                <a16:creationId xmlns:a16="http://schemas.microsoft.com/office/drawing/2014/main" id="{9D7BEDA0-7982-F9C6-774A-E67029244CE3}"/>
              </a:ext>
            </a:extLst>
          </p:cNvPr>
          <p:cNvPicPr>
            <a:picLocks noChangeAspect="1"/>
          </p:cNvPicPr>
          <p:nvPr/>
        </p:nvPicPr>
        <p:blipFill rotWithShape="1">
          <a:blip r:embed="rId2"/>
          <a:srcRect t="3765"/>
          <a:stretch/>
        </p:blipFill>
        <p:spPr>
          <a:xfrm>
            <a:off x="1267433" y="2803168"/>
            <a:ext cx="8431306" cy="2362464"/>
          </a:xfrm>
          <a:prstGeom prst="rect">
            <a:avLst/>
          </a:prstGeom>
        </p:spPr>
      </p:pic>
    </p:spTree>
    <p:extLst>
      <p:ext uri="{BB962C8B-B14F-4D97-AF65-F5344CB8AC3E}">
        <p14:creationId xmlns:p14="http://schemas.microsoft.com/office/powerpoint/2010/main" val="968807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Step 6:</a:t>
            </a:r>
            <a:endParaRPr lang="en-US" sz="3200" dirty="0">
              <a:latin typeface="Perpetua" panose="02020502060401020303"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35</a:t>
            </a:fld>
            <a:endParaRPr lang="en-US" dirty="0"/>
          </a:p>
        </p:txBody>
      </p:sp>
      <p:pic>
        <p:nvPicPr>
          <p:cNvPr id="6" name="Content Placeholder 2">
            <a:extLst>
              <a:ext uri="{FF2B5EF4-FFF2-40B4-BE49-F238E27FC236}">
                <a16:creationId xmlns:a16="http://schemas.microsoft.com/office/drawing/2014/main" id="{A14663D9-5743-E339-0E19-6D8DBE846B67}"/>
              </a:ext>
            </a:extLst>
          </p:cNvPr>
          <p:cNvPicPr>
            <a:picLocks noChangeAspect="1"/>
          </p:cNvPicPr>
          <p:nvPr/>
        </p:nvPicPr>
        <p:blipFill>
          <a:blip r:embed="rId2"/>
          <a:stretch>
            <a:fillRect/>
          </a:stretch>
        </p:blipFill>
        <p:spPr>
          <a:xfrm>
            <a:off x="1252820" y="1969071"/>
            <a:ext cx="7347352" cy="4668837"/>
          </a:xfrm>
          <a:prstGeom prst="rect">
            <a:avLst/>
          </a:prstGeom>
        </p:spPr>
      </p:pic>
    </p:spTree>
    <p:extLst>
      <p:ext uri="{BB962C8B-B14F-4D97-AF65-F5344CB8AC3E}">
        <p14:creationId xmlns:p14="http://schemas.microsoft.com/office/powerpoint/2010/main" val="2200564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Breadth First Search (BFS)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b="1" i="1" dirty="0">
                <a:latin typeface="Perpetua" panose="02020502060401020303" pitchFamily="18" charset="0"/>
              </a:rPr>
              <a:t>Step 6:</a:t>
            </a:r>
          </a:p>
          <a:p>
            <a:pPr marL="514350" indent="-457200" algn="just">
              <a:spcBef>
                <a:spcPts val="0"/>
              </a:spcBef>
              <a:tabLst>
                <a:tab pos="914400" algn="l"/>
              </a:tabLst>
            </a:pPr>
            <a:endParaRPr lang="en-US" sz="3200" b="1" i="1" dirty="0">
              <a:latin typeface="Perpetua" panose="02020502060401020303" pitchFamily="18" charset="0"/>
            </a:endParaRPr>
          </a:p>
          <a:p>
            <a:pPr marL="514350" indent="-457200" algn="just">
              <a:spcBef>
                <a:spcPts val="0"/>
              </a:spcBef>
              <a:tabLst>
                <a:tab pos="914400" algn="l"/>
              </a:tabLst>
            </a:pPr>
            <a:endParaRPr lang="en-US" sz="3200" b="1" i="1" dirty="0">
              <a:latin typeface="Perpetua" panose="02020502060401020303" pitchFamily="18" charset="0"/>
            </a:endParaRPr>
          </a:p>
          <a:p>
            <a:pPr marL="514350" indent="-457200" algn="just">
              <a:spcBef>
                <a:spcPts val="0"/>
              </a:spcBef>
              <a:tabLst>
                <a:tab pos="914400" algn="l"/>
              </a:tabLst>
            </a:pPr>
            <a:endParaRPr lang="en-US" sz="3200" b="1" i="1" dirty="0">
              <a:latin typeface="Perpetua" panose="02020502060401020303" pitchFamily="18" charset="0"/>
            </a:endParaRPr>
          </a:p>
          <a:p>
            <a:pPr marL="514350" indent="-457200" algn="just">
              <a:spcBef>
                <a:spcPts val="0"/>
              </a:spcBef>
              <a:tabLst>
                <a:tab pos="914400" algn="l"/>
              </a:tabLst>
            </a:pPr>
            <a:endParaRPr lang="en-US" sz="3200" b="1" i="1" dirty="0">
              <a:latin typeface="Perpetua" panose="02020502060401020303" pitchFamily="18" charset="0"/>
            </a:endParaRPr>
          </a:p>
          <a:p>
            <a:pPr marL="514350" indent="-457200" algn="just">
              <a:spcBef>
                <a:spcPts val="0"/>
              </a:spcBef>
              <a:tabLst>
                <a:tab pos="914400" algn="l"/>
              </a:tabLst>
            </a:pPr>
            <a:endParaRPr lang="en-US" sz="3200" b="1" i="1" dirty="0">
              <a:latin typeface="Perpetua" panose="02020502060401020303" pitchFamily="18" charset="0"/>
            </a:endParaRPr>
          </a:p>
          <a:p>
            <a:pPr marL="514350" indent="-457200" algn="just">
              <a:spcBef>
                <a:spcPts val="0"/>
              </a:spcBef>
              <a:tabLst>
                <a:tab pos="914400" algn="l"/>
              </a:tabLst>
            </a:pPr>
            <a:endParaRPr lang="en-US" sz="3200" b="1" i="1" dirty="0">
              <a:latin typeface="Perpetua" panose="02020502060401020303" pitchFamily="18" charset="0"/>
            </a:endParaRPr>
          </a:p>
          <a:p>
            <a:pPr marL="514350" indent="-457200" algn="just">
              <a:spcBef>
                <a:spcPts val="0"/>
              </a:spcBef>
              <a:tabLst>
                <a:tab pos="914400" algn="l"/>
              </a:tabLst>
            </a:pPr>
            <a:r>
              <a:rPr lang="en-US" sz="3200" dirty="0">
                <a:latin typeface="Perpetua" panose="02020502060401020303" pitchFamily="18" charset="0"/>
              </a:rPr>
              <a:t>So A, B, C, D, E, F, G, H is the BFS traversal of the graph in Fig. 7.20</a:t>
            </a:r>
          </a:p>
        </p:txBody>
      </p:sp>
      <p:sp>
        <p:nvSpPr>
          <p:cNvPr id="5" name="Slide Number Placeholder 4"/>
          <p:cNvSpPr>
            <a:spLocks noGrp="1"/>
          </p:cNvSpPr>
          <p:nvPr>
            <p:ph type="sldNum" sz="quarter" idx="12"/>
          </p:nvPr>
        </p:nvSpPr>
        <p:spPr/>
        <p:txBody>
          <a:bodyPr/>
          <a:lstStyle/>
          <a:p>
            <a:fld id="{4CE482DC-2269-4F26-9D2A-7E44B1A4CD85}" type="slidenum">
              <a:rPr lang="en-US" smtClean="0"/>
              <a:t>36</a:t>
            </a:fld>
            <a:endParaRPr lang="en-US" dirty="0"/>
          </a:p>
        </p:txBody>
      </p:sp>
      <p:pic>
        <p:nvPicPr>
          <p:cNvPr id="4" name="Content Placeholder 2">
            <a:extLst>
              <a:ext uri="{FF2B5EF4-FFF2-40B4-BE49-F238E27FC236}">
                <a16:creationId xmlns:a16="http://schemas.microsoft.com/office/drawing/2014/main" id="{347E2D55-6BCB-C0D5-23D0-9A0707D8FC24}"/>
              </a:ext>
            </a:extLst>
          </p:cNvPr>
          <p:cNvPicPr>
            <a:picLocks noChangeAspect="1"/>
          </p:cNvPicPr>
          <p:nvPr/>
        </p:nvPicPr>
        <p:blipFill>
          <a:blip r:embed="rId2"/>
          <a:stretch>
            <a:fillRect/>
          </a:stretch>
        </p:blipFill>
        <p:spPr>
          <a:xfrm>
            <a:off x="1157007" y="2150537"/>
            <a:ext cx="7291693" cy="2117472"/>
          </a:xfrm>
          <a:prstGeom prst="rect">
            <a:avLst/>
          </a:prstGeom>
        </p:spPr>
      </p:pic>
    </p:spTree>
    <p:extLst>
      <p:ext uri="{BB962C8B-B14F-4D97-AF65-F5344CB8AC3E}">
        <p14:creationId xmlns:p14="http://schemas.microsoft.com/office/powerpoint/2010/main" val="59686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ALGORITHM</a:t>
            </a: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buFont typeface="+mj-lt"/>
              <a:buAutoNum type="arabicPeriod"/>
              <a:tabLst>
                <a:tab pos="914400" algn="l"/>
              </a:tabLst>
            </a:pPr>
            <a:r>
              <a:rPr lang="en-US" sz="3200" dirty="0">
                <a:latin typeface="Perpetua" panose="02020502060401020303" pitchFamily="18" charset="0"/>
              </a:rPr>
              <a:t>Input the vertices of the graph and its edges G = (V, E)</a:t>
            </a:r>
          </a:p>
          <a:p>
            <a:pPr marL="571500" indent="-514350" algn="just">
              <a:spcBef>
                <a:spcPts val="0"/>
              </a:spcBef>
              <a:buFont typeface="+mj-lt"/>
              <a:buAutoNum type="arabicPeriod"/>
              <a:tabLst>
                <a:tab pos="914400" algn="l"/>
              </a:tabLst>
            </a:pPr>
            <a:r>
              <a:rPr lang="en-US" sz="3200" dirty="0">
                <a:latin typeface="Perpetua" panose="02020502060401020303" pitchFamily="18" charset="0"/>
              </a:rPr>
              <a:t>Input the source vertex and assign it to the variable S.</a:t>
            </a:r>
          </a:p>
          <a:p>
            <a:pPr marL="571500" indent="-514350" algn="just">
              <a:spcBef>
                <a:spcPts val="0"/>
              </a:spcBef>
              <a:buFont typeface="+mj-lt"/>
              <a:buAutoNum type="arabicPeriod"/>
              <a:tabLst>
                <a:tab pos="914400" algn="l"/>
              </a:tabLst>
            </a:pPr>
            <a:r>
              <a:rPr lang="en-US" sz="3200" dirty="0">
                <a:latin typeface="Perpetua" panose="02020502060401020303" pitchFamily="18" charset="0"/>
              </a:rPr>
              <a:t>Add or push the source vertex to the queue.</a:t>
            </a:r>
          </a:p>
          <a:p>
            <a:pPr marL="571500" indent="-514350" algn="just">
              <a:spcBef>
                <a:spcPts val="0"/>
              </a:spcBef>
              <a:buFont typeface="+mj-lt"/>
              <a:buAutoNum type="arabicPeriod"/>
              <a:tabLst>
                <a:tab pos="914400" algn="l"/>
              </a:tabLst>
            </a:pPr>
            <a:r>
              <a:rPr lang="en-US" sz="3200" dirty="0">
                <a:latin typeface="Perpetua" panose="02020502060401020303" pitchFamily="18" charset="0"/>
              </a:rPr>
              <a:t>Repeat the steps 5 and 6 until the queue is empty (i.e., front &gt; rear)</a:t>
            </a:r>
          </a:p>
          <a:p>
            <a:pPr marL="571500" indent="-514350" algn="just">
              <a:spcBef>
                <a:spcPts val="0"/>
              </a:spcBef>
              <a:buFont typeface="+mj-lt"/>
              <a:buAutoNum type="arabicPeriod"/>
              <a:tabLst>
                <a:tab pos="914400" algn="l"/>
              </a:tabLst>
            </a:pPr>
            <a:r>
              <a:rPr lang="en-US" sz="3200" dirty="0">
                <a:latin typeface="Perpetua" panose="02020502060401020303" pitchFamily="18" charset="0"/>
              </a:rPr>
              <a:t>Pop the front element of the queue and display it as visited.</a:t>
            </a:r>
          </a:p>
          <a:p>
            <a:pPr marL="571500" indent="-514350" algn="just">
              <a:spcBef>
                <a:spcPts val="0"/>
              </a:spcBef>
              <a:buFont typeface="+mj-lt"/>
              <a:buAutoNum type="arabicPeriod"/>
              <a:tabLst>
                <a:tab pos="914400" algn="l"/>
              </a:tabLst>
            </a:pPr>
            <a:r>
              <a:rPr lang="en-US" sz="3200" dirty="0">
                <a:latin typeface="Perpetua" panose="02020502060401020303" pitchFamily="18" charset="0"/>
              </a:rPr>
              <a:t>Push the vertices, which is neighbor to just, popped element, if it is not in the queue and displayed (i.e., not visited).</a:t>
            </a:r>
          </a:p>
          <a:p>
            <a:pPr marL="571500" indent="-514350" algn="just">
              <a:spcBef>
                <a:spcPts val="0"/>
              </a:spcBef>
              <a:buFont typeface="+mj-lt"/>
              <a:buAutoNum type="arabicPeriod"/>
              <a:tabLst>
                <a:tab pos="914400" algn="l"/>
              </a:tabLst>
            </a:pPr>
            <a:r>
              <a:rPr lang="en-US" sz="3200" dirty="0">
                <a:latin typeface="Perpetua" panose="02020502060401020303" pitchFamily="18" charset="0"/>
              </a:rPr>
              <a:t>Exit.</a:t>
            </a:r>
          </a:p>
        </p:txBody>
      </p:sp>
      <p:sp>
        <p:nvSpPr>
          <p:cNvPr id="5" name="Slide Number Placeholder 4"/>
          <p:cNvSpPr>
            <a:spLocks noGrp="1"/>
          </p:cNvSpPr>
          <p:nvPr>
            <p:ph type="sldNum" sz="quarter" idx="12"/>
          </p:nvPr>
        </p:nvSpPr>
        <p:spPr/>
        <p:txBody>
          <a:bodyPr/>
          <a:lstStyle/>
          <a:p>
            <a:fld id="{4CE482DC-2269-4F26-9D2A-7E44B1A4CD85}" type="slidenum">
              <a:rPr lang="en-US" smtClean="0"/>
              <a:t>37</a:t>
            </a:fld>
            <a:endParaRPr lang="en-US" dirty="0"/>
          </a:p>
        </p:txBody>
      </p:sp>
    </p:spTree>
    <p:extLst>
      <p:ext uri="{BB962C8B-B14F-4D97-AF65-F5344CB8AC3E}">
        <p14:creationId xmlns:p14="http://schemas.microsoft.com/office/powerpoint/2010/main" val="1875164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DEPTH FIRST SEARCH</a:t>
            </a: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tabLst>
                <a:tab pos="914400" algn="l"/>
              </a:tabLst>
            </a:pPr>
            <a:r>
              <a:rPr lang="en-US" sz="3200" dirty="0">
                <a:latin typeface="Perpetua" panose="02020502060401020303" pitchFamily="18" charset="0"/>
              </a:rPr>
              <a:t>The depth first search (DFS), as its name suggest, is to search deeper in the graph, when ever possible. </a:t>
            </a:r>
          </a:p>
          <a:p>
            <a:pPr marL="571500" indent="-514350" algn="just">
              <a:spcBef>
                <a:spcPts val="0"/>
              </a:spcBef>
              <a:tabLst>
                <a:tab pos="914400" algn="l"/>
              </a:tabLst>
            </a:pPr>
            <a:r>
              <a:rPr lang="en-US" sz="3200" dirty="0">
                <a:latin typeface="Perpetua" panose="02020502060401020303" pitchFamily="18" charset="0"/>
              </a:rPr>
              <a:t>Given an input graph G = (V, E) and a </a:t>
            </a:r>
            <a:r>
              <a:rPr lang="en-US" sz="3200" b="1" i="1" dirty="0">
                <a:latin typeface="Perpetua" panose="02020502060401020303" pitchFamily="18" charset="0"/>
              </a:rPr>
              <a:t>source vertex S</a:t>
            </a:r>
            <a:r>
              <a:rPr lang="en-US" sz="3200" dirty="0">
                <a:latin typeface="Perpetua" panose="02020502060401020303" pitchFamily="18" charset="0"/>
              </a:rPr>
              <a:t>, from where the searching starts. First we visit the starting node. </a:t>
            </a:r>
          </a:p>
          <a:p>
            <a:pPr marL="571500" indent="-514350" algn="just">
              <a:spcBef>
                <a:spcPts val="0"/>
              </a:spcBef>
              <a:tabLst>
                <a:tab pos="914400" algn="l"/>
              </a:tabLst>
            </a:pPr>
            <a:r>
              <a:rPr lang="en-US" sz="3200" dirty="0">
                <a:latin typeface="Perpetua" panose="02020502060401020303" pitchFamily="18" charset="0"/>
              </a:rPr>
              <a:t>Then we travel through each node along a path, which begins at S. </a:t>
            </a:r>
          </a:p>
          <a:p>
            <a:pPr marL="571500" indent="-514350" algn="just">
              <a:spcBef>
                <a:spcPts val="0"/>
              </a:spcBef>
              <a:tabLst>
                <a:tab pos="914400" algn="l"/>
              </a:tabLst>
            </a:pPr>
            <a:r>
              <a:rPr lang="en-US" sz="3200" dirty="0">
                <a:latin typeface="Perpetua" panose="02020502060401020303" pitchFamily="18" charset="0"/>
              </a:rPr>
              <a:t>That is we visit a neighbor vertex of S and again a neighbor of a neighbor of S, and so on.</a:t>
            </a:r>
          </a:p>
          <a:p>
            <a:pPr marL="571500" indent="-514350" algn="just">
              <a:spcBef>
                <a:spcPts val="0"/>
              </a:spcBef>
              <a:tabLst>
                <a:tab pos="914400" algn="l"/>
              </a:tabLst>
            </a:pPr>
            <a:r>
              <a:rPr lang="en-US" sz="3200" dirty="0">
                <a:latin typeface="Perpetua" panose="02020502060401020303" pitchFamily="18" charset="0"/>
              </a:rPr>
              <a:t>The implementation of BFS is almost same except a </a:t>
            </a:r>
            <a:r>
              <a:rPr lang="en-US" sz="3200" b="1" i="1" dirty="0">
                <a:latin typeface="Perpetua" panose="02020502060401020303" pitchFamily="18" charset="0"/>
              </a:rPr>
              <a:t>stack</a:t>
            </a:r>
            <a:r>
              <a:rPr lang="en-US" sz="3200" dirty="0">
                <a:latin typeface="Perpetua" panose="02020502060401020303" pitchFamily="18" charset="0"/>
              </a:rPr>
              <a:t> is used instead of the </a:t>
            </a:r>
            <a:r>
              <a:rPr lang="en-US" sz="3200" b="1" i="1" dirty="0">
                <a:latin typeface="Perpetua" panose="02020502060401020303" pitchFamily="18" charset="0"/>
              </a:rPr>
              <a:t>queue</a:t>
            </a:r>
            <a:r>
              <a:rPr lang="en-US" sz="3200" dirty="0">
                <a:latin typeface="Perpetua" panose="02020502060401020303" pitchFamily="18" charset="0"/>
              </a:rPr>
              <a:t>.</a:t>
            </a:r>
          </a:p>
        </p:txBody>
      </p:sp>
      <p:sp>
        <p:nvSpPr>
          <p:cNvPr id="5" name="Slide Number Placeholder 4"/>
          <p:cNvSpPr>
            <a:spLocks noGrp="1"/>
          </p:cNvSpPr>
          <p:nvPr>
            <p:ph type="sldNum" sz="quarter" idx="12"/>
          </p:nvPr>
        </p:nvSpPr>
        <p:spPr/>
        <p:txBody>
          <a:bodyPr/>
          <a:lstStyle/>
          <a:p>
            <a:fld id="{4CE482DC-2269-4F26-9D2A-7E44B1A4CD85}" type="slidenum">
              <a:rPr lang="en-US" smtClean="0"/>
              <a:t>38</a:t>
            </a:fld>
            <a:endParaRPr lang="en-US" dirty="0"/>
          </a:p>
        </p:txBody>
      </p:sp>
    </p:spTree>
    <p:extLst>
      <p:ext uri="{BB962C8B-B14F-4D97-AF65-F5344CB8AC3E}">
        <p14:creationId xmlns:p14="http://schemas.microsoft.com/office/powerpoint/2010/main" val="609825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DEPTH FIRST SEARCH</a:t>
            </a: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tabLst>
                <a:tab pos="914400" algn="l"/>
              </a:tabLst>
            </a:pPr>
            <a:r>
              <a:rPr lang="en-US" sz="3200" dirty="0">
                <a:latin typeface="Perpetua" panose="02020502060401020303" pitchFamily="18" charset="0"/>
              </a:rPr>
              <a:t>Consider the graph in Fig. 7.20 and its linked list representation. Suppose the source vertex is I.</a:t>
            </a:r>
          </a:p>
          <a:p>
            <a:pPr marL="571500" indent="-514350" algn="just">
              <a:spcBef>
                <a:spcPts val="0"/>
              </a:spcBef>
              <a:tabLst>
                <a:tab pos="914400" algn="l"/>
              </a:tabLst>
            </a:pPr>
            <a:r>
              <a:rPr lang="en-US" sz="3200" dirty="0">
                <a:latin typeface="Perpetua" panose="02020502060401020303" pitchFamily="18" charset="0"/>
              </a:rPr>
              <a:t>The following steps will illustrate the DFS</a:t>
            </a:r>
          </a:p>
          <a:p>
            <a:pPr marL="571500" indent="-514350" algn="just">
              <a:spcBef>
                <a:spcPts val="0"/>
              </a:spcBef>
              <a:tabLst>
                <a:tab pos="914400" algn="l"/>
              </a:tabLst>
            </a:pPr>
            <a:r>
              <a:rPr lang="en-US" sz="3200" b="1" dirty="0">
                <a:latin typeface="Perpetua" panose="02020502060401020303" pitchFamily="18" charset="0"/>
              </a:rPr>
              <a:t>Step 1</a:t>
            </a:r>
            <a:r>
              <a:rPr lang="en-US" sz="3200" dirty="0">
                <a:latin typeface="Perpetua" panose="02020502060401020303" pitchFamily="18" charset="0"/>
              </a:rPr>
              <a:t>: Initially push I on to the stack.</a:t>
            </a:r>
          </a:p>
          <a:p>
            <a:pPr marL="1120140" lvl="2" indent="-514350" algn="just">
              <a:spcBef>
                <a:spcPts val="0"/>
              </a:spcBef>
              <a:tabLst>
                <a:tab pos="914400" algn="l"/>
              </a:tabLst>
            </a:pPr>
            <a:r>
              <a:rPr lang="en-US" sz="3200" dirty="0">
                <a:latin typeface="Perpetua" panose="02020502060401020303" pitchFamily="18" charset="0"/>
              </a:rPr>
              <a:t>STACK: I</a:t>
            </a:r>
          </a:p>
          <a:p>
            <a:pPr marL="1120140" lvl="2" indent="-514350" algn="just">
              <a:spcBef>
                <a:spcPts val="0"/>
              </a:spcBef>
              <a:tabLst>
                <a:tab pos="914400" algn="l"/>
              </a:tabLst>
            </a:pPr>
            <a:r>
              <a:rPr lang="en-US" sz="3200" dirty="0">
                <a:latin typeface="Perpetua" panose="02020502060401020303" pitchFamily="18" charset="0"/>
              </a:rPr>
              <a:t>DISPLAY:</a:t>
            </a:r>
          </a:p>
          <a:p>
            <a:pPr marL="571500" indent="-514350" algn="just">
              <a:spcBef>
                <a:spcPts val="0"/>
              </a:spcBef>
              <a:tabLst>
                <a:tab pos="914400" algn="l"/>
              </a:tabLst>
            </a:pPr>
            <a:r>
              <a:rPr lang="en-US" sz="3200" b="1" dirty="0">
                <a:latin typeface="Perpetua" panose="02020502060401020303" pitchFamily="18" charset="0"/>
              </a:rPr>
              <a:t>Step 2</a:t>
            </a:r>
            <a:r>
              <a:rPr lang="en-US" sz="3200" dirty="0">
                <a:latin typeface="Perpetua" panose="02020502060401020303" pitchFamily="18" charset="0"/>
              </a:rPr>
              <a:t>: Pop and display the top element, and then push all the neighbors of popped element (i.e., I) onto the stack, if it is not visited (or displayed or not in the stack.</a:t>
            </a:r>
          </a:p>
          <a:p>
            <a:pPr marL="1120140" lvl="2" indent="-514350" algn="just">
              <a:spcBef>
                <a:spcPts val="0"/>
              </a:spcBef>
              <a:tabLst>
                <a:tab pos="914400" algn="l"/>
              </a:tabLst>
            </a:pPr>
            <a:r>
              <a:rPr lang="en-US" sz="3200" dirty="0">
                <a:latin typeface="Perpetua" panose="02020502060401020303" pitchFamily="18" charset="0"/>
              </a:rPr>
              <a:t>STACK: G, H</a:t>
            </a:r>
          </a:p>
          <a:p>
            <a:pPr marL="1120140" lvl="2" indent="-514350" algn="just">
              <a:spcBef>
                <a:spcPts val="0"/>
              </a:spcBef>
              <a:tabLst>
                <a:tab pos="914400" algn="l"/>
              </a:tabLst>
            </a:pPr>
            <a:r>
              <a:rPr lang="en-US" sz="3200" dirty="0">
                <a:latin typeface="Perpetua" panose="02020502060401020303" pitchFamily="18" charset="0"/>
              </a:rPr>
              <a:t>DISPLAY: I</a:t>
            </a:r>
          </a:p>
        </p:txBody>
      </p:sp>
      <p:sp>
        <p:nvSpPr>
          <p:cNvPr id="5" name="Slide Number Placeholder 4"/>
          <p:cNvSpPr>
            <a:spLocks noGrp="1"/>
          </p:cNvSpPr>
          <p:nvPr>
            <p:ph type="sldNum" sz="quarter" idx="12"/>
          </p:nvPr>
        </p:nvSpPr>
        <p:spPr/>
        <p:txBody>
          <a:bodyPr/>
          <a:lstStyle/>
          <a:p>
            <a:fld id="{4CE482DC-2269-4F26-9D2A-7E44B1A4CD85}" type="slidenum">
              <a:rPr lang="en-US" smtClean="0"/>
              <a:t>39</a:t>
            </a:fld>
            <a:endParaRPr lang="en-US" dirty="0"/>
          </a:p>
        </p:txBody>
      </p:sp>
    </p:spTree>
    <p:extLst>
      <p:ext uri="{BB962C8B-B14F-4D97-AF65-F5344CB8AC3E}">
        <p14:creationId xmlns:p14="http://schemas.microsoft.com/office/powerpoint/2010/main" val="172711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BASIC TERMINOLOGIES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A </a:t>
            </a:r>
            <a:r>
              <a:rPr lang="en-US" sz="3200" b="1" dirty="0">
                <a:solidFill>
                  <a:srgbClr val="C00000"/>
                </a:solidFill>
                <a:latin typeface="Perpetua" panose="02020502060401020303" pitchFamily="18" charset="0"/>
                <a:cs typeface="Times New Roman" panose="02020603050405020304" pitchFamily="18" charset="0"/>
              </a:rPr>
              <a:t>Directed Graph </a:t>
            </a:r>
            <a:r>
              <a:rPr lang="en-US" sz="3200" dirty="0">
                <a:latin typeface="Perpetua" panose="02020502060401020303" pitchFamily="18" charset="0"/>
                <a:cs typeface="Times New Roman" panose="02020603050405020304" pitchFamily="18" charset="0"/>
              </a:rPr>
              <a:t>G is defined as an ordered pair (V, E) where, V is a set of vertices and the ordered pairs in E are called edges on V.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A directed graph can be represented geometrically as a set of marked points (called vertices) V with a set of arrows (called edges) E between pairs of points (or vertex or nodes) so that there is at most one arrow from one vertex to another vertex.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For example, Fig 7.2 shows a directed graph, where G = {a, b, c, d }, {(a, b), (a, d), (d, b), (d, d), (c, c)}</a:t>
            </a:r>
          </a:p>
        </p:txBody>
      </p:sp>
      <p:sp>
        <p:nvSpPr>
          <p:cNvPr id="5" name="Slide Number Placeholder 4"/>
          <p:cNvSpPr>
            <a:spLocks noGrp="1"/>
          </p:cNvSpPr>
          <p:nvPr>
            <p:ph type="sldNum" sz="quarter" idx="12"/>
          </p:nvPr>
        </p:nvSpPr>
        <p:spPr/>
        <p:txBody>
          <a:bodyPr/>
          <a:lstStyle/>
          <a:p>
            <a:fld id="{4CE482DC-2269-4F26-9D2A-7E44B1A4CD85}" type="slidenum">
              <a:rPr lang="en-US" smtClean="0"/>
              <a:t>4</a:t>
            </a:fld>
            <a:endParaRPr lang="en-US" dirty="0"/>
          </a:p>
        </p:txBody>
      </p:sp>
      <p:grpSp>
        <p:nvGrpSpPr>
          <p:cNvPr id="4" name="Group 4">
            <a:extLst>
              <a:ext uri="{FF2B5EF4-FFF2-40B4-BE49-F238E27FC236}">
                <a16:creationId xmlns:a16="http://schemas.microsoft.com/office/drawing/2014/main" id="{344C7485-9259-B3E4-819C-2EADABF8AFE9}"/>
              </a:ext>
            </a:extLst>
          </p:cNvPr>
          <p:cNvGrpSpPr>
            <a:grpSpLocks noChangeAspect="1"/>
          </p:cNvGrpSpPr>
          <p:nvPr>
            <p:custDataLst>
              <p:custData r:id="rId1"/>
            </p:custDataLst>
          </p:nvPr>
        </p:nvGrpSpPr>
        <p:grpSpPr bwMode="auto">
          <a:xfrm>
            <a:off x="7394711" y="4695897"/>
            <a:ext cx="2375969" cy="2162103"/>
            <a:chOff x="3888" y="2608"/>
            <a:chExt cx="1622" cy="1476"/>
          </a:xfrm>
        </p:grpSpPr>
        <p:sp>
          <p:nvSpPr>
            <p:cNvPr id="6" name="AutoShape 3">
              <a:extLst>
                <a:ext uri="{FF2B5EF4-FFF2-40B4-BE49-F238E27FC236}">
                  <a16:creationId xmlns:a16="http://schemas.microsoft.com/office/drawing/2014/main" id="{0570F08B-3795-5A2C-EBA2-B54F9410042B}"/>
                </a:ext>
              </a:extLst>
            </p:cNvPr>
            <p:cNvSpPr>
              <a:spLocks noChangeAspect="1" noChangeArrowheads="1" noTextEdit="1"/>
            </p:cNvSpPr>
            <p:nvPr/>
          </p:nvSpPr>
          <p:spPr bwMode="auto">
            <a:xfrm>
              <a:off x="3888" y="2608"/>
              <a:ext cx="1622" cy="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 name="Picture 5">
              <a:extLst>
                <a:ext uri="{FF2B5EF4-FFF2-40B4-BE49-F238E27FC236}">
                  <a16:creationId xmlns:a16="http://schemas.microsoft.com/office/drawing/2014/main" id="{891A36D4-4DBC-809A-C7C5-2F54295F1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 y="2608"/>
              <a:ext cx="1628" cy="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95653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DEPTH FIRST SEARCH</a:t>
            </a: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tabLst>
                <a:tab pos="914400" algn="l"/>
              </a:tabLst>
            </a:pPr>
            <a:r>
              <a:rPr lang="en-US" sz="3200" b="1" dirty="0">
                <a:latin typeface="Perpetua" panose="02020502060401020303" pitchFamily="18" charset="0"/>
              </a:rPr>
              <a:t>Step 3</a:t>
            </a:r>
            <a:r>
              <a:rPr lang="en-US" sz="3200" dirty="0">
                <a:latin typeface="Perpetua" panose="02020502060401020303" pitchFamily="18" charset="0"/>
              </a:rPr>
              <a:t>: Pop and display the top element and then push all the neighbors of popped the element (i.e., H) on top of the stack, if it is not visited.</a:t>
            </a:r>
          </a:p>
          <a:p>
            <a:pPr marL="1120140" lvl="2" indent="-514350" algn="just">
              <a:spcBef>
                <a:spcPts val="0"/>
              </a:spcBef>
              <a:tabLst>
                <a:tab pos="914400" algn="l"/>
              </a:tabLst>
            </a:pPr>
            <a:r>
              <a:rPr lang="en-US" sz="2800" dirty="0">
                <a:latin typeface="Perpetua" panose="02020502060401020303" pitchFamily="18" charset="0"/>
              </a:rPr>
              <a:t>STACK: G, E</a:t>
            </a:r>
          </a:p>
          <a:p>
            <a:pPr marL="1120140" lvl="2" indent="-514350" algn="just">
              <a:spcBef>
                <a:spcPts val="0"/>
              </a:spcBef>
              <a:tabLst>
                <a:tab pos="914400" algn="l"/>
              </a:tabLst>
            </a:pPr>
            <a:r>
              <a:rPr lang="en-US" sz="2800" dirty="0">
                <a:latin typeface="Perpetua" panose="02020502060401020303" pitchFamily="18" charset="0"/>
              </a:rPr>
              <a:t>DISPLAY: I, H</a:t>
            </a:r>
          </a:p>
          <a:p>
            <a:pPr marL="1120140" lvl="2" indent="-514350" algn="just">
              <a:spcBef>
                <a:spcPts val="0"/>
              </a:spcBef>
              <a:tabLst>
                <a:tab pos="914400" algn="l"/>
              </a:tabLst>
            </a:pPr>
            <a:r>
              <a:rPr lang="en-US" sz="2800" dirty="0">
                <a:latin typeface="Perpetua" panose="02020502060401020303" pitchFamily="18" charset="0"/>
              </a:rPr>
              <a:t>The popped element H has two neighbors E and G. G is already visited, means G is either in the stack or displayed. Here G is in the stack. So only E is pushed onto the top of the stack.</a:t>
            </a:r>
          </a:p>
          <a:p>
            <a:pPr marL="571500" indent="-514350" algn="just">
              <a:spcBef>
                <a:spcPts val="0"/>
              </a:spcBef>
              <a:tabLst>
                <a:tab pos="914400" algn="l"/>
              </a:tabLst>
            </a:pPr>
            <a:r>
              <a:rPr lang="en-US" sz="3200" b="1" dirty="0">
                <a:latin typeface="Perpetua" panose="02020502060401020303" pitchFamily="18" charset="0"/>
              </a:rPr>
              <a:t>Step 4</a:t>
            </a:r>
            <a:r>
              <a:rPr lang="en-US" sz="3200" dirty="0">
                <a:latin typeface="Perpetua" panose="02020502060401020303" pitchFamily="18" charset="0"/>
              </a:rPr>
              <a:t>: Pop and display the top element of the stack. Push all the neighbors of the popped element on to the stack, if it is not visited.</a:t>
            </a:r>
          </a:p>
          <a:p>
            <a:pPr marL="1120140" lvl="2" indent="-514350" algn="just">
              <a:spcBef>
                <a:spcPts val="0"/>
              </a:spcBef>
              <a:tabLst>
                <a:tab pos="914400" algn="l"/>
              </a:tabLst>
            </a:pPr>
            <a:r>
              <a:rPr lang="en-US" sz="2800" dirty="0">
                <a:latin typeface="Perpetua" panose="02020502060401020303" pitchFamily="18" charset="0"/>
              </a:rPr>
              <a:t>STACK: G, H</a:t>
            </a:r>
          </a:p>
          <a:p>
            <a:pPr marL="1120140" lvl="2" indent="-514350" algn="just">
              <a:spcBef>
                <a:spcPts val="0"/>
              </a:spcBef>
              <a:tabLst>
                <a:tab pos="914400" algn="l"/>
              </a:tabLst>
            </a:pPr>
            <a:r>
              <a:rPr lang="en-US" sz="2800" dirty="0">
                <a:latin typeface="Perpetua" panose="02020502060401020303" pitchFamily="18" charset="0"/>
              </a:rPr>
              <a:t>DISPLAY: I</a:t>
            </a:r>
          </a:p>
        </p:txBody>
      </p:sp>
      <p:sp>
        <p:nvSpPr>
          <p:cNvPr id="5" name="Slide Number Placeholder 4"/>
          <p:cNvSpPr>
            <a:spLocks noGrp="1"/>
          </p:cNvSpPr>
          <p:nvPr>
            <p:ph type="sldNum" sz="quarter" idx="12"/>
          </p:nvPr>
        </p:nvSpPr>
        <p:spPr/>
        <p:txBody>
          <a:bodyPr/>
          <a:lstStyle/>
          <a:p>
            <a:fld id="{4CE482DC-2269-4F26-9D2A-7E44B1A4CD85}" type="slidenum">
              <a:rPr lang="en-US" smtClean="0"/>
              <a:t>40</a:t>
            </a:fld>
            <a:endParaRPr lang="en-US" dirty="0"/>
          </a:p>
        </p:txBody>
      </p:sp>
    </p:spTree>
    <p:extLst>
      <p:ext uri="{BB962C8B-B14F-4D97-AF65-F5344CB8AC3E}">
        <p14:creationId xmlns:p14="http://schemas.microsoft.com/office/powerpoint/2010/main" val="3893708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DEPTH FIRST SEARCH</a:t>
            </a: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tabLst>
                <a:tab pos="914400" algn="l"/>
              </a:tabLst>
            </a:pPr>
            <a:r>
              <a:rPr lang="en-US" sz="2800" b="1" dirty="0">
                <a:latin typeface="Perpetua" panose="02020502060401020303" pitchFamily="18" charset="0"/>
              </a:rPr>
              <a:t>Step 5</a:t>
            </a:r>
            <a:r>
              <a:rPr lang="en-US" sz="2800" dirty="0">
                <a:latin typeface="Perpetua" panose="02020502060401020303" pitchFamily="18" charset="0"/>
              </a:rPr>
              <a:t>: Pop and display the top element of the stack. Push all the neighbors of the popped element onto the stack, if it is not visited.</a:t>
            </a:r>
          </a:p>
          <a:p>
            <a:pPr marL="1120140" lvl="2" indent="-514350" algn="just">
              <a:spcBef>
                <a:spcPts val="0"/>
              </a:spcBef>
              <a:tabLst>
                <a:tab pos="914400" algn="l"/>
              </a:tabLst>
            </a:pPr>
            <a:r>
              <a:rPr lang="en-US" sz="2800" dirty="0">
                <a:latin typeface="Perpetua" panose="02020502060401020303" pitchFamily="18" charset="0"/>
              </a:rPr>
              <a:t>STACK: G, D</a:t>
            </a:r>
          </a:p>
          <a:p>
            <a:pPr marL="1120140" lvl="2" indent="-514350" algn="just">
              <a:spcBef>
                <a:spcPts val="0"/>
              </a:spcBef>
              <a:tabLst>
                <a:tab pos="914400" algn="l"/>
              </a:tabLst>
            </a:pPr>
            <a:r>
              <a:rPr lang="en-US" sz="2800" dirty="0">
                <a:latin typeface="Perpetua" panose="02020502060401020303" pitchFamily="18" charset="0"/>
              </a:rPr>
              <a:t>DISPLAY: I, H, E, F</a:t>
            </a:r>
          </a:p>
          <a:p>
            <a:pPr marL="1120140" lvl="2" indent="-514350" algn="just">
              <a:spcBef>
                <a:spcPts val="0"/>
              </a:spcBef>
              <a:tabLst>
                <a:tab pos="914400" algn="l"/>
              </a:tabLst>
            </a:pPr>
            <a:r>
              <a:rPr lang="en-US" sz="2800" dirty="0">
                <a:latin typeface="Perpetua" panose="02020502060401020303" pitchFamily="18" charset="0"/>
              </a:rPr>
              <a:t>The popped element (or vertex) F has neighbor(s) H, which is already visited. Then H is displayed, and will not be pushed again on to the stack.</a:t>
            </a:r>
          </a:p>
          <a:p>
            <a:pPr marL="571500" indent="-514350" algn="just">
              <a:spcBef>
                <a:spcPts val="0"/>
              </a:spcBef>
              <a:tabLst>
                <a:tab pos="914400" algn="l"/>
              </a:tabLst>
            </a:pPr>
            <a:r>
              <a:rPr lang="en-US" sz="2800" b="1" dirty="0">
                <a:latin typeface="Perpetua" panose="02020502060401020303" pitchFamily="18" charset="0"/>
              </a:rPr>
              <a:t>Step 6</a:t>
            </a:r>
            <a:r>
              <a:rPr lang="en-US" sz="2800" dirty="0">
                <a:latin typeface="Perpetua" panose="02020502060401020303" pitchFamily="18" charset="0"/>
              </a:rPr>
              <a:t>: The process is repeated as follows.</a:t>
            </a:r>
          </a:p>
          <a:p>
            <a:pPr marL="1120140" lvl="2" indent="-514350" algn="just">
              <a:spcBef>
                <a:spcPts val="0"/>
              </a:spcBef>
              <a:tabLst>
                <a:tab pos="914400" algn="l"/>
              </a:tabLst>
            </a:pPr>
            <a:r>
              <a:rPr lang="en-US" sz="2800" dirty="0">
                <a:latin typeface="Perpetua" panose="02020502060401020303" pitchFamily="18" charset="0"/>
              </a:rPr>
              <a:t>STACK: G</a:t>
            </a:r>
          </a:p>
          <a:p>
            <a:pPr marL="1120140" lvl="2" indent="-514350" algn="just">
              <a:spcBef>
                <a:spcPts val="0"/>
              </a:spcBef>
              <a:tabLst>
                <a:tab pos="914400" algn="l"/>
              </a:tabLst>
            </a:pPr>
            <a:r>
              <a:rPr lang="en-US" sz="2800" dirty="0">
                <a:latin typeface="Perpetua" panose="02020502060401020303" pitchFamily="18" charset="0"/>
              </a:rPr>
              <a:t>DISPLAY: I, H, E, F, D</a:t>
            </a:r>
          </a:p>
          <a:p>
            <a:pPr marL="571500" indent="-514350" algn="just">
              <a:spcBef>
                <a:spcPts val="0"/>
              </a:spcBef>
              <a:tabLst>
                <a:tab pos="914400" algn="l"/>
              </a:tabLst>
            </a:pPr>
            <a:r>
              <a:rPr lang="en-US" sz="2800" dirty="0">
                <a:latin typeface="Perpetua" panose="02020502060401020303" pitchFamily="18" charset="0"/>
              </a:rPr>
              <a:t>STACK: //now the stack is empty</a:t>
            </a:r>
          </a:p>
          <a:p>
            <a:pPr marL="571500" indent="-514350" algn="just">
              <a:spcBef>
                <a:spcPts val="0"/>
              </a:spcBef>
              <a:tabLst>
                <a:tab pos="914400" algn="l"/>
              </a:tabLst>
            </a:pPr>
            <a:r>
              <a:rPr lang="en-US" sz="2800" dirty="0">
                <a:latin typeface="Perpetua" panose="02020502060401020303" pitchFamily="18" charset="0"/>
              </a:rPr>
              <a:t>DISPLAY: I, H, E, F, D, G</a:t>
            </a:r>
          </a:p>
          <a:p>
            <a:pPr marL="571500" indent="-514350" algn="just">
              <a:spcBef>
                <a:spcPts val="0"/>
              </a:spcBef>
              <a:tabLst>
                <a:tab pos="914400" algn="l"/>
              </a:tabLst>
            </a:pPr>
            <a:r>
              <a:rPr lang="en-US" sz="2800" dirty="0">
                <a:latin typeface="Perpetua" panose="02020502060401020303" pitchFamily="18" charset="0"/>
              </a:rPr>
              <a:t>So I, H, E, F, D, G is the DFS traversal of graph Fig 7.20 from the source vertex I.</a:t>
            </a:r>
          </a:p>
        </p:txBody>
      </p:sp>
      <p:sp>
        <p:nvSpPr>
          <p:cNvPr id="5" name="Slide Number Placeholder 4"/>
          <p:cNvSpPr>
            <a:spLocks noGrp="1"/>
          </p:cNvSpPr>
          <p:nvPr>
            <p:ph type="sldNum" sz="quarter" idx="12"/>
          </p:nvPr>
        </p:nvSpPr>
        <p:spPr/>
        <p:txBody>
          <a:bodyPr/>
          <a:lstStyle/>
          <a:p>
            <a:fld id="{4CE482DC-2269-4F26-9D2A-7E44B1A4CD85}" type="slidenum">
              <a:rPr lang="en-US" smtClean="0"/>
              <a:t>41</a:t>
            </a:fld>
            <a:endParaRPr lang="en-US" dirty="0"/>
          </a:p>
        </p:txBody>
      </p:sp>
    </p:spTree>
    <p:extLst>
      <p:ext uri="{BB962C8B-B14F-4D97-AF65-F5344CB8AC3E}">
        <p14:creationId xmlns:p14="http://schemas.microsoft.com/office/powerpoint/2010/main" val="64530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Reading assignment </a:t>
            </a:r>
          </a:p>
        </p:txBody>
      </p:sp>
      <p:sp>
        <p:nvSpPr>
          <p:cNvPr id="3" name="Content Placeholder 2"/>
          <p:cNvSpPr>
            <a:spLocks noGrp="1"/>
          </p:cNvSpPr>
          <p:nvPr>
            <p:ph idx="1"/>
          </p:nvPr>
        </p:nvSpPr>
        <p:spPr>
          <a:xfrm>
            <a:off x="594360" y="1527047"/>
            <a:ext cx="11018520" cy="5110861"/>
          </a:xfrm>
        </p:spPr>
        <p:txBody>
          <a:bodyPr>
            <a:noAutofit/>
          </a:bodyPr>
          <a:lstStyle/>
          <a:p>
            <a:pPr marL="571500" indent="-514350" algn="just">
              <a:spcBef>
                <a:spcPts val="0"/>
              </a:spcBef>
              <a:tabLst>
                <a:tab pos="914400" algn="l"/>
              </a:tabLst>
            </a:pPr>
            <a:r>
              <a:rPr lang="en-US" sz="3200" dirty="0">
                <a:latin typeface="Perpetua "/>
              </a:rPr>
              <a:t>MINIMUM SPANNING TREE</a:t>
            </a:r>
          </a:p>
          <a:p>
            <a:pPr marL="571500" indent="-514350" algn="just">
              <a:spcBef>
                <a:spcPts val="0"/>
              </a:spcBef>
              <a:tabLst>
                <a:tab pos="914400" algn="l"/>
              </a:tabLst>
            </a:pPr>
            <a:r>
              <a:rPr lang="en-US" sz="3200" dirty="0">
                <a:latin typeface="Perpetua "/>
              </a:rPr>
              <a:t>SHORTEST PATH</a:t>
            </a:r>
          </a:p>
        </p:txBody>
      </p:sp>
      <p:sp>
        <p:nvSpPr>
          <p:cNvPr id="5" name="Slide Number Placeholder 4"/>
          <p:cNvSpPr>
            <a:spLocks noGrp="1"/>
          </p:cNvSpPr>
          <p:nvPr>
            <p:ph type="sldNum" sz="quarter" idx="12"/>
          </p:nvPr>
        </p:nvSpPr>
        <p:spPr/>
        <p:txBody>
          <a:bodyPr/>
          <a:lstStyle/>
          <a:p>
            <a:fld id="{4CE482DC-2269-4F26-9D2A-7E44B1A4CD85}" type="slidenum">
              <a:rPr lang="en-US" smtClean="0"/>
              <a:t>42</a:t>
            </a:fld>
            <a:endParaRPr lang="en-US" dirty="0"/>
          </a:p>
        </p:txBody>
      </p:sp>
    </p:spTree>
    <p:extLst>
      <p:ext uri="{BB962C8B-B14F-4D97-AF65-F5344CB8AC3E}">
        <p14:creationId xmlns:p14="http://schemas.microsoft.com/office/powerpoint/2010/main" val="376277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We can say that the edge (a, b) is </a:t>
            </a:r>
            <a:r>
              <a:rPr lang="en-US" sz="3200" b="1" dirty="0">
                <a:solidFill>
                  <a:srgbClr val="0070C0"/>
                </a:solidFill>
                <a:latin typeface="Perpetua" panose="02020502060401020303" pitchFamily="18" charset="0"/>
                <a:cs typeface="Times New Roman" panose="02020603050405020304" pitchFamily="18" charset="0"/>
              </a:rPr>
              <a:t>incident</a:t>
            </a:r>
            <a:r>
              <a:rPr lang="en-US" sz="3200" dirty="0">
                <a:latin typeface="Perpetua" panose="02020502060401020303" pitchFamily="18" charset="0"/>
                <a:cs typeface="Times New Roman" panose="02020603050405020304" pitchFamily="18" charset="0"/>
              </a:rPr>
              <a:t> from a to b.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The </a:t>
            </a:r>
            <a:r>
              <a:rPr lang="en-US" sz="3200" dirty="0">
                <a:solidFill>
                  <a:srgbClr val="0070C0"/>
                </a:solidFill>
                <a:latin typeface="Perpetua" panose="02020502060401020303" pitchFamily="18" charset="0"/>
                <a:cs typeface="Times New Roman" panose="02020603050405020304" pitchFamily="18" charset="0"/>
              </a:rPr>
              <a:t>vertex a </a:t>
            </a:r>
            <a:r>
              <a:rPr lang="en-US" sz="3200" dirty="0">
                <a:latin typeface="Perpetua" panose="02020502060401020303" pitchFamily="18" charset="0"/>
                <a:cs typeface="Times New Roman" panose="02020603050405020304" pitchFamily="18" charset="0"/>
              </a:rPr>
              <a:t>is called the </a:t>
            </a:r>
            <a:r>
              <a:rPr lang="en-US" sz="3200" dirty="0">
                <a:solidFill>
                  <a:srgbClr val="0070C0"/>
                </a:solidFill>
                <a:latin typeface="Perpetua" panose="02020502060401020303" pitchFamily="18" charset="0"/>
                <a:cs typeface="Times New Roman" panose="02020603050405020304" pitchFamily="18" charset="0"/>
              </a:rPr>
              <a:t>initial vertex </a:t>
            </a:r>
            <a:r>
              <a:rPr lang="en-US" sz="3200" dirty="0">
                <a:latin typeface="Perpetua" panose="02020502060401020303" pitchFamily="18" charset="0"/>
                <a:cs typeface="Times New Roman" panose="02020603050405020304" pitchFamily="18" charset="0"/>
              </a:rPr>
              <a:t>and the </a:t>
            </a:r>
            <a:r>
              <a:rPr lang="en-US" sz="3200" dirty="0">
                <a:solidFill>
                  <a:srgbClr val="0070C0"/>
                </a:solidFill>
                <a:latin typeface="Perpetua" panose="02020502060401020303" pitchFamily="18" charset="0"/>
                <a:cs typeface="Times New Roman" panose="02020603050405020304" pitchFamily="18" charset="0"/>
              </a:rPr>
              <a:t>vertex b </a:t>
            </a:r>
            <a:r>
              <a:rPr lang="en-US" sz="3200" dirty="0">
                <a:latin typeface="Perpetua" panose="02020502060401020303" pitchFamily="18" charset="0"/>
                <a:cs typeface="Times New Roman" panose="02020603050405020304" pitchFamily="18" charset="0"/>
              </a:rPr>
              <a:t>is called the </a:t>
            </a:r>
            <a:r>
              <a:rPr lang="en-US" sz="3200" dirty="0">
                <a:solidFill>
                  <a:srgbClr val="0070C0"/>
                </a:solidFill>
                <a:latin typeface="Perpetua" panose="02020502060401020303" pitchFamily="18" charset="0"/>
                <a:cs typeface="Times New Roman" panose="02020603050405020304" pitchFamily="18" charset="0"/>
              </a:rPr>
              <a:t>terminal vertex </a:t>
            </a:r>
            <a:r>
              <a:rPr lang="en-US" sz="3200" dirty="0">
                <a:latin typeface="Perpetua" panose="02020502060401020303" pitchFamily="18" charset="0"/>
                <a:cs typeface="Times New Roman" panose="02020603050405020304" pitchFamily="18" charset="0"/>
              </a:rPr>
              <a:t>of the edge (a, b). </a:t>
            </a:r>
          </a:p>
          <a:p>
            <a:pPr marL="514350" indent="-457200" algn="just">
              <a:spcBef>
                <a:spcPts val="0"/>
              </a:spcBef>
              <a:tabLst>
                <a:tab pos="914400" algn="l"/>
              </a:tabLst>
            </a:pPr>
            <a:r>
              <a:rPr lang="en-US" sz="3200" dirty="0">
                <a:latin typeface="Perpetua" panose="02020502060401020303" pitchFamily="18" charset="0"/>
                <a:cs typeface="Times New Roman" panose="02020603050405020304" pitchFamily="18" charset="0"/>
              </a:rPr>
              <a:t>If an edge that is incident from and into the same vertex, say (d, d) of (c, c) in Fig. 7.2, is called a loop.</a:t>
            </a:r>
          </a:p>
          <a:p>
            <a:pPr marL="514350" indent="-457200" algn="just">
              <a:spcBef>
                <a:spcPts val="0"/>
              </a:spcBef>
              <a:tabLst>
                <a:tab pos="914400" algn="l"/>
              </a:tabLst>
            </a:pPr>
            <a:r>
              <a:rPr lang="en-US" sz="3200" dirty="0">
                <a:latin typeface="Perpetua" panose="02020502060401020303" pitchFamily="18" charset="0"/>
              </a:rPr>
              <a:t>Two vertices are said to be </a:t>
            </a:r>
            <a:r>
              <a:rPr lang="en-US" sz="3200" b="1" i="1" dirty="0">
                <a:solidFill>
                  <a:srgbClr val="C00000"/>
                </a:solidFill>
                <a:latin typeface="Perpetua" panose="02020502060401020303" pitchFamily="18" charset="0"/>
              </a:rPr>
              <a:t>adjacent</a:t>
            </a:r>
            <a:r>
              <a:rPr lang="en-US" sz="3200" dirty="0">
                <a:latin typeface="Perpetua" panose="02020502060401020303" pitchFamily="18" charset="0"/>
              </a:rPr>
              <a:t> if they are joined by an edge.</a:t>
            </a:r>
          </a:p>
          <a:p>
            <a:pPr marL="514350" indent="-457200" algn="just">
              <a:spcBef>
                <a:spcPts val="0"/>
              </a:spcBef>
              <a:tabLst>
                <a:tab pos="914400" algn="l"/>
              </a:tabLst>
            </a:pPr>
            <a:r>
              <a:rPr lang="en-US" sz="3200" dirty="0">
                <a:latin typeface="Perpetua" panose="02020502060401020303" pitchFamily="18" charset="0"/>
              </a:rPr>
              <a:t>Consider edge (a, b), the vertex a is said to be </a:t>
            </a:r>
            <a:r>
              <a:rPr lang="en-US" sz="3200" i="1" dirty="0">
                <a:latin typeface="Perpetua" panose="02020502060401020303" pitchFamily="18" charset="0"/>
              </a:rPr>
              <a:t>adjacent</a:t>
            </a:r>
            <a:r>
              <a:rPr lang="en-US" sz="3200" dirty="0">
                <a:latin typeface="Perpetua" panose="02020502060401020303" pitchFamily="18" charset="0"/>
              </a:rPr>
              <a:t> </a:t>
            </a:r>
            <a:r>
              <a:rPr lang="en-US" sz="3200" i="1" dirty="0">
                <a:latin typeface="Perpetua" panose="02020502060401020303" pitchFamily="18" charset="0"/>
              </a:rPr>
              <a:t>to</a:t>
            </a:r>
            <a:r>
              <a:rPr lang="en-US" sz="3200" dirty="0">
                <a:latin typeface="Perpetua" panose="02020502060401020303" pitchFamily="18" charset="0"/>
              </a:rPr>
              <a:t> the vertex b, and the vertex b is said to be </a:t>
            </a:r>
            <a:r>
              <a:rPr lang="en-US" sz="3200" i="1" dirty="0">
                <a:latin typeface="Perpetua" panose="02020502060401020303" pitchFamily="18" charset="0"/>
              </a:rPr>
              <a:t>adjacent</a:t>
            </a:r>
            <a:r>
              <a:rPr lang="en-US" sz="3200" dirty="0">
                <a:latin typeface="Perpetua" panose="02020502060401020303" pitchFamily="18" charset="0"/>
              </a:rPr>
              <a:t> </a:t>
            </a:r>
            <a:r>
              <a:rPr lang="en-US" sz="3200" i="1" dirty="0">
                <a:latin typeface="Perpetua" panose="02020502060401020303" pitchFamily="18" charset="0"/>
              </a:rPr>
              <a:t>from</a:t>
            </a:r>
            <a:r>
              <a:rPr lang="en-US" sz="3200" dirty="0">
                <a:latin typeface="Perpetua" panose="02020502060401020303" pitchFamily="18" charset="0"/>
              </a:rPr>
              <a:t> the vertex a.</a:t>
            </a:r>
          </a:p>
          <a:p>
            <a:pPr marL="514350" indent="-457200" algn="just">
              <a:spcBef>
                <a:spcPts val="0"/>
              </a:spcBef>
              <a:tabLst>
                <a:tab pos="914400" algn="l"/>
              </a:tabLst>
            </a:pPr>
            <a:r>
              <a:rPr lang="en-US" sz="3200" dirty="0">
                <a:latin typeface="Perpetua" panose="02020502060401020303" pitchFamily="18" charset="0"/>
              </a:rPr>
              <a:t>A vertex is said to be an </a:t>
            </a:r>
            <a:r>
              <a:rPr lang="en-US" sz="3200" b="1" i="1" dirty="0">
                <a:solidFill>
                  <a:srgbClr val="C00000"/>
                </a:solidFill>
                <a:latin typeface="Perpetua" panose="02020502060401020303" pitchFamily="18" charset="0"/>
              </a:rPr>
              <a:t>isolated vert</a:t>
            </a:r>
            <a:r>
              <a:rPr lang="en-US" sz="3200" dirty="0">
                <a:solidFill>
                  <a:srgbClr val="C00000"/>
                </a:solidFill>
                <a:latin typeface="Perpetua" panose="02020502060401020303" pitchFamily="18" charset="0"/>
              </a:rPr>
              <a:t>ex </a:t>
            </a:r>
            <a:r>
              <a:rPr lang="en-US" sz="3200" dirty="0">
                <a:latin typeface="Perpetua" panose="02020502060401020303" pitchFamily="18" charset="0"/>
              </a:rPr>
              <a:t>if there is no edge incident with it. In Fig. 7.2 vertex C is an isolated vertex.</a:t>
            </a:r>
          </a:p>
        </p:txBody>
      </p:sp>
      <p:sp>
        <p:nvSpPr>
          <p:cNvPr id="5" name="Slide Number Placeholder 4"/>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185195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An </a:t>
            </a:r>
            <a:r>
              <a:rPr lang="en-US" sz="3200" b="1" i="1" dirty="0">
                <a:latin typeface="Perpetua" panose="02020502060401020303" pitchFamily="18" charset="0"/>
              </a:rPr>
              <a:t>undirected graph </a:t>
            </a:r>
            <a:r>
              <a:rPr lang="en-US" sz="3200" dirty="0">
                <a:latin typeface="Perpetua" panose="02020502060401020303" pitchFamily="18" charset="0"/>
              </a:rPr>
              <a:t>G is defined abstractly as an ordered pair (V, E), where V is a set of vertices and the E is a set at edges.</a:t>
            </a:r>
          </a:p>
          <a:p>
            <a:pPr marL="514350" indent="-457200" algn="just">
              <a:spcBef>
                <a:spcPts val="0"/>
              </a:spcBef>
              <a:tabLst>
                <a:tab pos="914400" algn="l"/>
              </a:tabLst>
            </a:pPr>
            <a:r>
              <a:rPr lang="en-US" sz="3200" dirty="0">
                <a:latin typeface="Perpetua" panose="02020502060401020303" pitchFamily="18" charset="0"/>
              </a:rPr>
              <a:t>An undirected graph can be represented geometrically as a set of marked points (called vertices) V with a set at lines (called edges) E between the points.</a:t>
            </a:r>
          </a:p>
          <a:p>
            <a:pPr marL="514350" indent="-457200" algn="just">
              <a:spcBef>
                <a:spcPts val="0"/>
              </a:spcBef>
              <a:tabLst>
                <a:tab pos="914400" algn="l"/>
              </a:tabLst>
            </a:pPr>
            <a:r>
              <a:rPr lang="en-US" sz="3200" dirty="0">
                <a:latin typeface="Perpetua" panose="02020502060401020303" pitchFamily="18" charset="0"/>
              </a:rPr>
              <a:t>An undirected graph G is shown in Fig. 7.3.</a:t>
            </a:r>
          </a:p>
          <a:p>
            <a:pPr marL="514350" indent="-457200" algn="just">
              <a:spcBef>
                <a:spcPts val="0"/>
              </a:spcBef>
              <a:tabLst>
                <a:tab pos="914400" algn="l"/>
              </a:tabLst>
            </a:pPr>
            <a:endParaRPr lang="en-US" sz="3200" dirty="0">
              <a:latin typeface="Perpetua" panose="02020502060401020303" pitchFamily="18" charset="0"/>
            </a:endParaRPr>
          </a:p>
        </p:txBody>
      </p:sp>
      <p:sp>
        <p:nvSpPr>
          <p:cNvPr id="5" name="Slide Number Placeholder 4"/>
          <p:cNvSpPr>
            <a:spLocks noGrp="1"/>
          </p:cNvSpPr>
          <p:nvPr>
            <p:ph type="sldNum" sz="quarter" idx="12"/>
          </p:nvPr>
        </p:nvSpPr>
        <p:spPr/>
        <p:txBody>
          <a:bodyPr/>
          <a:lstStyle/>
          <a:p>
            <a:fld id="{4CE482DC-2269-4F26-9D2A-7E44B1A4CD85}" type="slidenum">
              <a:rPr lang="en-US" smtClean="0"/>
              <a:t>6</a:t>
            </a:fld>
            <a:endParaRPr lang="en-US" dirty="0"/>
          </a:p>
        </p:txBody>
      </p:sp>
      <p:pic>
        <p:nvPicPr>
          <p:cNvPr id="4" name="Picture 3">
            <a:extLst>
              <a:ext uri="{FF2B5EF4-FFF2-40B4-BE49-F238E27FC236}">
                <a16:creationId xmlns:a16="http://schemas.microsoft.com/office/drawing/2014/main" id="{64DAA728-6A6F-03DA-F392-F930BE49B87E}"/>
              </a:ext>
            </a:extLst>
          </p:cNvPr>
          <p:cNvPicPr>
            <a:picLocks noChangeAspect="1"/>
          </p:cNvPicPr>
          <p:nvPr/>
        </p:nvPicPr>
        <p:blipFill rotWithShape="1">
          <a:blip r:embed="rId2"/>
          <a:srcRect t="1438" r="1240" b="1"/>
          <a:stretch/>
        </p:blipFill>
        <p:spPr>
          <a:xfrm>
            <a:off x="7964556" y="3429000"/>
            <a:ext cx="2888975" cy="2781930"/>
          </a:xfrm>
          <a:prstGeom prst="rect">
            <a:avLst/>
          </a:prstGeom>
        </p:spPr>
      </p:pic>
    </p:spTree>
    <p:extLst>
      <p:ext uri="{BB962C8B-B14F-4D97-AF65-F5344CB8AC3E}">
        <p14:creationId xmlns:p14="http://schemas.microsoft.com/office/powerpoint/2010/main" val="60654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Two graphs are said to be </a:t>
            </a:r>
            <a:r>
              <a:rPr lang="en-US" sz="3200" b="1" dirty="0">
                <a:latin typeface="Perpetua" panose="02020502060401020303" pitchFamily="18" charset="0"/>
              </a:rPr>
              <a:t>isomorphic</a:t>
            </a:r>
            <a:r>
              <a:rPr lang="en-US" sz="3200" dirty="0">
                <a:latin typeface="Perpetua" panose="02020502060401020303" pitchFamily="18" charset="0"/>
              </a:rPr>
              <a:t> if there is a one-to-one correspondence between their vertices and between their edges such that incidence are prevented.</a:t>
            </a:r>
          </a:p>
          <a:p>
            <a:pPr marL="514350" indent="-457200" algn="just">
              <a:spcBef>
                <a:spcPts val="0"/>
              </a:spcBef>
              <a:tabLst>
                <a:tab pos="914400" algn="l"/>
              </a:tabLst>
            </a:pPr>
            <a:r>
              <a:rPr lang="en-US" sz="3200" dirty="0">
                <a:latin typeface="Perpetua" panose="02020502060401020303" pitchFamily="18" charset="0"/>
              </a:rPr>
              <a:t>Fig. 7.4 show an isomorphic undirected graph.</a:t>
            </a:r>
          </a:p>
        </p:txBody>
      </p:sp>
      <p:sp>
        <p:nvSpPr>
          <p:cNvPr id="5" name="Slide Number Placeholder 4"/>
          <p:cNvSpPr>
            <a:spLocks noGrp="1"/>
          </p:cNvSpPr>
          <p:nvPr>
            <p:ph type="sldNum" sz="quarter" idx="12"/>
          </p:nvPr>
        </p:nvSpPr>
        <p:spPr/>
        <p:txBody>
          <a:bodyPr/>
          <a:lstStyle/>
          <a:p>
            <a:fld id="{4CE482DC-2269-4F26-9D2A-7E44B1A4CD85}" type="slidenum">
              <a:rPr lang="en-US" smtClean="0"/>
              <a:t>7</a:t>
            </a:fld>
            <a:endParaRPr lang="en-US" dirty="0"/>
          </a:p>
        </p:txBody>
      </p:sp>
      <p:pic>
        <p:nvPicPr>
          <p:cNvPr id="6" name="Picture 5">
            <a:extLst>
              <a:ext uri="{FF2B5EF4-FFF2-40B4-BE49-F238E27FC236}">
                <a16:creationId xmlns:a16="http://schemas.microsoft.com/office/drawing/2014/main" id="{2DB2FB94-5DB8-0849-8076-841556709A99}"/>
              </a:ext>
            </a:extLst>
          </p:cNvPr>
          <p:cNvPicPr>
            <a:picLocks noChangeAspect="1"/>
          </p:cNvPicPr>
          <p:nvPr/>
        </p:nvPicPr>
        <p:blipFill>
          <a:blip r:embed="rId2"/>
          <a:stretch>
            <a:fillRect/>
          </a:stretch>
        </p:blipFill>
        <p:spPr>
          <a:xfrm>
            <a:off x="1418017" y="3536584"/>
            <a:ext cx="6803334" cy="2736200"/>
          </a:xfrm>
          <a:prstGeom prst="rect">
            <a:avLst/>
          </a:prstGeom>
        </p:spPr>
      </p:pic>
    </p:spTree>
    <p:extLst>
      <p:ext uri="{BB962C8B-B14F-4D97-AF65-F5344CB8AC3E}">
        <p14:creationId xmlns:p14="http://schemas.microsoft.com/office/powerpoint/2010/main" val="370040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2800" dirty="0">
                <a:latin typeface="Perpetua" panose="02020502060401020303" pitchFamily="18" charset="0"/>
              </a:rPr>
              <a:t>Let G = (V, E) be a graph. A graph G1 = (V1, E1) is said to be a </a:t>
            </a:r>
            <a:r>
              <a:rPr lang="en-US" sz="2800" b="1" i="1" dirty="0">
                <a:latin typeface="Perpetua" panose="02020502060401020303" pitchFamily="18" charset="0"/>
              </a:rPr>
              <a:t>sub-graph</a:t>
            </a:r>
            <a:r>
              <a:rPr lang="en-US" sz="2800" dirty="0">
                <a:latin typeface="Perpetua" panose="02020502060401020303" pitchFamily="18" charset="0"/>
              </a:rPr>
              <a:t> of G if E1 is a subset at E and V1 is a subset at V such that the edges in E1 are incident only with the vertices in V1.</a:t>
            </a:r>
          </a:p>
          <a:p>
            <a:pPr marL="514350" indent="-457200" algn="just">
              <a:spcBef>
                <a:spcPts val="0"/>
              </a:spcBef>
              <a:tabLst>
                <a:tab pos="914400" algn="l"/>
              </a:tabLst>
            </a:pPr>
            <a:r>
              <a:rPr lang="en-US" sz="2800" dirty="0">
                <a:latin typeface="Perpetua" panose="02020502060401020303" pitchFamily="18" charset="0"/>
              </a:rPr>
              <a:t>For example Fig 7.5 (b) is a </a:t>
            </a:r>
            <a:r>
              <a:rPr lang="en-US" sz="2800" b="1" i="1" dirty="0">
                <a:latin typeface="Perpetua" panose="02020502060401020303" pitchFamily="18" charset="0"/>
              </a:rPr>
              <a:t>sub-graph</a:t>
            </a:r>
            <a:r>
              <a:rPr lang="en-US" sz="2800" dirty="0">
                <a:latin typeface="Perpetua" panose="02020502060401020303" pitchFamily="18" charset="0"/>
              </a:rPr>
              <a:t> at Fig. 7.5(a). </a:t>
            </a:r>
          </a:p>
          <a:p>
            <a:pPr marL="514350" indent="-457200" algn="just">
              <a:spcBef>
                <a:spcPts val="0"/>
              </a:spcBef>
              <a:tabLst>
                <a:tab pos="914400" algn="l"/>
              </a:tabLst>
            </a:pPr>
            <a:r>
              <a:rPr lang="en-US" sz="2800" dirty="0">
                <a:latin typeface="Perpetua" panose="02020502060401020303" pitchFamily="18" charset="0"/>
              </a:rPr>
              <a:t>A </a:t>
            </a:r>
            <a:r>
              <a:rPr lang="en-US" sz="2800" b="1" i="1" dirty="0">
                <a:latin typeface="Perpetua" panose="02020502060401020303" pitchFamily="18" charset="0"/>
              </a:rPr>
              <a:t>sub-graph</a:t>
            </a:r>
            <a:r>
              <a:rPr lang="en-US" sz="2800" dirty="0">
                <a:latin typeface="Perpetua" panose="02020502060401020303" pitchFamily="18" charset="0"/>
              </a:rPr>
              <a:t> of G is said to be a </a:t>
            </a:r>
            <a:r>
              <a:rPr lang="en-US" sz="2800" b="1" i="1" dirty="0">
                <a:latin typeface="Perpetua" panose="02020502060401020303" pitchFamily="18" charset="0"/>
              </a:rPr>
              <a:t>spanning sub-graph </a:t>
            </a:r>
            <a:r>
              <a:rPr lang="en-US" sz="2800" dirty="0">
                <a:latin typeface="Perpetua" panose="02020502060401020303" pitchFamily="18" charset="0"/>
              </a:rPr>
              <a:t>if it contains all the vertices of G. </a:t>
            </a:r>
          </a:p>
          <a:p>
            <a:pPr marL="514350" indent="-457200" algn="just">
              <a:spcBef>
                <a:spcPts val="0"/>
              </a:spcBef>
              <a:tabLst>
                <a:tab pos="914400" algn="l"/>
              </a:tabLst>
            </a:pPr>
            <a:r>
              <a:rPr lang="en-US" sz="2800" dirty="0">
                <a:latin typeface="Perpetua" panose="02020502060401020303" pitchFamily="18" charset="0"/>
              </a:rPr>
              <a:t>For example Fig. 7.5(c) shows a spanning sub-graph at Fig. 7.5(a).</a:t>
            </a:r>
          </a:p>
        </p:txBody>
      </p:sp>
      <p:sp>
        <p:nvSpPr>
          <p:cNvPr id="5" name="Slide Number Placeholder 4"/>
          <p:cNvSpPr>
            <a:spLocks noGrp="1"/>
          </p:cNvSpPr>
          <p:nvPr>
            <p:ph type="sldNum" sz="quarter" idx="12"/>
          </p:nvPr>
        </p:nvSpPr>
        <p:spPr/>
        <p:txBody>
          <a:bodyPr/>
          <a:lstStyle/>
          <a:p>
            <a:fld id="{4CE482DC-2269-4F26-9D2A-7E44B1A4CD85}" type="slidenum">
              <a:rPr lang="en-US" smtClean="0"/>
              <a:t>8</a:t>
            </a:fld>
            <a:endParaRPr lang="en-US" dirty="0"/>
          </a:p>
        </p:txBody>
      </p:sp>
      <p:pic>
        <p:nvPicPr>
          <p:cNvPr id="4" name="Picture 3">
            <a:extLst>
              <a:ext uri="{FF2B5EF4-FFF2-40B4-BE49-F238E27FC236}">
                <a16:creationId xmlns:a16="http://schemas.microsoft.com/office/drawing/2014/main" id="{868EF494-F15B-E63B-21BD-F84CD91DB0D0}"/>
              </a:ext>
            </a:extLst>
          </p:cNvPr>
          <p:cNvPicPr>
            <a:picLocks noChangeAspect="1"/>
          </p:cNvPicPr>
          <p:nvPr/>
        </p:nvPicPr>
        <p:blipFill rotWithShape="1">
          <a:blip r:embed="rId2"/>
          <a:srcRect r="1174"/>
          <a:stretch/>
        </p:blipFill>
        <p:spPr>
          <a:xfrm>
            <a:off x="1279406" y="4270919"/>
            <a:ext cx="8739237" cy="2573828"/>
          </a:xfrm>
          <a:prstGeom prst="rect">
            <a:avLst/>
          </a:prstGeom>
        </p:spPr>
      </p:pic>
    </p:spTree>
    <p:extLst>
      <p:ext uri="{BB962C8B-B14F-4D97-AF65-F5344CB8AC3E}">
        <p14:creationId xmlns:p14="http://schemas.microsoft.com/office/powerpoint/2010/main" val="272630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484632"/>
            <a:ext cx="11018520" cy="1042416"/>
          </a:xfrm>
        </p:spPr>
        <p:txBody>
          <a:bodyPr>
            <a:noAutofit/>
          </a:bodyPr>
          <a:lstStyle/>
          <a:p>
            <a:r>
              <a:rPr lang="en-US" sz="4000" b="1" dirty="0">
                <a:solidFill>
                  <a:srgbClr val="0070C0"/>
                </a:solidFill>
                <a:latin typeface="Perpetua" panose="02020502060401020303" pitchFamily="18" charset="0"/>
                <a:cs typeface="Times New Roman" panose="02020603050405020304" pitchFamily="18" charset="0"/>
              </a:rPr>
              <a:t>GRAPHS</a:t>
            </a:r>
          </a:p>
        </p:txBody>
      </p:sp>
      <p:sp>
        <p:nvSpPr>
          <p:cNvPr id="3" name="Content Placeholder 2"/>
          <p:cNvSpPr>
            <a:spLocks noGrp="1"/>
          </p:cNvSpPr>
          <p:nvPr>
            <p:ph idx="1"/>
          </p:nvPr>
        </p:nvSpPr>
        <p:spPr>
          <a:xfrm>
            <a:off x="594360" y="1527047"/>
            <a:ext cx="11018520" cy="5110861"/>
          </a:xfrm>
        </p:spPr>
        <p:txBody>
          <a:bodyPr>
            <a:noAutofit/>
          </a:bodyPr>
          <a:lstStyle/>
          <a:p>
            <a:pPr marL="514350" indent="-457200" algn="just">
              <a:spcBef>
                <a:spcPts val="0"/>
              </a:spcBef>
              <a:tabLst>
                <a:tab pos="914400" algn="l"/>
              </a:tabLst>
            </a:pPr>
            <a:r>
              <a:rPr lang="en-US" sz="3200" dirty="0">
                <a:latin typeface="Perpetua" panose="02020502060401020303" pitchFamily="18" charset="0"/>
              </a:rPr>
              <a:t>The number of edges incident on a vertex is its </a:t>
            </a:r>
            <a:r>
              <a:rPr lang="en-US" sz="3200" b="1" i="1" dirty="0">
                <a:latin typeface="Perpetua" panose="02020502060401020303" pitchFamily="18" charset="0"/>
              </a:rPr>
              <a:t>degree</a:t>
            </a:r>
            <a:r>
              <a:rPr lang="en-US" sz="3200" dirty="0">
                <a:latin typeface="Perpetua" panose="02020502060401020303" pitchFamily="18" charset="0"/>
              </a:rPr>
              <a:t>. </a:t>
            </a:r>
          </a:p>
          <a:p>
            <a:pPr marL="514350" indent="-457200" algn="just">
              <a:spcBef>
                <a:spcPts val="0"/>
              </a:spcBef>
              <a:tabLst>
                <a:tab pos="914400" algn="l"/>
              </a:tabLst>
            </a:pPr>
            <a:r>
              <a:rPr lang="en-US" sz="3200" dirty="0">
                <a:latin typeface="Perpetua" panose="02020502060401020303" pitchFamily="18" charset="0"/>
              </a:rPr>
              <a:t>The degree of vertex a, is written as degree (a). </a:t>
            </a:r>
          </a:p>
          <a:p>
            <a:pPr marL="514350" indent="-457200" algn="just">
              <a:spcBef>
                <a:spcPts val="0"/>
              </a:spcBef>
              <a:tabLst>
                <a:tab pos="914400" algn="l"/>
              </a:tabLst>
            </a:pPr>
            <a:r>
              <a:rPr lang="en-US" sz="3200" dirty="0">
                <a:latin typeface="Perpetua" panose="02020502060401020303" pitchFamily="18" charset="0"/>
              </a:rPr>
              <a:t>If the degree of vertex a is zero, then vertex a is called </a:t>
            </a:r>
            <a:r>
              <a:rPr lang="en-US" sz="3200" b="1" i="1" dirty="0">
                <a:latin typeface="Perpetua" panose="02020502060401020303" pitchFamily="18" charset="0"/>
              </a:rPr>
              <a:t>isolated</a:t>
            </a:r>
            <a:r>
              <a:rPr lang="en-US" sz="3200" dirty="0">
                <a:latin typeface="Perpetua" panose="02020502060401020303" pitchFamily="18" charset="0"/>
              </a:rPr>
              <a:t> </a:t>
            </a:r>
            <a:r>
              <a:rPr lang="en-US" sz="3200" b="1" i="1" dirty="0">
                <a:latin typeface="Perpetua" panose="02020502060401020303" pitchFamily="18" charset="0"/>
              </a:rPr>
              <a:t>vertex</a:t>
            </a:r>
            <a:r>
              <a:rPr lang="en-US" sz="3200" dirty="0">
                <a:latin typeface="Perpetua" panose="02020502060401020303" pitchFamily="18" charset="0"/>
              </a:rPr>
              <a:t>.</a:t>
            </a:r>
          </a:p>
          <a:p>
            <a:pPr marL="514350" indent="-457200" algn="just">
              <a:spcBef>
                <a:spcPts val="0"/>
              </a:spcBef>
              <a:tabLst>
                <a:tab pos="914400" algn="l"/>
              </a:tabLst>
            </a:pPr>
            <a:r>
              <a:rPr lang="en-US" sz="3200" dirty="0">
                <a:latin typeface="Perpetua" panose="02020502060401020303" pitchFamily="18" charset="0"/>
              </a:rPr>
              <a:t>For example the degree of the vertex </a:t>
            </a:r>
            <a:r>
              <a:rPr lang="en-US" sz="3200" i="1" dirty="0">
                <a:latin typeface="Perpetua" panose="02020502060401020303" pitchFamily="18" charset="0"/>
              </a:rPr>
              <a:t>a </a:t>
            </a:r>
            <a:r>
              <a:rPr lang="en-US" sz="3200" dirty="0">
                <a:latin typeface="Perpetua" panose="02020502060401020303" pitchFamily="18" charset="0"/>
              </a:rPr>
              <a:t>in Fig. 7.5 is 3.</a:t>
            </a:r>
          </a:p>
          <a:p>
            <a:pPr marL="514350" indent="-457200" algn="just">
              <a:spcBef>
                <a:spcPts val="0"/>
              </a:spcBef>
              <a:tabLst>
                <a:tab pos="914400" algn="l"/>
              </a:tabLst>
            </a:pPr>
            <a:r>
              <a:rPr lang="en-US" sz="3200" dirty="0">
                <a:latin typeface="Perpetua" panose="02020502060401020303" pitchFamily="18" charset="0"/>
              </a:rPr>
              <a:t>A graph G is said to be </a:t>
            </a:r>
            <a:r>
              <a:rPr lang="en-US" sz="3200" b="1" i="1" dirty="0">
                <a:latin typeface="Perpetua" panose="02020502060401020303" pitchFamily="18" charset="0"/>
              </a:rPr>
              <a:t>weighted graph </a:t>
            </a:r>
            <a:r>
              <a:rPr lang="en-US" sz="3200" dirty="0">
                <a:latin typeface="Perpetua" panose="02020502060401020303" pitchFamily="18" charset="0"/>
              </a:rPr>
              <a:t>if every edge and/or vertices in the graph is assigned with some </a:t>
            </a:r>
            <a:r>
              <a:rPr lang="en-US" sz="3200" i="1" dirty="0">
                <a:latin typeface="Perpetua" panose="02020502060401020303" pitchFamily="18" charset="0"/>
              </a:rPr>
              <a:t>weight</a:t>
            </a:r>
            <a:r>
              <a:rPr lang="en-US" sz="3200" dirty="0">
                <a:latin typeface="Perpetua" panose="02020502060401020303" pitchFamily="18" charset="0"/>
              </a:rPr>
              <a:t> or </a:t>
            </a:r>
            <a:r>
              <a:rPr lang="en-US" sz="3200" i="1" dirty="0">
                <a:latin typeface="Perpetua" panose="02020502060401020303" pitchFamily="18" charset="0"/>
              </a:rPr>
              <a:t>value</a:t>
            </a:r>
            <a:r>
              <a:rPr lang="en-US" sz="3200" dirty="0">
                <a:latin typeface="Perpetua" panose="02020502060401020303" pitchFamily="18" charset="0"/>
              </a:rPr>
              <a:t>.</a:t>
            </a:r>
          </a:p>
          <a:p>
            <a:pPr marL="514350" indent="-457200" algn="just">
              <a:spcBef>
                <a:spcPts val="0"/>
              </a:spcBef>
              <a:tabLst>
                <a:tab pos="914400" algn="l"/>
              </a:tabLst>
            </a:pPr>
            <a:r>
              <a:rPr lang="en-US" sz="3200" dirty="0">
                <a:latin typeface="Perpetua" panose="02020502060401020303" pitchFamily="18" charset="0"/>
              </a:rPr>
              <a:t>A weighted graph can be defined as G = (V, E, W</a:t>
            </a:r>
            <a:r>
              <a:rPr lang="en-US" sz="3200" baseline="-25000" dirty="0">
                <a:latin typeface="Perpetua" panose="02020502060401020303" pitchFamily="18" charset="0"/>
              </a:rPr>
              <a:t>e</a:t>
            </a:r>
            <a:r>
              <a:rPr lang="en-US" sz="3200" dirty="0">
                <a:latin typeface="Perpetua" panose="02020502060401020303" pitchFamily="18" charset="0"/>
              </a:rPr>
              <a:t>, W</a:t>
            </a:r>
            <a:r>
              <a:rPr lang="en-US" sz="3200" baseline="-25000" dirty="0">
                <a:latin typeface="Perpetua" panose="02020502060401020303" pitchFamily="18" charset="0"/>
              </a:rPr>
              <a:t>v</a:t>
            </a:r>
            <a:r>
              <a:rPr lang="en-US" sz="3200" dirty="0">
                <a:latin typeface="Perpetua" panose="02020502060401020303" pitchFamily="18" charset="0"/>
              </a:rPr>
              <a:t>) where V is the set of vertices, </a:t>
            </a:r>
          </a:p>
          <a:p>
            <a:pPr marL="514350" indent="-457200" algn="just">
              <a:spcBef>
                <a:spcPts val="0"/>
              </a:spcBef>
              <a:tabLst>
                <a:tab pos="914400" algn="l"/>
              </a:tabLst>
            </a:pPr>
            <a:r>
              <a:rPr lang="en-US" sz="3200" dirty="0">
                <a:latin typeface="Perpetua" panose="02020502060401020303" pitchFamily="18" charset="0"/>
              </a:rPr>
              <a:t>E is the set at edges and W</a:t>
            </a:r>
            <a:r>
              <a:rPr lang="en-US" sz="3200" baseline="-25000" dirty="0">
                <a:latin typeface="Perpetua" panose="02020502060401020303" pitchFamily="18" charset="0"/>
              </a:rPr>
              <a:t>e</a:t>
            </a:r>
            <a:r>
              <a:rPr lang="en-US" sz="3200" dirty="0">
                <a:latin typeface="Perpetua" panose="02020502060401020303" pitchFamily="18" charset="0"/>
              </a:rPr>
              <a:t> is a weights of the edges whose domain is E and W</a:t>
            </a:r>
            <a:r>
              <a:rPr lang="en-US" sz="3200" baseline="-25000" dirty="0">
                <a:latin typeface="Perpetua" panose="02020502060401020303" pitchFamily="18" charset="0"/>
              </a:rPr>
              <a:t>v</a:t>
            </a:r>
            <a:r>
              <a:rPr lang="en-US" sz="3200" dirty="0">
                <a:latin typeface="Perpetua" panose="02020502060401020303" pitchFamily="18" charset="0"/>
              </a:rPr>
              <a:t> is a weight to the vertices whose domain is V.</a:t>
            </a:r>
          </a:p>
        </p:txBody>
      </p:sp>
      <p:sp>
        <p:nvSpPr>
          <p:cNvPr id="5" name="Slide Number Placeholder 4"/>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557445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dabbf7cf-c70a-40b7-b2b3-f21c89dc049f" Revision="1" Stencil="System.MyShapes" StencilVersion="1.0"/>
</Control>
</file>

<file path=customXml/itemProps1.xml><?xml version="1.0" encoding="utf-8"?>
<ds:datastoreItem xmlns:ds="http://schemas.openxmlformats.org/officeDocument/2006/customXml" ds:itemID="{4C9AF134-730F-4A66-AED8-36183678745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5027</TotalTime>
  <Words>3776</Words>
  <Application>Microsoft Office PowerPoint</Application>
  <PresentationFormat>Widescreen</PresentationFormat>
  <Paragraphs>377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Perpetua</vt:lpstr>
      <vt:lpstr>Perpetua </vt:lpstr>
      <vt:lpstr>Rockwell</vt:lpstr>
      <vt:lpstr>Rockwell Condensed</vt:lpstr>
      <vt:lpstr>Wingdings</vt:lpstr>
      <vt:lpstr>Wood Type</vt:lpstr>
      <vt:lpstr>CHAPTER SIX</vt:lpstr>
      <vt:lpstr>GRAPHS</vt:lpstr>
      <vt:lpstr>GRAPHS</vt:lpstr>
      <vt:lpstr>BASIC TERMINOLOGIES</vt:lpstr>
      <vt:lpstr>GRAPHS</vt:lpstr>
      <vt:lpstr>GRAPHS</vt:lpstr>
      <vt:lpstr>GRAPHS</vt:lpstr>
      <vt:lpstr>GRAPHS</vt:lpstr>
      <vt:lpstr>GRAPHS</vt:lpstr>
      <vt:lpstr>GRAPHS</vt:lpstr>
      <vt:lpstr>GRAPHS</vt:lpstr>
      <vt:lpstr>GRAPHS</vt:lpstr>
      <vt:lpstr>GRAPHS</vt:lpstr>
      <vt:lpstr>GRAPHS</vt:lpstr>
      <vt:lpstr>GRAPHS</vt:lpstr>
      <vt:lpstr>REPRESENTATION OF GRAPH</vt:lpstr>
      <vt:lpstr>ADJACENCY MATRIX REPRESENTATION</vt:lpstr>
      <vt:lpstr>ADJACENCY MATRIX REPRESENTATION</vt:lpstr>
      <vt:lpstr>ADJACENCY MATRIX REPRESENTATION</vt:lpstr>
      <vt:lpstr>ADJACENCY MATRIX REPRESENTATION</vt:lpstr>
      <vt:lpstr>LINKED LIST REPRESENTATION</vt:lpstr>
      <vt:lpstr>LINKED LIST REPRESENTATION</vt:lpstr>
      <vt:lpstr>OPERATIONS ON GRAPH</vt:lpstr>
      <vt:lpstr>CREATING A GRAPH</vt:lpstr>
      <vt:lpstr>SEARCHING AND DELETING FROM A GRAPH</vt:lpstr>
      <vt:lpstr>SEARCHING AND DELETING FROM A GRAPH</vt:lpstr>
      <vt:lpstr>Breadth First Search (BFS)</vt:lpstr>
      <vt:lpstr>Breadth First Search (BFS)</vt:lpstr>
      <vt:lpstr>Breadth First Search (BFS)</vt:lpstr>
      <vt:lpstr>Breadth First Search (BFS)</vt:lpstr>
      <vt:lpstr>Breadth First Search (BFS)</vt:lpstr>
      <vt:lpstr>Breadth First Search (BFS)</vt:lpstr>
      <vt:lpstr>Breadth First Search (BFS)</vt:lpstr>
      <vt:lpstr>Breadth First Search (BFS)</vt:lpstr>
      <vt:lpstr>Breadth First Search (BFS)</vt:lpstr>
      <vt:lpstr>Breadth First Search (BFS)</vt:lpstr>
      <vt:lpstr>ALGORITHM</vt:lpstr>
      <vt:lpstr>DEPTH FIRST SEARCH</vt:lpstr>
      <vt:lpstr>DEPTH FIRST SEARCH</vt:lpstr>
      <vt:lpstr>DEPTH FIRST SEARCH</vt:lpstr>
      <vt:lpstr>DEPTH FIRST SEARCH</vt:lpstr>
      <vt:lpstr>Reading assignment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Dave</dc:creator>
  <cp:lastModifiedBy>Davo</cp:lastModifiedBy>
  <cp:revision>128</cp:revision>
  <dcterms:created xsi:type="dcterms:W3CDTF">2019-11-08T01:52:16Z</dcterms:created>
  <dcterms:modified xsi:type="dcterms:W3CDTF">2023-04-06T22:54:47Z</dcterms:modified>
</cp:coreProperties>
</file>