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20"/>
  </p:notesMasterIdLst>
  <p:sldIdLst>
    <p:sldId id="256" r:id="rId2"/>
    <p:sldId id="478" r:id="rId3"/>
    <p:sldId id="592" r:id="rId4"/>
    <p:sldId id="593" r:id="rId5"/>
    <p:sldId id="560" r:id="rId6"/>
    <p:sldId id="570" r:id="rId7"/>
    <p:sldId id="571" r:id="rId8"/>
    <p:sldId id="572" r:id="rId9"/>
    <p:sldId id="573" r:id="rId10"/>
    <p:sldId id="594" r:id="rId11"/>
    <p:sldId id="574" r:id="rId12"/>
    <p:sldId id="595" r:id="rId13"/>
    <p:sldId id="596" r:id="rId14"/>
    <p:sldId id="597" r:id="rId15"/>
    <p:sldId id="598" r:id="rId16"/>
    <p:sldId id="599" r:id="rId17"/>
    <p:sldId id="600" r:id="rId18"/>
    <p:sldId id="60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58B3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72" d="100"/>
          <a:sy n="72" d="100"/>
        </p:scale>
        <p:origin x="57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CCF2F9-99F7-45D8-B028-E7793E4D8084}" type="datetimeFigureOut">
              <a:rPr lang="en-US" smtClean="0"/>
              <a:t>4/6/2023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DF5652-F889-4A9A-B3CA-4DA928DE7D3F}" type="slidenum">
              <a:rPr lang="en-US" smtClean="0"/>
              <a:t>‹#›</a:t>
            </a:fld>
            <a:endParaRPr lang="en-US"/>
          </a:p>
        </p:txBody>
      </p:sp>
    </p:spTree>
    <p:extLst>
      <p:ext uri="{BB962C8B-B14F-4D97-AF65-F5344CB8AC3E}">
        <p14:creationId xmlns:p14="http://schemas.microsoft.com/office/powerpoint/2010/main" val="3387296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5A385-1C37-417B-941E-46BF35C3F4AE}"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053472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709DD5-7FAC-440A-B429-E4EA6B0C367F}"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86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671576-6D5C-46A9-A2F5-A835F55AA7DA}"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99641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472480-812A-4974-BA6E-B56F689E629D}"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smtClean="0"/>
              <a:t>‹#›</a:t>
            </a:fld>
            <a:endParaRPr lang="en-US" dirty="0"/>
          </a:p>
        </p:txBody>
      </p:sp>
    </p:spTree>
    <p:extLst>
      <p:ext uri="{BB962C8B-B14F-4D97-AF65-F5344CB8AC3E}">
        <p14:creationId xmlns:p14="http://schemas.microsoft.com/office/powerpoint/2010/main" val="514054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A413D7FD-6FF7-48CB-A6F7-33EE5F8AA66A}" type="datetime1">
              <a:rPr lang="en-US" smtClean="0"/>
              <a:t>4/6/2023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497111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23EFD3-B33C-439A-9B86-618D096FB565}" type="datetime1">
              <a:rPr lang="en-US" smtClean="0"/>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09595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9143FF-D74B-4DE3-91EE-344ED4EDD01D}" type="datetime1">
              <a:rPr lang="en-US" smtClean="0"/>
              <a:t>4/6/2023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93735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9D04E6-6CB9-491F-83F1-8933895188E8}" type="datetime1">
              <a:rPr lang="en-US" smtClean="0"/>
              <a:t>4/6/2023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63892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5C4A2D-39E7-4363-A349-68081E63BFB4}" type="datetime1">
              <a:rPr lang="en-US" smtClean="0"/>
              <a:t>4/6/2023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39935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A7C527-CBA0-4FA7-A12D-1FF6D0EC6922}" type="datetime1">
              <a:rPr lang="en-US" smtClean="0"/>
              <a:t>4/6/2023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38843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F885BF2-B602-4826-AB70-E4C1AC199024}" type="datetime1">
              <a:rPr lang="en-US" smtClean="0"/>
              <a:t>4/6/2023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030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A698F4C-8F9A-4C3C-B122-D26ECAB0A734}" type="datetime1">
              <a:rPr lang="en-US" smtClean="0"/>
              <a:t>4/6/2023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7711562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7200" b="1" dirty="0">
                <a:latin typeface="Perpetua" panose="02020502060401020303" pitchFamily="18" charset="0"/>
              </a:rPr>
              <a:t>CHAPTER eight </a:t>
            </a:r>
          </a:p>
        </p:txBody>
      </p:sp>
      <p:sp>
        <p:nvSpPr>
          <p:cNvPr id="3" name="Subtitle 2"/>
          <p:cNvSpPr>
            <a:spLocks noGrp="1"/>
          </p:cNvSpPr>
          <p:nvPr>
            <p:ph type="subTitle" idx="1"/>
          </p:nvPr>
        </p:nvSpPr>
        <p:spPr>
          <a:xfrm>
            <a:off x="897572" y="4389120"/>
            <a:ext cx="8695161" cy="1415332"/>
          </a:xfrm>
        </p:spPr>
        <p:txBody>
          <a:bodyPr>
            <a:normAutofit fontScale="92500" lnSpcReduction="10000"/>
          </a:bodyPr>
          <a:lstStyle/>
          <a:p>
            <a:pPr algn="ctr"/>
            <a:r>
              <a:rPr lang="en-US" sz="5400" dirty="0">
                <a:latin typeface="Perpetua" panose="02020502060401020303" pitchFamily="18" charset="0"/>
              </a:rPr>
              <a:t>Advanced Sorting and Searching Algorithms</a:t>
            </a:r>
          </a:p>
        </p:txBody>
      </p:sp>
      <p:sp>
        <p:nvSpPr>
          <p:cNvPr id="4" name="Slide Number Placeholder 3"/>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1358670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Heap sort</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Algorithm:</a:t>
            </a:r>
          </a:p>
          <a:p>
            <a:pPr marL="571500" indent="-514350" algn="just">
              <a:spcBef>
                <a:spcPts val="0"/>
              </a:spcBef>
              <a:buFont typeface="+mj-lt"/>
              <a:buAutoNum type="arabicPeriod"/>
              <a:tabLst>
                <a:tab pos="914400" algn="l"/>
              </a:tabLst>
            </a:pPr>
            <a:r>
              <a:rPr lang="en-US" sz="2800" dirty="0">
                <a:latin typeface="Perpetua" panose="02020502060401020303" pitchFamily="18" charset="0"/>
                <a:cs typeface="Times New Roman" panose="02020603050405020304" pitchFamily="18" charset="0"/>
              </a:rPr>
              <a:t>Construct a binary tree</a:t>
            </a:r>
          </a:p>
          <a:p>
            <a:pPr marL="788670" lvl="1"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The root node corresponds to Data[0].</a:t>
            </a:r>
          </a:p>
          <a:p>
            <a:pPr marL="788670" lvl="1"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If we consider the index associated with a particular node to be </a:t>
            </a:r>
            <a:r>
              <a:rPr lang="en-US" sz="2800" dirty="0" err="1">
                <a:latin typeface="Perpetua" panose="02020502060401020303" pitchFamily="18" charset="0"/>
                <a:cs typeface="Times New Roman" panose="02020603050405020304" pitchFamily="18" charset="0"/>
              </a:rPr>
              <a:t>i</a:t>
            </a:r>
            <a:r>
              <a:rPr lang="en-US" sz="2800" dirty="0">
                <a:latin typeface="Perpetua" panose="02020502060401020303" pitchFamily="18" charset="0"/>
                <a:cs typeface="Times New Roman" panose="02020603050405020304" pitchFamily="18" charset="0"/>
              </a:rPr>
              <a:t>, then the left child of this node corresponds to the element with index 2*i+1 and the right child corresponds to the element with index 2*i+2. If any or both of these elements do not exist in the array, then the corresponding child node does not exist either.  </a:t>
            </a:r>
          </a:p>
          <a:p>
            <a:pPr marL="571500" indent="-514350" algn="just">
              <a:spcBef>
                <a:spcPts val="0"/>
              </a:spcBef>
              <a:buFont typeface="+mj-lt"/>
              <a:buAutoNum type="arabicPeriod"/>
              <a:tabLst>
                <a:tab pos="914400" algn="l"/>
              </a:tabLst>
            </a:pPr>
            <a:r>
              <a:rPr lang="en-US" sz="2800" dirty="0">
                <a:latin typeface="Perpetua" panose="02020502060401020303" pitchFamily="18" charset="0"/>
                <a:cs typeface="Times New Roman" panose="02020603050405020304" pitchFamily="18" charset="0"/>
              </a:rPr>
              <a:t>Construct the heap tree from initial binary tree using "adjust" process.</a:t>
            </a:r>
          </a:p>
          <a:p>
            <a:pPr marL="571500" indent="-514350" algn="just">
              <a:spcBef>
                <a:spcPts val="0"/>
              </a:spcBef>
              <a:buFont typeface="+mj-lt"/>
              <a:buAutoNum type="arabicPeriod"/>
              <a:tabLst>
                <a:tab pos="914400" algn="l"/>
              </a:tabLst>
            </a:pPr>
            <a:r>
              <a:rPr lang="en-US" sz="2800" dirty="0">
                <a:latin typeface="Perpetua" panose="02020502060401020303" pitchFamily="18" charset="0"/>
                <a:cs typeface="Times New Roman" panose="02020603050405020304" pitchFamily="18" charset="0"/>
              </a:rPr>
              <a:t>Sort by swapping the root value with the lowest, right most value and deleting the lowest, right most value and inserting the deleted value in the array in it proper position.</a:t>
            </a:r>
          </a:p>
        </p:txBody>
      </p:sp>
      <p:sp>
        <p:nvSpPr>
          <p:cNvPr id="5" name="Slide Number Placeholder 4"/>
          <p:cNvSpPr>
            <a:spLocks noGrp="1"/>
          </p:cNvSpPr>
          <p:nvPr>
            <p:ph type="sldNum" sz="quarter" idx="12"/>
          </p:nvPr>
        </p:nvSpPr>
        <p:spPr/>
        <p:txBody>
          <a:bodyPr/>
          <a:lstStyle/>
          <a:p>
            <a:fld id="{4CE482DC-2269-4F26-9D2A-7E44B1A4CD85}" type="slidenum">
              <a:rPr lang="en-US" smtClean="0"/>
              <a:t>10</a:t>
            </a:fld>
            <a:endParaRPr lang="en-US" dirty="0"/>
          </a:p>
        </p:txBody>
      </p:sp>
    </p:spTree>
    <p:extLst>
      <p:ext uri="{BB962C8B-B14F-4D97-AF65-F5344CB8AC3E}">
        <p14:creationId xmlns:p14="http://schemas.microsoft.com/office/powerpoint/2010/main" val="1462257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Heap sort</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Example:	Sort the following list using heap sort algorithm.</a:t>
            </a:r>
          </a:p>
          <a:p>
            <a:pPr marL="514350" indent="-457200" algn="just">
              <a:spcBef>
                <a:spcPts val="0"/>
              </a:spcBef>
              <a:tabLst>
                <a:tab pos="914400" algn="l"/>
              </a:tabLst>
            </a:pPr>
            <a:endParaRPr lang="en-US" sz="2800" dirty="0">
              <a:latin typeface="Perpetua" panose="02020502060401020303" pitchFamily="18" charset="0"/>
              <a:cs typeface="Times New Roman" panose="02020603050405020304" pitchFamily="18" charset="0"/>
            </a:endParaRPr>
          </a:p>
          <a:p>
            <a:pPr marL="514350" indent="-457200" algn="just">
              <a:spcBef>
                <a:spcPts val="0"/>
              </a:spcBef>
              <a:tabLst>
                <a:tab pos="914400" algn="l"/>
              </a:tabLst>
            </a:pPr>
            <a:endParaRPr lang="en-US" sz="2800" dirty="0">
              <a:latin typeface="Perpetua" panose="02020502060401020303" pitchFamily="18" charset="0"/>
              <a:cs typeface="Times New Roman" panose="02020603050405020304" pitchFamily="18" charset="0"/>
            </a:endParaRPr>
          </a:p>
          <a:p>
            <a:pPr marL="514350" indent="-457200" algn="just">
              <a:spcBef>
                <a:spcPts val="0"/>
              </a:spcBef>
              <a:tabLst>
                <a:tab pos="914400" algn="l"/>
              </a:tabLst>
            </a:pPr>
            <a:endParaRPr lang="en-US" sz="2800" dirty="0">
              <a:latin typeface="Perpetua" panose="02020502060401020303" pitchFamily="18" charset="0"/>
              <a:cs typeface="Times New Roman" panose="02020603050405020304" pitchFamily="18" charset="0"/>
            </a:endParaRPr>
          </a:p>
          <a:p>
            <a:pPr marL="514350" indent="-457200" algn="just">
              <a:spcBef>
                <a:spcPts val="0"/>
              </a:spcBef>
              <a:tabLst>
                <a:tab pos="914400" algn="l"/>
              </a:tabLst>
            </a:pPr>
            <a:endParaRPr lang="en-US" sz="2800" dirty="0">
              <a:latin typeface="Perpetua" panose="02020502060401020303"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CE482DC-2269-4F26-9D2A-7E44B1A4CD85}" type="slidenum">
              <a:rPr lang="en-US" smtClean="0"/>
              <a:t>11</a:t>
            </a:fld>
            <a:endParaRPr lang="en-US" dirty="0"/>
          </a:p>
        </p:txBody>
      </p:sp>
      <p:graphicFrame>
        <p:nvGraphicFramePr>
          <p:cNvPr id="4" name="Table 5">
            <a:extLst>
              <a:ext uri="{FF2B5EF4-FFF2-40B4-BE49-F238E27FC236}">
                <a16:creationId xmlns:a16="http://schemas.microsoft.com/office/drawing/2014/main" id="{EF15FF28-AE7A-87C2-3F76-AF6DAD51F3AA}"/>
              </a:ext>
            </a:extLst>
          </p:cNvPr>
          <p:cNvGraphicFramePr>
            <a:graphicFrameLocks noGrp="1"/>
          </p:cNvGraphicFramePr>
          <p:nvPr>
            <p:extLst>
              <p:ext uri="{D42A27DB-BD31-4B8C-83A1-F6EECF244321}">
                <p14:modId xmlns:p14="http://schemas.microsoft.com/office/powerpoint/2010/main" val="490316742"/>
              </p:ext>
            </p:extLst>
          </p:nvPr>
        </p:nvGraphicFramePr>
        <p:xfrm>
          <a:off x="2536190" y="2084639"/>
          <a:ext cx="6037970" cy="396240"/>
        </p:xfrm>
        <a:graphic>
          <a:graphicData uri="http://schemas.openxmlformats.org/drawingml/2006/table">
            <a:tbl>
              <a:tblPr firstRow="1" bandRow="1">
                <a:tableStyleId>{E8B1032C-EA38-4F05-BA0D-38AFFFC7BED3}</a:tableStyleId>
              </a:tblPr>
              <a:tblGrid>
                <a:gridCol w="603797">
                  <a:extLst>
                    <a:ext uri="{9D8B030D-6E8A-4147-A177-3AD203B41FA5}">
                      <a16:colId xmlns:a16="http://schemas.microsoft.com/office/drawing/2014/main" val="904711984"/>
                    </a:ext>
                  </a:extLst>
                </a:gridCol>
                <a:gridCol w="603797">
                  <a:extLst>
                    <a:ext uri="{9D8B030D-6E8A-4147-A177-3AD203B41FA5}">
                      <a16:colId xmlns:a16="http://schemas.microsoft.com/office/drawing/2014/main" val="4118874060"/>
                    </a:ext>
                  </a:extLst>
                </a:gridCol>
                <a:gridCol w="603797">
                  <a:extLst>
                    <a:ext uri="{9D8B030D-6E8A-4147-A177-3AD203B41FA5}">
                      <a16:colId xmlns:a16="http://schemas.microsoft.com/office/drawing/2014/main" val="3262533042"/>
                    </a:ext>
                  </a:extLst>
                </a:gridCol>
                <a:gridCol w="603797">
                  <a:extLst>
                    <a:ext uri="{9D8B030D-6E8A-4147-A177-3AD203B41FA5}">
                      <a16:colId xmlns:a16="http://schemas.microsoft.com/office/drawing/2014/main" val="122303319"/>
                    </a:ext>
                  </a:extLst>
                </a:gridCol>
                <a:gridCol w="603797">
                  <a:extLst>
                    <a:ext uri="{9D8B030D-6E8A-4147-A177-3AD203B41FA5}">
                      <a16:colId xmlns:a16="http://schemas.microsoft.com/office/drawing/2014/main" val="1223594160"/>
                    </a:ext>
                  </a:extLst>
                </a:gridCol>
                <a:gridCol w="603797">
                  <a:extLst>
                    <a:ext uri="{9D8B030D-6E8A-4147-A177-3AD203B41FA5}">
                      <a16:colId xmlns:a16="http://schemas.microsoft.com/office/drawing/2014/main" val="3763032934"/>
                    </a:ext>
                  </a:extLst>
                </a:gridCol>
                <a:gridCol w="603797">
                  <a:extLst>
                    <a:ext uri="{9D8B030D-6E8A-4147-A177-3AD203B41FA5}">
                      <a16:colId xmlns:a16="http://schemas.microsoft.com/office/drawing/2014/main" val="261137488"/>
                    </a:ext>
                  </a:extLst>
                </a:gridCol>
                <a:gridCol w="603797">
                  <a:extLst>
                    <a:ext uri="{9D8B030D-6E8A-4147-A177-3AD203B41FA5}">
                      <a16:colId xmlns:a16="http://schemas.microsoft.com/office/drawing/2014/main" val="3437586424"/>
                    </a:ext>
                  </a:extLst>
                </a:gridCol>
                <a:gridCol w="603797">
                  <a:extLst>
                    <a:ext uri="{9D8B030D-6E8A-4147-A177-3AD203B41FA5}">
                      <a16:colId xmlns:a16="http://schemas.microsoft.com/office/drawing/2014/main" val="53981001"/>
                    </a:ext>
                  </a:extLst>
                </a:gridCol>
                <a:gridCol w="603797">
                  <a:extLst>
                    <a:ext uri="{9D8B030D-6E8A-4147-A177-3AD203B41FA5}">
                      <a16:colId xmlns:a16="http://schemas.microsoft.com/office/drawing/2014/main" val="2574224677"/>
                    </a:ext>
                  </a:extLst>
                </a:gridCol>
              </a:tblGrid>
              <a:tr h="370840">
                <a:tc>
                  <a:txBody>
                    <a:bodyPr/>
                    <a:lstStyle/>
                    <a:p>
                      <a:pPr algn="ctr"/>
                      <a:r>
                        <a:rPr lang="en-US" sz="2000" dirty="0">
                          <a:latin typeface="Perpetua" panose="02020502060401020303" pitchFamily="18" charset="0"/>
                        </a:rPr>
                        <a:t>5</a:t>
                      </a:r>
                    </a:p>
                  </a:txBody>
                  <a:tcPr/>
                </a:tc>
                <a:tc>
                  <a:txBody>
                    <a:bodyPr/>
                    <a:lstStyle/>
                    <a:p>
                      <a:pPr algn="ctr"/>
                      <a:r>
                        <a:rPr lang="en-US" sz="2000" dirty="0">
                          <a:latin typeface="Perpetua" panose="02020502060401020303" pitchFamily="18" charset="0"/>
                        </a:rPr>
                        <a:t>8</a:t>
                      </a:r>
                    </a:p>
                  </a:txBody>
                  <a:tcPr/>
                </a:tc>
                <a:tc>
                  <a:txBody>
                    <a:bodyPr/>
                    <a:lstStyle/>
                    <a:p>
                      <a:pPr algn="ctr"/>
                      <a:r>
                        <a:rPr lang="en-US" sz="2000" dirty="0">
                          <a:latin typeface="Perpetua" panose="02020502060401020303" pitchFamily="18" charset="0"/>
                        </a:rPr>
                        <a:t>2</a:t>
                      </a:r>
                    </a:p>
                  </a:txBody>
                  <a:tcPr/>
                </a:tc>
                <a:tc>
                  <a:txBody>
                    <a:bodyPr/>
                    <a:lstStyle/>
                    <a:p>
                      <a:pPr algn="ctr"/>
                      <a:r>
                        <a:rPr lang="en-US" sz="2000" dirty="0">
                          <a:latin typeface="Perpetua" panose="02020502060401020303" pitchFamily="18" charset="0"/>
                        </a:rPr>
                        <a:t>4</a:t>
                      </a:r>
                    </a:p>
                  </a:txBody>
                  <a:tcPr/>
                </a:tc>
                <a:tc>
                  <a:txBody>
                    <a:bodyPr/>
                    <a:lstStyle/>
                    <a:p>
                      <a:pPr algn="ctr"/>
                      <a:r>
                        <a:rPr lang="en-US" sz="2000" dirty="0">
                          <a:latin typeface="Perpetua" panose="02020502060401020303" pitchFamily="18" charset="0"/>
                        </a:rPr>
                        <a:t>1</a:t>
                      </a:r>
                    </a:p>
                  </a:txBody>
                  <a:tcPr/>
                </a:tc>
                <a:tc>
                  <a:txBody>
                    <a:bodyPr/>
                    <a:lstStyle/>
                    <a:p>
                      <a:pPr algn="ctr"/>
                      <a:r>
                        <a:rPr lang="en-US" sz="2000" dirty="0">
                          <a:latin typeface="Perpetua" panose="02020502060401020303" pitchFamily="18" charset="0"/>
                        </a:rPr>
                        <a:t>3</a:t>
                      </a:r>
                    </a:p>
                  </a:txBody>
                  <a:tcPr/>
                </a:tc>
                <a:tc>
                  <a:txBody>
                    <a:bodyPr/>
                    <a:lstStyle/>
                    <a:p>
                      <a:pPr algn="ctr"/>
                      <a:r>
                        <a:rPr lang="en-US" sz="2000" dirty="0">
                          <a:latin typeface="Perpetua" panose="02020502060401020303" pitchFamily="18" charset="0"/>
                        </a:rPr>
                        <a:t>9</a:t>
                      </a:r>
                    </a:p>
                  </a:txBody>
                  <a:tcPr/>
                </a:tc>
                <a:tc>
                  <a:txBody>
                    <a:bodyPr/>
                    <a:lstStyle/>
                    <a:p>
                      <a:pPr algn="ctr"/>
                      <a:r>
                        <a:rPr lang="en-US" sz="2000" dirty="0">
                          <a:latin typeface="Perpetua" panose="02020502060401020303" pitchFamily="18" charset="0"/>
                        </a:rPr>
                        <a:t>7</a:t>
                      </a:r>
                    </a:p>
                  </a:txBody>
                  <a:tcPr/>
                </a:tc>
                <a:tc>
                  <a:txBody>
                    <a:bodyPr/>
                    <a:lstStyle/>
                    <a:p>
                      <a:pPr algn="ctr"/>
                      <a:r>
                        <a:rPr lang="en-US" sz="2000" dirty="0">
                          <a:latin typeface="Perpetua" panose="02020502060401020303" pitchFamily="18" charset="0"/>
                        </a:rPr>
                        <a:t>6</a:t>
                      </a:r>
                    </a:p>
                  </a:txBody>
                  <a:tcPr/>
                </a:tc>
                <a:tc>
                  <a:txBody>
                    <a:bodyPr/>
                    <a:lstStyle/>
                    <a:p>
                      <a:pPr algn="ctr"/>
                      <a:r>
                        <a:rPr lang="en-US" sz="2000" dirty="0">
                          <a:latin typeface="Perpetua" panose="02020502060401020303" pitchFamily="18" charset="0"/>
                        </a:rPr>
                        <a:t>0</a:t>
                      </a:r>
                    </a:p>
                  </a:txBody>
                  <a:tcPr/>
                </a:tc>
                <a:extLst>
                  <a:ext uri="{0D108BD9-81ED-4DB2-BD59-A6C34878D82A}">
                    <a16:rowId xmlns:a16="http://schemas.microsoft.com/office/drawing/2014/main" val="1686903984"/>
                  </a:ext>
                </a:extLst>
              </a:tr>
            </a:tbl>
          </a:graphicData>
        </a:graphic>
      </p:graphicFrame>
      <p:pic>
        <p:nvPicPr>
          <p:cNvPr id="7" name="Picture 6">
            <a:extLst>
              <a:ext uri="{FF2B5EF4-FFF2-40B4-BE49-F238E27FC236}">
                <a16:creationId xmlns:a16="http://schemas.microsoft.com/office/drawing/2014/main" id="{7ACEF4D3-19C6-1987-4A1E-9E60023DEC22}"/>
              </a:ext>
            </a:extLst>
          </p:cNvPr>
          <p:cNvPicPr>
            <a:picLocks noChangeAspect="1"/>
          </p:cNvPicPr>
          <p:nvPr/>
        </p:nvPicPr>
        <p:blipFill rotWithShape="1">
          <a:blip r:embed="rId2"/>
          <a:srcRect l="8892" t="4363" r="11522" b="2877"/>
          <a:stretch/>
        </p:blipFill>
        <p:spPr>
          <a:xfrm>
            <a:off x="1470991" y="2990872"/>
            <a:ext cx="6692347" cy="3382496"/>
          </a:xfrm>
          <a:prstGeom prst="rect">
            <a:avLst/>
          </a:prstGeom>
        </p:spPr>
      </p:pic>
    </p:spTree>
    <p:extLst>
      <p:ext uri="{BB962C8B-B14F-4D97-AF65-F5344CB8AC3E}">
        <p14:creationId xmlns:p14="http://schemas.microsoft.com/office/powerpoint/2010/main" val="1170789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Heap sort</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Swap the root node with the lowest, right most nodes and delete the lowest, right most value; insert the deleted value in the array in its proper position; adjust the heap tree; and repeat this process until the tree is empty.</a:t>
            </a:r>
          </a:p>
          <a:p>
            <a:pPr marL="57150" indent="0" algn="just">
              <a:spcBef>
                <a:spcPts val="0"/>
              </a:spcBef>
              <a:buNone/>
              <a:tabLst>
                <a:tab pos="914400" algn="l"/>
              </a:tabLst>
            </a:pPr>
            <a:endParaRPr lang="en-US" sz="2800" dirty="0">
              <a:latin typeface="Perpetua" panose="02020502060401020303"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CE482DC-2269-4F26-9D2A-7E44B1A4CD85}" type="slidenum">
              <a:rPr lang="en-US" smtClean="0"/>
              <a:t>12</a:t>
            </a:fld>
            <a:endParaRPr lang="en-US" dirty="0"/>
          </a:p>
        </p:txBody>
      </p:sp>
      <p:pic>
        <p:nvPicPr>
          <p:cNvPr id="8" name="Picture 7">
            <a:extLst>
              <a:ext uri="{FF2B5EF4-FFF2-40B4-BE49-F238E27FC236}">
                <a16:creationId xmlns:a16="http://schemas.microsoft.com/office/drawing/2014/main" id="{D9149634-009E-A888-C694-2B1DF1BC590F}"/>
              </a:ext>
            </a:extLst>
          </p:cNvPr>
          <p:cNvPicPr>
            <a:picLocks noChangeAspect="1"/>
          </p:cNvPicPr>
          <p:nvPr/>
        </p:nvPicPr>
        <p:blipFill rotWithShape="1">
          <a:blip r:embed="rId2"/>
          <a:srcRect l="4267" t="5153" r="2608" b="2107"/>
          <a:stretch/>
        </p:blipFill>
        <p:spPr>
          <a:xfrm>
            <a:off x="1153933" y="3087757"/>
            <a:ext cx="9899373" cy="2862469"/>
          </a:xfrm>
          <a:prstGeom prst="rect">
            <a:avLst/>
          </a:prstGeom>
        </p:spPr>
      </p:pic>
    </p:spTree>
    <p:extLst>
      <p:ext uri="{BB962C8B-B14F-4D97-AF65-F5344CB8AC3E}">
        <p14:creationId xmlns:p14="http://schemas.microsoft.com/office/powerpoint/2010/main" val="1522867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Heap sort</a:t>
            </a:r>
          </a:p>
        </p:txBody>
      </p:sp>
      <p:sp>
        <p:nvSpPr>
          <p:cNvPr id="3" name="Content Placeholder 2"/>
          <p:cNvSpPr>
            <a:spLocks noGrp="1"/>
          </p:cNvSpPr>
          <p:nvPr>
            <p:ph idx="1"/>
          </p:nvPr>
        </p:nvSpPr>
        <p:spPr>
          <a:xfrm>
            <a:off x="594360" y="1527047"/>
            <a:ext cx="11018520" cy="5110861"/>
          </a:xfrm>
        </p:spPr>
        <p:txBody>
          <a:bodyPr>
            <a:noAutofit/>
          </a:bodyPr>
          <a:lstStyle/>
          <a:p>
            <a:pPr marL="57150" indent="0" algn="just">
              <a:spcBef>
                <a:spcPts val="0"/>
              </a:spcBef>
              <a:buNone/>
              <a:tabLst>
                <a:tab pos="914400" algn="l"/>
              </a:tabLst>
            </a:pPr>
            <a:r>
              <a:rPr lang="en-US" sz="2800" dirty="0" err="1">
                <a:latin typeface="Perpetua" panose="02020502060401020303" pitchFamily="18" charset="0"/>
                <a:cs typeface="Times New Roman" panose="02020603050405020304" pitchFamily="18" charset="0"/>
              </a:rPr>
              <a:t>Df</a:t>
            </a:r>
            <a:r>
              <a:rPr lang="en-US" sz="2800" dirty="0">
                <a:latin typeface="Perpetua" panose="02020502060401020303" pitchFamily="18" charset="0"/>
                <a:cs typeface="Times New Roman" panose="02020603050405020304" pitchFamily="18" charset="0"/>
              </a:rPr>
              <a:t> </a:t>
            </a:r>
          </a:p>
        </p:txBody>
      </p:sp>
      <p:sp>
        <p:nvSpPr>
          <p:cNvPr id="5" name="Slide Number Placeholder 4"/>
          <p:cNvSpPr>
            <a:spLocks noGrp="1"/>
          </p:cNvSpPr>
          <p:nvPr>
            <p:ph type="sldNum" sz="quarter" idx="12"/>
          </p:nvPr>
        </p:nvSpPr>
        <p:spPr/>
        <p:txBody>
          <a:bodyPr/>
          <a:lstStyle/>
          <a:p>
            <a:fld id="{4CE482DC-2269-4F26-9D2A-7E44B1A4CD85}" type="slidenum">
              <a:rPr lang="en-US" smtClean="0"/>
              <a:t>13</a:t>
            </a:fld>
            <a:endParaRPr lang="en-US" dirty="0"/>
          </a:p>
        </p:txBody>
      </p:sp>
      <p:pic>
        <p:nvPicPr>
          <p:cNvPr id="6" name="Picture 5">
            <a:extLst>
              <a:ext uri="{FF2B5EF4-FFF2-40B4-BE49-F238E27FC236}">
                <a16:creationId xmlns:a16="http://schemas.microsoft.com/office/drawing/2014/main" id="{55F2787C-0DE5-97F7-5BC3-16F804A0AE3F}"/>
              </a:ext>
            </a:extLst>
          </p:cNvPr>
          <p:cNvPicPr>
            <a:picLocks noChangeAspect="1"/>
          </p:cNvPicPr>
          <p:nvPr/>
        </p:nvPicPr>
        <p:blipFill rotWithShape="1">
          <a:blip r:embed="rId2"/>
          <a:srcRect l="4069" t="22356" r="3410" b="10155"/>
          <a:stretch/>
        </p:blipFill>
        <p:spPr>
          <a:xfrm>
            <a:off x="742122" y="1606560"/>
            <a:ext cx="9289773" cy="2597426"/>
          </a:xfrm>
          <a:prstGeom prst="rect">
            <a:avLst/>
          </a:prstGeom>
        </p:spPr>
      </p:pic>
      <p:pic>
        <p:nvPicPr>
          <p:cNvPr id="9" name="Picture 8">
            <a:extLst>
              <a:ext uri="{FF2B5EF4-FFF2-40B4-BE49-F238E27FC236}">
                <a16:creationId xmlns:a16="http://schemas.microsoft.com/office/drawing/2014/main" id="{77A0426E-DB51-8629-5CE7-55C70C8E1F99}"/>
              </a:ext>
            </a:extLst>
          </p:cNvPr>
          <p:cNvPicPr>
            <a:picLocks noChangeAspect="1"/>
          </p:cNvPicPr>
          <p:nvPr/>
        </p:nvPicPr>
        <p:blipFill rotWithShape="1">
          <a:blip r:embed="rId3"/>
          <a:srcRect l="3720" t="13914" r="3585" b="3666"/>
          <a:stretch/>
        </p:blipFill>
        <p:spPr>
          <a:xfrm>
            <a:off x="742122" y="4283498"/>
            <a:ext cx="9130748" cy="2504660"/>
          </a:xfrm>
          <a:prstGeom prst="rect">
            <a:avLst/>
          </a:prstGeom>
        </p:spPr>
      </p:pic>
    </p:spTree>
    <p:extLst>
      <p:ext uri="{BB962C8B-B14F-4D97-AF65-F5344CB8AC3E}">
        <p14:creationId xmlns:p14="http://schemas.microsoft.com/office/powerpoint/2010/main" val="4031819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Heap sort</a:t>
            </a:r>
          </a:p>
        </p:txBody>
      </p:sp>
      <p:sp>
        <p:nvSpPr>
          <p:cNvPr id="3" name="Content Placeholder 2"/>
          <p:cNvSpPr>
            <a:spLocks noGrp="1"/>
          </p:cNvSpPr>
          <p:nvPr>
            <p:ph idx="1"/>
          </p:nvPr>
        </p:nvSpPr>
        <p:spPr>
          <a:xfrm>
            <a:off x="594360" y="1527047"/>
            <a:ext cx="11018520" cy="5110861"/>
          </a:xfrm>
        </p:spPr>
        <p:txBody>
          <a:bodyPr>
            <a:noAutofit/>
          </a:bodyPr>
          <a:lstStyle/>
          <a:p>
            <a:pPr marL="57150" indent="0" algn="just">
              <a:spcBef>
                <a:spcPts val="0"/>
              </a:spcBef>
              <a:buNone/>
              <a:tabLst>
                <a:tab pos="914400" algn="l"/>
              </a:tabLst>
            </a:pPr>
            <a:r>
              <a:rPr lang="en-US" sz="2800" dirty="0" err="1">
                <a:latin typeface="Perpetua" panose="02020502060401020303" pitchFamily="18" charset="0"/>
                <a:cs typeface="Times New Roman" panose="02020603050405020304" pitchFamily="18" charset="0"/>
              </a:rPr>
              <a:t>Df</a:t>
            </a:r>
            <a:r>
              <a:rPr lang="en-US" sz="2800" dirty="0">
                <a:latin typeface="Perpetua" panose="02020502060401020303" pitchFamily="18" charset="0"/>
                <a:cs typeface="Times New Roman" panose="02020603050405020304" pitchFamily="18" charset="0"/>
              </a:rPr>
              <a:t> </a:t>
            </a:r>
          </a:p>
        </p:txBody>
      </p:sp>
      <p:sp>
        <p:nvSpPr>
          <p:cNvPr id="5" name="Slide Number Placeholder 4"/>
          <p:cNvSpPr>
            <a:spLocks noGrp="1"/>
          </p:cNvSpPr>
          <p:nvPr>
            <p:ph type="sldNum" sz="quarter" idx="12"/>
          </p:nvPr>
        </p:nvSpPr>
        <p:spPr/>
        <p:txBody>
          <a:bodyPr/>
          <a:lstStyle/>
          <a:p>
            <a:fld id="{4CE482DC-2269-4F26-9D2A-7E44B1A4CD85}" type="slidenum">
              <a:rPr lang="en-US" smtClean="0"/>
              <a:t>14</a:t>
            </a:fld>
            <a:endParaRPr lang="en-US" dirty="0"/>
          </a:p>
        </p:txBody>
      </p:sp>
      <p:pic>
        <p:nvPicPr>
          <p:cNvPr id="7" name="Picture 6">
            <a:extLst>
              <a:ext uri="{FF2B5EF4-FFF2-40B4-BE49-F238E27FC236}">
                <a16:creationId xmlns:a16="http://schemas.microsoft.com/office/drawing/2014/main" id="{EA9C135C-4C20-1417-69C3-0B8CE0EDA747}"/>
              </a:ext>
            </a:extLst>
          </p:cNvPr>
          <p:cNvPicPr>
            <a:picLocks noChangeAspect="1"/>
          </p:cNvPicPr>
          <p:nvPr/>
        </p:nvPicPr>
        <p:blipFill rotWithShape="1">
          <a:blip r:embed="rId2"/>
          <a:srcRect l="4392" t="9510" r="5737" b="7733"/>
          <a:stretch/>
        </p:blipFill>
        <p:spPr>
          <a:xfrm>
            <a:off x="742123" y="1527046"/>
            <a:ext cx="8852452" cy="2160104"/>
          </a:xfrm>
          <a:prstGeom prst="rect">
            <a:avLst/>
          </a:prstGeom>
        </p:spPr>
      </p:pic>
      <p:pic>
        <p:nvPicPr>
          <p:cNvPr id="10" name="Picture 9">
            <a:extLst>
              <a:ext uri="{FF2B5EF4-FFF2-40B4-BE49-F238E27FC236}">
                <a16:creationId xmlns:a16="http://schemas.microsoft.com/office/drawing/2014/main" id="{C6B7B1BC-86B2-2569-E40C-FC1D22F7F496}"/>
              </a:ext>
            </a:extLst>
          </p:cNvPr>
          <p:cNvPicPr>
            <a:picLocks noChangeAspect="1"/>
          </p:cNvPicPr>
          <p:nvPr/>
        </p:nvPicPr>
        <p:blipFill rotWithShape="1">
          <a:blip r:embed="rId3"/>
          <a:srcRect l="3648" t="13546" r="4491" b="5575"/>
          <a:stretch/>
        </p:blipFill>
        <p:spPr>
          <a:xfrm>
            <a:off x="742123" y="4082477"/>
            <a:ext cx="9223513" cy="1987827"/>
          </a:xfrm>
          <a:prstGeom prst="rect">
            <a:avLst/>
          </a:prstGeom>
        </p:spPr>
      </p:pic>
    </p:spTree>
    <p:extLst>
      <p:ext uri="{BB962C8B-B14F-4D97-AF65-F5344CB8AC3E}">
        <p14:creationId xmlns:p14="http://schemas.microsoft.com/office/powerpoint/2010/main" val="785899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Heap sort</a:t>
            </a:r>
          </a:p>
        </p:txBody>
      </p:sp>
      <p:sp>
        <p:nvSpPr>
          <p:cNvPr id="3" name="Content Placeholder 2"/>
          <p:cNvSpPr>
            <a:spLocks noGrp="1"/>
          </p:cNvSpPr>
          <p:nvPr>
            <p:ph idx="1"/>
          </p:nvPr>
        </p:nvSpPr>
        <p:spPr>
          <a:xfrm>
            <a:off x="594360" y="1527047"/>
            <a:ext cx="11018520" cy="5110861"/>
          </a:xfrm>
        </p:spPr>
        <p:txBody>
          <a:bodyPr>
            <a:noAutofit/>
          </a:bodyPr>
          <a:lstStyle/>
          <a:p>
            <a:pPr marL="57150" indent="0" algn="just">
              <a:spcBef>
                <a:spcPts val="0"/>
              </a:spcBef>
              <a:buNone/>
              <a:tabLst>
                <a:tab pos="914400" algn="l"/>
              </a:tabLst>
            </a:pPr>
            <a:r>
              <a:rPr lang="en-US" sz="2800" dirty="0" err="1">
                <a:latin typeface="Perpetua" panose="02020502060401020303" pitchFamily="18" charset="0"/>
                <a:cs typeface="Times New Roman" panose="02020603050405020304" pitchFamily="18" charset="0"/>
              </a:rPr>
              <a:t>Df</a:t>
            </a:r>
            <a:r>
              <a:rPr lang="en-US" sz="2800" dirty="0">
                <a:latin typeface="Perpetua" panose="02020502060401020303" pitchFamily="18" charset="0"/>
                <a:cs typeface="Times New Roman" panose="02020603050405020304" pitchFamily="18" charset="0"/>
              </a:rPr>
              <a:t> </a:t>
            </a:r>
          </a:p>
        </p:txBody>
      </p:sp>
      <p:sp>
        <p:nvSpPr>
          <p:cNvPr id="5" name="Slide Number Placeholder 4"/>
          <p:cNvSpPr>
            <a:spLocks noGrp="1"/>
          </p:cNvSpPr>
          <p:nvPr>
            <p:ph type="sldNum" sz="quarter" idx="12"/>
          </p:nvPr>
        </p:nvSpPr>
        <p:spPr/>
        <p:txBody>
          <a:bodyPr/>
          <a:lstStyle/>
          <a:p>
            <a:fld id="{4CE482DC-2269-4F26-9D2A-7E44B1A4CD85}" type="slidenum">
              <a:rPr lang="en-US" smtClean="0"/>
              <a:t>15</a:t>
            </a:fld>
            <a:endParaRPr lang="en-US" dirty="0"/>
          </a:p>
        </p:txBody>
      </p:sp>
      <p:pic>
        <p:nvPicPr>
          <p:cNvPr id="6" name="Picture 5">
            <a:extLst>
              <a:ext uri="{FF2B5EF4-FFF2-40B4-BE49-F238E27FC236}">
                <a16:creationId xmlns:a16="http://schemas.microsoft.com/office/drawing/2014/main" id="{740C8062-0D62-7365-67EE-736B08B2C5B8}"/>
              </a:ext>
            </a:extLst>
          </p:cNvPr>
          <p:cNvPicPr>
            <a:picLocks noChangeAspect="1"/>
          </p:cNvPicPr>
          <p:nvPr/>
        </p:nvPicPr>
        <p:blipFill rotWithShape="1">
          <a:blip r:embed="rId2"/>
          <a:srcRect l="2553" t="5675" r="6960" b="15583"/>
          <a:stretch/>
        </p:blipFill>
        <p:spPr>
          <a:xfrm>
            <a:off x="742123" y="1527046"/>
            <a:ext cx="9223513" cy="1987828"/>
          </a:xfrm>
          <a:prstGeom prst="rect">
            <a:avLst/>
          </a:prstGeom>
        </p:spPr>
      </p:pic>
      <p:pic>
        <p:nvPicPr>
          <p:cNvPr id="9" name="Picture 8">
            <a:extLst>
              <a:ext uri="{FF2B5EF4-FFF2-40B4-BE49-F238E27FC236}">
                <a16:creationId xmlns:a16="http://schemas.microsoft.com/office/drawing/2014/main" id="{F58D659B-ED9C-2221-4CB5-47A86E1DBD3C}"/>
              </a:ext>
            </a:extLst>
          </p:cNvPr>
          <p:cNvPicPr>
            <a:picLocks noChangeAspect="1"/>
          </p:cNvPicPr>
          <p:nvPr/>
        </p:nvPicPr>
        <p:blipFill rotWithShape="1">
          <a:blip r:embed="rId3"/>
          <a:srcRect l="5589" t="18927" r="5593" b="3731"/>
          <a:stretch/>
        </p:blipFill>
        <p:spPr>
          <a:xfrm>
            <a:off x="742123" y="4187687"/>
            <a:ext cx="9501807" cy="2085097"/>
          </a:xfrm>
          <a:prstGeom prst="rect">
            <a:avLst/>
          </a:prstGeom>
        </p:spPr>
      </p:pic>
    </p:spTree>
    <p:extLst>
      <p:ext uri="{BB962C8B-B14F-4D97-AF65-F5344CB8AC3E}">
        <p14:creationId xmlns:p14="http://schemas.microsoft.com/office/powerpoint/2010/main" val="943235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Heap sort</a:t>
            </a:r>
          </a:p>
        </p:txBody>
      </p:sp>
      <p:sp>
        <p:nvSpPr>
          <p:cNvPr id="3" name="Content Placeholder 2"/>
          <p:cNvSpPr>
            <a:spLocks noGrp="1"/>
          </p:cNvSpPr>
          <p:nvPr>
            <p:ph idx="1"/>
          </p:nvPr>
        </p:nvSpPr>
        <p:spPr>
          <a:xfrm>
            <a:off x="594360" y="1527047"/>
            <a:ext cx="11018520" cy="5110861"/>
          </a:xfrm>
        </p:spPr>
        <p:txBody>
          <a:bodyPr>
            <a:noAutofit/>
          </a:bodyPr>
          <a:lstStyle/>
          <a:p>
            <a:pPr marL="57150" indent="0" algn="just">
              <a:spcBef>
                <a:spcPts val="0"/>
              </a:spcBef>
              <a:buNone/>
              <a:tabLst>
                <a:tab pos="914400" algn="l"/>
              </a:tabLst>
            </a:pPr>
            <a:r>
              <a:rPr lang="en-US" sz="2800" dirty="0" err="1">
                <a:latin typeface="Perpetua" panose="02020502060401020303" pitchFamily="18" charset="0"/>
                <a:cs typeface="Times New Roman" panose="02020603050405020304" pitchFamily="18" charset="0"/>
              </a:rPr>
              <a:t>Df</a:t>
            </a:r>
            <a:r>
              <a:rPr lang="en-US" sz="2800" dirty="0">
                <a:latin typeface="Perpetua" panose="02020502060401020303" pitchFamily="18" charset="0"/>
                <a:cs typeface="Times New Roman" panose="02020603050405020304" pitchFamily="18" charset="0"/>
              </a:rPr>
              <a:t> </a:t>
            </a:r>
          </a:p>
        </p:txBody>
      </p:sp>
      <p:sp>
        <p:nvSpPr>
          <p:cNvPr id="5" name="Slide Number Placeholder 4"/>
          <p:cNvSpPr>
            <a:spLocks noGrp="1"/>
          </p:cNvSpPr>
          <p:nvPr>
            <p:ph type="sldNum" sz="quarter" idx="12"/>
          </p:nvPr>
        </p:nvSpPr>
        <p:spPr/>
        <p:txBody>
          <a:bodyPr/>
          <a:lstStyle/>
          <a:p>
            <a:fld id="{4CE482DC-2269-4F26-9D2A-7E44B1A4CD85}" type="slidenum">
              <a:rPr lang="en-US" smtClean="0"/>
              <a:t>16</a:t>
            </a:fld>
            <a:endParaRPr lang="en-US" dirty="0"/>
          </a:p>
        </p:txBody>
      </p:sp>
      <p:pic>
        <p:nvPicPr>
          <p:cNvPr id="7" name="Picture 6">
            <a:extLst>
              <a:ext uri="{FF2B5EF4-FFF2-40B4-BE49-F238E27FC236}">
                <a16:creationId xmlns:a16="http://schemas.microsoft.com/office/drawing/2014/main" id="{6F004667-85A0-E048-20E3-5350F105AA23}"/>
              </a:ext>
            </a:extLst>
          </p:cNvPr>
          <p:cNvPicPr>
            <a:picLocks noChangeAspect="1"/>
          </p:cNvPicPr>
          <p:nvPr/>
        </p:nvPicPr>
        <p:blipFill rotWithShape="1">
          <a:blip r:embed="rId2"/>
          <a:srcRect l="2743" t="20076" r="3144" b="6463"/>
          <a:stretch/>
        </p:blipFill>
        <p:spPr>
          <a:xfrm>
            <a:off x="742123" y="1527046"/>
            <a:ext cx="9090992" cy="1637571"/>
          </a:xfrm>
          <a:prstGeom prst="rect">
            <a:avLst/>
          </a:prstGeom>
        </p:spPr>
      </p:pic>
      <p:pic>
        <p:nvPicPr>
          <p:cNvPr id="10" name="Picture 9">
            <a:extLst>
              <a:ext uri="{FF2B5EF4-FFF2-40B4-BE49-F238E27FC236}">
                <a16:creationId xmlns:a16="http://schemas.microsoft.com/office/drawing/2014/main" id="{9B289F8C-CA1C-CFD3-8FA0-3D4D25A3360C}"/>
              </a:ext>
            </a:extLst>
          </p:cNvPr>
          <p:cNvPicPr>
            <a:picLocks noChangeAspect="1"/>
          </p:cNvPicPr>
          <p:nvPr/>
        </p:nvPicPr>
        <p:blipFill rotWithShape="1">
          <a:blip r:embed="rId3"/>
          <a:srcRect l="2527" t="8601" r="4244" b="9877"/>
          <a:stretch/>
        </p:blipFill>
        <p:spPr>
          <a:xfrm>
            <a:off x="742123" y="3164617"/>
            <a:ext cx="9289775" cy="1444488"/>
          </a:xfrm>
          <a:prstGeom prst="rect">
            <a:avLst/>
          </a:prstGeom>
        </p:spPr>
      </p:pic>
      <p:pic>
        <p:nvPicPr>
          <p:cNvPr id="12" name="Picture 11">
            <a:extLst>
              <a:ext uri="{FF2B5EF4-FFF2-40B4-BE49-F238E27FC236}">
                <a16:creationId xmlns:a16="http://schemas.microsoft.com/office/drawing/2014/main" id="{6EC46CFE-A736-173F-40DF-72E0C9926112}"/>
              </a:ext>
            </a:extLst>
          </p:cNvPr>
          <p:cNvPicPr>
            <a:picLocks noChangeAspect="1"/>
          </p:cNvPicPr>
          <p:nvPr/>
        </p:nvPicPr>
        <p:blipFill rotWithShape="1">
          <a:blip r:embed="rId4"/>
          <a:srcRect l="6323" t="19450" r="4320" b="30124"/>
          <a:stretch/>
        </p:blipFill>
        <p:spPr>
          <a:xfrm>
            <a:off x="742123" y="4809744"/>
            <a:ext cx="8861421" cy="1042417"/>
          </a:xfrm>
          <a:prstGeom prst="rect">
            <a:avLst/>
          </a:prstGeom>
        </p:spPr>
      </p:pic>
    </p:spTree>
    <p:extLst>
      <p:ext uri="{BB962C8B-B14F-4D97-AF65-F5344CB8AC3E}">
        <p14:creationId xmlns:p14="http://schemas.microsoft.com/office/powerpoint/2010/main" val="493618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Merge Sort</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3200" dirty="0">
                <a:latin typeface="Perpetua" panose="02020502060401020303" pitchFamily="18" charset="0"/>
                <a:cs typeface="Times New Roman" panose="02020603050405020304" pitchFamily="18" charset="0"/>
              </a:rPr>
              <a:t>Like quick sort, merge sort uses divide and conquer strategy and its time complexity is O(nlogn).</a:t>
            </a:r>
          </a:p>
          <a:p>
            <a:pPr marL="57150" indent="0" algn="just">
              <a:spcBef>
                <a:spcPts val="0"/>
              </a:spcBef>
              <a:buNone/>
              <a:tabLst>
                <a:tab pos="914400" algn="l"/>
              </a:tabLst>
            </a:pPr>
            <a:r>
              <a:rPr lang="en-US" sz="3200" b="1" dirty="0">
                <a:solidFill>
                  <a:srgbClr val="C00000"/>
                </a:solidFill>
                <a:latin typeface="Perpetua" panose="02020502060401020303" pitchFamily="18" charset="0"/>
                <a:cs typeface="Times New Roman" panose="02020603050405020304" pitchFamily="18" charset="0"/>
              </a:rPr>
              <a:t>Algorithm:</a:t>
            </a:r>
          </a:p>
          <a:p>
            <a:pPr marL="571500" indent="-514350" algn="just">
              <a:spcBef>
                <a:spcPts val="0"/>
              </a:spcBef>
              <a:buFont typeface="+mj-lt"/>
              <a:buAutoNum type="arabicPeriod"/>
              <a:tabLst>
                <a:tab pos="914400" algn="l"/>
              </a:tabLst>
            </a:pPr>
            <a:r>
              <a:rPr lang="en-US" sz="3200" dirty="0">
                <a:latin typeface="Perpetua" panose="02020502060401020303" pitchFamily="18" charset="0"/>
                <a:cs typeface="Times New Roman" panose="02020603050405020304" pitchFamily="18" charset="0"/>
              </a:rPr>
              <a:t>Divide the array in to two halves.</a:t>
            </a:r>
          </a:p>
          <a:p>
            <a:pPr marL="571500" indent="-514350" algn="just">
              <a:spcBef>
                <a:spcPts val="0"/>
              </a:spcBef>
              <a:buFont typeface="+mj-lt"/>
              <a:buAutoNum type="arabicPeriod"/>
              <a:tabLst>
                <a:tab pos="914400" algn="l"/>
              </a:tabLst>
            </a:pPr>
            <a:r>
              <a:rPr lang="en-US" sz="3200" dirty="0">
                <a:latin typeface="Perpetua" panose="02020502060401020303" pitchFamily="18" charset="0"/>
                <a:cs typeface="Times New Roman" panose="02020603050405020304" pitchFamily="18" charset="0"/>
              </a:rPr>
              <a:t>Recursively sort the first n/2 items.</a:t>
            </a:r>
          </a:p>
          <a:p>
            <a:pPr marL="571500" indent="-514350" algn="just">
              <a:spcBef>
                <a:spcPts val="0"/>
              </a:spcBef>
              <a:buFont typeface="+mj-lt"/>
              <a:buAutoNum type="arabicPeriod"/>
              <a:tabLst>
                <a:tab pos="914400" algn="l"/>
              </a:tabLst>
            </a:pPr>
            <a:r>
              <a:rPr lang="en-US" sz="3200" dirty="0">
                <a:latin typeface="Perpetua" panose="02020502060401020303" pitchFamily="18" charset="0"/>
                <a:cs typeface="Times New Roman" panose="02020603050405020304" pitchFamily="18" charset="0"/>
              </a:rPr>
              <a:t>Recursively sort the last n/2 items.</a:t>
            </a:r>
          </a:p>
          <a:p>
            <a:pPr marL="571500" indent="-514350" algn="just">
              <a:spcBef>
                <a:spcPts val="0"/>
              </a:spcBef>
              <a:buFont typeface="+mj-lt"/>
              <a:buAutoNum type="arabicPeriod"/>
              <a:tabLst>
                <a:tab pos="914400" algn="l"/>
              </a:tabLst>
            </a:pPr>
            <a:r>
              <a:rPr lang="en-US" sz="3200" dirty="0">
                <a:latin typeface="Perpetua" panose="02020502060401020303" pitchFamily="18" charset="0"/>
                <a:cs typeface="Times New Roman" panose="02020603050405020304" pitchFamily="18" charset="0"/>
              </a:rPr>
              <a:t>Merge sorted items (using an auxiliary array).</a:t>
            </a:r>
          </a:p>
        </p:txBody>
      </p:sp>
      <p:sp>
        <p:nvSpPr>
          <p:cNvPr id="5" name="Slide Number Placeholder 4"/>
          <p:cNvSpPr>
            <a:spLocks noGrp="1"/>
          </p:cNvSpPr>
          <p:nvPr>
            <p:ph type="sldNum" sz="quarter" idx="12"/>
          </p:nvPr>
        </p:nvSpPr>
        <p:spPr/>
        <p:txBody>
          <a:bodyPr/>
          <a:lstStyle/>
          <a:p>
            <a:fld id="{4CE482DC-2269-4F26-9D2A-7E44B1A4CD85}" type="slidenum">
              <a:rPr lang="en-US" smtClean="0"/>
              <a:t>17</a:t>
            </a:fld>
            <a:endParaRPr lang="en-US" dirty="0"/>
          </a:p>
        </p:txBody>
      </p:sp>
    </p:spTree>
    <p:extLst>
      <p:ext uri="{BB962C8B-B14F-4D97-AF65-F5344CB8AC3E}">
        <p14:creationId xmlns:p14="http://schemas.microsoft.com/office/powerpoint/2010/main" val="1651336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73814"/>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Merge Sort</a:t>
            </a:r>
          </a:p>
        </p:txBody>
      </p:sp>
      <p:sp>
        <p:nvSpPr>
          <p:cNvPr id="3" name="Content Placeholder 2"/>
          <p:cNvSpPr>
            <a:spLocks noGrp="1"/>
          </p:cNvSpPr>
          <p:nvPr>
            <p:ph idx="1"/>
          </p:nvPr>
        </p:nvSpPr>
        <p:spPr>
          <a:xfrm>
            <a:off x="594360" y="1116231"/>
            <a:ext cx="11018520" cy="5521678"/>
          </a:xfrm>
        </p:spPr>
        <p:txBody>
          <a:bodyPr>
            <a:noAutofit/>
          </a:bodyPr>
          <a:lstStyle/>
          <a:p>
            <a:pPr marL="514350" indent="-457200" algn="just">
              <a:spcBef>
                <a:spcPts val="0"/>
              </a:spcBef>
              <a:tabLst>
                <a:tab pos="914400" algn="l"/>
              </a:tabLst>
            </a:pPr>
            <a:r>
              <a:rPr lang="en-US" sz="3200" dirty="0">
                <a:latin typeface="Perpetua" panose="02020502060401020303" pitchFamily="18" charset="0"/>
                <a:cs typeface="Times New Roman" panose="02020603050405020304" pitchFamily="18" charset="0"/>
              </a:rPr>
              <a:t>Example: Sort the following list using merge sort algorithm.</a:t>
            </a:r>
          </a:p>
          <a:p>
            <a:pPr marL="514350" indent="-457200" algn="just">
              <a:spcBef>
                <a:spcPts val="0"/>
              </a:spcBef>
              <a:tabLst>
                <a:tab pos="914400" algn="l"/>
              </a:tabLst>
            </a:pPr>
            <a:endParaRPr lang="en-US" sz="3200" dirty="0">
              <a:latin typeface="Perpetua" panose="02020502060401020303"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CE482DC-2269-4F26-9D2A-7E44B1A4CD85}" type="slidenum">
              <a:rPr lang="en-US" smtClean="0"/>
              <a:t>18</a:t>
            </a:fld>
            <a:endParaRPr lang="en-US" dirty="0"/>
          </a:p>
        </p:txBody>
      </p:sp>
      <p:pic>
        <p:nvPicPr>
          <p:cNvPr id="8" name="Picture 7">
            <a:extLst>
              <a:ext uri="{FF2B5EF4-FFF2-40B4-BE49-F238E27FC236}">
                <a16:creationId xmlns:a16="http://schemas.microsoft.com/office/drawing/2014/main" id="{AC1D3556-36C0-58E8-17BA-AC51100CB23E}"/>
              </a:ext>
            </a:extLst>
          </p:cNvPr>
          <p:cNvPicPr>
            <a:picLocks noChangeAspect="1"/>
          </p:cNvPicPr>
          <p:nvPr/>
        </p:nvPicPr>
        <p:blipFill rotWithShape="1">
          <a:blip r:embed="rId2"/>
          <a:srcRect l="7270" t="2190" r="9229" b="3583"/>
          <a:stretch/>
        </p:blipFill>
        <p:spPr>
          <a:xfrm>
            <a:off x="1408712" y="1640271"/>
            <a:ext cx="5469166" cy="4997638"/>
          </a:xfrm>
          <a:prstGeom prst="rect">
            <a:avLst/>
          </a:prstGeom>
        </p:spPr>
      </p:pic>
    </p:spTree>
    <p:extLst>
      <p:ext uri="{BB962C8B-B14F-4D97-AF65-F5344CB8AC3E}">
        <p14:creationId xmlns:p14="http://schemas.microsoft.com/office/powerpoint/2010/main" val="3578134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Shell sort</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3200" dirty="0">
                <a:latin typeface="Perpetua" panose="02020502060401020303" pitchFamily="18" charset="0"/>
                <a:cs typeface="Times New Roman" panose="02020603050405020304" pitchFamily="18" charset="0"/>
              </a:rPr>
              <a:t>Shell sort is an improvement of insertion sort. </a:t>
            </a:r>
          </a:p>
          <a:p>
            <a:pPr marL="514350" indent="-457200" algn="just">
              <a:spcBef>
                <a:spcPts val="0"/>
              </a:spcBef>
              <a:tabLst>
                <a:tab pos="914400" algn="l"/>
              </a:tabLst>
            </a:pPr>
            <a:r>
              <a:rPr lang="en-US" sz="3200" dirty="0">
                <a:latin typeface="Perpetua" panose="02020502060401020303" pitchFamily="18" charset="0"/>
                <a:cs typeface="Times New Roman" panose="02020603050405020304" pitchFamily="18" charset="0"/>
              </a:rPr>
              <a:t>It is developed by Donald Shell in 1959. </a:t>
            </a:r>
          </a:p>
          <a:p>
            <a:pPr marL="514350" indent="-457200" algn="just">
              <a:spcBef>
                <a:spcPts val="0"/>
              </a:spcBef>
              <a:tabLst>
                <a:tab pos="914400" algn="l"/>
              </a:tabLst>
            </a:pPr>
            <a:r>
              <a:rPr lang="en-US" sz="3200" dirty="0">
                <a:latin typeface="Perpetua" panose="02020502060401020303" pitchFamily="18" charset="0"/>
                <a:cs typeface="Times New Roman" panose="02020603050405020304" pitchFamily="18" charset="0"/>
              </a:rPr>
              <a:t>Insertion sort works best when the array elements are sorted in a reasonable order. </a:t>
            </a:r>
          </a:p>
          <a:p>
            <a:pPr marL="514350" indent="-457200" algn="just">
              <a:spcBef>
                <a:spcPts val="0"/>
              </a:spcBef>
              <a:tabLst>
                <a:tab pos="914400" algn="l"/>
              </a:tabLst>
            </a:pPr>
            <a:r>
              <a:rPr lang="en-US" sz="3200" dirty="0">
                <a:latin typeface="Perpetua" panose="02020502060401020303" pitchFamily="18" charset="0"/>
                <a:cs typeface="Times New Roman" panose="02020603050405020304" pitchFamily="18" charset="0"/>
              </a:rPr>
              <a:t>Thus, shell sort first creates this reasonable order.</a:t>
            </a:r>
          </a:p>
          <a:p>
            <a:pPr marL="514350" indent="-457200" algn="just">
              <a:spcBef>
                <a:spcPts val="0"/>
              </a:spcBef>
              <a:tabLst>
                <a:tab pos="914400" algn="l"/>
              </a:tabLst>
            </a:pPr>
            <a:r>
              <a:rPr lang="en-US" sz="3200" dirty="0">
                <a:latin typeface="Perpetua" panose="02020502060401020303" pitchFamily="18" charset="0"/>
                <a:cs typeface="Times New Roman" panose="02020603050405020304" pitchFamily="18" charset="0"/>
              </a:rPr>
              <a:t>Algorithm:</a:t>
            </a:r>
          </a:p>
          <a:p>
            <a:pPr marL="845820" lvl="1" indent="-514350" algn="just">
              <a:spcBef>
                <a:spcPts val="0"/>
              </a:spcBef>
              <a:buFont typeface="+mj-lt"/>
              <a:buAutoNum type="arabicPeriod"/>
              <a:tabLst>
                <a:tab pos="914400" algn="l"/>
              </a:tabLst>
            </a:pPr>
            <a:r>
              <a:rPr lang="en-US" sz="3000" dirty="0">
                <a:latin typeface="Perpetua" panose="02020502060401020303" pitchFamily="18" charset="0"/>
                <a:cs typeface="Times New Roman" panose="02020603050405020304" pitchFamily="18" charset="0"/>
              </a:rPr>
              <a:t>Choose gap gk between elements to be partly ordered.</a:t>
            </a:r>
          </a:p>
          <a:p>
            <a:pPr marL="845820" lvl="1" indent="-514350" algn="just">
              <a:spcBef>
                <a:spcPts val="0"/>
              </a:spcBef>
              <a:buFont typeface="+mj-lt"/>
              <a:buAutoNum type="arabicPeriod"/>
              <a:tabLst>
                <a:tab pos="914400" algn="l"/>
              </a:tabLst>
            </a:pPr>
            <a:r>
              <a:rPr lang="en-US" sz="3000" dirty="0">
                <a:latin typeface="Perpetua" panose="02020502060401020303" pitchFamily="18" charset="0"/>
                <a:cs typeface="Times New Roman" panose="02020603050405020304" pitchFamily="18" charset="0"/>
              </a:rPr>
              <a:t>Generate a sequence (called increment sequence) gk, gk-1,…., g2, g1 where for each sequence gi, A[j]&lt;=A[j+gi] for 0&lt;=j&lt;=n-1-gi and k&gt;=</a:t>
            </a:r>
            <a:r>
              <a:rPr lang="en-US" sz="3000" dirty="0" err="1">
                <a:latin typeface="Perpetua" panose="02020502060401020303" pitchFamily="18" charset="0"/>
                <a:cs typeface="Times New Roman" panose="02020603050405020304" pitchFamily="18" charset="0"/>
              </a:rPr>
              <a:t>i</a:t>
            </a:r>
            <a:r>
              <a:rPr lang="en-US" sz="3000" dirty="0">
                <a:latin typeface="Perpetua" panose="02020502060401020303" pitchFamily="18" charset="0"/>
                <a:cs typeface="Times New Roman" panose="02020603050405020304" pitchFamily="18" charset="0"/>
              </a:rPr>
              <a:t>&gt;=1</a:t>
            </a:r>
          </a:p>
        </p:txBody>
      </p:sp>
      <p:sp>
        <p:nvSpPr>
          <p:cNvPr id="5" name="Slide Number Placeholder 4"/>
          <p:cNvSpPr>
            <a:spLocks noGrp="1"/>
          </p:cNvSpPr>
          <p:nvPr>
            <p:ph type="sldNum" sz="quarter" idx="12"/>
          </p:nvPr>
        </p:nvSpPr>
        <p:spPr/>
        <p:txBody>
          <a:bodyPr/>
          <a:lstStyle/>
          <a:p>
            <a:fld id="{4CE482DC-2269-4F26-9D2A-7E44B1A4CD85}" type="slidenum">
              <a:rPr lang="en-US" smtClean="0"/>
              <a:t>2</a:t>
            </a:fld>
            <a:endParaRPr lang="en-US" dirty="0"/>
          </a:p>
        </p:txBody>
      </p:sp>
    </p:spTree>
    <p:extLst>
      <p:ext uri="{BB962C8B-B14F-4D97-AF65-F5344CB8AC3E}">
        <p14:creationId xmlns:p14="http://schemas.microsoft.com/office/powerpoint/2010/main" val="689055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Shell sort</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3200" dirty="0">
                <a:effectLst/>
                <a:latin typeface="Perpetua" panose="02020502060401020303" pitchFamily="18" charset="0"/>
                <a:ea typeface="Times New Roman" panose="02020603050405020304" pitchFamily="18" charset="0"/>
              </a:rPr>
              <a:t>It is advisable to choose g</a:t>
            </a:r>
            <a:r>
              <a:rPr lang="en-US" sz="3200" i="1" dirty="0">
                <a:effectLst/>
                <a:latin typeface="Perpetua" panose="02020502060401020303" pitchFamily="18" charset="0"/>
                <a:ea typeface="Times New Roman" panose="02020603050405020304" pitchFamily="18" charset="0"/>
              </a:rPr>
              <a:t>k</a:t>
            </a:r>
            <a:r>
              <a:rPr lang="en-US" sz="3200" i="1" spc="5" dirty="0">
                <a:effectLst/>
                <a:latin typeface="Perpetua" panose="02020502060401020303" pitchFamily="18" charset="0"/>
                <a:ea typeface="Times New Roman" panose="02020603050405020304" pitchFamily="18" charset="0"/>
              </a:rPr>
              <a:t> </a:t>
            </a:r>
            <a:r>
              <a:rPr lang="en-US" sz="3200" dirty="0">
                <a:effectLst/>
                <a:latin typeface="Perpetua" panose="02020502060401020303" pitchFamily="18" charset="0"/>
                <a:ea typeface="Times New Roman" panose="02020603050405020304" pitchFamily="18" charset="0"/>
              </a:rPr>
              <a:t>= n/2 and g</a:t>
            </a:r>
            <a:r>
              <a:rPr lang="en-US" sz="3200" i="1" dirty="0">
                <a:effectLst/>
                <a:latin typeface="Perpetua" panose="02020502060401020303" pitchFamily="18" charset="0"/>
                <a:ea typeface="Times New Roman" panose="02020603050405020304" pitchFamily="18" charset="0"/>
              </a:rPr>
              <a:t>i-1</a:t>
            </a:r>
            <a:r>
              <a:rPr lang="en-US" sz="3200" i="1" spc="5" dirty="0">
                <a:effectLst/>
                <a:latin typeface="Perpetua" panose="02020502060401020303" pitchFamily="18" charset="0"/>
                <a:ea typeface="Times New Roman" panose="02020603050405020304" pitchFamily="18" charset="0"/>
              </a:rPr>
              <a:t> </a:t>
            </a:r>
            <a:r>
              <a:rPr lang="en-US" sz="3200" dirty="0">
                <a:effectLst/>
                <a:latin typeface="Perpetua" panose="02020502060401020303" pitchFamily="18" charset="0"/>
                <a:ea typeface="Times New Roman" panose="02020603050405020304" pitchFamily="18" charset="0"/>
              </a:rPr>
              <a:t>= g</a:t>
            </a:r>
            <a:r>
              <a:rPr lang="en-US" sz="3200" i="1" dirty="0">
                <a:effectLst/>
                <a:latin typeface="Perpetua" panose="02020502060401020303" pitchFamily="18" charset="0"/>
                <a:ea typeface="Times New Roman" panose="02020603050405020304" pitchFamily="18" charset="0"/>
              </a:rPr>
              <a:t>i</a:t>
            </a:r>
            <a:r>
              <a:rPr lang="en-US" sz="3200" dirty="0">
                <a:effectLst/>
                <a:latin typeface="Perpetua" panose="02020502060401020303" pitchFamily="18" charset="0"/>
                <a:ea typeface="Times New Roman" panose="02020603050405020304" pitchFamily="18" charset="0"/>
              </a:rPr>
              <a:t>/2 for k&gt;= </a:t>
            </a:r>
            <a:r>
              <a:rPr lang="en-US" sz="3200" dirty="0" err="1">
                <a:effectLst/>
                <a:latin typeface="Perpetua" panose="02020502060401020303" pitchFamily="18" charset="0"/>
                <a:ea typeface="Times New Roman" panose="02020603050405020304" pitchFamily="18" charset="0"/>
              </a:rPr>
              <a:t>i</a:t>
            </a:r>
            <a:r>
              <a:rPr lang="en-US" sz="3200" dirty="0">
                <a:effectLst/>
                <a:latin typeface="Perpetua" panose="02020502060401020303" pitchFamily="18" charset="0"/>
                <a:ea typeface="Times New Roman" panose="02020603050405020304" pitchFamily="18" charset="0"/>
              </a:rPr>
              <a:t> &gt;= 1. </a:t>
            </a:r>
          </a:p>
          <a:p>
            <a:pPr marL="514350" indent="-457200" algn="just">
              <a:spcBef>
                <a:spcPts val="0"/>
              </a:spcBef>
              <a:tabLst>
                <a:tab pos="914400" algn="l"/>
              </a:tabLst>
            </a:pPr>
            <a:r>
              <a:rPr lang="en-US" sz="3200" dirty="0">
                <a:effectLst/>
                <a:latin typeface="Perpetua" panose="02020502060401020303" pitchFamily="18" charset="0"/>
                <a:ea typeface="Times New Roman" panose="02020603050405020304" pitchFamily="18" charset="0"/>
              </a:rPr>
              <a:t>After each sequence g</a:t>
            </a:r>
            <a:r>
              <a:rPr lang="en-US" sz="3200" i="1" dirty="0">
                <a:effectLst/>
                <a:latin typeface="Perpetua" panose="02020502060401020303" pitchFamily="18" charset="0"/>
                <a:ea typeface="Times New Roman" panose="02020603050405020304" pitchFamily="18" charset="0"/>
              </a:rPr>
              <a:t>k-1</a:t>
            </a:r>
            <a:r>
              <a:rPr lang="en-US" sz="3200" i="1" spc="5" dirty="0">
                <a:effectLst/>
                <a:latin typeface="Perpetua" panose="02020502060401020303" pitchFamily="18" charset="0"/>
                <a:ea typeface="Times New Roman" panose="02020603050405020304" pitchFamily="18" charset="0"/>
              </a:rPr>
              <a:t> </a:t>
            </a:r>
            <a:r>
              <a:rPr lang="en-US" sz="3200" dirty="0">
                <a:effectLst/>
                <a:latin typeface="Perpetua" panose="02020502060401020303" pitchFamily="18" charset="0"/>
                <a:ea typeface="Times New Roman" panose="02020603050405020304" pitchFamily="18" charset="0"/>
              </a:rPr>
              <a:t>is</a:t>
            </a:r>
            <a:r>
              <a:rPr lang="en-US" sz="3200" spc="5" dirty="0">
                <a:effectLst/>
                <a:latin typeface="Perpetua" panose="02020502060401020303" pitchFamily="18" charset="0"/>
                <a:ea typeface="Times New Roman" panose="02020603050405020304" pitchFamily="18" charset="0"/>
              </a:rPr>
              <a:t> </a:t>
            </a:r>
            <a:r>
              <a:rPr lang="en-US" sz="3200" dirty="0">
                <a:effectLst/>
                <a:latin typeface="Perpetua" panose="02020502060401020303" pitchFamily="18" charset="0"/>
                <a:ea typeface="Times New Roman" panose="02020603050405020304" pitchFamily="18" charset="0"/>
              </a:rPr>
              <a:t>done and the list is said to be g</a:t>
            </a:r>
            <a:r>
              <a:rPr lang="en-US" sz="3200" i="1" dirty="0">
                <a:effectLst/>
                <a:latin typeface="Perpetua" panose="02020502060401020303" pitchFamily="18" charset="0"/>
                <a:ea typeface="Times New Roman" panose="02020603050405020304" pitchFamily="18" charset="0"/>
              </a:rPr>
              <a:t>i</a:t>
            </a:r>
            <a:r>
              <a:rPr lang="en-US" sz="3200" dirty="0">
                <a:effectLst/>
                <a:latin typeface="Perpetua" panose="02020502060401020303" pitchFamily="18" charset="0"/>
                <a:ea typeface="Times New Roman" panose="02020603050405020304" pitchFamily="18" charset="0"/>
              </a:rPr>
              <a:t>-sorted. </a:t>
            </a:r>
          </a:p>
          <a:p>
            <a:pPr marL="514350" indent="-457200" algn="just">
              <a:spcBef>
                <a:spcPts val="0"/>
              </a:spcBef>
              <a:tabLst>
                <a:tab pos="914400" algn="l"/>
              </a:tabLst>
            </a:pPr>
            <a:r>
              <a:rPr lang="en-US" sz="3200" dirty="0">
                <a:effectLst/>
                <a:latin typeface="Perpetua" panose="02020502060401020303" pitchFamily="18" charset="0"/>
                <a:ea typeface="Times New Roman" panose="02020603050405020304" pitchFamily="18" charset="0"/>
              </a:rPr>
              <a:t>Shell sorting is done when the list is </a:t>
            </a:r>
            <a:r>
              <a:rPr lang="en-US" sz="3200" i="1" dirty="0">
                <a:effectLst/>
                <a:latin typeface="Perpetua" panose="02020502060401020303" pitchFamily="18" charset="0"/>
                <a:ea typeface="Times New Roman" panose="02020603050405020304" pitchFamily="18" charset="0"/>
              </a:rPr>
              <a:t>1-sorted</a:t>
            </a:r>
            <a:r>
              <a:rPr lang="en-US" sz="3200" i="1" spc="5" dirty="0">
                <a:effectLst/>
                <a:latin typeface="Perpetua" panose="02020502060401020303" pitchFamily="18" charset="0"/>
                <a:ea typeface="Times New Roman" panose="02020603050405020304" pitchFamily="18" charset="0"/>
              </a:rPr>
              <a:t> </a:t>
            </a:r>
            <a:r>
              <a:rPr lang="en-US" sz="3200" dirty="0">
                <a:effectLst/>
                <a:latin typeface="Perpetua" panose="02020502060401020303" pitchFamily="18" charset="0"/>
                <a:ea typeface="Times New Roman" panose="02020603050405020304" pitchFamily="18" charset="0"/>
              </a:rPr>
              <a:t>(which is sorted using insertion sort) and A[j]&lt;=A[j+1] for 0&lt;=j&lt;=n-2. </a:t>
            </a:r>
          </a:p>
          <a:p>
            <a:pPr marL="514350" indent="-457200" algn="just">
              <a:spcBef>
                <a:spcPts val="0"/>
              </a:spcBef>
              <a:tabLst>
                <a:tab pos="914400" algn="l"/>
              </a:tabLst>
            </a:pPr>
            <a:r>
              <a:rPr lang="en-US" sz="3200" dirty="0">
                <a:effectLst/>
                <a:latin typeface="Perpetua" panose="02020502060401020303" pitchFamily="18" charset="0"/>
                <a:ea typeface="Times New Roman" panose="02020603050405020304" pitchFamily="18" charset="0"/>
              </a:rPr>
              <a:t>Time complexity</a:t>
            </a:r>
            <a:r>
              <a:rPr lang="en-US" sz="3200" spc="-285" dirty="0">
                <a:effectLst/>
                <a:latin typeface="Perpetua" panose="02020502060401020303" pitchFamily="18" charset="0"/>
                <a:ea typeface="Times New Roman" panose="02020603050405020304" pitchFamily="18" charset="0"/>
              </a:rPr>
              <a:t> </a:t>
            </a:r>
            <a:r>
              <a:rPr lang="en-US" sz="3200" dirty="0">
                <a:effectLst/>
                <a:latin typeface="Perpetua" panose="02020502060401020303" pitchFamily="18" charset="0"/>
                <a:ea typeface="Times New Roman" panose="02020603050405020304" pitchFamily="18" charset="0"/>
              </a:rPr>
              <a:t>is</a:t>
            </a:r>
            <a:r>
              <a:rPr lang="en-US" sz="3200" spc="-5" dirty="0">
                <a:effectLst/>
                <a:latin typeface="Perpetua" panose="02020502060401020303" pitchFamily="18" charset="0"/>
                <a:ea typeface="Times New Roman" panose="02020603050405020304" pitchFamily="18" charset="0"/>
              </a:rPr>
              <a:t> </a:t>
            </a:r>
            <a:r>
              <a:rPr lang="en-US" sz="3200" dirty="0">
                <a:effectLst/>
                <a:latin typeface="Perpetua" panose="02020502060401020303" pitchFamily="18" charset="0"/>
                <a:ea typeface="Times New Roman" panose="02020603050405020304" pitchFamily="18" charset="0"/>
              </a:rPr>
              <a:t>O(n</a:t>
            </a:r>
            <a:r>
              <a:rPr lang="en-US" sz="3200" baseline="30000" dirty="0">
                <a:effectLst/>
                <a:latin typeface="Perpetua" panose="02020502060401020303" pitchFamily="18" charset="0"/>
                <a:ea typeface="Times New Roman" panose="02020603050405020304" pitchFamily="18" charset="0"/>
              </a:rPr>
              <a:t>3/2</a:t>
            </a:r>
            <a:r>
              <a:rPr lang="en-US" sz="3200" dirty="0">
                <a:effectLst/>
                <a:latin typeface="Perpetua" panose="02020502060401020303" pitchFamily="18" charset="0"/>
                <a:ea typeface="Times New Roman" panose="02020603050405020304" pitchFamily="18" charset="0"/>
              </a:rPr>
              <a:t>).</a:t>
            </a:r>
          </a:p>
          <a:p>
            <a:pPr marL="514350" indent="-457200" algn="just">
              <a:spcBef>
                <a:spcPts val="0"/>
              </a:spcBef>
              <a:tabLst>
                <a:tab pos="914400" algn="l"/>
              </a:tabLst>
            </a:pPr>
            <a:r>
              <a:rPr lang="en-US" sz="3200" dirty="0">
                <a:effectLst/>
                <a:latin typeface="Perpetua" panose="02020502060401020303" pitchFamily="18" charset="0"/>
                <a:ea typeface="Times New Roman" panose="02020603050405020304" pitchFamily="18" charset="0"/>
              </a:rPr>
              <a:t>Example: Sort the following list using shell sort algorithm.</a:t>
            </a:r>
          </a:p>
          <a:p>
            <a:pPr marL="514350" indent="-457200" algn="just">
              <a:spcBef>
                <a:spcPts val="0"/>
              </a:spcBef>
              <a:tabLst>
                <a:tab pos="914400" algn="l"/>
              </a:tabLst>
            </a:pPr>
            <a:endParaRPr lang="en-US" sz="3200" dirty="0">
              <a:effectLst/>
              <a:latin typeface="Perpetua" panose="02020502060401020303" pitchFamily="18" charset="0"/>
              <a:ea typeface="Times New Roman" panose="02020603050405020304" pitchFamily="18" charset="0"/>
            </a:endParaRPr>
          </a:p>
          <a:p>
            <a:pPr marL="514350" indent="-457200" algn="just">
              <a:spcBef>
                <a:spcPts val="0"/>
              </a:spcBef>
              <a:tabLst>
                <a:tab pos="914400" algn="l"/>
              </a:tabLst>
            </a:pPr>
            <a:endParaRPr lang="en-US" sz="3200" dirty="0">
              <a:latin typeface="Perpetua" panose="02020502060401020303" pitchFamily="18" charset="0"/>
              <a:cs typeface="Times New Roman" panose="02020603050405020304" pitchFamily="18" charset="0"/>
            </a:endParaRPr>
          </a:p>
          <a:p>
            <a:pPr marL="514350" indent="-457200" algn="just">
              <a:spcBef>
                <a:spcPts val="0"/>
              </a:spcBef>
              <a:tabLst>
                <a:tab pos="914400" algn="l"/>
              </a:tabLst>
            </a:pPr>
            <a:r>
              <a:rPr lang="en-US" sz="3200" dirty="0">
                <a:latin typeface="Perpetua" panose="02020502060401020303" pitchFamily="18" charset="0"/>
                <a:cs typeface="Times New Roman" panose="02020603050405020304" pitchFamily="18" charset="0"/>
              </a:rPr>
              <a:t>Choose g3 =5 (n/2 where n is the number of elements =10) </a:t>
            </a:r>
          </a:p>
        </p:txBody>
      </p:sp>
      <p:sp>
        <p:nvSpPr>
          <p:cNvPr id="5" name="Slide Number Placeholder 4"/>
          <p:cNvSpPr>
            <a:spLocks noGrp="1"/>
          </p:cNvSpPr>
          <p:nvPr>
            <p:ph type="sldNum" sz="quarter" idx="12"/>
          </p:nvPr>
        </p:nvSpPr>
        <p:spPr/>
        <p:txBody>
          <a:bodyPr/>
          <a:lstStyle/>
          <a:p>
            <a:fld id="{4CE482DC-2269-4F26-9D2A-7E44B1A4CD85}" type="slidenum">
              <a:rPr lang="en-US" smtClean="0"/>
              <a:t>3</a:t>
            </a:fld>
            <a:endParaRPr lang="en-US" dirty="0"/>
          </a:p>
        </p:txBody>
      </p:sp>
      <p:graphicFrame>
        <p:nvGraphicFramePr>
          <p:cNvPr id="6" name="Table 6">
            <a:extLst>
              <a:ext uri="{FF2B5EF4-FFF2-40B4-BE49-F238E27FC236}">
                <a16:creationId xmlns:a16="http://schemas.microsoft.com/office/drawing/2014/main" id="{659588D6-479A-223F-F134-80AC377FA7E1}"/>
              </a:ext>
            </a:extLst>
          </p:cNvPr>
          <p:cNvGraphicFramePr>
            <a:graphicFrameLocks noGrp="1"/>
          </p:cNvGraphicFramePr>
          <p:nvPr>
            <p:extLst>
              <p:ext uri="{D42A27DB-BD31-4B8C-83A1-F6EECF244321}">
                <p14:modId xmlns:p14="http://schemas.microsoft.com/office/powerpoint/2010/main" val="922692380"/>
              </p:ext>
            </p:extLst>
          </p:nvPr>
        </p:nvGraphicFramePr>
        <p:xfrm>
          <a:off x="2769705" y="4400530"/>
          <a:ext cx="6926470" cy="396240"/>
        </p:xfrm>
        <a:graphic>
          <a:graphicData uri="http://schemas.openxmlformats.org/drawingml/2006/table">
            <a:tbl>
              <a:tblPr firstRow="1" bandRow="1">
                <a:tableStyleId>{E8B1032C-EA38-4F05-BA0D-38AFFFC7BED3}</a:tableStyleId>
              </a:tblPr>
              <a:tblGrid>
                <a:gridCol w="692647">
                  <a:extLst>
                    <a:ext uri="{9D8B030D-6E8A-4147-A177-3AD203B41FA5}">
                      <a16:colId xmlns:a16="http://schemas.microsoft.com/office/drawing/2014/main" val="1973542597"/>
                    </a:ext>
                  </a:extLst>
                </a:gridCol>
                <a:gridCol w="692647">
                  <a:extLst>
                    <a:ext uri="{9D8B030D-6E8A-4147-A177-3AD203B41FA5}">
                      <a16:colId xmlns:a16="http://schemas.microsoft.com/office/drawing/2014/main" val="3200655677"/>
                    </a:ext>
                  </a:extLst>
                </a:gridCol>
                <a:gridCol w="692647">
                  <a:extLst>
                    <a:ext uri="{9D8B030D-6E8A-4147-A177-3AD203B41FA5}">
                      <a16:colId xmlns:a16="http://schemas.microsoft.com/office/drawing/2014/main" val="1967768940"/>
                    </a:ext>
                  </a:extLst>
                </a:gridCol>
                <a:gridCol w="692647">
                  <a:extLst>
                    <a:ext uri="{9D8B030D-6E8A-4147-A177-3AD203B41FA5}">
                      <a16:colId xmlns:a16="http://schemas.microsoft.com/office/drawing/2014/main" val="431478675"/>
                    </a:ext>
                  </a:extLst>
                </a:gridCol>
                <a:gridCol w="692647">
                  <a:extLst>
                    <a:ext uri="{9D8B030D-6E8A-4147-A177-3AD203B41FA5}">
                      <a16:colId xmlns:a16="http://schemas.microsoft.com/office/drawing/2014/main" val="288498993"/>
                    </a:ext>
                  </a:extLst>
                </a:gridCol>
                <a:gridCol w="692647">
                  <a:extLst>
                    <a:ext uri="{9D8B030D-6E8A-4147-A177-3AD203B41FA5}">
                      <a16:colId xmlns:a16="http://schemas.microsoft.com/office/drawing/2014/main" val="1476984222"/>
                    </a:ext>
                  </a:extLst>
                </a:gridCol>
                <a:gridCol w="692647">
                  <a:extLst>
                    <a:ext uri="{9D8B030D-6E8A-4147-A177-3AD203B41FA5}">
                      <a16:colId xmlns:a16="http://schemas.microsoft.com/office/drawing/2014/main" val="3651721621"/>
                    </a:ext>
                  </a:extLst>
                </a:gridCol>
                <a:gridCol w="692647">
                  <a:extLst>
                    <a:ext uri="{9D8B030D-6E8A-4147-A177-3AD203B41FA5}">
                      <a16:colId xmlns:a16="http://schemas.microsoft.com/office/drawing/2014/main" val="1299239216"/>
                    </a:ext>
                  </a:extLst>
                </a:gridCol>
                <a:gridCol w="692647">
                  <a:extLst>
                    <a:ext uri="{9D8B030D-6E8A-4147-A177-3AD203B41FA5}">
                      <a16:colId xmlns:a16="http://schemas.microsoft.com/office/drawing/2014/main" val="3247077567"/>
                    </a:ext>
                  </a:extLst>
                </a:gridCol>
                <a:gridCol w="692647">
                  <a:extLst>
                    <a:ext uri="{9D8B030D-6E8A-4147-A177-3AD203B41FA5}">
                      <a16:colId xmlns:a16="http://schemas.microsoft.com/office/drawing/2014/main" val="2605079825"/>
                    </a:ext>
                  </a:extLst>
                </a:gridCol>
              </a:tblGrid>
              <a:tr h="0">
                <a:tc>
                  <a:txBody>
                    <a:bodyPr/>
                    <a:lstStyle/>
                    <a:p>
                      <a:pPr algn="ctr"/>
                      <a:r>
                        <a:rPr lang="en-US" sz="2000" dirty="0">
                          <a:latin typeface="Perpetua" panose="02020502060401020303" pitchFamily="18" charset="0"/>
                        </a:rPr>
                        <a:t>5</a:t>
                      </a:r>
                    </a:p>
                  </a:txBody>
                  <a:tcPr/>
                </a:tc>
                <a:tc>
                  <a:txBody>
                    <a:bodyPr/>
                    <a:lstStyle/>
                    <a:p>
                      <a:pPr algn="ctr"/>
                      <a:r>
                        <a:rPr lang="en-US" sz="2000" dirty="0">
                          <a:latin typeface="Perpetua" panose="02020502060401020303" pitchFamily="18" charset="0"/>
                        </a:rPr>
                        <a:t>8</a:t>
                      </a:r>
                    </a:p>
                  </a:txBody>
                  <a:tcPr/>
                </a:tc>
                <a:tc>
                  <a:txBody>
                    <a:bodyPr/>
                    <a:lstStyle/>
                    <a:p>
                      <a:pPr algn="ctr"/>
                      <a:r>
                        <a:rPr lang="en-US" sz="2000" dirty="0">
                          <a:latin typeface="Perpetua" panose="02020502060401020303" pitchFamily="18" charset="0"/>
                        </a:rPr>
                        <a:t>2</a:t>
                      </a:r>
                    </a:p>
                  </a:txBody>
                  <a:tcPr/>
                </a:tc>
                <a:tc>
                  <a:txBody>
                    <a:bodyPr/>
                    <a:lstStyle/>
                    <a:p>
                      <a:pPr algn="ctr"/>
                      <a:r>
                        <a:rPr lang="en-US" sz="2000" dirty="0">
                          <a:latin typeface="Perpetua" panose="02020502060401020303" pitchFamily="18" charset="0"/>
                        </a:rPr>
                        <a:t>4</a:t>
                      </a:r>
                    </a:p>
                  </a:txBody>
                  <a:tcPr/>
                </a:tc>
                <a:tc>
                  <a:txBody>
                    <a:bodyPr/>
                    <a:lstStyle/>
                    <a:p>
                      <a:pPr algn="ctr"/>
                      <a:r>
                        <a:rPr lang="en-US" sz="2000" dirty="0">
                          <a:latin typeface="Perpetua" panose="02020502060401020303" pitchFamily="18" charset="0"/>
                        </a:rPr>
                        <a:t>1</a:t>
                      </a:r>
                    </a:p>
                  </a:txBody>
                  <a:tcPr/>
                </a:tc>
                <a:tc>
                  <a:txBody>
                    <a:bodyPr/>
                    <a:lstStyle/>
                    <a:p>
                      <a:pPr algn="ctr"/>
                      <a:r>
                        <a:rPr lang="en-US" sz="2000" dirty="0">
                          <a:latin typeface="Perpetua" panose="02020502060401020303" pitchFamily="18" charset="0"/>
                        </a:rPr>
                        <a:t>3</a:t>
                      </a:r>
                    </a:p>
                  </a:txBody>
                  <a:tcPr/>
                </a:tc>
                <a:tc>
                  <a:txBody>
                    <a:bodyPr/>
                    <a:lstStyle/>
                    <a:p>
                      <a:pPr algn="ctr"/>
                      <a:r>
                        <a:rPr lang="en-US" sz="2000" dirty="0">
                          <a:latin typeface="Perpetua" panose="02020502060401020303" pitchFamily="18" charset="0"/>
                        </a:rPr>
                        <a:t>9</a:t>
                      </a:r>
                    </a:p>
                  </a:txBody>
                  <a:tcPr/>
                </a:tc>
                <a:tc>
                  <a:txBody>
                    <a:bodyPr/>
                    <a:lstStyle/>
                    <a:p>
                      <a:pPr algn="ctr"/>
                      <a:r>
                        <a:rPr lang="en-US" sz="2000" dirty="0">
                          <a:latin typeface="Perpetua" panose="02020502060401020303" pitchFamily="18" charset="0"/>
                        </a:rPr>
                        <a:t>7</a:t>
                      </a:r>
                    </a:p>
                  </a:txBody>
                  <a:tcPr/>
                </a:tc>
                <a:tc>
                  <a:txBody>
                    <a:bodyPr/>
                    <a:lstStyle/>
                    <a:p>
                      <a:pPr algn="ctr"/>
                      <a:r>
                        <a:rPr lang="en-US" sz="2000" dirty="0">
                          <a:latin typeface="Perpetua" panose="02020502060401020303" pitchFamily="18" charset="0"/>
                        </a:rPr>
                        <a:t>6</a:t>
                      </a:r>
                    </a:p>
                  </a:txBody>
                  <a:tcPr/>
                </a:tc>
                <a:tc>
                  <a:txBody>
                    <a:bodyPr/>
                    <a:lstStyle/>
                    <a:p>
                      <a:pPr algn="ctr"/>
                      <a:r>
                        <a:rPr lang="en-US" sz="2000" dirty="0">
                          <a:latin typeface="Perpetua" panose="02020502060401020303" pitchFamily="18" charset="0"/>
                        </a:rPr>
                        <a:t>0</a:t>
                      </a:r>
                    </a:p>
                  </a:txBody>
                  <a:tcPr/>
                </a:tc>
                <a:extLst>
                  <a:ext uri="{0D108BD9-81ED-4DB2-BD59-A6C34878D82A}">
                    <a16:rowId xmlns:a16="http://schemas.microsoft.com/office/drawing/2014/main" val="1733755594"/>
                  </a:ext>
                </a:extLst>
              </a:tr>
            </a:tbl>
          </a:graphicData>
        </a:graphic>
      </p:graphicFrame>
    </p:spTree>
    <p:extLst>
      <p:ext uri="{BB962C8B-B14F-4D97-AF65-F5344CB8AC3E}">
        <p14:creationId xmlns:p14="http://schemas.microsoft.com/office/powerpoint/2010/main" val="2277092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Shell sort</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endParaRPr lang="en-US" sz="3200" dirty="0">
              <a:latin typeface="Perpetua" panose="02020502060401020303" pitchFamily="18" charset="0"/>
              <a:cs typeface="Times New Roman" panose="02020603050405020304" pitchFamily="18" charset="0"/>
            </a:endParaRPr>
          </a:p>
          <a:p>
            <a:pPr marL="514350" indent="-457200" algn="just">
              <a:spcBef>
                <a:spcPts val="0"/>
              </a:spcBef>
              <a:tabLst>
                <a:tab pos="914400" algn="l"/>
              </a:tabLst>
            </a:pPr>
            <a:endParaRPr lang="en-US" sz="3200" dirty="0">
              <a:latin typeface="Perpetua" panose="02020502060401020303" pitchFamily="18" charset="0"/>
              <a:cs typeface="Times New Roman" panose="02020603050405020304" pitchFamily="18" charset="0"/>
            </a:endParaRPr>
          </a:p>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Sort (5, 3) </a:t>
            </a:r>
          </a:p>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Sort (8, 9)</a:t>
            </a:r>
          </a:p>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Sort (2, 7)</a:t>
            </a:r>
          </a:p>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Sort (4, 6)</a:t>
            </a:r>
          </a:p>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Sort (1, 0)</a:t>
            </a:r>
          </a:p>
          <a:p>
            <a:pPr marL="514350" indent="-457200" algn="just">
              <a:spcBef>
                <a:spcPts val="0"/>
              </a:spcBef>
              <a:tabLst>
                <a:tab pos="914400" algn="l"/>
              </a:tabLst>
            </a:pPr>
            <a:r>
              <a:rPr lang="en-US" sz="2400" dirty="0">
                <a:effectLst/>
                <a:latin typeface="Wingdings" panose="05000000000000000000" pitchFamily="2" charset="2"/>
                <a:ea typeface="Times New Roman" panose="02020603050405020304" pitchFamily="18" charset="0"/>
                <a:cs typeface="Times New Roman" panose="02020603050405020304" pitchFamily="18" charset="0"/>
              </a:rPr>
              <a:t>è</a:t>
            </a:r>
            <a:r>
              <a:rPr lang="en-US" sz="2400" dirty="0">
                <a:effectLst/>
                <a:latin typeface="Times New Roman" panose="02020603050405020304" pitchFamily="18" charset="0"/>
                <a:ea typeface="Times New Roman" panose="02020603050405020304" pitchFamily="18" charset="0"/>
              </a:rPr>
              <a:t> </a:t>
            </a:r>
            <a:r>
              <a:rPr lang="en-US" sz="3200" dirty="0">
                <a:effectLst/>
                <a:latin typeface="Perpetua" panose="02020502060401020303" pitchFamily="18" charset="0"/>
                <a:ea typeface="Times New Roman" panose="02020603050405020304" pitchFamily="18" charset="0"/>
              </a:rPr>
              <a:t>5- sorted list</a:t>
            </a:r>
            <a:r>
              <a:rPr lang="en-US" sz="3200" spc="-290" dirty="0">
                <a:effectLst/>
                <a:latin typeface="Perpetua" panose="02020502060401020303" pitchFamily="18" charset="0"/>
                <a:ea typeface="Times New Roman" panose="02020603050405020304" pitchFamily="18" charset="0"/>
              </a:rPr>
              <a:t> </a:t>
            </a:r>
            <a:endParaRPr lang="en-US" sz="4800" dirty="0">
              <a:latin typeface="Perpetua" panose="02020502060401020303"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CE482DC-2269-4F26-9D2A-7E44B1A4CD85}" type="slidenum">
              <a:rPr lang="en-US" smtClean="0"/>
              <a:t>4</a:t>
            </a:fld>
            <a:endParaRPr lang="en-US" dirty="0"/>
          </a:p>
        </p:txBody>
      </p:sp>
      <p:graphicFrame>
        <p:nvGraphicFramePr>
          <p:cNvPr id="4" name="Table 6">
            <a:extLst>
              <a:ext uri="{FF2B5EF4-FFF2-40B4-BE49-F238E27FC236}">
                <a16:creationId xmlns:a16="http://schemas.microsoft.com/office/drawing/2014/main" id="{B9C3DBE6-2BDA-84D9-0AD8-60A1A317C914}"/>
              </a:ext>
            </a:extLst>
          </p:cNvPr>
          <p:cNvGraphicFramePr>
            <a:graphicFrameLocks noGrp="1"/>
          </p:cNvGraphicFramePr>
          <p:nvPr>
            <p:extLst>
              <p:ext uri="{D42A27DB-BD31-4B8C-83A1-F6EECF244321}">
                <p14:modId xmlns:p14="http://schemas.microsoft.com/office/powerpoint/2010/main" val="1025161726"/>
              </p:ext>
            </p:extLst>
          </p:nvPr>
        </p:nvGraphicFramePr>
        <p:xfrm>
          <a:off x="3183128" y="2388435"/>
          <a:ext cx="8128000" cy="2011680"/>
        </p:xfrm>
        <a:graphic>
          <a:graphicData uri="http://schemas.openxmlformats.org/drawingml/2006/table">
            <a:tbl>
              <a:tblPr firstRow="1" bandRow="1">
                <a:tableStyleId>{E8B1032C-EA38-4F05-BA0D-38AFFFC7BED3}</a:tableStyleId>
              </a:tblPr>
              <a:tblGrid>
                <a:gridCol w="812800">
                  <a:extLst>
                    <a:ext uri="{9D8B030D-6E8A-4147-A177-3AD203B41FA5}">
                      <a16:colId xmlns:a16="http://schemas.microsoft.com/office/drawing/2014/main" val="1737513427"/>
                    </a:ext>
                  </a:extLst>
                </a:gridCol>
                <a:gridCol w="812800">
                  <a:extLst>
                    <a:ext uri="{9D8B030D-6E8A-4147-A177-3AD203B41FA5}">
                      <a16:colId xmlns:a16="http://schemas.microsoft.com/office/drawing/2014/main" val="1087346566"/>
                    </a:ext>
                  </a:extLst>
                </a:gridCol>
                <a:gridCol w="812800">
                  <a:extLst>
                    <a:ext uri="{9D8B030D-6E8A-4147-A177-3AD203B41FA5}">
                      <a16:colId xmlns:a16="http://schemas.microsoft.com/office/drawing/2014/main" val="925847674"/>
                    </a:ext>
                  </a:extLst>
                </a:gridCol>
                <a:gridCol w="812800">
                  <a:extLst>
                    <a:ext uri="{9D8B030D-6E8A-4147-A177-3AD203B41FA5}">
                      <a16:colId xmlns:a16="http://schemas.microsoft.com/office/drawing/2014/main" val="1874718456"/>
                    </a:ext>
                  </a:extLst>
                </a:gridCol>
                <a:gridCol w="812800">
                  <a:extLst>
                    <a:ext uri="{9D8B030D-6E8A-4147-A177-3AD203B41FA5}">
                      <a16:colId xmlns:a16="http://schemas.microsoft.com/office/drawing/2014/main" val="691292290"/>
                    </a:ext>
                  </a:extLst>
                </a:gridCol>
                <a:gridCol w="812800">
                  <a:extLst>
                    <a:ext uri="{9D8B030D-6E8A-4147-A177-3AD203B41FA5}">
                      <a16:colId xmlns:a16="http://schemas.microsoft.com/office/drawing/2014/main" val="3812352378"/>
                    </a:ext>
                  </a:extLst>
                </a:gridCol>
                <a:gridCol w="812800">
                  <a:extLst>
                    <a:ext uri="{9D8B030D-6E8A-4147-A177-3AD203B41FA5}">
                      <a16:colId xmlns:a16="http://schemas.microsoft.com/office/drawing/2014/main" val="2262086651"/>
                    </a:ext>
                  </a:extLst>
                </a:gridCol>
                <a:gridCol w="812800">
                  <a:extLst>
                    <a:ext uri="{9D8B030D-6E8A-4147-A177-3AD203B41FA5}">
                      <a16:colId xmlns:a16="http://schemas.microsoft.com/office/drawing/2014/main" val="2292614205"/>
                    </a:ext>
                  </a:extLst>
                </a:gridCol>
                <a:gridCol w="812800">
                  <a:extLst>
                    <a:ext uri="{9D8B030D-6E8A-4147-A177-3AD203B41FA5}">
                      <a16:colId xmlns:a16="http://schemas.microsoft.com/office/drawing/2014/main" val="920012182"/>
                    </a:ext>
                  </a:extLst>
                </a:gridCol>
                <a:gridCol w="812800">
                  <a:extLst>
                    <a:ext uri="{9D8B030D-6E8A-4147-A177-3AD203B41FA5}">
                      <a16:colId xmlns:a16="http://schemas.microsoft.com/office/drawing/2014/main" val="2626016000"/>
                    </a:ext>
                  </a:extLst>
                </a:gridCol>
              </a:tblGrid>
              <a:tr h="313128">
                <a:tc>
                  <a:txBody>
                    <a:bodyPr/>
                    <a:lstStyle/>
                    <a:p>
                      <a:pPr algn="ctr"/>
                      <a:r>
                        <a:rPr lang="en-US" sz="1600" dirty="0">
                          <a:latin typeface="Perpetua" panose="02020502060401020303" pitchFamily="18" charset="0"/>
                        </a:rPr>
                        <a:t>3</a:t>
                      </a:r>
                    </a:p>
                  </a:txBody>
                  <a:tcPr/>
                </a:tc>
                <a:tc>
                  <a:txBody>
                    <a:bodyPr/>
                    <a:lstStyle/>
                    <a:p>
                      <a:pPr algn="ctr"/>
                      <a:r>
                        <a:rPr lang="en-US" sz="1600" dirty="0">
                          <a:latin typeface="Perpetua" panose="02020502060401020303" pitchFamily="18" charset="0"/>
                        </a:rPr>
                        <a:t>8</a:t>
                      </a:r>
                    </a:p>
                  </a:txBody>
                  <a:tcPr/>
                </a:tc>
                <a:tc>
                  <a:txBody>
                    <a:bodyPr/>
                    <a:lstStyle/>
                    <a:p>
                      <a:pPr algn="ctr"/>
                      <a:r>
                        <a:rPr lang="en-US" sz="1600" dirty="0">
                          <a:latin typeface="Perpetua" panose="02020502060401020303" pitchFamily="18" charset="0"/>
                        </a:rPr>
                        <a:t>2</a:t>
                      </a:r>
                    </a:p>
                  </a:txBody>
                  <a:tcPr/>
                </a:tc>
                <a:tc>
                  <a:txBody>
                    <a:bodyPr/>
                    <a:lstStyle/>
                    <a:p>
                      <a:pPr algn="ctr"/>
                      <a:r>
                        <a:rPr lang="en-US" sz="1600" dirty="0">
                          <a:latin typeface="Perpetua" panose="02020502060401020303" pitchFamily="18" charset="0"/>
                        </a:rPr>
                        <a:t>4</a:t>
                      </a:r>
                    </a:p>
                  </a:txBody>
                  <a:tcPr/>
                </a:tc>
                <a:tc>
                  <a:txBody>
                    <a:bodyPr/>
                    <a:lstStyle/>
                    <a:p>
                      <a:pPr algn="ctr"/>
                      <a:r>
                        <a:rPr lang="en-US" sz="1600" dirty="0">
                          <a:latin typeface="Perpetua" panose="02020502060401020303" pitchFamily="18" charset="0"/>
                        </a:rPr>
                        <a:t>1</a:t>
                      </a:r>
                    </a:p>
                  </a:txBody>
                  <a:tcPr/>
                </a:tc>
                <a:tc>
                  <a:txBody>
                    <a:bodyPr/>
                    <a:lstStyle/>
                    <a:p>
                      <a:pPr algn="ctr"/>
                      <a:r>
                        <a:rPr lang="en-US" sz="1600" dirty="0">
                          <a:latin typeface="Perpetua" panose="02020502060401020303" pitchFamily="18" charset="0"/>
                        </a:rPr>
                        <a:t>5</a:t>
                      </a:r>
                    </a:p>
                  </a:txBody>
                  <a:tcPr/>
                </a:tc>
                <a:tc>
                  <a:txBody>
                    <a:bodyPr/>
                    <a:lstStyle/>
                    <a:p>
                      <a:pPr algn="ctr"/>
                      <a:r>
                        <a:rPr lang="en-US" sz="1600" dirty="0">
                          <a:latin typeface="Perpetua" panose="02020502060401020303" pitchFamily="18" charset="0"/>
                        </a:rPr>
                        <a:t>9</a:t>
                      </a:r>
                    </a:p>
                  </a:txBody>
                  <a:tcPr/>
                </a:tc>
                <a:tc>
                  <a:txBody>
                    <a:bodyPr/>
                    <a:lstStyle/>
                    <a:p>
                      <a:pPr algn="ctr"/>
                      <a:r>
                        <a:rPr lang="en-US" sz="1600" dirty="0">
                          <a:latin typeface="Perpetua" panose="02020502060401020303" pitchFamily="18" charset="0"/>
                        </a:rPr>
                        <a:t>7</a:t>
                      </a:r>
                    </a:p>
                  </a:txBody>
                  <a:tcPr/>
                </a:tc>
                <a:tc>
                  <a:txBody>
                    <a:bodyPr/>
                    <a:lstStyle/>
                    <a:p>
                      <a:pPr algn="ctr"/>
                      <a:r>
                        <a:rPr lang="en-US" sz="1600" dirty="0">
                          <a:latin typeface="Perpetua" panose="02020502060401020303" pitchFamily="18" charset="0"/>
                        </a:rPr>
                        <a:t>6</a:t>
                      </a:r>
                    </a:p>
                  </a:txBody>
                  <a:tcPr/>
                </a:tc>
                <a:tc>
                  <a:txBody>
                    <a:bodyPr/>
                    <a:lstStyle/>
                    <a:p>
                      <a:pPr algn="ctr"/>
                      <a:r>
                        <a:rPr lang="en-US" sz="1600" dirty="0">
                          <a:latin typeface="Perpetua" panose="02020502060401020303" pitchFamily="18" charset="0"/>
                        </a:rPr>
                        <a:t>0</a:t>
                      </a:r>
                    </a:p>
                  </a:txBody>
                  <a:tcPr/>
                </a:tc>
                <a:extLst>
                  <a:ext uri="{0D108BD9-81ED-4DB2-BD59-A6C34878D82A}">
                    <a16:rowId xmlns:a16="http://schemas.microsoft.com/office/drawing/2014/main" val="550164566"/>
                  </a:ext>
                </a:extLst>
              </a:tr>
              <a:tr h="313128">
                <a:tc>
                  <a:txBody>
                    <a:bodyPr/>
                    <a:lstStyle/>
                    <a:p>
                      <a:pPr algn="ctr"/>
                      <a:r>
                        <a:rPr lang="en-US" sz="1600" dirty="0">
                          <a:latin typeface="Perpetua" panose="02020502060401020303" pitchFamily="18" charset="0"/>
                        </a:rPr>
                        <a:t>3</a:t>
                      </a:r>
                    </a:p>
                  </a:txBody>
                  <a:tcPr/>
                </a:tc>
                <a:tc>
                  <a:txBody>
                    <a:bodyPr/>
                    <a:lstStyle/>
                    <a:p>
                      <a:pPr algn="ctr"/>
                      <a:r>
                        <a:rPr lang="en-US" sz="1600" dirty="0">
                          <a:latin typeface="Perpetua" panose="02020502060401020303" pitchFamily="18" charset="0"/>
                        </a:rPr>
                        <a:t>8</a:t>
                      </a:r>
                    </a:p>
                  </a:txBody>
                  <a:tcPr/>
                </a:tc>
                <a:tc>
                  <a:txBody>
                    <a:bodyPr/>
                    <a:lstStyle/>
                    <a:p>
                      <a:pPr algn="ctr"/>
                      <a:r>
                        <a:rPr lang="en-US" sz="1600" dirty="0">
                          <a:latin typeface="Perpetua" panose="02020502060401020303" pitchFamily="18" charset="0"/>
                        </a:rPr>
                        <a:t>2</a:t>
                      </a:r>
                    </a:p>
                  </a:txBody>
                  <a:tcPr/>
                </a:tc>
                <a:tc>
                  <a:txBody>
                    <a:bodyPr/>
                    <a:lstStyle/>
                    <a:p>
                      <a:pPr algn="ctr"/>
                      <a:r>
                        <a:rPr lang="en-US" sz="1600" dirty="0">
                          <a:latin typeface="Perpetua" panose="02020502060401020303" pitchFamily="18" charset="0"/>
                        </a:rPr>
                        <a:t>4</a:t>
                      </a:r>
                    </a:p>
                  </a:txBody>
                  <a:tcPr/>
                </a:tc>
                <a:tc>
                  <a:txBody>
                    <a:bodyPr/>
                    <a:lstStyle/>
                    <a:p>
                      <a:pPr algn="ctr"/>
                      <a:r>
                        <a:rPr lang="en-US" sz="1600" dirty="0">
                          <a:latin typeface="Perpetua" panose="02020502060401020303" pitchFamily="18" charset="0"/>
                        </a:rPr>
                        <a:t>1</a:t>
                      </a:r>
                    </a:p>
                  </a:txBody>
                  <a:tcPr/>
                </a:tc>
                <a:tc>
                  <a:txBody>
                    <a:bodyPr/>
                    <a:lstStyle/>
                    <a:p>
                      <a:pPr algn="ctr"/>
                      <a:r>
                        <a:rPr lang="en-US" sz="1600" dirty="0">
                          <a:latin typeface="Perpetua" panose="02020502060401020303" pitchFamily="18" charset="0"/>
                        </a:rPr>
                        <a:t>5</a:t>
                      </a:r>
                    </a:p>
                  </a:txBody>
                  <a:tcPr/>
                </a:tc>
                <a:tc>
                  <a:txBody>
                    <a:bodyPr/>
                    <a:lstStyle/>
                    <a:p>
                      <a:pPr algn="ctr"/>
                      <a:r>
                        <a:rPr lang="en-US" sz="1600" dirty="0">
                          <a:latin typeface="Perpetua" panose="02020502060401020303" pitchFamily="18" charset="0"/>
                        </a:rPr>
                        <a:t>9</a:t>
                      </a:r>
                    </a:p>
                  </a:txBody>
                  <a:tcPr/>
                </a:tc>
                <a:tc>
                  <a:txBody>
                    <a:bodyPr/>
                    <a:lstStyle/>
                    <a:p>
                      <a:pPr algn="ctr"/>
                      <a:r>
                        <a:rPr lang="en-US" sz="1600" dirty="0">
                          <a:latin typeface="Perpetua" panose="02020502060401020303" pitchFamily="18" charset="0"/>
                        </a:rPr>
                        <a:t>7</a:t>
                      </a:r>
                    </a:p>
                  </a:txBody>
                  <a:tcPr/>
                </a:tc>
                <a:tc>
                  <a:txBody>
                    <a:bodyPr/>
                    <a:lstStyle/>
                    <a:p>
                      <a:pPr algn="ctr"/>
                      <a:r>
                        <a:rPr lang="en-US" sz="1600" dirty="0">
                          <a:latin typeface="Perpetua" panose="02020502060401020303" pitchFamily="18" charset="0"/>
                        </a:rPr>
                        <a:t>6</a:t>
                      </a:r>
                    </a:p>
                  </a:txBody>
                  <a:tcPr/>
                </a:tc>
                <a:tc>
                  <a:txBody>
                    <a:bodyPr/>
                    <a:lstStyle/>
                    <a:p>
                      <a:pPr algn="ctr"/>
                      <a:r>
                        <a:rPr lang="en-US" sz="1600" dirty="0">
                          <a:latin typeface="Perpetua" panose="02020502060401020303" pitchFamily="18" charset="0"/>
                        </a:rPr>
                        <a:t>0</a:t>
                      </a:r>
                    </a:p>
                  </a:txBody>
                  <a:tcPr/>
                </a:tc>
                <a:extLst>
                  <a:ext uri="{0D108BD9-81ED-4DB2-BD59-A6C34878D82A}">
                    <a16:rowId xmlns:a16="http://schemas.microsoft.com/office/drawing/2014/main" val="1066996157"/>
                  </a:ext>
                </a:extLst>
              </a:tr>
              <a:tr h="313128">
                <a:tc>
                  <a:txBody>
                    <a:bodyPr/>
                    <a:lstStyle/>
                    <a:p>
                      <a:pPr algn="ctr"/>
                      <a:r>
                        <a:rPr lang="en-US" sz="1600" dirty="0">
                          <a:latin typeface="Perpetua" panose="02020502060401020303" pitchFamily="18" charset="0"/>
                        </a:rPr>
                        <a:t>3</a:t>
                      </a:r>
                    </a:p>
                  </a:txBody>
                  <a:tcPr/>
                </a:tc>
                <a:tc>
                  <a:txBody>
                    <a:bodyPr/>
                    <a:lstStyle/>
                    <a:p>
                      <a:pPr algn="ctr"/>
                      <a:r>
                        <a:rPr lang="en-US" sz="1600" dirty="0">
                          <a:latin typeface="Perpetua" panose="02020502060401020303" pitchFamily="18" charset="0"/>
                        </a:rPr>
                        <a:t>8</a:t>
                      </a:r>
                    </a:p>
                  </a:txBody>
                  <a:tcPr/>
                </a:tc>
                <a:tc>
                  <a:txBody>
                    <a:bodyPr/>
                    <a:lstStyle/>
                    <a:p>
                      <a:pPr algn="ctr"/>
                      <a:r>
                        <a:rPr lang="en-US" sz="1600" dirty="0">
                          <a:latin typeface="Perpetua" panose="02020502060401020303" pitchFamily="18" charset="0"/>
                        </a:rPr>
                        <a:t>2</a:t>
                      </a:r>
                    </a:p>
                  </a:txBody>
                  <a:tcPr/>
                </a:tc>
                <a:tc>
                  <a:txBody>
                    <a:bodyPr/>
                    <a:lstStyle/>
                    <a:p>
                      <a:pPr algn="ctr"/>
                      <a:r>
                        <a:rPr lang="en-US" sz="1600" dirty="0">
                          <a:latin typeface="Perpetua" panose="02020502060401020303" pitchFamily="18" charset="0"/>
                        </a:rPr>
                        <a:t>4</a:t>
                      </a:r>
                    </a:p>
                  </a:txBody>
                  <a:tcPr/>
                </a:tc>
                <a:tc>
                  <a:txBody>
                    <a:bodyPr/>
                    <a:lstStyle/>
                    <a:p>
                      <a:pPr algn="ctr"/>
                      <a:r>
                        <a:rPr lang="en-US" sz="1600" dirty="0">
                          <a:latin typeface="Perpetua" panose="02020502060401020303" pitchFamily="18" charset="0"/>
                        </a:rPr>
                        <a:t>1</a:t>
                      </a:r>
                    </a:p>
                  </a:txBody>
                  <a:tcPr/>
                </a:tc>
                <a:tc>
                  <a:txBody>
                    <a:bodyPr/>
                    <a:lstStyle/>
                    <a:p>
                      <a:pPr algn="ctr"/>
                      <a:r>
                        <a:rPr lang="en-US" sz="1600" dirty="0">
                          <a:latin typeface="Perpetua" panose="02020502060401020303" pitchFamily="18" charset="0"/>
                        </a:rPr>
                        <a:t>5</a:t>
                      </a:r>
                    </a:p>
                  </a:txBody>
                  <a:tcPr/>
                </a:tc>
                <a:tc>
                  <a:txBody>
                    <a:bodyPr/>
                    <a:lstStyle/>
                    <a:p>
                      <a:pPr algn="ctr"/>
                      <a:r>
                        <a:rPr lang="en-US" sz="1600" dirty="0">
                          <a:latin typeface="Perpetua" panose="02020502060401020303" pitchFamily="18" charset="0"/>
                        </a:rPr>
                        <a:t>9</a:t>
                      </a:r>
                    </a:p>
                  </a:txBody>
                  <a:tcPr/>
                </a:tc>
                <a:tc>
                  <a:txBody>
                    <a:bodyPr/>
                    <a:lstStyle/>
                    <a:p>
                      <a:pPr algn="ctr"/>
                      <a:r>
                        <a:rPr lang="en-US" sz="1600" dirty="0">
                          <a:latin typeface="Perpetua" panose="02020502060401020303" pitchFamily="18" charset="0"/>
                        </a:rPr>
                        <a:t>7</a:t>
                      </a:r>
                    </a:p>
                  </a:txBody>
                  <a:tcPr/>
                </a:tc>
                <a:tc>
                  <a:txBody>
                    <a:bodyPr/>
                    <a:lstStyle/>
                    <a:p>
                      <a:pPr algn="ctr"/>
                      <a:r>
                        <a:rPr lang="en-US" sz="1600" dirty="0">
                          <a:latin typeface="Perpetua" panose="02020502060401020303" pitchFamily="18" charset="0"/>
                        </a:rPr>
                        <a:t>6</a:t>
                      </a:r>
                    </a:p>
                  </a:txBody>
                  <a:tcPr/>
                </a:tc>
                <a:tc>
                  <a:txBody>
                    <a:bodyPr/>
                    <a:lstStyle/>
                    <a:p>
                      <a:pPr algn="ctr"/>
                      <a:r>
                        <a:rPr lang="en-US" sz="1600" dirty="0">
                          <a:latin typeface="Perpetua" panose="02020502060401020303" pitchFamily="18" charset="0"/>
                        </a:rPr>
                        <a:t>0</a:t>
                      </a:r>
                    </a:p>
                  </a:txBody>
                  <a:tcPr/>
                </a:tc>
                <a:extLst>
                  <a:ext uri="{0D108BD9-81ED-4DB2-BD59-A6C34878D82A}">
                    <a16:rowId xmlns:a16="http://schemas.microsoft.com/office/drawing/2014/main" val="834168987"/>
                  </a:ext>
                </a:extLst>
              </a:tr>
              <a:tr h="313128">
                <a:tc>
                  <a:txBody>
                    <a:bodyPr/>
                    <a:lstStyle/>
                    <a:p>
                      <a:pPr algn="ctr"/>
                      <a:r>
                        <a:rPr lang="en-US" sz="1600" dirty="0">
                          <a:latin typeface="Perpetua" panose="02020502060401020303" pitchFamily="18" charset="0"/>
                        </a:rPr>
                        <a:t>3</a:t>
                      </a:r>
                    </a:p>
                  </a:txBody>
                  <a:tcPr/>
                </a:tc>
                <a:tc>
                  <a:txBody>
                    <a:bodyPr/>
                    <a:lstStyle/>
                    <a:p>
                      <a:pPr algn="ctr"/>
                      <a:r>
                        <a:rPr lang="en-US" sz="1600" dirty="0">
                          <a:latin typeface="Perpetua" panose="02020502060401020303" pitchFamily="18" charset="0"/>
                        </a:rPr>
                        <a:t>8</a:t>
                      </a:r>
                    </a:p>
                  </a:txBody>
                  <a:tcPr/>
                </a:tc>
                <a:tc>
                  <a:txBody>
                    <a:bodyPr/>
                    <a:lstStyle/>
                    <a:p>
                      <a:pPr algn="ctr"/>
                      <a:r>
                        <a:rPr lang="en-US" sz="1600" dirty="0">
                          <a:latin typeface="Perpetua" panose="02020502060401020303" pitchFamily="18" charset="0"/>
                        </a:rPr>
                        <a:t>2</a:t>
                      </a:r>
                    </a:p>
                  </a:txBody>
                  <a:tcPr/>
                </a:tc>
                <a:tc>
                  <a:txBody>
                    <a:bodyPr/>
                    <a:lstStyle/>
                    <a:p>
                      <a:pPr algn="ctr"/>
                      <a:r>
                        <a:rPr lang="en-US" sz="1600" dirty="0">
                          <a:latin typeface="Perpetua" panose="02020502060401020303" pitchFamily="18" charset="0"/>
                        </a:rPr>
                        <a:t>4</a:t>
                      </a:r>
                    </a:p>
                  </a:txBody>
                  <a:tcPr/>
                </a:tc>
                <a:tc>
                  <a:txBody>
                    <a:bodyPr/>
                    <a:lstStyle/>
                    <a:p>
                      <a:pPr algn="ctr"/>
                      <a:r>
                        <a:rPr lang="en-US" sz="1600" dirty="0">
                          <a:latin typeface="Perpetua" panose="02020502060401020303" pitchFamily="18" charset="0"/>
                        </a:rPr>
                        <a:t>1</a:t>
                      </a:r>
                    </a:p>
                  </a:txBody>
                  <a:tcPr/>
                </a:tc>
                <a:tc>
                  <a:txBody>
                    <a:bodyPr/>
                    <a:lstStyle/>
                    <a:p>
                      <a:pPr algn="ctr"/>
                      <a:r>
                        <a:rPr lang="en-US" sz="1600" dirty="0">
                          <a:latin typeface="Perpetua" panose="02020502060401020303" pitchFamily="18" charset="0"/>
                        </a:rPr>
                        <a:t>5</a:t>
                      </a:r>
                    </a:p>
                  </a:txBody>
                  <a:tcPr/>
                </a:tc>
                <a:tc>
                  <a:txBody>
                    <a:bodyPr/>
                    <a:lstStyle/>
                    <a:p>
                      <a:pPr algn="ctr"/>
                      <a:r>
                        <a:rPr lang="en-US" sz="1600" dirty="0">
                          <a:latin typeface="Perpetua" panose="02020502060401020303" pitchFamily="18" charset="0"/>
                        </a:rPr>
                        <a:t>9</a:t>
                      </a:r>
                    </a:p>
                  </a:txBody>
                  <a:tcPr/>
                </a:tc>
                <a:tc>
                  <a:txBody>
                    <a:bodyPr/>
                    <a:lstStyle/>
                    <a:p>
                      <a:pPr algn="ctr"/>
                      <a:r>
                        <a:rPr lang="en-US" sz="1600" dirty="0">
                          <a:latin typeface="Perpetua" panose="02020502060401020303" pitchFamily="18" charset="0"/>
                        </a:rPr>
                        <a:t>7</a:t>
                      </a:r>
                    </a:p>
                  </a:txBody>
                  <a:tcPr/>
                </a:tc>
                <a:tc>
                  <a:txBody>
                    <a:bodyPr/>
                    <a:lstStyle/>
                    <a:p>
                      <a:pPr algn="ctr"/>
                      <a:r>
                        <a:rPr lang="en-US" sz="1600" dirty="0">
                          <a:latin typeface="Perpetua" panose="02020502060401020303" pitchFamily="18" charset="0"/>
                        </a:rPr>
                        <a:t>6</a:t>
                      </a:r>
                    </a:p>
                  </a:txBody>
                  <a:tcPr/>
                </a:tc>
                <a:tc>
                  <a:txBody>
                    <a:bodyPr/>
                    <a:lstStyle/>
                    <a:p>
                      <a:pPr algn="ctr"/>
                      <a:r>
                        <a:rPr lang="en-US" sz="1600" dirty="0">
                          <a:latin typeface="Perpetua" panose="02020502060401020303" pitchFamily="18" charset="0"/>
                        </a:rPr>
                        <a:t>0</a:t>
                      </a:r>
                    </a:p>
                  </a:txBody>
                  <a:tcPr/>
                </a:tc>
                <a:extLst>
                  <a:ext uri="{0D108BD9-81ED-4DB2-BD59-A6C34878D82A}">
                    <a16:rowId xmlns:a16="http://schemas.microsoft.com/office/drawing/2014/main" val="3750645833"/>
                  </a:ext>
                </a:extLst>
              </a:tr>
              <a:tr h="313128">
                <a:tc>
                  <a:txBody>
                    <a:bodyPr/>
                    <a:lstStyle/>
                    <a:p>
                      <a:pPr algn="ctr"/>
                      <a:r>
                        <a:rPr lang="en-US" sz="1600" dirty="0">
                          <a:latin typeface="Perpetua" panose="02020502060401020303" pitchFamily="18" charset="0"/>
                        </a:rPr>
                        <a:t>3</a:t>
                      </a:r>
                    </a:p>
                  </a:txBody>
                  <a:tcPr/>
                </a:tc>
                <a:tc>
                  <a:txBody>
                    <a:bodyPr/>
                    <a:lstStyle/>
                    <a:p>
                      <a:pPr algn="ctr"/>
                      <a:r>
                        <a:rPr lang="en-US" sz="1600" dirty="0">
                          <a:latin typeface="Perpetua" panose="02020502060401020303" pitchFamily="18" charset="0"/>
                        </a:rPr>
                        <a:t>8</a:t>
                      </a:r>
                    </a:p>
                  </a:txBody>
                  <a:tcPr/>
                </a:tc>
                <a:tc>
                  <a:txBody>
                    <a:bodyPr/>
                    <a:lstStyle/>
                    <a:p>
                      <a:pPr algn="ctr"/>
                      <a:r>
                        <a:rPr lang="en-US" sz="1600" dirty="0">
                          <a:latin typeface="Perpetua" panose="02020502060401020303" pitchFamily="18" charset="0"/>
                        </a:rPr>
                        <a:t>2</a:t>
                      </a:r>
                    </a:p>
                  </a:txBody>
                  <a:tcPr/>
                </a:tc>
                <a:tc>
                  <a:txBody>
                    <a:bodyPr/>
                    <a:lstStyle/>
                    <a:p>
                      <a:pPr algn="ctr"/>
                      <a:r>
                        <a:rPr lang="en-US" sz="1600" dirty="0">
                          <a:latin typeface="Perpetua" panose="02020502060401020303" pitchFamily="18" charset="0"/>
                        </a:rPr>
                        <a:t>4</a:t>
                      </a:r>
                    </a:p>
                  </a:txBody>
                  <a:tcPr/>
                </a:tc>
                <a:tc>
                  <a:txBody>
                    <a:bodyPr/>
                    <a:lstStyle/>
                    <a:p>
                      <a:pPr algn="ctr"/>
                      <a:r>
                        <a:rPr lang="en-US" sz="1600" dirty="0">
                          <a:latin typeface="Perpetua" panose="02020502060401020303" pitchFamily="18" charset="0"/>
                        </a:rPr>
                        <a:t>0</a:t>
                      </a:r>
                    </a:p>
                  </a:txBody>
                  <a:tcPr/>
                </a:tc>
                <a:tc>
                  <a:txBody>
                    <a:bodyPr/>
                    <a:lstStyle/>
                    <a:p>
                      <a:pPr algn="ctr"/>
                      <a:r>
                        <a:rPr lang="en-US" sz="1600" dirty="0">
                          <a:latin typeface="Perpetua" panose="02020502060401020303" pitchFamily="18" charset="0"/>
                        </a:rPr>
                        <a:t>5</a:t>
                      </a:r>
                    </a:p>
                  </a:txBody>
                  <a:tcPr/>
                </a:tc>
                <a:tc>
                  <a:txBody>
                    <a:bodyPr/>
                    <a:lstStyle/>
                    <a:p>
                      <a:pPr algn="ctr"/>
                      <a:r>
                        <a:rPr lang="en-US" sz="1600" dirty="0">
                          <a:latin typeface="Perpetua" panose="02020502060401020303" pitchFamily="18" charset="0"/>
                        </a:rPr>
                        <a:t>9</a:t>
                      </a:r>
                    </a:p>
                  </a:txBody>
                  <a:tcPr/>
                </a:tc>
                <a:tc>
                  <a:txBody>
                    <a:bodyPr/>
                    <a:lstStyle/>
                    <a:p>
                      <a:pPr algn="ctr"/>
                      <a:r>
                        <a:rPr lang="en-US" sz="1600" dirty="0">
                          <a:latin typeface="Perpetua" panose="02020502060401020303" pitchFamily="18" charset="0"/>
                        </a:rPr>
                        <a:t>7</a:t>
                      </a:r>
                    </a:p>
                  </a:txBody>
                  <a:tcPr/>
                </a:tc>
                <a:tc>
                  <a:txBody>
                    <a:bodyPr/>
                    <a:lstStyle/>
                    <a:p>
                      <a:pPr algn="ctr"/>
                      <a:r>
                        <a:rPr lang="en-US" sz="1600" dirty="0">
                          <a:latin typeface="Perpetua" panose="02020502060401020303" pitchFamily="18" charset="0"/>
                        </a:rPr>
                        <a:t>6</a:t>
                      </a:r>
                    </a:p>
                  </a:txBody>
                  <a:tcPr/>
                </a:tc>
                <a:tc>
                  <a:txBody>
                    <a:bodyPr/>
                    <a:lstStyle/>
                    <a:p>
                      <a:pPr algn="ctr"/>
                      <a:r>
                        <a:rPr lang="en-US" sz="1600" dirty="0">
                          <a:latin typeface="Perpetua" panose="02020502060401020303" pitchFamily="18" charset="0"/>
                        </a:rPr>
                        <a:t>1</a:t>
                      </a:r>
                    </a:p>
                  </a:txBody>
                  <a:tcPr/>
                </a:tc>
                <a:extLst>
                  <a:ext uri="{0D108BD9-81ED-4DB2-BD59-A6C34878D82A}">
                    <a16:rowId xmlns:a16="http://schemas.microsoft.com/office/drawing/2014/main" val="64683745"/>
                  </a:ext>
                </a:extLst>
              </a:tr>
              <a:tr h="313128">
                <a:tc>
                  <a:txBody>
                    <a:bodyPr/>
                    <a:lstStyle/>
                    <a:p>
                      <a:pPr algn="ctr"/>
                      <a:r>
                        <a:rPr lang="en-US" sz="1600" dirty="0">
                          <a:latin typeface="Perpetua" panose="02020502060401020303" pitchFamily="18" charset="0"/>
                        </a:rPr>
                        <a:t>3</a:t>
                      </a:r>
                    </a:p>
                  </a:txBody>
                  <a:tcPr/>
                </a:tc>
                <a:tc>
                  <a:txBody>
                    <a:bodyPr/>
                    <a:lstStyle/>
                    <a:p>
                      <a:pPr algn="ctr"/>
                      <a:r>
                        <a:rPr lang="en-US" sz="1600" dirty="0">
                          <a:latin typeface="Perpetua" panose="02020502060401020303" pitchFamily="18" charset="0"/>
                        </a:rPr>
                        <a:t>8</a:t>
                      </a:r>
                    </a:p>
                  </a:txBody>
                  <a:tcPr/>
                </a:tc>
                <a:tc>
                  <a:txBody>
                    <a:bodyPr/>
                    <a:lstStyle/>
                    <a:p>
                      <a:pPr algn="ctr"/>
                      <a:r>
                        <a:rPr lang="en-US" sz="1600" dirty="0">
                          <a:latin typeface="Perpetua" panose="02020502060401020303" pitchFamily="18" charset="0"/>
                        </a:rPr>
                        <a:t>2</a:t>
                      </a:r>
                    </a:p>
                  </a:txBody>
                  <a:tcPr/>
                </a:tc>
                <a:tc>
                  <a:txBody>
                    <a:bodyPr/>
                    <a:lstStyle/>
                    <a:p>
                      <a:pPr algn="ctr"/>
                      <a:r>
                        <a:rPr lang="en-US" sz="1600" dirty="0">
                          <a:latin typeface="Perpetua" panose="02020502060401020303" pitchFamily="18" charset="0"/>
                        </a:rPr>
                        <a:t>4</a:t>
                      </a:r>
                    </a:p>
                  </a:txBody>
                  <a:tcPr/>
                </a:tc>
                <a:tc>
                  <a:txBody>
                    <a:bodyPr/>
                    <a:lstStyle/>
                    <a:p>
                      <a:pPr algn="ctr"/>
                      <a:r>
                        <a:rPr lang="en-US" sz="1600" dirty="0">
                          <a:latin typeface="Perpetua" panose="02020502060401020303" pitchFamily="18" charset="0"/>
                        </a:rPr>
                        <a:t>0</a:t>
                      </a:r>
                    </a:p>
                  </a:txBody>
                  <a:tcPr/>
                </a:tc>
                <a:tc>
                  <a:txBody>
                    <a:bodyPr/>
                    <a:lstStyle/>
                    <a:p>
                      <a:pPr algn="ctr"/>
                      <a:r>
                        <a:rPr lang="en-US" sz="1600" dirty="0">
                          <a:latin typeface="Perpetua" panose="02020502060401020303" pitchFamily="18" charset="0"/>
                        </a:rPr>
                        <a:t>5</a:t>
                      </a:r>
                    </a:p>
                  </a:txBody>
                  <a:tcPr/>
                </a:tc>
                <a:tc>
                  <a:txBody>
                    <a:bodyPr/>
                    <a:lstStyle/>
                    <a:p>
                      <a:pPr algn="ctr"/>
                      <a:r>
                        <a:rPr lang="en-US" sz="1600" dirty="0">
                          <a:latin typeface="Perpetua" panose="02020502060401020303" pitchFamily="18" charset="0"/>
                        </a:rPr>
                        <a:t>9</a:t>
                      </a:r>
                    </a:p>
                  </a:txBody>
                  <a:tcPr/>
                </a:tc>
                <a:tc>
                  <a:txBody>
                    <a:bodyPr/>
                    <a:lstStyle/>
                    <a:p>
                      <a:pPr algn="ctr"/>
                      <a:r>
                        <a:rPr lang="en-US" sz="1600" dirty="0">
                          <a:latin typeface="Perpetua" panose="02020502060401020303" pitchFamily="18" charset="0"/>
                        </a:rPr>
                        <a:t>7</a:t>
                      </a:r>
                    </a:p>
                  </a:txBody>
                  <a:tcPr/>
                </a:tc>
                <a:tc>
                  <a:txBody>
                    <a:bodyPr/>
                    <a:lstStyle/>
                    <a:p>
                      <a:pPr algn="ctr"/>
                      <a:r>
                        <a:rPr lang="en-US" sz="1600" dirty="0">
                          <a:latin typeface="Perpetua" panose="02020502060401020303" pitchFamily="18" charset="0"/>
                        </a:rPr>
                        <a:t>6</a:t>
                      </a:r>
                    </a:p>
                  </a:txBody>
                  <a:tcPr/>
                </a:tc>
                <a:tc>
                  <a:txBody>
                    <a:bodyPr/>
                    <a:lstStyle/>
                    <a:p>
                      <a:pPr algn="ctr"/>
                      <a:r>
                        <a:rPr lang="en-US" sz="1600" dirty="0">
                          <a:latin typeface="Perpetua" panose="02020502060401020303" pitchFamily="18" charset="0"/>
                        </a:rPr>
                        <a:t>1</a:t>
                      </a:r>
                    </a:p>
                  </a:txBody>
                  <a:tcPr/>
                </a:tc>
                <a:extLst>
                  <a:ext uri="{0D108BD9-81ED-4DB2-BD59-A6C34878D82A}">
                    <a16:rowId xmlns:a16="http://schemas.microsoft.com/office/drawing/2014/main" val="2155625520"/>
                  </a:ext>
                </a:extLst>
              </a:tr>
            </a:tbl>
          </a:graphicData>
        </a:graphic>
      </p:graphicFrame>
      <p:graphicFrame>
        <p:nvGraphicFramePr>
          <p:cNvPr id="7" name="Table 7">
            <a:extLst>
              <a:ext uri="{FF2B5EF4-FFF2-40B4-BE49-F238E27FC236}">
                <a16:creationId xmlns:a16="http://schemas.microsoft.com/office/drawing/2014/main" id="{A1DE09E1-5921-37B9-4068-8ACB9A853F02}"/>
              </a:ext>
            </a:extLst>
          </p:cNvPr>
          <p:cNvGraphicFramePr>
            <a:graphicFrameLocks noGrp="1"/>
          </p:cNvGraphicFramePr>
          <p:nvPr>
            <p:extLst>
              <p:ext uri="{D42A27DB-BD31-4B8C-83A1-F6EECF244321}">
                <p14:modId xmlns:p14="http://schemas.microsoft.com/office/powerpoint/2010/main" val="3136572764"/>
              </p:ext>
            </p:extLst>
          </p:nvPr>
        </p:nvGraphicFramePr>
        <p:xfrm>
          <a:off x="3183128" y="1724242"/>
          <a:ext cx="8128000" cy="396240"/>
        </p:xfrm>
        <a:graphic>
          <a:graphicData uri="http://schemas.openxmlformats.org/drawingml/2006/table">
            <a:tbl>
              <a:tblPr firstRow="1" bandRow="1">
                <a:tableStyleId>{E8B1032C-EA38-4F05-BA0D-38AFFFC7BED3}</a:tableStyleId>
              </a:tblPr>
              <a:tblGrid>
                <a:gridCol w="812800">
                  <a:extLst>
                    <a:ext uri="{9D8B030D-6E8A-4147-A177-3AD203B41FA5}">
                      <a16:colId xmlns:a16="http://schemas.microsoft.com/office/drawing/2014/main" val="3785610838"/>
                    </a:ext>
                  </a:extLst>
                </a:gridCol>
                <a:gridCol w="812800">
                  <a:extLst>
                    <a:ext uri="{9D8B030D-6E8A-4147-A177-3AD203B41FA5}">
                      <a16:colId xmlns:a16="http://schemas.microsoft.com/office/drawing/2014/main" val="2007964594"/>
                    </a:ext>
                  </a:extLst>
                </a:gridCol>
                <a:gridCol w="812800">
                  <a:extLst>
                    <a:ext uri="{9D8B030D-6E8A-4147-A177-3AD203B41FA5}">
                      <a16:colId xmlns:a16="http://schemas.microsoft.com/office/drawing/2014/main" val="70856368"/>
                    </a:ext>
                  </a:extLst>
                </a:gridCol>
                <a:gridCol w="812800">
                  <a:extLst>
                    <a:ext uri="{9D8B030D-6E8A-4147-A177-3AD203B41FA5}">
                      <a16:colId xmlns:a16="http://schemas.microsoft.com/office/drawing/2014/main" val="1812930418"/>
                    </a:ext>
                  </a:extLst>
                </a:gridCol>
                <a:gridCol w="812800">
                  <a:extLst>
                    <a:ext uri="{9D8B030D-6E8A-4147-A177-3AD203B41FA5}">
                      <a16:colId xmlns:a16="http://schemas.microsoft.com/office/drawing/2014/main" val="387792523"/>
                    </a:ext>
                  </a:extLst>
                </a:gridCol>
                <a:gridCol w="812800">
                  <a:extLst>
                    <a:ext uri="{9D8B030D-6E8A-4147-A177-3AD203B41FA5}">
                      <a16:colId xmlns:a16="http://schemas.microsoft.com/office/drawing/2014/main" val="1599422290"/>
                    </a:ext>
                  </a:extLst>
                </a:gridCol>
                <a:gridCol w="812800">
                  <a:extLst>
                    <a:ext uri="{9D8B030D-6E8A-4147-A177-3AD203B41FA5}">
                      <a16:colId xmlns:a16="http://schemas.microsoft.com/office/drawing/2014/main" val="582527961"/>
                    </a:ext>
                  </a:extLst>
                </a:gridCol>
                <a:gridCol w="812800">
                  <a:extLst>
                    <a:ext uri="{9D8B030D-6E8A-4147-A177-3AD203B41FA5}">
                      <a16:colId xmlns:a16="http://schemas.microsoft.com/office/drawing/2014/main" val="35897454"/>
                    </a:ext>
                  </a:extLst>
                </a:gridCol>
                <a:gridCol w="812800">
                  <a:extLst>
                    <a:ext uri="{9D8B030D-6E8A-4147-A177-3AD203B41FA5}">
                      <a16:colId xmlns:a16="http://schemas.microsoft.com/office/drawing/2014/main" val="2143363704"/>
                    </a:ext>
                  </a:extLst>
                </a:gridCol>
                <a:gridCol w="812800">
                  <a:extLst>
                    <a:ext uri="{9D8B030D-6E8A-4147-A177-3AD203B41FA5}">
                      <a16:colId xmlns:a16="http://schemas.microsoft.com/office/drawing/2014/main" val="697513863"/>
                    </a:ext>
                  </a:extLst>
                </a:gridCol>
              </a:tblGrid>
              <a:tr h="370840">
                <a:tc>
                  <a:txBody>
                    <a:bodyPr/>
                    <a:lstStyle/>
                    <a:p>
                      <a:pPr algn="ctr"/>
                      <a:r>
                        <a:rPr lang="en-US" sz="2000" dirty="0">
                          <a:latin typeface="Perpetua" panose="02020502060401020303" pitchFamily="18" charset="0"/>
                        </a:rPr>
                        <a:t>5</a:t>
                      </a:r>
                    </a:p>
                  </a:txBody>
                  <a:tcPr/>
                </a:tc>
                <a:tc>
                  <a:txBody>
                    <a:bodyPr/>
                    <a:lstStyle/>
                    <a:p>
                      <a:pPr algn="ctr"/>
                      <a:r>
                        <a:rPr lang="en-US" sz="2000" dirty="0">
                          <a:latin typeface="Perpetua" panose="02020502060401020303" pitchFamily="18" charset="0"/>
                        </a:rPr>
                        <a:t>8</a:t>
                      </a:r>
                    </a:p>
                  </a:txBody>
                  <a:tcPr/>
                </a:tc>
                <a:tc>
                  <a:txBody>
                    <a:bodyPr/>
                    <a:lstStyle/>
                    <a:p>
                      <a:pPr algn="ctr"/>
                      <a:r>
                        <a:rPr lang="en-US" sz="2000" dirty="0">
                          <a:latin typeface="Perpetua" panose="02020502060401020303" pitchFamily="18" charset="0"/>
                        </a:rPr>
                        <a:t>2</a:t>
                      </a:r>
                    </a:p>
                  </a:txBody>
                  <a:tcPr/>
                </a:tc>
                <a:tc>
                  <a:txBody>
                    <a:bodyPr/>
                    <a:lstStyle/>
                    <a:p>
                      <a:pPr algn="ctr"/>
                      <a:r>
                        <a:rPr lang="en-US" sz="2000" dirty="0">
                          <a:latin typeface="Perpetua" panose="02020502060401020303" pitchFamily="18" charset="0"/>
                        </a:rPr>
                        <a:t>4</a:t>
                      </a:r>
                    </a:p>
                  </a:txBody>
                  <a:tcPr/>
                </a:tc>
                <a:tc>
                  <a:txBody>
                    <a:bodyPr/>
                    <a:lstStyle/>
                    <a:p>
                      <a:pPr algn="ctr"/>
                      <a:r>
                        <a:rPr lang="en-US" sz="2000" dirty="0">
                          <a:latin typeface="Perpetua" panose="02020502060401020303" pitchFamily="18" charset="0"/>
                        </a:rPr>
                        <a:t>1</a:t>
                      </a:r>
                    </a:p>
                  </a:txBody>
                  <a:tcPr/>
                </a:tc>
                <a:tc>
                  <a:txBody>
                    <a:bodyPr/>
                    <a:lstStyle/>
                    <a:p>
                      <a:pPr algn="ctr"/>
                      <a:r>
                        <a:rPr lang="en-US" sz="2000" dirty="0">
                          <a:latin typeface="Perpetua" panose="02020502060401020303" pitchFamily="18" charset="0"/>
                        </a:rPr>
                        <a:t>3</a:t>
                      </a:r>
                    </a:p>
                  </a:txBody>
                  <a:tcPr/>
                </a:tc>
                <a:tc>
                  <a:txBody>
                    <a:bodyPr/>
                    <a:lstStyle/>
                    <a:p>
                      <a:pPr algn="ctr"/>
                      <a:r>
                        <a:rPr lang="en-US" sz="2000" dirty="0">
                          <a:latin typeface="Perpetua" panose="02020502060401020303" pitchFamily="18" charset="0"/>
                        </a:rPr>
                        <a:t>9</a:t>
                      </a:r>
                    </a:p>
                  </a:txBody>
                  <a:tcPr/>
                </a:tc>
                <a:tc>
                  <a:txBody>
                    <a:bodyPr/>
                    <a:lstStyle/>
                    <a:p>
                      <a:pPr algn="ctr"/>
                      <a:r>
                        <a:rPr lang="en-US" sz="2000" dirty="0">
                          <a:latin typeface="Perpetua" panose="02020502060401020303" pitchFamily="18" charset="0"/>
                        </a:rPr>
                        <a:t>7</a:t>
                      </a:r>
                    </a:p>
                  </a:txBody>
                  <a:tcPr/>
                </a:tc>
                <a:tc>
                  <a:txBody>
                    <a:bodyPr/>
                    <a:lstStyle/>
                    <a:p>
                      <a:pPr algn="ctr"/>
                      <a:r>
                        <a:rPr lang="en-US" sz="2000" dirty="0">
                          <a:latin typeface="Perpetua" panose="02020502060401020303" pitchFamily="18" charset="0"/>
                        </a:rPr>
                        <a:t>6</a:t>
                      </a:r>
                    </a:p>
                  </a:txBody>
                  <a:tcPr/>
                </a:tc>
                <a:tc>
                  <a:txBody>
                    <a:bodyPr/>
                    <a:lstStyle/>
                    <a:p>
                      <a:pPr algn="ctr"/>
                      <a:r>
                        <a:rPr lang="en-US" sz="2000" dirty="0">
                          <a:latin typeface="Perpetua" panose="02020502060401020303" pitchFamily="18" charset="0"/>
                        </a:rPr>
                        <a:t>0</a:t>
                      </a:r>
                    </a:p>
                  </a:txBody>
                  <a:tcPr/>
                </a:tc>
                <a:extLst>
                  <a:ext uri="{0D108BD9-81ED-4DB2-BD59-A6C34878D82A}">
                    <a16:rowId xmlns:a16="http://schemas.microsoft.com/office/drawing/2014/main" val="3820750527"/>
                  </a:ext>
                </a:extLst>
              </a:tr>
            </a:tbl>
          </a:graphicData>
        </a:graphic>
      </p:graphicFrame>
    </p:spTree>
    <p:extLst>
      <p:ext uri="{BB962C8B-B14F-4D97-AF65-F5344CB8AC3E}">
        <p14:creationId xmlns:p14="http://schemas.microsoft.com/office/powerpoint/2010/main" val="2366842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220090"/>
            <a:ext cx="11018520" cy="571479"/>
          </a:xfrm>
        </p:spPr>
        <p:txBody>
          <a:bodyPr>
            <a:noAutofit/>
          </a:bodyPr>
          <a:lstStyle/>
          <a:p>
            <a:r>
              <a:rPr lang="en-US" sz="4000" b="1" dirty="0">
                <a:latin typeface="Perpetua" panose="02020502060401020303" pitchFamily="18" charset="0"/>
                <a:cs typeface="Times New Roman" panose="02020603050405020304" pitchFamily="18" charset="0"/>
              </a:rPr>
              <a:t>Shell sort</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3200" dirty="0">
                <a:latin typeface="Perpetua" panose="02020502060401020303" pitchFamily="18" charset="0"/>
                <a:cs typeface="Times New Roman" panose="02020603050405020304" pitchFamily="18" charset="0"/>
              </a:rPr>
              <a:t> </a:t>
            </a:r>
          </a:p>
          <a:p>
            <a:pPr marL="514350" indent="-457200" algn="just">
              <a:spcBef>
                <a:spcPts val="0"/>
              </a:spcBef>
              <a:tabLst>
                <a:tab pos="914400" algn="l"/>
              </a:tabLst>
            </a:pPr>
            <a:endParaRPr lang="en-US" sz="3200" dirty="0">
              <a:latin typeface="Perpetua" panose="02020502060401020303"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CE482DC-2269-4F26-9D2A-7E44B1A4CD85}" type="slidenum">
              <a:rPr lang="en-US" smtClean="0"/>
              <a:t>5</a:t>
            </a:fld>
            <a:endParaRPr lang="en-US" dirty="0"/>
          </a:p>
        </p:txBody>
      </p:sp>
      <p:graphicFrame>
        <p:nvGraphicFramePr>
          <p:cNvPr id="8" name="Table 8">
            <a:extLst>
              <a:ext uri="{FF2B5EF4-FFF2-40B4-BE49-F238E27FC236}">
                <a16:creationId xmlns:a16="http://schemas.microsoft.com/office/drawing/2014/main" id="{0A2B6380-CA06-5512-B37B-1652999EB637}"/>
              </a:ext>
            </a:extLst>
          </p:cNvPr>
          <p:cNvGraphicFramePr>
            <a:graphicFrameLocks noGrp="1"/>
          </p:cNvGraphicFramePr>
          <p:nvPr>
            <p:extLst>
              <p:ext uri="{D42A27DB-BD31-4B8C-83A1-F6EECF244321}">
                <p14:modId xmlns:p14="http://schemas.microsoft.com/office/powerpoint/2010/main" val="3623456128"/>
              </p:ext>
            </p:extLst>
          </p:nvPr>
        </p:nvGraphicFramePr>
        <p:xfrm>
          <a:off x="917676" y="673062"/>
          <a:ext cx="10563366" cy="6076080"/>
        </p:xfrm>
        <a:graphic>
          <a:graphicData uri="http://schemas.openxmlformats.org/drawingml/2006/table">
            <a:tbl>
              <a:tblPr firstRow="1" bandRow="1">
                <a:tableStyleId>{E8B1032C-EA38-4F05-BA0D-38AFFFC7BED3}</a:tableStyleId>
              </a:tblPr>
              <a:tblGrid>
                <a:gridCol w="3689643">
                  <a:extLst>
                    <a:ext uri="{9D8B030D-6E8A-4147-A177-3AD203B41FA5}">
                      <a16:colId xmlns:a16="http://schemas.microsoft.com/office/drawing/2014/main" val="1157259185"/>
                    </a:ext>
                  </a:extLst>
                </a:gridCol>
                <a:gridCol w="657362">
                  <a:extLst>
                    <a:ext uri="{9D8B030D-6E8A-4147-A177-3AD203B41FA5}">
                      <a16:colId xmlns:a16="http://schemas.microsoft.com/office/drawing/2014/main" val="261811674"/>
                    </a:ext>
                  </a:extLst>
                </a:gridCol>
                <a:gridCol w="754031">
                  <a:extLst>
                    <a:ext uri="{9D8B030D-6E8A-4147-A177-3AD203B41FA5}">
                      <a16:colId xmlns:a16="http://schemas.microsoft.com/office/drawing/2014/main" val="1299476944"/>
                    </a:ext>
                  </a:extLst>
                </a:gridCol>
                <a:gridCol w="734697">
                  <a:extLst>
                    <a:ext uri="{9D8B030D-6E8A-4147-A177-3AD203B41FA5}">
                      <a16:colId xmlns:a16="http://schemas.microsoft.com/office/drawing/2014/main" val="153916190"/>
                    </a:ext>
                  </a:extLst>
                </a:gridCol>
                <a:gridCol w="734699">
                  <a:extLst>
                    <a:ext uri="{9D8B030D-6E8A-4147-A177-3AD203B41FA5}">
                      <a16:colId xmlns:a16="http://schemas.microsoft.com/office/drawing/2014/main" val="2409918607"/>
                    </a:ext>
                  </a:extLst>
                </a:gridCol>
                <a:gridCol w="734699">
                  <a:extLst>
                    <a:ext uri="{9D8B030D-6E8A-4147-A177-3AD203B41FA5}">
                      <a16:colId xmlns:a16="http://schemas.microsoft.com/office/drawing/2014/main" val="3706590835"/>
                    </a:ext>
                  </a:extLst>
                </a:gridCol>
                <a:gridCol w="657362">
                  <a:extLst>
                    <a:ext uri="{9D8B030D-6E8A-4147-A177-3AD203B41FA5}">
                      <a16:colId xmlns:a16="http://schemas.microsoft.com/office/drawing/2014/main" val="2782230750"/>
                    </a:ext>
                  </a:extLst>
                </a:gridCol>
                <a:gridCol w="638027">
                  <a:extLst>
                    <a:ext uri="{9D8B030D-6E8A-4147-A177-3AD203B41FA5}">
                      <a16:colId xmlns:a16="http://schemas.microsoft.com/office/drawing/2014/main" val="2154807288"/>
                    </a:ext>
                  </a:extLst>
                </a:gridCol>
                <a:gridCol w="638027">
                  <a:extLst>
                    <a:ext uri="{9D8B030D-6E8A-4147-A177-3AD203B41FA5}">
                      <a16:colId xmlns:a16="http://schemas.microsoft.com/office/drawing/2014/main" val="2609629221"/>
                    </a:ext>
                  </a:extLst>
                </a:gridCol>
                <a:gridCol w="676697">
                  <a:extLst>
                    <a:ext uri="{9D8B030D-6E8A-4147-A177-3AD203B41FA5}">
                      <a16:colId xmlns:a16="http://schemas.microsoft.com/office/drawing/2014/main" val="2418349163"/>
                    </a:ext>
                  </a:extLst>
                </a:gridCol>
                <a:gridCol w="648122">
                  <a:extLst>
                    <a:ext uri="{9D8B030D-6E8A-4147-A177-3AD203B41FA5}">
                      <a16:colId xmlns:a16="http://schemas.microsoft.com/office/drawing/2014/main" val="2331097116"/>
                    </a:ext>
                  </a:extLst>
                </a:gridCol>
              </a:tblGrid>
              <a:tr h="373854">
                <a:tc>
                  <a:txBody>
                    <a:bodyPr/>
                    <a:lstStyle/>
                    <a:p>
                      <a:pPr algn="ctr"/>
                      <a:endParaRPr lang="en-US" sz="1900" dirty="0">
                        <a:latin typeface="Perpetua" panose="02020502060401020303" pitchFamily="18" charset="0"/>
                      </a:endParaRPr>
                    </a:p>
                  </a:txBody>
                  <a:tcPr/>
                </a:tc>
                <a:tc>
                  <a:txBody>
                    <a:bodyPr/>
                    <a:lstStyle/>
                    <a:p>
                      <a:pPr algn="ctr"/>
                      <a:r>
                        <a:rPr lang="en-US" sz="1800" dirty="0">
                          <a:latin typeface="Perpetua" panose="02020502060401020303" pitchFamily="18" charset="0"/>
                        </a:rPr>
                        <a:t>5</a:t>
                      </a:r>
                    </a:p>
                  </a:txBody>
                  <a:tcPr/>
                </a:tc>
                <a:tc>
                  <a:txBody>
                    <a:bodyPr/>
                    <a:lstStyle/>
                    <a:p>
                      <a:pPr algn="ctr"/>
                      <a:r>
                        <a:rPr lang="en-US" sz="1800" dirty="0">
                          <a:latin typeface="Perpetua" panose="02020502060401020303" pitchFamily="18" charset="0"/>
                        </a:rPr>
                        <a:t>8</a:t>
                      </a:r>
                    </a:p>
                  </a:txBody>
                  <a:tcPr/>
                </a:tc>
                <a:tc>
                  <a:txBody>
                    <a:bodyPr/>
                    <a:lstStyle/>
                    <a:p>
                      <a:pPr algn="ctr"/>
                      <a:r>
                        <a:rPr lang="en-US" sz="1800" dirty="0">
                          <a:latin typeface="Perpetua" panose="02020502060401020303" pitchFamily="18" charset="0"/>
                        </a:rPr>
                        <a:t>2</a:t>
                      </a:r>
                    </a:p>
                  </a:txBody>
                  <a:tcPr/>
                </a:tc>
                <a:tc>
                  <a:txBody>
                    <a:bodyPr/>
                    <a:lstStyle/>
                    <a:p>
                      <a:pPr algn="ctr"/>
                      <a:r>
                        <a:rPr lang="en-US" sz="1800" dirty="0">
                          <a:latin typeface="Perpetua" panose="02020502060401020303" pitchFamily="18" charset="0"/>
                        </a:rPr>
                        <a:t>4</a:t>
                      </a:r>
                    </a:p>
                  </a:txBody>
                  <a:tcPr/>
                </a:tc>
                <a:tc>
                  <a:txBody>
                    <a:bodyPr/>
                    <a:lstStyle/>
                    <a:p>
                      <a:pPr algn="ctr"/>
                      <a:r>
                        <a:rPr lang="en-US" sz="1800" dirty="0">
                          <a:latin typeface="Perpetua" panose="02020502060401020303" pitchFamily="18" charset="0"/>
                        </a:rPr>
                        <a:t>1</a:t>
                      </a:r>
                    </a:p>
                  </a:txBody>
                  <a:tcPr/>
                </a:tc>
                <a:tc>
                  <a:txBody>
                    <a:bodyPr/>
                    <a:lstStyle/>
                    <a:p>
                      <a:pPr algn="ctr"/>
                      <a:r>
                        <a:rPr lang="en-US" sz="1800" dirty="0">
                          <a:latin typeface="Perpetua" panose="02020502060401020303" pitchFamily="18" charset="0"/>
                        </a:rPr>
                        <a:t>3</a:t>
                      </a:r>
                    </a:p>
                  </a:txBody>
                  <a:tcPr/>
                </a:tc>
                <a:tc>
                  <a:txBody>
                    <a:bodyPr/>
                    <a:lstStyle/>
                    <a:p>
                      <a:pPr algn="ctr"/>
                      <a:r>
                        <a:rPr lang="en-US" sz="1800" dirty="0">
                          <a:latin typeface="Perpetua" panose="02020502060401020303" pitchFamily="18" charset="0"/>
                        </a:rPr>
                        <a:t>9</a:t>
                      </a:r>
                    </a:p>
                  </a:txBody>
                  <a:tcPr/>
                </a:tc>
                <a:tc>
                  <a:txBody>
                    <a:bodyPr/>
                    <a:lstStyle/>
                    <a:p>
                      <a:pPr algn="ctr"/>
                      <a:r>
                        <a:rPr lang="en-US" sz="1800" dirty="0">
                          <a:latin typeface="Perpetua" panose="02020502060401020303" pitchFamily="18" charset="0"/>
                        </a:rPr>
                        <a:t>7</a:t>
                      </a:r>
                    </a:p>
                  </a:txBody>
                  <a:tcPr/>
                </a:tc>
                <a:tc>
                  <a:txBody>
                    <a:bodyPr/>
                    <a:lstStyle/>
                    <a:p>
                      <a:pPr algn="ctr"/>
                      <a:r>
                        <a:rPr lang="en-US" sz="1800" dirty="0">
                          <a:latin typeface="Perpetua" panose="02020502060401020303" pitchFamily="18" charset="0"/>
                        </a:rPr>
                        <a:t>6</a:t>
                      </a:r>
                    </a:p>
                  </a:txBody>
                  <a:tcPr/>
                </a:tc>
                <a:tc>
                  <a:txBody>
                    <a:bodyPr/>
                    <a:lstStyle/>
                    <a:p>
                      <a:pPr algn="ctr"/>
                      <a:r>
                        <a:rPr lang="en-US" sz="1800" dirty="0">
                          <a:latin typeface="Perpetua" panose="02020502060401020303" pitchFamily="18" charset="0"/>
                        </a:rPr>
                        <a:t>0</a:t>
                      </a:r>
                    </a:p>
                  </a:txBody>
                  <a:tcPr/>
                </a:tc>
                <a:extLst>
                  <a:ext uri="{0D108BD9-81ED-4DB2-BD59-A6C34878D82A}">
                    <a16:rowId xmlns:a16="http://schemas.microsoft.com/office/drawing/2014/main" val="2096566378"/>
                  </a:ext>
                </a:extLst>
              </a:tr>
              <a:tr h="402944">
                <a:tc gridSpan="11">
                  <a:txBody>
                    <a:bodyPr/>
                    <a:lstStyle/>
                    <a:p>
                      <a:r>
                        <a:rPr lang="en-US" sz="2000" b="1" dirty="0">
                          <a:latin typeface="Perpetua" panose="02020502060401020303" pitchFamily="18" charset="0"/>
                        </a:rPr>
                        <a:t>Choose g3 = 5(n/2 where n is the number of elements = 10)</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536619692"/>
                  </a:ext>
                </a:extLst>
              </a:tr>
              <a:tr h="373854">
                <a:tc>
                  <a:txBody>
                    <a:bodyPr/>
                    <a:lstStyle/>
                    <a:p>
                      <a:r>
                        <a:rPr lang="en-US" sz="1800" b="1" dirty="0">
                          <a:latin typeface="Perpetua" panose="02020502060401020303" pitchFamily="18" charset="0"/>
                        </a:rPr>
                        <a:t>Sort(5, 3)</a:t>
                      </a:r>
                    </a:p>
                  </a:txBody>
                  <a:tcPr/>
                </a:tc>
                <a:tc>
                  <a:txBody>
                    <a:bodyPr/>
                    <a:lstStyle/>
                    <a:p>
                      <a:pPr algn="ctr"/>
                      <a:r>
                        <a:rPr lang="en-US" sz="1800" b="1" dirty="0">
                          <a:latin typeface="Perpetua" panose="02020502060401020303" pitchFamily="18" charset="0"/>
                        </a:rPr>
                        <a:t>3</a:t>
                      </a:r>
                    </a:p>
                  </a:txBody>
                  <a:tcPr/>
                </a:tc>
                <a:tc>
                  <a:txBody>
                    <a:bodyPr/>
                    <a:lstStyle/>
                    <a:p>
                      <a:pPr algn="ctr"/>
                      <a:r>
                        <a:rPr lang="en-US" sz="1800" b="1" dirty="0">
                          <a:latin typeface="Perpetua" panose="02020502060401020303" pitchFamily="18" charset="0"/>
                        </a:rPr>
                        <a:t>8</a:t>
                      </a:r>
                    </a:p>
                  </a:txBody>
                  <a:tcPr/>
                </a:tc>
                <a:tc>
                  <a:txBody>
                    <a:bodyPr/>
                    <a:lstStyle/>
                    <a:p>
                      <a:pPr algn="ctr"/>
                      <a:r>
                        <a:rPr lang="en-US" sz="1800" b="1" dirty="0">
                          <a:latin typeface="Perpetua" panose="02020502060401020303" pitchFamily="18" charset="0"/>
                        </a:rPr>
                        <a:t>2</a:t>
                      </a:r>
                    </a:p>
                  </a:txBody>
                  <a:tcPr/>
                </a:tc>
                <a:tc>
                  <a:txBody>
                    <a:bodyPr/>
                    <a:lstStyle/>
                    <a:p>
                      <a:pPr algn="ctr"/>
                      <a:r>
                        <a:rPr lang="en-US" sz="1800" b="1" dirty="0">
                          <a:latin typeface="Perpetua" panose="02020502060401020303" pitchFamily="18" charset="0"/>
                        </a:rPr>
                        <a:t>4</a:t>
                      </a:r>
                    </a:p>
                  </a:txBody>
                  <a:tcPr/>
                </a:tc>
                <a:tc>
                  <a:txBody>
                    <a:bodyPr/>
                    <a:lstStyle/>
                    <a:p>
                      <a:pPr algn="ctr"/>
                      <a:r>
                        <a:rPr lang="en-US" sz="1800" b="1" dirty="0">
                          <a:latin typeface="Perpetua" panose="02020502060401020303" pitchFamily="18" charset="0"/>
                        </a:rPr>
                        <a:t>1</a:t>
                      </a:r>
                    </a:p>
                  </a:txBody>
                  <a:tcPr/>
                </a:tc>
                <a:tc>
                  <a:txBody>
                    <a:bodyPr/>
                    <a:lstStyle/>
                    <a:p>
                      <a:pPr algn="ctr"/>
                      <a:r>
                        <a:rPr lang="en-US" sz="1800" b="1" dirty="0">
                          <a:latin typeface="Perpetua" panose="02020502060401020303" pitchFamily="18" charset="0"/>
                        </a:rPr>
                        <a:t>5</a:t>
                      </a:r>
                    </a:p>
                  </a:txBody>
                  <a:tcPr/>
                </a:tc>
                <a:tc>
                  <a:txBody>
                    <a:bodyPr/>
                    <a:lstStyle/>
                    <a:p>
                      <a:pPr algn="ctr"/>
                      <a:r>
                        <a:rPr lang="en-US" sz="1800" b="1" dirty="0">
                          <a:latin typeface="Perpetua" panose="02020502060401020303" pitchFamily="18" charset="0"/>
                        </a:rPr>
                        <a:t>9</a:t>
                      </a:r>
                    </a:p>
                  </a:txBody>
                  <a:tcPr/>
                </a:tc>
                <a:tc>
                  <a:txBody>
                    <a:bodyPr/>
                    <a:lstStyle/>
                    <a:p>
                      <a:pPr algn="ctr"/>
                      <a:r>
                        <a:rPr lang="en-US" sz="1800" b="1" dirty="0">
                          <a:latin typeface="Perpetua" panose="02020502060401020303" pitchFamily="18" charset="0"/>
                        </a:rPr>
                        <a:t>7</a:t>
                      </a:r>
                    </a:p>
                  </a:txBody>
                  <a:tcPr/>
                </a:tc>
                <a:tc>
                  <a:txBody>
                    <a:bodyPr/>
                    <a:lstStyle/>
                    <a:p>
                      <a:pPr algn="ctr"/>
                      <a:r>
                        <a:rPr lang="en-US" sz="1800" b="1" dirty="0">
                          <a:latin typeface="Perpetua" panose="02020502060401020303" pitchFamily="18" charset="0"/>
                        </a:rPr>
                        <a:t>6</a:t>
                      </a:r>
                    </a:p>
                  </a:txBody>
                  <a:tcPr/>
                </a:tc>
                <a:tc>
                  <a:txBody>
                    <a:bodyPr/>
                    <a:lstStyle/>
                    <a:p>
                      <a:pPr algn="ctr"/>
                      <a:r>
                        <a:rPr lang="en-US" sz="1800" b="1" dirty="0">
                          <a:latin typeface="Perpetua" panose="02020502060401020303" pitchFamily="18" charset="0"/>
                        </a:rPr>
                        <a:t>0</a:t>
                      </a:r>
                    </a:p>
                  </a:txBody>
                  <a:tcPr/>
                </a:tc>
                <a:extLst>
                  <a:ext uri="{0D108BD9-81ED-4DB2-BD59-A6C34878D82A}">
                    <a16:rowId xmlns:a16="http://schemas.microsoft.com/office/drawing/2014/main" val="3409488899"/>
                  </a:ext>
                </a:extLst>
              </a:tr>
              <a:tr h="373854">
                <a:tc>
                  <a:txBody>
                    <a:bodyPr/>
                    <a:lstStyle/>
                    <a:p>
                      <a:r>
                        <a:rPr lang="en-US" sz="1800" b="1" dirty="0">
                          <a:latin typeface="Perpetua" panose="02020502060401020303" pitchFamily="18" charset="0"/>
                        </a:rPr>
                        <a:t>Sort(8, 9)</a:t>
                      </a:r>
                    </a:p>
                  </a:txBody>
                  <a:tcPr/>
                </a:tc>
                <a:tc>
                  <a:txBody>
                    <a:bodyPr/>
                    <a:lstStyle/>
                    <a:p>
                      <a:pPr algn="ctr"/>
                      <a:r>
                        <a:rPr lang="en-US" sz="1800" b="1" dirty="0">
                          <a:latin typeface="Perpetua" panose="02020502060401020303" pitchFamily="18" charset="0"/>
                        </a:rPr>
                        <a:t>3</a:t>
                      </a:r>
                    </a:p>
                  </a:txBody>
                  <a:tcPr/>
                </a:tc>
                <a:tc>
                  <a:txBody>
                    <a:bodyPr/>
                    <a:lstStyle/>
                    <a:p>
                      <a:pPr algn="ctr"/>
                      <a:r>
                        <a:rPr lang="en-US" sz="1800" b="1" dirty="0">
                          <a:latin typeface="Perpetua" panose="02020502060401020303" pitchFamily="18" charset="0"/>
                        </a:rPr>
                        <a:t>8</a:t>
                      </a:r>
                    </a:p>
                  </a:txBody>
                  <a:tcPr/>
                </a:tc>
                <a:tc>
                  <a:txBody>
                    <a:bodyPr/>
                    <a:lstStyle/>
                    <a:p>
                      <a:pPr algn="ctr"/>
                      <a:r>
                        <a:rPr lang="en-US" sz="1800" b="1" dirty="0">
                          <a:latin typeface="Perpetua" panose="02020502060401020303" pitchFamily="18" charset="0"/>
                        </a:rPr>
                        <a:t>2</a:t>
                      </a:r>
                    </a:p>
                  </a:txBody>
                  <a:tcPr/>
                </a:tc>
                <a:tc>
                  <a:txBody>
                    <a:bodyPr/>
                    <a:lstStyle/>
                    <a:p>
                      <a:pPr algn="ctr"/>
                      <a:r>
                        <a:rPr lang="en-US" sz="1800" b="1" dirty="0">
                          <a:latin typeface="Perpetua" panose="02020502060401020303" pitchFamily="18" charset="0"/>
                        </a:rPr>
                        <a:t>4</a:t>
                      </a:r>
                    </a:p>
                  </a:txBody>
                  <a:tcPr/>
                </a:tc>
                <a:tc>
                  <a:txBody>
                    <a:bodyPr/>
                    <a:lstStyle/>
                    <a:p>
                      <a:pPr algn="ctr"/>
                      <a:r>
                        <a:rPr lang="en-US" sz="1800" b="1" dirty="0">
                          <a:latin typeface="Perpetua" panose="02020502060401020303" pitchFamily="18" charset="0"/>
                        </a:rPr>
                        <a:t>1</a:t>
                      </a:r>
                    </a:p>
                  </a:txBody>
                  <a:tcPr/>
                </a:tc>
                <a:tc>
                  <a:txBody>
                    <a:bodyPr/>
                    <a:lstStyle/>
                    <a:p>
                      <a:pPr algn="ctr"/>
                      <a:r>
                        <a:rPr lang="en-US" sz="1800" b="1" dirty="0">
                          <a:latin typeface="Perpetua" panose="02020502060401020303" pitchFamily="18" charset="0"/>
                        </a:rPr>
                        <a:t>5</a:t>
                      </a:r>
                    </a:p>
                  </a:txBody>
                  <a:tcPr/>
                </a:tc>
                <a:tc>
                  <a:txBody>
                    <a:bodyPr/>
                    <a:lstStyle/>
                    <a:p>
                      <a:pPr algn="ctr"/>
                      <a:r>
                        <a:rPr lang="en-US" sz="1800" b="1" dirty="0">
                          <a:latin typeface="Perpetua" panose="02020502060401020303" pitchFamily="18" charset="0"/>
                        </a:rPr>
                        <a:t>9</a:t>
                      </a:r>
                    </a:p>
                  </a:txBody>
                  <a:tcPr/>
                </a:tc>
                <a:tc>
                  <a:txBody>
                    <a:bodyPr/>
                    <a:lstStyle/>
                    <a:p>
                      <a:pPr algn="ctr"/>
                      <a:r>
                        <a:rPr lang="en-US" sz="1800" b="1" dirty="0">
                          <a:latin typeface="Perpetua" panose="02020502060401020303" pitchFamily="18" charset="0"/>
                        </a:rPr>
                        <a:t>7</a:t>
                      </a:r>
                    </a:p>
                  </a:txBody>
                  <a:tcPr/>
                </a:tc>
                <a:tc>
                  <a:txBody>
                    <a:bodyPr/>
                    <a:lstStyle/>
                    <a:p>
                      <a:pPr algn="ctr"/>
                      <a:r>
                        <a:rPr lang="en-US" sz="1800" b="1" dirty="0">
                          <a:latin typeface="Perpetua" panose="02020502060401020303" pitchFamily="18" charset="0"/>
                        </a:rPr>
                        <a:t>6</a:t>
                      </a:r>
                    </a:p>
                  </a:txBody>
                  <a:tcPr/>
                </a:tc>
                <a:tc>
                  <a:txBody>
                    <a:bodyPr/>
                    <a:lstStyle/>
                    <a:p>
                      <a:pPr algn="ctr"/>
                      <a:r>
                        <a:rPr lang="en-US" sz="1800" b="1" dirty="0">
                          <a:latin typeface="Perpetua" panose="02020502060401020303" pitchFamily="18" charset="0"/>
                        </a:rPr>
                        <a:t>0</a:t>
                      </a:r>
                    </a:p>
                  </a:txBody>
                  <a:tcPr/>
                </a:tc>
                <a:extLst>
                  <a:ext uri="{0D108BD9-81ED-4DB2-BD59-A6C34878D82A}">
                    <a16:rowId xmlns:a16="http://schemas.microsoft.com/office/drawing/2014/main" val="3159891356"/>
                  </a:ext>
                </a:extLst>
              </a:tr>
              <a:tr h="373854">
                <a:tc>
                  <a:txBody>
                    <a:bodyPr/>
                    <a:lstStyle/>
                    <a:p>
                      <a:r>
                        <a:rPr lang="en-US" sz="1800" b="1" dirty="0">
                          <a:latin typeface="Perpetua" panose="02020502060401020303" pitchFamily="18" charset="0"/>
                        </a:rPr>
                        <a:t>Sort(2, 7)</a:t>
                      </a:r>
                    </a:p>
                  </a:txBody>
                  <a:tcPr/>
                </a:tc>
                <a:tc>
                  <a:txBody>
                    <a:bodyPr/>
                    <a:lstStyle/>
                    <a:p>
                      <a:pPr algn="ctr"/>
                      <a:r>
                        <a:rPr lang="en-US" sz="1800" b="1" dirty="0">
                          <a:latin typeface="Perpetua" panose="02020502060401020303" pitchFamily="18" charset="0"/>
                        </a:rPr>
                        <a:t>3</a:t>
                      </a:r>
                    </a:p>
                  </a:txBody>
                  <a:tcPr/>
                </a:tc>
                <a:tc>
                  <a:txBody>
                    <a:bodyPr/>
                    <a:lstStyle/>
                    <a:p>
                      <a:pPr algn="ctr"/>
                      <a:r>
                        <a:rPr lang="en-US" sz="1800" b="1" dirty="0">
                          <a:latin typeface="Perpetua" panose="02020502060401020303" pitchFamily="18" charset="0"/>
                        </a:rPr>
                        <a:t>8</a:t>
                      </a:r>
                    </a:p>
                  </a:txBody>
                  <a:tcPr/>
                </a:tc>
                <a:tc>
                  <a:txBody>
                    <a:bodyPr/>
                    <a:lstStyle/>
                    <a:p>
                      <a:pPr algn="ctr"/>
                      <a:r>
                        <a:rPr lang="en-US" sz="1800" b="1" dirty="0">
                          <a:latin typeface="Perpetua" panose="02020502060401020303" pitchFamily="18" charset="0"/>
                        </a:rPr>
                        <a:t>2</a:t>
                      </a:r>
                    </a:p>
                  </a:txBody>
                  <a:tcPr/>
                </a:tc>
                <a:tc>
                  <a:txBody>
                    <a:bodyPr/>
                    <a:lstStyle/>
                    <a:p>
                      <a:pPr algn="ctr"/>
                      <a:r>
                        <a:rPr lang="en-US" sz="1800" b="1" dirty="0">
                          <a:latin typeface="Perpetua" panose="02020502060401020303" pitchFamily="18" charset="0"/>
                        </a:rPr>
                        <a:t>4</a:t>
                      </a:r>
                    </a:p>
                  </a:txBody>
                  <a:tcPr/>
                </a:tc>
                <a:tc>
                  <a:txBody>
                    <a:bodyPr/>
                    <a:lstStyle/>
                    <a:p>
                      <a:pPr algn="ctr"/>
                      <a:r>
                        <a:rPr lang="en-US" sz="1800" b="1" dirty="0">
                          <a:latin typeface="Perpetua" panose="02020502060401020303" pitchFamily="18" charset="0"/>
                        </a:rPr>
                        <a:t>1</a:t>
                      </a:r>
                    </a:p>
                  </a:txBody>
                  <a:tcPr/>
                </a:tc>
                <a:tc>
                  <a:txBody>
                    <a:bodyPr/>
                    <a:lstStyle/>
                    <a:p>
                      <a:pPr algn="ctr"/>
                      <a:r>
                        <a:rPr lang="en-US" sz="1800" b="1" dirty="0">
                          <a:latin typeface="Perpetua" panose="02020502060401020303" pitchFamily="18" charset="0"/>
                        </a:rPr>
                        <a:t>5</a:t>
                      </a:r>
                    </a:p>
                  </a:txBody>
                  <a:tcPr/>
                </a:tc>
                <a:tc>
                  <a:txBody>
                    <a:bodyPr/>
                    <a:lstStyle/>
                    <a:p>
                      <a:pPr algn="ctr"/>
                      <a:r>
                        <a:rPr lang="en-US" sz="1800" b="1" dirty="0">
                          <a:latin typeface="Perpetua" panose="02020502060401020303" pitchFamily="18" charset="0"/>
                        </a:rPr>
                        <a:t>9</a:t>
                      </a:r>
                    </a:p>
                  </a:txBody>
                  <a:tcPr/>
                </a:tc>
                <a:tc>
                  <a:txBody>
                    <a:bodyPr/>
                    <a:lstStyle/>
                    <a:p>
                      <a:pPr algn="ctr"/>
                      <a:r>
                        <a:rPr lang="en-US" sz="1800" b="1" dirty="0">
                          <a:latin typeface="Perpetua" panose="02020502060401020303" pitchFamily="18" charset="0"/>
                        </a:rPr>
                        <a:t>7</a:t>
                      </a:r>
                    </a:p>
                  </a:txBody>
                  <a:tcPr/>
                </a:tc>
                <a:tc>
                  <a:txBody>
                    <a:bodyPr/>
                    <a:lstStyle/>
                    <a:p>
                      <a:pPr algn="ctr"/>
                      <a:r>
                        <a:rPr lang="en-US" sz="1800" b="1" dirty="0">
                          <a:latin typeface="Perpetua" panose="02020502060401020303" pitchFamily="18" charset="0"/>
                        </a:rPr>
                        <a:t>6</a:t>
                      </a:r>
                    </a:p>
                  </a:txBody>
                  <a:tcPr/>
                </a:tc>
                <a:tc>
                  <a:txBody>
                    <a:bodyPr/>
                    <a:lstStyle/>
                    <a:p>
                      <a:pPr algn="ctr"/>
                      <a:r>
                        <a:rPr lang="en-US" sz="1800" b="1" dirty="0">
                          <a:latin typeface="Perpetua" panose="02020502060401020303" pitchFamily="18" charset="0"/>
                        </a:rPr>
                        <a:t>0</a:t>
                      </a:r>
                    </a:p>
                  </a:txBody>
                  <a:tcPr/>
                </a:tc>
                <a:extLst>
                  <a:ext uri="{0D108BD9-81ED-4DB2-BD59-A6C34878D82A}">
                    <a16:rowId xmlns:a16="http://schemas.microsoft.com/office/drawing/2014/main" val="429973841"/>
                  </a:ext>
                </a:extLst>
              </a:tr>
              <a:tr h="373854">
                <a:tc>
                  <a:txBody>
                    <a:bodyPr/>
                    <a:lstStyle/>
                    <a:p>
                      <a:r>
                        <a:rPr lang="en-US" sz="1800" b="1" dirty="0">
                          <a:latin typeface="Perpetua" panose="02020502060401020303" pitchFamily="18" charset="0"/>
                        </a:rPr>
                        <a:t>Sort(4, 6)</a:t>
                      </a:r>
                    </a:p>
                  </a:txBody>
                  <a:tcPr/>
                </a:tc>
                <a:tc>
                  <a:txBody>
                    <a:bodyPr/>
                    <a:lstStyle/>
                    <a:p>
                      <a:pPr algn="ctr"/>
                      <a:r>
                        <a:rPr lang="en-US" sz="1800" b="1" dirty="0">
                          <a:latin typeface="Perpetua" panose="02020502060401020303" pitchFamily="18" charset="0"/>
                        </a:rPr>
                        <a:t>3</a:t>
                      </a:r>
                    </a:p>
                  </a:txBody>
                  <a:tcPr/>
                </a:tc>
                <a:tc>
                  <a:txBody>
                    <a:bodyPr/>
                    <a:lstStyle/>
                    <a:p>
                      <a:pPr algn="ctr"/>
                      <a:r>
                        <a:rPr lang="en-US" sz="1800" b="1" dirty="0">
                          <a:latin typeface="Perpetua" panose="02020502060401020303" pitchFamily="18" charset="0"/>
                        </a:rPr>
                        <a:t>8</a:t>
                      </a:r>
                    </a:p>
                  </a:txBody>
                  <a:tcPr/>
                </a:tc>
                <a:tc>
                  <a:txBody>
                    <a:bodyPr/>
                    <a:lstStyle/>
                    <a:p>
                      <a:pPr algn="ctr"/>
                      <a:r>
                        <a:rPr lang="en-US" sz="1800" b="1" dirty="0">
                          <a:latin typeface="Perpetua" panose="02020502060401020303" pitchFamily="18" charset="0"/>
                        </a:rPr>
                        <a:t>2</a:t>
                      </a:r>
                    </a:p>
                  </a:txBody>
                  <a:tcPr/>
                </a:tc>
                <a:tc>
                  <a:txBody>
                    <a:bodyPr/>
                    <a:lstStyle/>
                    <a:p>
                      <a:pPr algn="ctr"/>
                      <a:r>
                        <a:rPr lang="en-US" sz="1800" b="1" dirty="0">
                          <a:latin typeface="Perpetua" panose="02020502060401020303" pitchFamily="18" charset="0"/>
                        </a:rPr>
                        <a:t>4</a:t>
                      </a:r>
                    </a:p>
                  </a:txBody>
                  <a:tcPr/>
                </a:tc>
                <a:tc>
                  <a:txBody>
                    <a:bodyPr/>
                    <a:lstStyle/>
                    <a:p>
                      <a:pPr algn="ctr"/>
                      <a:r>
                        <a:rPr lang="en-US" sz="1800" b="1" dirty="0">
                          <a:latin typeface="Perpetua" panose="02020502060401020303" pitchFamily="18" charset="0"/>
                        </a:rPr>
                        <a:t>1</a:t>
                      </a:r>
                    </a:p>
                  </a:txBody>
                  <a:tcPr/>
                </a:tc>
                <a:tc>
                  <a:txBody>
                    <a:bodyPr/>
                    <a:lstStyle/>
                    <a:p>
                      <a:pPr algn="ctr"/>
                      <a:r>
                        <a:rPr lang="en-US" sz="1800" b="1" dirty="0">
                          <a:latin typeface="Perpetua" panose="02020502060401020303" pitchFamily="18" charset="0"/>
                        </a:rPr>
                        <a:t>5</a:t>
                      </a:r>
                    </a:p>
                  </a:txBody>
                  <a:tcPr/>
                </a:tc>
                <a:tc>
                  <a:txBody>
                    <a:bodyPr/>
                    <a:lstStyle/>
                    <a:p>
                      <a:pPr algn="ctr"/>
                      <a:r>
                        <a:rPr lang="en-US" sz="1800" b="1" dirty="0">
                          <a:latin typeface="Perpetua" panose="02020502060401020303" pitchFamily="18" charset="0"/>
                        </a:rPr>
                        <a:t>9</a:t>
                      </a:r>
                    </a:p>
                  </a:txBody>
                  <a:tcPr/>
                </a:tc>
                <a:tc>
                  <a:txBody>
                    <a:bodyPr/>
                    <a:lstStyle/>
                    <a:p>
                      <a:pPr algn="ctr"/>
                      <a:r>
                        <a:rPr lang="en-US" sz="1800" b="1" dirty="0">
                          <a:latin typeface="Perpetua" panose="02020502060401020303" pitchFamily="18" charset="0"/>
                        </a:rPr>
                        <a:t>7</a:t>
                      </a:r>
                    </a:p>
                  </a:txBody>
                  <a:tcPr/>
                </a:tc>
                <a:tc>
                  <a:txBody>
                    <a:bodyPr/>
                    <a:lstStyle/>
                    <a:p>
                      <a:pPr algn="ctr"/>
                      <a:r>
                        <a:rPr lang="en-US" sz="1800" b="1" dirty="0">
                          <a:latin typeface="Perpetua" panose="02020502060401020303" pitchFamily="18" charset="0"/>
                        </a:rPr>
                        <a:t>6</a:t>
                      </a:r>
                    </a:p>
                  </a:txBody>
                  <a:tcPr/>
                </a:tc>
                <a:tc>
                  <a:txBody>
                    <a:bodyPr/>
                    <a:lstStyle/>
                    <a:p>
                      <a:pPr algn="ctr"/>
                      <a:r>
                        <a:rPr lang="en-US" sz="1800" b="1" dirty="0">
                          <a:latin typeface="Perpetua" panose="02020502060401020303" pitchFamily="18" charset="0"/>
                        </a:rPr>
                        <a:t>0</a:t>
                      </a:r>
                    </a:p>
                  </a:txBody>
                  <a:tcPr/>
                </a:tc>
                <a:extLst>
                  <a:ext uri="{0D108BD9-81ED-4DB2-BD59-A6C34878D82A}">
                    <a16:rowId xmlns:a16="http://schemas.microsoft.com/office/drawing/2014/main" val="884579688"/>
                  </a:ext>
                </a:extLst>
              </a:tr>
              <a:tr h="373854">
                <a:tc>
                  <a:txBody>
                    <a:bodyPr/>
                    <a:lstStyle/>
                    <a:p>
                      <a:r>
                        <a:rPr lang="en-US" sz="1800" b="1" dirty="0">
                          <a:latin typeface="Perpetua" panose="02020502060401020303" pitchFamily="18" charset="0"/>
                        </a:rPr>
                        <a:t>Sort(1, 0)</a:t>
                      </a:r>
                    </a:p>
                  </a:txBody>
                  <a:tcPr/>
                </a:tc>
                <a:tc>
                  <a:txBody>
                    <a:bodyPr/>
                    <a:lstStyle/>
                    <a:p>
                      <a:pPr algn="ctr"/>
                      <a:r>
                        <a:rPr lang="en-US" sz="1800" b="1" dirty="0">
                          <a:latin typeface="Perpetua" panose="02020502060401020303" pitchFamily="18" charset="0"/>
                        </a:rPr>
                        <a:t>3</a:t>
                      </a:r>
                    </a:p>
                  </a:txBody>
                  <a:tcPr/>
                </a:tc>
                <a:tc>
                  <a:txBody>
                    <a:bodyPr/>
                    <a:lstStyle/>
                    <a:p>
                      <a:pPr algn="ctr"/>
                      <a:r>
                        <a:rPr lang="en-US" sz="1800" b="1" dirty="0">
                          <a:latin typeface="Perpetua" panose="02020502060401020303" pitchFamily="18" charset="0"/>
                        </a:rPr>
                        <a:t>8</a:t>
                      </a:r>
                    </a:p>
                  </a:txBody>
                  <a:tcPr/>
                </a:tc>
                <a:tc>
                  <a:txBody>
                    <a:bodyPr/>
                    <a:lstStyle/>
                    <a:p>
                      <a:pPr algn="ctr"/>
                      <a:r>
                        <a:rPr lang="en-US" sz="1800" b="1" dirty="0">
                          <a:latin typeface="Perpetua" panose="02020502060401020303" pitchFamily="18" charset="0"/>
                        </a:rPr>
                        <a:t>2</a:t>
                      </a:r>
                    </a:p>
                  </a:txBody>
                  <a:tcPr/>
                </a:tc>
                <a:tc>
                  <a:txBody>
                    <a:bodyPr/>
                    <a:lstStyle/>
                    <a:p>
                      <a:pPr algn="ctr"/>
                      <a:r>
                        <a:rPr lang="en-US" sz="1800" b="1" dirty="0">
                          <a:latin typeface="Perpetua" panose="02020502060401020303" pitchFamily="18" charset="0"/>
                        </a:rPr>
                        <a:t>4</a:t>
                      </a:r>
                    </a:p>
                  </a:txBody>
                  <a:tcPr/>
                </a:tc>
                <a:tc>
                  <a:txBody>
                    <a:bodyPr/>
                    <a:lstStyle/>
                    <a:p>
                      <a:pPr algn="ctr"/>
                      <a:r>
                        <a:rPr lang="en-US" sz="1800" b="1" dirty="0">
                          <a:latin typeface="Perpetua" panose="02020502060401020303" pitchFamily="18" charset="0"/>
                        </a:rPr>
                        <a:t>0</a:t>
                      </a:r>
                    </a:p>
                  </a:txBody>
                  <a:tcPr/>
                </a:tc>
                <a:tc>
                  <a:txBody>
                    <a:bodyPr/>
                    <a:lstStyle/>
                    <a:p>
                      <a:pPr algn="ctr"/>
                      <a:r>
                        <a:rPr lang="en-US" sz="1800" b="1" dirty="0">
                          <a:latin typeface="Perpetua" panose="02020502060401020303" pitchFamily="18" charset="0"/>
                        </a:rPr>
                        <a:t>5</a:t>
                      </a:r>
                    </a:p>
                  </a:txBody>
                  <a:tcPr/>
                </a:tc>
                <a:tc>
                  <a:txBody>
                    <a:bodyPr/>
                    <a:lstStyle/>
                    <a:p>
                      <a:pPr algn="ctr"/>
                      <a:r>
                        <a:rPr lang="en-US" sz="1800" b="1" dirty="0">
                          <a:latin typeface="Perpetua" panose="02020502060401020303" pitchFamily="18" charset="0"/>
                        </a:rPr>
                        <a:t>9</a:t>
                      </a:r>
                    </a:p>
                  </a:txBody>
                  <a:tcPr/>
                </a:tc>
                <a:tc>
                  <a:txBody>
                    <a:bodyPr/>
                    <a:lstStyle/>
                    <a:p>
                      <a:pPr algn="ctr"/>
                      <a:r>
                        <a:rPr lang="en-US" sz="1800" b="1" dirty="0">
                          <a:latin typeface="Perpetua" panose="02020502060401020303" pitchFamily="18" charset="0"/>
                        </a:rPr>
                        <a:t>7</a:t>
                      </a:r>
                    </a:p>
                  </a:txBody>
                  <a:tcPr/>
                </a:tc>
                <a:tc>
                  <a:txBody>
                    <a:bodyPr/>
                    <a:lstStyle/>
                    <a:p>
                      <a:pPr algn="ctr"/>
                      <a:r>
                        <a:rPr lang="en-US" sz="1800" b="1" dirty="0">
                          <a:latin typeface="Perpetua" panose="02020502060401020303" pitchFamily="18" charset="0"/>
                        </a:rPr>
                        <a:t>6</a:t>
                      </a:r>
                    </a:p>
                  </a:txBody>
                  <a:tcPr/>
                </a:tc>
                <a:tc>
                  <a:txBody>
                    <a:bodyPr/>
                    <a:lstStyle/>
                    <a:p>
                      <a:pPr algn="ctr"/>
                      <a:r>
                        <a:rPr lang="en-US" sz="1800" b="1" dirty="0">
                          <a:latin typeface="Perpetua" panose="02020502060401020303" pitchFamily="18" charset="0"/>
                        </a:rPr>
                        <a:t>1</a:t>
                      </a:r>
                    </a:p>
                  </a:txBody>
                  <a:tcPr/>
                </a:tc>
                <a:extLst>
                  <a:ext uri="{0D108BD9-81ED-4DB2-BD59-A6C34878D82A}">
                    <a16:rowId xmlns:a16="http://schemas.microsoft.com/office/drawing/2014/main" val="126292471"/>
                  </a:ext>
                </a:extLst>
              </a:tr>
              <a:tr h="373854">
                <a:tc>
                  <a:txBody>
                    <a:bodyPr/>
                    <a:lstStyle/>
                    <a:p>
                      <a:r>
                        <a:rPr lang="en-US" sz="1800" b="1" dirty="0">
                          <a:latin typeface="Perpetua" panose="02020502060401020303" pitchFamily="18" charset="0"/>
                        </a:rPr>
                        <a:t>          5-sorted list</a:t>
                      </a:r>
                    </a:p>
                  </a:txBody>
                  <a:tcPr/>
                </a:tc>
                <a:tc>
                  <a:txBody>
                    <a:bodyPr/>
                    <a:lstStyle/>
                    <a:p>
                      <a:pPr algn="ctr"/>
                      <a:r>
                        <a:rPr lang="en-US" sz="1800" b="1" dirty="0">
                          <a:latin typeface="Perpetua" panose="02020502060401020303" pitchFamily="18" charset="0"/>
                        </a:rPr>
                        <a:t>3</a:t>
                      </a:r>
                    </a:p>
                  </a:txBody>
                  <a:tcPr/>
                </a:tc>
                <a:tc>
                  <a:txBody>
                    <a:bodyPr/>
                    <a:lstStyle/>
                    <a:p>
                      <a:pPr algn="ctr"/>
                      <a:r>
                        <a:rPr lang="en-US" sz="1800" b="1" dirty="0">
                          <a:latin typeface="Perpetua" panose="02020502060401020303" pitchFamily="18" charset="0"/>
                        </a:rPr>
                        <a:t>8</a:t>
                      </a:r>
                    </a:p>
                  </a:txBody>
                  <a:tcPr/>
                </a:tc>
                <a:tc>
                  <a:txBody>
                    <a:bodyPr/>
                    <a:lstStyle/>
                    <a:p>
                      <a:pPr algn="ctr"/>
                      <a:r>
                        <a:rPr lang="en-US" sz="1800" b="1" dirty="0">
                          <a:latin typeface="Perpetua" panose="02020502060401020303" pitchFamily="18" charset="0"/>
                        </a:rPr>
                        <a:t>2</a:t>
                      </a:r>
                    </a:p>
                  </a:txBody>
                  <a:tcPr/>
                </a:tc>
                <a:tc>
                  <a:txBody>
                    <a:bodyPr/>
                    <a:lstStyle/>
                    <a:p>
                      <a:pPr algn="ctr"/>
                      <a:r>
                        <a:rPr lang="en-US" sz="1800" b="1" dirty="0">
                          <a:latin typeface="Perpetua" panose="02020502060401020303" pitchFamily="18" charset="0"/>
                        </a:rPr>
                        <a:t>4</a:t>
                      </a:r>
                    </a:p>
                  </a:txBody>
                  <a:tcPr/>
                </a:tc>
                <a:tc>
                  <a:txBody>
                    <a:bodyPr/>
                    <a:lstStyle/>
                    <a:p>
                      <a:pPr algn="ctr"/>
                      <a:r>
                        <a:rPr lang="en-US" sz="1800" b="1" dirty="0">
                          <a:latin typeface="Perpetua" panose="02020502060401020303" pitchFamily="18" charset="0"/>
                        </a:rPr>
                        <a:t>0</a:t>
                      </a:r>
                    </a:p>
                  </a:txBody>
                  <a:tcPr/>
                </a:tc>
                <a:tc>
                  <a:txBody>
                    <a:bodyPr/>
                    <a:lstStyle/>
                    <a:p>
                      <a:pPr algn="ctr"/>
                      <a:r>
                        <a:rPr lang="en-US" sz="1800" b="1" dirty="0">
                          <a:latin typeface="Perpetua" panose="02020502060401020303" pitchFamily="18" charset="0"/>
                        </a:rPr>
                        <a:t>5</a:t>
                      </a:r>
                    </a:p>
                  </a:txBody>
                  <a:tcPr/>
                </a:tc>
                <a:tc>
                  <a:txBody>
                    <a:bodyPr/>
                    <a:lstStyle/>
                    <a:p>
                      <a:pPr algn="ctr"/>
                      <a:r>
                        <a:rPr lang="en-US" sz="1800" b="1" dirty="0">
                          <a:latin typeface="Perpetua" panose="02020502060401020303" pitchFamily="18" charset="0"/>
                        </a:rPr>
                        <a:t>9</a:t>
                      </a:r>
                    </a:p>
                  </a:txBody>
                  <a:tcPr/>
                </a:tc>
                <a:tc>
                  <a:txBody>
                    <a:bodyPr/>
                    <a:lstStyle/>
                    <a:p>
                      <a:pPr algn="ctr"/>
                      <a:r>
                        <a:rPr lang="en-US" sz="1800" b="1" dirty="0">
                          <a:latin typeface="Perpetua" panose="02020502060401020303" pitchFamily="18" charset="0"/>
                        </a:rPr>
                        <a:t>7</a:t>
                      </a:r>
                    </a:p>
                  </a:txBody>
                  <a:tcPr/>
                </a:tc>
                <a:tc>
                  <a:txBody>
                    <a:bodyPr/>
                    <a:lstStyle/>
                    <a:p>
                      <a:pPr algn="ctr"/>
                      <a:r>
                        <a:rPr lang="en-US" sz="1800" b="1" dirty="0">
                          <a:latin typeface="Perpetua" panose="02020502060401020303" pitchFamily="18" charset="0"/>
                        </a:rPr>
                        <a:t>6</a:t>
                      </a:r>
                    </a:p>
                  </a:txBody>
                  <a:tcPr/>
                </a:tc>
                <a:tc>
                  <a:txBody>
                    <a:bodyPr/>
                    <a:lstStyle/>
                    <a:p>
                      <a:pPr algn="ctr"/>
                      <a:r>
                        <a:rPr lang="en-US" sz="1800" b="1" dirty="0">
                          <a:latin typeface="Perpetua" panose="02020502060401020303" pitchFamily="18" charset="0"/>
                        </a:rPr>
                        <a:t>1</a:t>
                      </a:r>
                    </a:p>
                  </a:txBody>
                  <a:tcPr/>
                </a:tc>
                <a:extLst>
                  <a:ext uri="{0D108BD9-81ED-4DB2-BD59-A6C34878D82A}">
                    <a16:rowId xmlns:a16="http://schemas.microsoft.com/office/drawing/2014/main" val="157300159"/>
                  </a:ext>
                </a:extLst>
              </a:tr>
              <a:tr h="402944">
                <a:tc gridSpan="11">
                  <a:txBody>
                    <a:bodyPr/>
                    <a:lstStyle/>
                    <a:p>
                      <a:r>
                        <a:rPr lang="en-US" sz="2000" b="1" dirty="0">
                          <a:latin typeface="Perpetua" panose="02020502060401020303" pitchFamily="18" charset="0"/>
                        </a:rPr>
                        <a:t>Choose g2 = 3</a:t>
                      </a:r>
                    </a:p>
                  </a:txBody>
                  <a:tcPr/>
                </a:tc>
                <a:tc hMerge="1">
                  <a:txBody>
                    <a:bodyPr/>
                    <a:lstStyle/>
                    <a:p>
                      <a:endParaRPr lang="en-US" sz="1600">
                        <a:latin typeface="Perpetua" panose="02020502060401020303" pitchFamily="18" charset="0"/>
                      </a:endParaRPr>
                    </a:p>
                  </a:txBody>
                  <a:tcPr/>
                </a:tc>
                <a:tc hMerge="1">
                  <a:txBody>
                    <a:bodyPr/>
                    <a:lstStyle/>
                    <a:p>
                      <a:endParaRPr lang="en-US" sz="1600">
                        <a:latin typeface="Perpetua" panose="02020502060401020303" pitchFamily="18" charset="0"/>
                      </a:endParaRPr>
                    </a:p>
                  </a:txBody>
                  <a:tcPr/>
                </a:tc>
                <a:tc hMerge="1">
                  <a:txBody>
                    <a:bodyPr/>
                    <a:lstStyle/>
                    <a:p>
                      <a:endParaRPr lang="en-US" sz="1600">
                        <a:latin typeface="Perpetua" panose="02020502060401020303" pitchFamily="18" charset="0"/>
                      </a:endParaRPr>
                    </a:p>
                  </a:txBody>
                  <a:tcPr/>
                </a:tc>
                <a:tc hMerge="1">
                  <a:txBody>
                    <a:bodyPr/>
                    <a:lstStyle/>
                    <a:p>
                      <a:endParaRPr lang="en-US" sz="1600">
                        <a:latin typeface="Perpetua" panose="02020502060401020303" pitchFamily="18" charset="0"/>
                      </a:endParaRPr>
                    </a:p>
                  </a:txBody>
                  <a:tcPr/>
                </a:tc>
                <a:tc hMerge="1">
                  <a:txBody>
                    <a:bodyPr/>
                    <a:lstStyle/>
                    <a:p>
                      <a:endParaRPr lang="en-US" sz="1600">
                        <a:latin typeface="Perpetua" panose="02020502060401020303" pitchFamily="18" charset="0"/>
                      </a:endParaRPr>
                    </a:p>
                  </a:txBody>
                  <a:tcPr/>
                </a:tc>
                <a:tc hMerge="1">
                  <a:txBody>
                    <a:bodyPr/>
                    <a:lstStyle/>
                    <a:p>
                      <a:endParaRPr lang="en-US" sz="1600">
                        <a:latin typeface="Perpetua" panose="02020502060401020303" pitchFamily="18" charset="0"/>
                      </a:endParaRPr>
                    </a:p>
                  </a:txBody>
                  <a:tcPr/>
                </a:tc>
                <a:tc hMerge="1">
                  <a:txBody>
                    <a:bodyPr/>
                    <a:lstStyle/>
                    <a:p>
                      <a:endParaRPr lang="en-US" sz="1600">
                        <a:latin typeface="Perpetua" panose="02020502060401020303" pitchFamily="18" charset="0"/>
                      </a:endParaRPr>
                    </a:p>
                  </a:txBody>
                  <a:tcPr/>
                </a:tc>
                <a:tc hMerge="1">
                  <a:txBody>
                    <a:bodyPr/>
                    <a:lstStyle/>
                    <a:p>
                      <a:endParaRPr lang="en-US" sz="1600">
                        <a:latin typeface="Perpetua" panose="02020502060401020303" pitchFamily="18" charset="0"/>
                      </a:endParaRPr>
                    </a:p>
                  </a:txBody>
                  <a:tcPr/>
                </a:tc>
                <a:tc hMerge="1">
                  <a:txBody>
                    <a:bodyPr/>
                    <a:lstStyle/>
                    <a:p>
                      <a:endParaRPr lang="en-US" sz="1600">
                        <a:latin typeface="Perpetua" panose="02020502060401020303" pitchFamily="18" charset="0"/>
                      </a:endParaRPr>
                    </a:p>
                  </a:txBody>
                  <a:tcPr/>
                </a:tc>
                <a:tc hMerge="1">
                  <a:txBody>
                    <a:bodyPr/>
                    <a:lstStyle/>
                    <a:p>
                      <a:endParaRPr lang="en-US" sz="1600" dirty="0">
                        <a:latin typeface="Perpetua" panose="02020502060401020303" pitchFamily="18" charset="0"/>
                      </a:endParaRPr>
                    </a:p>
                  </a:txBody>
                  <a:tcPr/>
                </a:tc>
                <a:extLst>
                  <a:ext uri="{0D108BD9-81ED-4DB2-BD59-A6C34878D82A}">
                    <a16:rowId xmlns:a16="http://schemas.microsoft.com/office/drawing/2014/main" val="1800371152"/>
                  </a:ext>
                </a:extLst>
              </a:tr>
              <a:tr h="373854">
                <a:tc>
                  <a:txBody>
                    <a:bodyPr/>
                    <a:lstStyle/>
                    <a:p>
                      <a:r>
                        <a:rPr lang="en-US" sz="1800" b="1" dirty="0">
                          <a:latin typeface="Perpetua" panose="02020502060401020303" pitchFamily="18" charset="0"/>
                        </a:rPr>
                        <a:t>Sort(3, 4, 9, 1)</a:t>
                      </a:r>
                    </a:p>
                  </a:txBody>
                  <a:tcPr/>
                </a:tc>
                <a:tc>
                  <a:txBody>
                    <a:bodyPr/>
                    <a:lstStyle/>
                    <a:p>
                      <a:pPr algn="ctr"/>
                      <a:r>
                        <a:rPr lang="en-US" sz="1800" b="1" dirty="0">
                          <a:latin typeface="Perpetua" panose="02020502060401020303" pitchFamily="18" charset="0"/>
                        </a:rPr>
                        <a:t>1</a:t>
                      </a:r>
                    </a:p>
                  </a:txBody>
                  <a:tcPr/>
                </a:tc>
                <a:tc>
                  <a:txBody>
                    <a:bodyPr/>
                    <a:lstStyle/>
                    <a:p>
                      <a:pPr algn="ctr"/>
                      <a:r>
                        <a:rPr lang="en-US" sz="1800" b="1" dirty="0">
                          <a:latin typeface="Perpetua" panose="02020502060401020303" pitchFamily="18" charset="0"/>
                        </a:rPr>
                        <a:t>8</a:t>
                      </a:r>
                    </a:p>
                  </a:txBody>
                  <a:tcPr/>
                </a:tc>
                <a:tc>
                  <a:txBody>
                    <a:bodyPr/>
                    <a:lstStyle/>
                    <a:p>
                      <a:pPr algn="ctr"/>
                      <a:r>
                        <a:rPr lang="en-US" sz="1800" b="1" dirty="0">
                          <a:latin typeface="Perpetua" panose="02020502060401020303" pitchFamily="18" charset="0"/>
                        </a:rPr>
                        <a:t>2</a:t>
                      </a:r>
                    </a:p>
                  </a:txBody>
                  <a:tcPr/>
                </a:tc>
                <a:tc>
                  <a:txBody>
                    <a:bodyPr/>
                    <a:lstStyle/>
                    <a:p>
                      <a:pPr algn="ctr"/>
                      <a:r>
                        <a:rPr lang="en-US" sz="1800" b="1" dirty="0">
                          <a:latin typeface="Perpetua" panose="02020502060401020303" pitchFamily="18" charset="0"/>
                        </a:rPr>
                        <a:t>3</a:t>
                      </a:r>
                    </a:p>
                  </a:txBody>
                  <a:tcPr/>
                </a:tc>
                <a:tc>
                  <a:txBody>
                    <a:bodyPr/>
                    <a:lstStyle/>
                    <a:p>
                      <a:pPr algn="ctr"/>
                      <a:r>
                        <a:rPr lang="en-US" sz="1800" b="1" dirty="0">
                          <a:latin typeface="Perpetua" panose="02020502060401020303" pitchFamily="18" charset="0"/>
                        </a:rPr>
                        <a:t>0</a:t>
                      </a:r>
                    </a:p>
                  </a:txBody>
                  <a:tcPr/>
                </a:tc>
                <a:tc>
                  <a:txBody>
                    <a:bodyPr/>
                    <a:lstStyle/>
                    <a:p>
                      <a:pPr algn="ctr"/>
                      <a:r>
                        <a:rPr lang="en-US" sz="1800" b="1" dirty="0">
                          <a:latin typeface="Perpetua" panose="02020502060401020303" pitchFamily="18" charset="0"/>
                        </a:rPr>
                        <a:t>5</a:t>
                      </a:r>
                    </a:p>
                  </a:txBody>
                  <a:tcPr/>
                </a:tc>
                <a:tc>
                  <a:txBody>
                    <a:bodyPr/>
                    <a:lstStyle/>
                    <a:p>
                      <a:pPr algn="ctr"/>
                      <a:r>
                        <a:rPr lang="en-US" sz="1800" b="1" dirty="0">
                          <a:latin typeface="Perpetua" panose="02020502060401020303" pitchFamily="18" charset="0"/>
                        </a:rPr>
                        <a:t>4</a:t>
                      </a:r>
                    </a:p>
                  </a:txBody>
                  <a:tcPr/>
                </a:tc>
                <a:tc>
                  <a:txBody>
                    <a:bodyPr/>
                    <a:lstStyle/>
                    <a:p>
                      <a:pPr algn="ctr"/>
                      <a:r>
                        <a:rPr lang="en-US" sz="1800" b="1" dirty="0">
                          <a:latin typeface="Perpetua" panose="02020502060401020303" pitchFamily="18" charset="0"/>
                        </a:rPr>
                        <a:t>7</a:t>
                      </a:r>
                    </a:p>
                  </a:txBody>
                  <a:tcPr/>
                </a:tc>
                <a:tc>
                  <a:txBody>
                    <a:bodyPr/>
                    <a:lstStyle/>
                    <a:p>
                      <a:pPr algn="ctr"/>
                      <a:r>
                        <a:rPr lang="en-US" sz="1800" b="1" dirty="0">
                          <a:latin typeface="Perpetua" panose="02020502060401020303" pitchFamily="18" charset="0"/>
                        </a:rPr>
                        <a:t>6</a:t>
                      </a:r>
                    </a:p>
                  </a:txBody>
                  <a:tcPr/>
                </a:tc>
                <a:tc>
                  <a:txBody>
                    <a:bodyPr/>
                    <a:lstStyle/>
                    <a:p>
                      <a:pPr algn="ctr"/>
                      <a:r>
                        <a:rPr lang="en-US" sz="1800" b="1" dirty="0">
                          <a:latin typeface="Perpetua" panose="02020502060401020303" pitchFamily="18" charset="0"/>
                        </a:rPr>
                        <a:t>9</a:t>
                      </a:r>
                    </a:p>
                  </a:txBody>
                  <a:tcPr/>
                </a:tc>
                <a:extLst>
                  <a:ext uri="{0D108BD9-81ED-4DB2-BD59-A6C34878D82A}">
                    <a16:rowId xmlns:a16="http://schemas.microsoft.com/office/drawing/2014/main" val="3485591896"/>
                  </a:ext>
                </a:extLst>
              </a:tr>
              <a:tr h="373854">
                <a:tc>
                  <a:txBody>
                    <a:bodyPr/>
                    <a:lstStyle/>
                    <a:p>
                      <a:r>
                        <a:rPr lang="en-US" sz="1800" b="1" dirty="0">
                          <a:latin typeface="Perpetua" panose="02020502060401020303" pitchFamily="18" charset="0"/>
                        </a:rPr>
                        <a:t>Sort(8, 0, 7)</a:t>
                      </a:r>
                    </a:p>
                  </a:txBody>
                  <a:tcPr/>
                </a:tc>
                <a:tc>
                  <a:txBody>
                    <a:bodyPr/>
                    <a:lstStyle/>
                    <a:p>
                      <a:pPr algn="ctr"/>
                      <a:r>
                        <a:rPr lang="en-US" sz="1800" b="1" dirty="0">
                          <a:latin typeface="Perpetua" panose="02020502060401020303" pitchFamily="18" charset="0"/>
                        </a:rPr>
                        <a:t>1</a:t>
                      </a:r>
                    </a:p>
                  </a:txBody>
                  <a:tcPr/>
                </a:tc>
                <a:tc>
                  <a:txBody>
                    <a:bodyPr/>
                    <a:lstStyle/>
                    <a:p>
                      <a:pPr algn="ctr"/>
                      <a:r>
                        <a:rPr lang="en-US" sz="1800" b="1" dirty="0">
                          <a:latin typeface="Perpetua" panose="02020502060401020303" pitchFamily="18" charset="0"/>
                        </a:rPr>
                        <a:t>0</a:t>
                      </a:r>
                    </a:p>
                  </a:txBody>
                  <a:tcPr/>
                </a:tc>
                <a:tc>
                  <a:txBody>
                    <a:bodyPr/>
                    <a:lstStyle/>
                    <a:p>
                      <a:pPr algn="ctr"/>
                      <a:r>
                        <a:rPr lang="en-US" sz="1800" b="1" dirty="0">
                          <a:latin typeface="Perpetua" panose="02020502060401020303" pitchFamily="18" charset="0"/>
                        </a:rPr>
                        <a:t>2</a:t>
                      </a:r>
                    </a:p>
                  </a:txBody>
                  <a:tcPr/>
                </a:tc>
                <a:tc>
                  <a:txBody>
                    <a:bodyPr/>
                    <a:lstStyle/>
                    <a:p>
                      <a:pPr algn="ctr"/>
                      <a:r>
                        <a:rPr lang="en-US" sz="1800" b="1" dirty="0">
                          <a:latin typeface="Perpetua" panose="02020502060401020303" pitchFamily="18" charset="0"/>
                        </a:rPr>
                        <a:t>3</a:t>
                      </a:r>
                    </a:p>
                  </a:txBody>
                  <a:tcPr/>
                </a:tc>
                <a:tc>
                  <a:txBody>
                    <a:bodyPr/>
                    <a:lstStyle/>
                    <a:p>
                      <a:pPr algn="ctr"/>
                      <a:r>
                        <a:rPr lang="en-US" sz="1800" b="1" dirty="0">
                          <a:latin typeface="Perpetua" panose="02020502060401020303" pitchFamily="18" charset="0"/>
                        </a:rPr>
                        <a:t>7</a:t>
                      </a:r>
                    </a:p>
                  </a:txBody>
                  <a:tcPr/>
                </a:tc>
                <a:tc>
                  <a:txBody>
                    <a:bodyPr/>
                    <a:lstStyle/>
                    <a:p>
                      <a:pPr algn="ctr"/>
                      <a:r>
                        <a:rPr lang="en-US" sz="1800" b="1" dirty="0">
                          <a:latin typeface="Perpetua" panose="02020502060401020303" pitchFamily="18" charset="0"/>
                        </a:rPr>
                        <a:t>5</a:t>
                      </a:r>
                    </a:p>
                  </a:txBody>
                  <a:tcPr/>
                </a:tc>
                <a:tc>
                  <a:txBody>
                    <a:bodyPr/>
                    <a:lstStyle/>
                    <a:p>
                      <a:pPr algn="ctr"/>
                      <a:r>
                        <a:rPr lang="en-US" sz="1800" b="1" dirty="0">
                          <a:latin typeface="Perpetua" panose="02020502060401020303" pitchFamily="18" charset="0"/>
                        </a:rPr>
                        <a:t>4</a:t>
                      </a:r>
                    </a:p>
                  </a:txBody>
                  <a:tcPr/>
                </a:tc>
                <a:tc>
                  <a:txBody>
                    <a:bodyPr/>
                    <a:lstStyle/>
                    <a:p>
                      <a:pPr algn="ctr"/>
                      <a:r>
                        <a:rPr lang="en-US" sz="1800" b="1" dirty="0">
                          <a:latin typeface="Perpetua" panose="02020502060401020303" pitchFamily="18" charset="0"/>
                        </a:rPr>
                        <a:t>8</a:t>
                      </a:r>
                    </a:p>
                  </a:txBody>
                  <a:tcPr/>
                </a:tc>
                <a:tc>
                  <a:txBody>
                    <a:bodyPr/>
                    <a:lstStyle/>
                    <a:p>
                      <a:pPr algn="ctr"/>
                      <a:r>
                        <a:rPr lang="en-US" sz="1800" b="1" dirty="0">
                          <a:latin typeface="Perpetua" panose="02020502060401020303" pitchFamily="18" charset="0"/>
                        </a:rPr>
                        <a:t>6</a:t>
                      </a:r>
                    </a:p>
                  </a:txBody>
                  <a:tcPr/>
                </a:tc>
                <a:tc>
                  <a:txBody>
                    <a:bodyPr/>
                    <a:lstStyle/>
                    <a:p>
                      <a:pPr algn="ctr"/>
                      <a:r>
                        <a:rPr lang="en-US" sz="1800" b="1" dirty="0">
                          <a:latin typeface="Perpetua" panose="02020502060401020303" pitchFamily="18" charset="0"/>
                        </a:rPr>
                        <a:t>9</a:t>
                      </a:r>
                    </a:p>
                  </a:txBody>
                  <a:tcPr/>
                </a:tc>
                <a:extLst>
                  <a:ext uri="{0D108BD9-81ED-4DB2-BD59-A6C34878D82A}">
                    <a16:rowId xmlns:a16="http://schemas.microsoft.com/office/drawing/2014/main" val="513495498"/>
                  </a:ext>
                </a:extLst>
              </a:tr>
              <a:tr h="373854">
                <a:tc>
                  <a:txBody>
                    <a:bodyPr/>
                    <a:lstStyle/>
                    <a:p>
                      <a:r>
                        <a:rPr lang="en-US" sz="1800" b="1" dirty="0">
                          <a:latin typeface="Perpetua" panose="02020502060401020303" pitchFamily="18" charset="0"/>
                        </a:rPr>
                        <a:t>Sort(2, 5, 6)</a:t>
                      </a:r>
                    </a:p>
                  </a:txBody>
                  <a:tcPr/>
                </a:tc>
                <a:tc>
                  <a:txBody>
                    <a:bodyPr/>
                    <a:lstStyle/>
                    <a:p>
                      <a:pPr algn="ctr"/>
                      <a:r>
                        <a:rPr lang="en-US" sz="1800" b="1" dirty="0">
                          <a:latin typeface="Perpetua" panose="02020502060401020303" pitchFamily="18" charset="0"/>
                        </a:rPr>
                        <a:t>1</a:t>
                      </a:r>
                    </a:p>
                  </a:txBody>
                  <a:tcPr/>
                </a:tc>
                <a:tc>
                  <a:txBody>
                    <a:bodyPr/>
                    <a:lstStyle/>
                    <a:p>
                      <a:pPr algn="ctr"/>
                      <a:r>
                        <a:rPr lang="en-US" sz="1800" b="1" dirty="0">
                          <a:latin typeface="Perpetua" panose="02020502060401020303" pitchFamily="18" charset="0"/>
                        </a:rPr>
                        <a:t>0</a:t>
                      </a:r>
                    </a:p>
                  </a:txBody>
                  <a:tcPr/>
                </a:tc>
                <a:tc>
                  <a:txBody>
                    <a:bodyPr/>
                    <a:lstStyle/>
                    <a:p>
                      <a:pPr algn="ctr"/>
                      <a:r>
                        <a:rPr lang="en-US" sz="1800" b="1" dirty="0">
                          <a:latin typeface="Perpetua" panose="02020502060401020303" pitchFamily="18" charset="0"/>
                        </a:rPr>
                        <a:t>2</a:t>
                      </a:r>
                    </a:p>
                  </a:txBody>
                  <a:tcPr/>
                </a:tc>
                <a:tc>
                  <a:txBody>
                    <a:bodyPr/>
                    <a:lstStyle/>
                    <a:p>
                      <a:pPr algn="ctr"/>
                      <a:r>
                        <a:rPr lang="en-US" sz="1800" b="1" dirty="0">
                          <a:latin typeface="Perpetua" panose="02020502060401020303" pitchFamily="18" charset="0"/>
                        </a:rPr>
                        <a:t>3</a:t>
                      </a:r>
                    </a:p>
                  </a:txBody>
                  <a:tcPr/>
                </a:tc>
                <a:tc>
                  <a:txBody>
                    <a:bodyPr/>
                    <a:lstStyle/>
                    <a:p>
                      <a:pPr algn="ctr"/>
                      <a:r>
                        <a:rPr lang="en-US" sz="1800" b="1" dirty="0">
                          <a:latin typeface="Perpetua" panose="02020502060401020303" pitchFamily="18" charset="0"/>
                        </a:rPr>
                        <a:t>7</a:t>
                      </a:r>
                    </a:p>
                  </a:txBody>
                  <a:tcPr/>
                </a:tc>
                <a:tc>
                  <a:txBody>
                    <a:bodyPr/>
                    <a:lstStyle/>
                    <a:p>
                      <a:pPr algn="ctr"/>
                      <a:r>
                        <a:rPr lang="en-US" sz="1800" b="1" dirty="0">
                          <a:latin typeface="Perpetua" panose="02020502060401020303" pitchFamily="18" charset="0"/>
                        </a:rPr>
                        <a:t>5</a:t>
                      </a:r>
                    </a:p>
                  </a:txBody>
                  <a:tcPr/>
                </a:tc>
                <a:tc>
                  <a:txBody>
                    <a:bodyPr/>
                    <a:lstStyle/>
                    <a:p>
                      <a:pPr algn="ctr"/>
                      <a:r>
                        <a:rPr lang="en-US" sz="1800" b="1" dirty="0">
                          <a:latin typeface="Perpetua" panose="02020502060401020303" pitchFamily="18" charset="0"/>
                        </a:rPr>
                        <a:t>4</a:t>
                      </a:r>
                    </a:p>
                  </a:txBody>
                  <a:tcPr/>
                </a:tc>
                <a:tc>
                  <a:txBody>
                    <a:bodyPr/>
                    <a:lstStyle/>
                    <a:p>
                      <a:pPr algn="ctr"/>
                      <a:r>
                        <a:rPr lang="en-US" sz="1800" b="1" dirty="0">
                          <a:latin typeface="Perpetua" panose="02020502060401020303" pitchFamily="18" charset="0"/>
                        </a:rPr>
                        <a:t>8</a:t>
                      </a:r>
                    </a:p>
                  </a:txBody>
                  <a:tcPr/>
                </a:tc>
                <a:tc>
                  <a:txBody>
                    <a:bodyPr/>
                    <a:lstStyle/>
                    <a:p>
                      <a:pPr algn="ctr"/>
                      <a:r>
                        <a:rPr lang="en-US" sz="1800" b="1" dirty="0">
                          <a:latin typeface="Perpetua" panose="02020502060401020303" pitchFamily="18" charset="0"/>
                        </a:rPr>
                        <a:t>6</a:t>
                      </a:r>
                    </a:p>
                  </a:txBody>
                  <a:tcPr/>
                </a:tc>
                <a:tc>
                  <a:txBody>
                    <a:bodyPr/>
                    <a:lstStyle/>
                    <a:p>
                      <a:pPr algn="ctr"/>
                      <a:r>
                        <a:rPr lang="en-US" sz="1800" b="1" dirty="0">
                          <a:latin typeface="Perpetua" panose="02020502060401020303" pitchFamily="18" charset="0"/>
                        </a:rPr>
                        <a:t>9</a:t>
                      </a:r>
                    </a:p>
                  </a:txBody>
                  <a:tcPr/>
                </a:tc>
                <a:extLst>
                  <a:ext uri="{0D108BD9-81ED-4DB2-BD59-A6C34878D82A}">
                    <a16:rowId xmlns:a16="http://schemas.microsoft.com/office/drawing/2014/main" val="686137877"/>
                  </a:ext>
                </a:extLst>
              </a:tr>
              <a:tr h="373854">
                <a:tc>
                  <a:txBody>
                    <a:bodyPr/>
                    <a:lstStyle/>
                    <a:p>
                      <a:r>
                        <a:rPr lang="en-US" sz="1800" b="1" dirty="0">
                          <a:latin typeface="Perpetua" panose="02020502060401020303" pitchFamily="18" charset="0"/>
                        </a:rPr>
                        <a:t>          3-sorted list</a:t>
                      </a:r>
                    </a:p>
                  </a:txBody>
                  <a:tcPr/>
                </a:tc>
                <a:tc>
                  <a:txBody>
                    <a:bodyPr/>
                    <a:lstStyle/>
                    <a:p>
                      <a:pPr algn="ctr"/>
                      <a:r>
                        <a:rPr lang="en-US" sz="1800" b="1" dirty="0">
                          <a:latin typeface="Perpetua" panose="02020502060401020303" pitchFamily="18" charset="0"/>
                        </a:rPr>
                        <a:t>1</a:t>
                      </a:r>
                    </a:p>
                  </a:txBody>
                  <a:tcPr/>
                </a:tc>
                <a:tc>
                  <a:txBody>
                    <a:bodyPr/>
                    <a:lstStyle/>
                    <a:p>
                      <a:pPr algn="ctr"/>
                      <a:r>
                        <a:rPr lang="en-US" sz="1800" b="1" dirty="0">
                          <a:latin typeface="Perpetua" panose="02020502060401020303" pitchFamily="18" charset="0"/>
                        </a:rPr>
                        <a:t>0</a:t>
                      </a:r>
                    </a:p>
                  </a:txBody>
                  <a:tcPr/>
                </a:tc>
                <a:tc>
                  <a:txBody>
                    <a:bodyPr/>
                    <a:lstStyle/>
                    <a:p>
                      <a:pPr algn="ctr"/>
                      <a:r>
                        <a:rPr lang="en-US" sz="1800" b="1" dirty="0">
                          <a:latin typeface="Perpetua" panose="02020502060401020303" pitchFamily="18" charset="0"/>
                        </a:rPr>
                        <a:t>2</a:t>
                      </a:r>
                    </a:p>
                  </a:txBody>
                  <a:tcPr/>
                </a:tc>
                <a:tc>
                  <a:txBody>
                    <a:bodyPr/>
                    <a:lstStyle/>
                    <a:p>
                      <a:pPr algn="ctr"/>
                      <a:r>
                        <a:rPr lang="en-US" sz="1800" b="1" dirty="0">
                          <a:latin typeface="Perpetua" panose="02020502060401020303" pitchFamily="18" charset="0"/>
                        </a:rPr>
                        <a:t>3</a:t>
                      </a:r>
                    </a:p>
                  </a:txBody>
                  <a:tcPr/>
                </a:tc>
                <a:tc>
                  <a:txBody>
                    <a:bodyPr/>
                    <a:lstStyle/>
                    <a:p>
                      <a:pPr algn="ctr"/>
                      <a:r>
                        <a:rPr lang="en-US" sz="1800" b="1" dirty="0">
                          <a:latin typeface="Perpetua" panose="02020502060401020303" pitchFamily="18" charset="0"/>
                        </a:rPr>
                        <a:t>7</a:t>
                      </a:r>
                    </a:p>
                  </a:txBody>
                  <a:tcPr/>
                </a:tc>
                <a:tc>
                  <a:txBody>
                    <a:bodyPr/>
                    <a:lstStyle/>
                    <a:p>
                      <a:pPr algn="ctr"/>
                      <a:r>
                        <a:rPr lang="en-US" sz="1800" b="1" dirty="0">
                          <a:latin typeface="Perpetua" panose="02020502060401020303" pitchFamily="18" charset="0"/>
                        </a:rPr>
                        <a:t>5</a:t>
                      </a:r>
                    </a:p>
                  </a:txBody>
                  <a:tcPr/>
                </a:tc>
                <a:tc>
                  <a:txBody>
                    <a:bodyPr/>
                    <a:lstStyle/>
                    <a:p>
                      <a:pPr algn="ctr"/>
                      <a:r>
                        <a:rPr lang="en-US" sz="1800" b="1" dirty="0">
                          <a:latin typeface="Perpetua" panose="02020502060401020303" pitchFamily="18" charset="0"/>
                        </a:rPr>
                        <a:t>4</a:t>
                      </a:r>
                    </a:p>
                  </a:txBody>
                  <a:tcPr/>
                </a:tc>
                <a:tc>
                  <a:txBody>
                    <a:bodyPr/>
                    <a:lstStyle/>
                    <a:p>
                      <a:pPr algn="ctr"/>
                      <a:r>
                        <a:rPr lang="en-US" sz="1800" b="1" dirty="0">
                          <a:latin typeface="Perpetua" panose="02020502060401020303" pitchFamily="18" charset="0"/>
                        </a:rPr>
                        <a:t>8</a:t>
                      </a:r>
                    </a:p>
                  </a:txBody>
                  <a:tcPr/>
                </a:tc>
                <a:tc>
                  <a:txBody>
                    <a:bodyPr/>
                    <a:lstStyle/>
                    <a:p>
                      <a:pPr algn="ctr"/>
                      <a:r>
                        <a:rPr lang="en-US" sz="1800" b="1" dirty="0">
                          <a:latin typeface="Perpetua" panose="02020502060401020303" pitchFamily="18" charset="0"/>
                        </a:rPr>
                        <a:t>6</a:t>
                      </a:r>
                    </a:p>
                  </a:txBody>
                  <a:tcPr/>
                </a:tc>
                <a:tc>
                  <a:txBody>
                    <a:bodyPr/>
                    <a:lstStyle/>
                    <a:p>
                      <a:pPr algn="ctr"/>
                      <a:r>
                        <a:rPr lang="en-US" sz="1800" b="1" dirty="0">
                          <a:latin typeface="Perpetua" panose="02020502060401020303" pitchFamily="18" charset="0"/>
                        </a:rPr>
                        <a:t>9</a:t>
                      </a:r>
                    </a:p>
                  </a:txBody>
                  <a:tcPr/>
                </a:tc>
                <a:extLst>
                  <a:ext uri="{0D108BD9-81ED-4DB2-BD59-A6C34878D82A}">
                    <a16:rowId xmlns:a16="http://schemas.microsoft.com/office/drawing/2014/main" val="1972470798"/>
                  </a:ext>
                </a:extLst>
              </a:tr>
              <a:tr h="402944">
                <a:tc gridSpan="11">
                  <a:txBody>
                    <a:bodyPr/>
                    <a:lstStyle/>
                    <a:p>
                      <a:r>
                        <a:rPr lang="en-US" sz="2000" b="1" dirty="0">
                          <a:latin typeface="Perpetua" panose="02020502060401020303" pitchFamily="18" charset="0"/>
                        </a:rPr>
                        <a:t>Choose g1 = 1(the same as insertion sort algorithm)</a:t>
                      </a:r>
                    </a:p>
                  </a:txBody>
                  <a:tcPr/>
                </a:tc>
                <a:tc hMerge="1">
                  <a:txBody>
                    <a:bodyPr/>
                    <a:lstStyle/>
                    <a:p>
                      <a:endParaRPr lang="en-US" sz="1600">
                        <a:latin typeface="Perpetua" panose="02020502060401020303" pitchFamily="18" charset="0"/>
                      </a:endParaRPr>
                    </a:p>
                  </a:txBody>
                  <a:tcPr/>
                </a:tc>
                <a:tc hMerge="1">
                  <a:txBody>
                    <a:bodyPr/>
                    <a:lstStyle/>
                    <a:p>
                      <a:endParaRPr lang="en-US" sz="1600">
                        <a:latin typeface="Perpetua" panose="02020502060401020303" pitchFamily="18" charset="0"/>
                      </a:endParaRPr>
                    </a:p>
                  </a:txBody>
                  <a:tcPr/>
                </a:tc>
                <a:tc hMerge="1">
                  <a:txBody>
                    <a:bodyPr/>
                    <a:lstStyle/>
                    <a:p>
                      <a:endParaRPr lang="en-US" sz="1600">
                        <a:latin typeface="Perpetua" panose="02020502060401020303" pitchFamily="18" charset="0"/>
                      </a:endParaRPr>
                    </a:p>
                  </a:txBody>
                  <a:tcPr/>
                </a:tc>
                <a:tc hMerge="1">
                  <a:txBody>
                    <a:bodyPr/>
                    <a:lstStyle/>
                    <a:p>
                      <a:endParaRPr lang="en-US" sz="1600">
                        <a:latin typeface="Perpetua" panose="02020502060401020303" pitchFamily="18" charset="0"/>
                      </a:endParaRPr>
                    </a:p>
                  </a:txBody>
                  <a:tcPr/>
                </a:tc>
                <a:tc hMerge="1">
                  <a:txBody>
                    <a:bodyPr/>
                    <a:lstStyle/>
                    <a:p>
                      <a:endParaRPr lang="en-US" sz="1600">
                        <a:latin typeface="Perpetua" panose="02020502060401020303" pitchFamily="18" charset="0"/>
                      </a:endParaRPr>
                    </a:p>
                  </a:txBody>
                  <a:tcPr/>
                </a:tc>
                <a:tc hMerge="1">
                  <a:txBody>
                    <a:bodyPr/>
                    <a:lstStyle/>
                    <a:p>
                      <a:endParaRPr lang="en-US" sz="1600">
                        <a:latin typeface="Perpetua" panose="02020502060401020303" pitchFamily="18" charset="0"/>
                      </a:endParaRPr>
                    </a:p>
                  </a:txBody>
                  <a:tcPr/>
                </a:tc>
                <a:tc hMerge="1">
                  <a:txBody>
                    <a:bodyPr/>
                    <a:lstStyle/>
                    <a:p>
                      <a:endParaRPr lang="en-US" sz="1600">
                        <a:latin typeface="Perpetua" panose="02020502060401020303" pitchFamily="18" charset="0"/>
                      </a:endParaRPr>
                    </a:p>
                  </a:txBody>
                  <a:tcPr/>
                </a:tc>
                <a:tc hMerge="1">
                  <a:txBody>
                    <a:bodyPr/>
                    <a:lstStyle/>
                    <a:p>
                      <a:endParaRPr lang="en-US" sz="1600">
                        <a:latin typeface="Perpetua" panose="02020502060401020303" pitchFamily="18" charset="0"/>
                      </a:endParaRPr>
                    </a:p>
                  </a:txBody>
                  <a:tcPr/>
                </a:tc>
                <a:tc hMerge="1">
                  <a:txBody>
                    <a:bodyPr/>
                    <a:lstStyle/>
                    <a:p>
                      <a:endParaRPr lang="en-US" sz="1600">
                        <a:latin typeface="Perpetua" panose="02020502060401020303" pitchFamily="18" charset="0"/>
                      </a:endParaRPr>
                    </a:p>
                  </a:txBody>
                  <a:tcPr/>
                </a:tc>
                <a:tc hMerge="1">
                  <a:txBody>
                    <a:bodyPr/>
                    <a:lstStyle/>
                    <a:p>
                      <a:endParaRPr lang="en-US" sz="1600" dirty="0">
                        <a:latin typeface="Perpetua" panose="02020502060401020303" pitchFamily="18" charset="0"/>
                      </a:endParaRPr>
                    </a:p>
                  </a:txBody>
                  <a:tcPr/>
                </a:tc>
                <a:extLst>
                  <a:ext uri="{0D108BD9-81ED-4DB2-BD59-A6C34878D82A}">
                    <a16:rowId xmlns:a16="http://schemas.microsoft.com/office/drawing/2014/main" val="2661528865"/>
                  </a:ext>
                </a:extLst>
              </a:tr>
              <a:tr h="373854">
                <a:tc>
                  <a:txBody>
                    <a:bodyPr/>
                    <a:lstStyle/>
                    <a:p>
                      <a:r>
                        <a:rPr lang="en-US" sz="1800" b="1" dirty="0">
                          <a:latin typeface="Perpetua" panose="02020502060401020303" pitchFamily="18" charset="0"/>
                        </a:rPr>
                        <a:t>Sort(1 ,0, 2, 3, 7, 5, 4, 8, 6, 9)</a:t>
                      </a:r>
                    </a:p>
                  </a:txBody>
                  <a:tcPr/>
                </a:tc>
                <a:tc>
                  <a:txBody>
                    <a:bodyPr/>
                    <a:lstStyle/>
                    <a:p>
                      <a:pPr algn="ctr"/>
                      <a:r>
                        <a:rPr lang="en-US" sz="1800" b="1" dirty="0">
                          <a:latin typeface="Perpetua" panose="02020502060401020303" pitchFamily="18" charset="0"/>
                        </a:rPr>
                        <a:t>0</a:t>
                      </a:r>
                    </a:p>
                  </a:txBody>
                  <a:tcPr/>
                </a:tc>
                <a:tc>
                  <a:txBody>
                    <a:bodyPr/>
                    <a:lstStyle/>
                    <a:p>
                      <a:pPr algn="ctr"/>
                      <a:r>
                        <a:rPr lang="en-US" sz="1800" b="1" dirty="0">
                          <a:latin typeface="Perpetua" panose="02020502060401020303" pitchFamily="18" charset="0"/>
                        </a:rPr>
                        <a:t>1</a:t>
                      </a:r>
                    </a:p>
                  </a:txBody>
                  <a:tcPr/>
                </a:tc>
                <a:tc>
                  <a:txBody>
                    <a:bodyPr/>
                    <a:lstStyle/>
                    <a:p>
                      <a:pPr algn="ctr"/>
                      <a:r>
                        <a:rPr lang="en-US" sz="1800" b="1" dirty="0">
                          <a:latin typeface="Perpetua" panose="02020502060401020303" pitchFamily="18" charset="0"/>
                        </a:rPr>
                        <a:t>2</a:t>
                      </a:r>
                    </a:p>
                  </a:txBody>
                  <a:tcPr/>
                </a:tc>
                <a:tc>
                  <a:txBody>
                    <a:bodyPr/>
                    <a:lstStyle/>
                    <a:p>
                      <a:pPr algn="ctr"/>
                      <a:r>
                        <a:rPr lang="en-US" sz="1800" b="1" dirty="0">
                          <a:latin typeface="Perpetua" panose="02020502060401020303" pitchFamily="18" charset="0"/>
                        </a:rPr>
                        <a:t>3</a:t>
                      </a:r>
                    </a:p>
                  </a:txBody>
                  <a:tcPr/>
                </a:tc>
                <a:tc>
                  <a:txBody>
                    <a:bodyPr/>
                    <a:lstStyle/>
                    <a:p>
                      <a:pPr algn="ctr"/>
                      <a:r>
                        <a:rPr lang="en-US" sz="1800" b="1" dirty="0">
                          <a:latin typeface="Perpetua" panose="02020502060401020303" pitchFamily="18" charset="0"/>
                        </a:rPr>
                        <a:t>4</a:t>
                      </a:r>
                    </a:p>
                  </a:txBody>
                  <a:tcPr/>
                </a:tc>
                <a:tc>
                  <a:txBody>
                    <a:bodyPr/>
                    <a:lstStyle/>
                    <a:p>
                      <a:pPr algn="ctr"/>
                      <a:r>
                        <a:rPr lang="en-US" sz="1800" b="1" dirty="0">
                          <a:latin typeface="Perpetua" panose="02020502060401020303" pitchFamily="18" charset="0"/>
                        </a:rPr>
                        <a:t>5</a:t>
                      </a:r>
                    </a:p>
                  </a:txBody>
                  <a:tcPr/>
                </a:tc>
                <a:tc>
                  <a:txBody>
                    <a:bodyPr/>
                    <a:lstStyle/>
                    <a:p>
                      <a:pPr algn="ctr"/>
                      <a:r>
                        <a:rPr lang="en-US" sz="1800" b="1" dirty="0">
                          <a:latin typeface="Perpetua" panose="02020502060401020303" pitchFamily="18" charset="0"/>
                        </a:rPr>
                        <a:t>6</a:t>
                      </a:r>
                    </a:p>
                  </a:txBody>
                  <a:tcPr/>
                </a:tc>
                <a:tc>
                  <a:txBody>
                    <a:bodyPr/>
                    <a:lstStyle/>
                    <a:p>
                      <a:pPr algn="ctr"/>
                      <a:r>
                        <a:rPr lang="en-US" sz="1800" b="1" dirty="0">
                          <a:latin typeface="Perpetua" panose="02020502060401020303" pitchFamily="18" charset="0"/>
                        </a:rPr>
                        <a:t>7</a:t>
                      </a:r>
                    </a:p>
                  </a:txBody>
                  <a:tcPr/>
                </a:tc>
                <a:tc>
                  <a:txBody>
                    <a:bodyPr/>
                    <a:lstStyle/>
                    <a:p>
                      <a:pPr algn="ctr"/>
                      <a:r>
                        <a:rPr lang="en-US" sz="1800" b="1" dirty="0">
                          <a:latin typeface="Perpetua" panose="02020502060401020303" pitchFamily="18" charset="0"/>
                        </a:rPr>
                        <a:t>8</a:t>
                      </a:r>
                    </a:p>
                  </a:txBody>
                  <a:tcPr/>
                </a:tc>
                <a:tc>
                  <a:txBody>
                    <a:bodyPr/>
                    <a:lstStyle/>
                    <a:p>
                      <a:pPr algn="ctr"/>
                      <a:r>
                        <a:rPr lang="en-US" sz="1800" b="1" dirty="0">
                          <a:latin typeface="Perpetua" panose="02020502060401020303" pitchFamily="18" charset="0"/>
                        </a:rPr>
                        <a:t>9</a:t>
                      </a:r>
                    </a:p>
                  </a:txBody>
                  <a:tcPr/>
                </a:tc>
                <a:extLst>
                  <a:ext uri="{0D108BD9-81ED-4DB2-BD59-A6C34878D82A}">
                    <a16:rowId xmlns:a16="http://schemas.microsoft.com/office/drawing/2014/main" val="4101783335"/>
                  </a:ext>
                </a:extLst>
              </a:tr>
              <a:tr h="373854">
                <a:tc>
                  <a:txBody>
                    <a:bodyPr/>
                    <a:lstStyle/>
                    <a:p>
                      <a:r>
                        <a:rPr lang="en-US" sz="1800" b="1" dirty="0">
                          <a:latin typeface="Perpetua" panose="02020502060401020303" pitchFamily="18" charset="0"/>
                        </a:rPr>
                        <a:t>          1-sorted(shell sorted) list</a:t>
                      </a:r>
                    </a:p>
                  </a:txBody>
                  <a:tcPr/>
                </a:tc>
                <a:tc>
                  <a:txBody>
                    <a:bodyPr/>
                    <a:lstStyle/>
                    <a:p>
                      <a:pPr algn="ctr"/>
                      <a:r>
                        <a:rPr lang="en-US" sz="1800" b="1" dirty="0">
                          <a:latin typeface="Perpetua" panose="02020502060401020303" pitchFamily="18" charset="0"/>
                        </a:rPr>
                        <a:t>0</a:t>
                      </a:r>
                    </a:p>
                  </a:txBody>
                  <a:tcPr/>
                </a:tc>
                <a:tc>
                  <a:txBody>
                    <a:bodyPr/>
                    <a:lstStyle/>
                    <a:p>
                      <a:pPr algn="ctr"/>
                      <a:r>
                        <a:rPr lang="en-US" sz="1800" b="1" dirty="0">
                          <a:latin typeface="Perpetua" panose="02020502060401020303" pitchFamily="18" charset="0"/>
                        </a:rPr>
                        <a:t>1</a:t>
                      </a:r>
                    </a:p>
                  </a:txBody>
                  <a:tcPr/>
                </a:tc>
                <a:tc>
                  <a:txBody>
                    <a:bodyPr/>
                    <a:lstStyle/>
                    <a:p>
                      <a:pPr algn="ctr"/>
                      <a:r>
                        <a:rPr lang="en-US" sz="1800" b="1" dirty="0">
                          <a:latin typeface="Perpetua" panose="02020502060401020303" pitchFamily="18" charset="0"/>
                        </a:rPr>
                        <a:t>2</a:t>
                      </a:r>
                    </a:p>
                  </a:txBody>
                  <a:tcPr/>
                </a:tc>
                <a:tc>
                  <a:txBody>
                    <a:bodyPr/>
                    <a:lstStyle/>
                    <a:p>
                      <a:pPr algn="ctr"/>
                      <a:r>
                        <a:rPr lang="en-US" sz="1800" b="1" dirty="0">
                          <a:latin typeface="Perpetua" panose="02020502060401020303" pitchFamily="18" charset="0"/>
                        </a:rPr>
                        <a:t>3</a:t>
                      </a:r>
                    </a:p>
                  </a:txBody>
                  <a:tcPr/>
                </a:tc>
                <a:tc>
                  <a:txBody>
                    <a:bodyPr/>
                    <a:lstStyle/>
                    <a:p>
                      <a:pPr algn="ctr"/>
                      <a:r>
                        <a:rPr lang="en-US" sz="1800" b="1" dirty="0">
                          <a:latin typeface="Perpetua" panose="02020502060401020303" pitchFamily="18" charset="0"/>
                        </a:rPr>
                        <a:t>4</a:t>
                      </a:r>
                    </a:p>
                  </a:txBody>
                  <a:tcPr/>
                </a:tc>
                <a:tc>
                  <a:txBody>
                    <a:bodyPr/>
                    <a:lstStyle/>
                    <a:p>
                      <a:pPr algn="ctr"/>
                      <a:r>
                        <a:rPr lang="en-US" sz="1800" b="1" dirty="0">
                          <a:latin typeface="Perpetua" panose="02020502060401020303" pitchFamily="18" charset="0"/>
                        </a:rPr>
                        <a:t>5</a:t>
                      </a:r>
                    </a:p>
                  </a:txBody>
                  <a:tcPr/>
                </a:tc>
                <a:tc>
                  <a:txBody>
                    <a:bodyPr/>
                    <a:lstStyle/>
                    <a:p>
                      <a:pPr algn="ctr"/>
                      <a:r>
                        <a:rPr lang="en-US" sz="1800" b="1" dirty="0">
                          <a:latin typeface="Perpetua" panose="02020502060401020303" pitchFamily="18" charset="0"/>
                        </a:rPr>
                        <a:t>6</a:t>
                      </a:r>
                    </a:p>
                  </a:txBody>
                  <a:tcPr/>
                </a:tc>
                <a:tc>
                  <a:txBody>
                    <a:bodyPr/>
                    <a:lstStyle/>
                    <a:p>
                      <a:pPr algn="ctr"/>
                      <a:r>
                        <a:rPr lang="en-US" sz="1800" b="1" dirty="0">
                          <a:latin typeface="Perpetua" panose="02020502060401020303" pitchFamily="18" charset="0"/>
                        </a:rPr>
                        <a:t>7</a:t>
                      </a:r>
                    </a:p>
                  </a:txBody>
                  <a:tcPr/>
                </a:tc>
                <a:tc>
                  <a:txBody>
                    <a:bodyPr/>
                    <a:lstStyle/>
                    <a:p>
                      <a:pPr algn="ctr"/>
                      <a:r>
                        <a:rPr lang="en-US" sz="1800" b="1" dirty="0">
                          <a:latin typeface="Perpetua" panose="02020502060401020303" pitchFamily="18" charset="0"/>
                        </a:rPr>
                        <a:t>8</a:t>
                      </a:r>
                    </a:p>
                  </a:txBody>
                  <a:tcPr/>
                </a:tc>
                <a:tc>
                  <a:txBody>
                    <a:bodyPr/>
                    <a:lstStyle/>
                    <a:p>
                      <a:pPr algn="ctr"/>
                      <a:r>
                        <a:rPr lang="en-US" sz="1800" b="1" dirty="0">
                          <a:latin typeface="Perpetua" panose="02020502060401020303" pitchFamily="18" charset="0"/>
                        </a:rPr>
                        <a:t>9</a:t>
                      </a:r>
                    </a:p>
                  </a:txBody>
                  <a:tcPr/>
                </a:tc>
                <a:extLst>
                  <a:ext uri="{0D108BD9-81ED-4DB2-BD59-A6C34878D82A}">
                    <a16:rowId xmlns:a16="http://schemas.microsoft.com/office/drawing/2014/main" val="3362832537"/>
                  </a:ext>
                </a:extLst>
              </a:tr>
            </a:tbl>
          </a:graphicData>
        </a:graphic>
      </p:graphicFrame>
      <p:cxnSp>
        <p:nvCxnSpPr>
          <p:cNvPr id="10" name="Straight Arrow Connector 9">
            <a:extLst>
              <a:ext uri="{FF2B5EF4-FFF2-40B4-BE49-F238E27FC236}">
                <a16:creationId xmlns:a16="http://schemas.microsoft.com/office/drawing/2014/main" id="{7E720128-A93A-8798-9BB2-B96259B5B7BC}"/>
              </a:ext>
            </a:extLst>
          </p:cNvPr>
          <p:cNvCxnSpPr>
            <a:cxnSpLocks/>
          </p:cNvCxnSpPr>
          <p:nvPr/>
        </p:nvCxnSpPr>
        <p:spPr>
          <a:xfrm>
            <a:off x="1037229" y="3497238"/>
            <a:ext cx="436729"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B8BB01E6-4CEA-B4E1-B8FF-F89EE99623A0}"/>
              </a:ext>
            </a:extLst>
          </p:cNvPr>
          <p:cNvCxnSpPr>
            <a:cxnSpLocks/>
          </p:cNvCxnSpPr>
          <p:nvPr/>
        </p:nvCxnSpPr>
        <p:spPr>
          <a:xfrm>
            <a:off x="1037229" y="5410199"/>
            <a:ext cx="436729"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CC207752-E699-B848-D614-463A0CC86E61}"/>
              </a:ext>
            </a:extLst>
          </p:cNvPr>
          <p:cNvCxnSpPr>
            <a:cxnSpLocks/>
          </p:cNvCxnSpPr>
          <p:nvPr/>
        </p:nvCxnSpPr>
        <p:spPr>
          <a:xfrm>
            <a:off x="1037229" y="6570260"/>
            <a:ext cx="436729"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283947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Quick Sort</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Quick sort is the fastest known algorithm. </a:t>
            </a:r>
          </a:p>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It uses divide and conquer strategy and in the worst case its complexity is </a:t>
            </a:r>
            <a:r>
              <a:rPr lang="en-US" sz="2800" dirty="0">
                <a:effectLst/>
                <a:latin typeface="Perpetua" panose="02020502060401020303" pitchFamily="18" charset="0"/>
                <a:ea typeface="Times New Roman" panose="02020603050405020304" pitchFamily="18" charset="0"/>
              </a:rPr>
              <a:t>O (n</a:t>
            </a:r>
            <a:r>
              <a:rPr lang="en-US" sz="2800" baseline="30000" dirty="0">
                <a:effectLst/>
                <a:latin typeface="Perpetua" panose="02020502060401020303" pitchFamily="18" charset="0"/>
                <a:ea typeface="Times New Roman" panose="02020603050405020304" pitchFamily="18" charset="0"/>
              </a:rPr>
              <a:t>2</a:t>
            </a:r>
            <a:r>
              <a:rPr lang="en-US" sz="2800" dirty="0">
                <a:effectLst/>
                <a:latin typeface="Perpetua" panose="02020502060401020303"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2800" dirty="0">
                <a:latin typeface="Perpetua" panose="02020502060401020303" pitchFamily="18" charset="0"/>
                <a:cs typeface="Times New Roman" panose="02020603050405020304" pitchFamily="18" charset="0"/>
              </a:rPr>
              <a:t> But its expected complexity is O(nlogn).</a:t>
            </a:r>
          </a:p>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Algorithm:</a:t>
            </a:r>
          </a:p>
          <a:p>
            <a:pPr marL="571500" indent="-514350" algn="just">
              <a:spcBef>
                <a:spcPts val="0"/>
              </a:spcBef>
              <a:buFont typeface="+mj-lt"/>
              <a:buAutoNum type="arabicPeriod"/>
              <a:tabLst>
                <a:tab pos="914400" algn="l"/>
              </a:tabLst>
            </a:pPr>
            <a:r>
              <a:rPr lang="en-US" sz="2800" dirty="0">
                <a:latin typeface="Perpetua" panose="02020502060401020303" pitchFamily="18" charset="0"/>
                <a:cs typeface="Times New Roman" panose="02020603050405020304" pitchFamily="18" charset="0"/>
              </a:rPr>
              <a:t>Choose a pivot value (mostly the first element is taken as the pivot value)</a:t>
            </a:r>
          </a:p>
          <a:p>
            <a:pPr marL="571500" indent="-514350" algn="just">
              <a:spcBef>
                <a:spcPts val="0"/>
              </a:spcBef>
              <a:buFont typeface="+mj-lt"/>
              <a:buAutoNum type="arabicPeriod"/>
              <a:tabLst>
                <a:tab pos="914400" algn="l"/>
              </a:tabLst>
            </a:pPr>
            <a:r>
              <a:rPr lang="en-US" sz="2800" dirty="0">
                <a:latin typeface="Perpetua" panose="02020502060401020303" pitchFamily="18" charset="0"/>
                <a:cs typeface="Times New Roman" panose="02020603050405020304" pitchFamily="18" charset="0"/>
              </a:rPr>
              <a:t>Position the pivot element and partition the list so that:</a:t>
            </a:r>
          </a:p>
          <a:p>
            <a:pPr marL="1394460" lvl="3" indent="-514350" algn="just">
              <a:spcBef>
                <a:spcPts val="0"/>
              </a:spcBef>
              <a:tabLst>
                <a:tab pos="914400" algn="l"/>
              </a:tabLst>
            </a:pPr>
            <a:r>
              <a:rPr lang="en-US" sz="2800" dirty="0">
                <a:latin typeface="Perpetua" panose="02020502060401020303" pitchFamily="18" charset="0"/>
                <a:cs typeface="Times New Roman" panose="02020603050405020304" pitchFamily="18" charset="0"/>
              </a:rPr>
              <a:t>the left part has items less than or equal to the pivot value</a:t>
            </a:r>
          </a:p>
          <a:p>
            <a:pPr marL="1394460" lvl="3" indent="-514350" algn="just">
              <a:spcBef>
                <a:spcPts val="0"/>
              </a:spcBef>
              <a:tabLst>
                <a:tab pos="914400" algn="l"/>
              </a:tabLst>
            </a:pPr>
            <a:r>
              <a:rPr lang="en-US" sz="2800" dirty="0">
                <a:latin typeface="Perpetua" panose="02020502060401020303" pitchFamily="18" charset="0"/>
                <a:cs typeface="Times New Roman" panose="02020603050405020304" pitchFamily="18" charset="0"/>
              </a:rPr>
              <a:t>the right part has items greater than or equal to the pivot value</a:t>
            </a:r>
          </a:p>
          <a:p>
            <a:pPr marL="571500" indent="-514350" algn="just">
              <a:spcBef>
                <a:spcPts val="0"/>
              </a:spcBef>
              <a:buFont typeface="+mj-lt"/>
              <a:buAutoNum type="arabicPeriod"/>
              <a:tabLst>
                <a:tab pos="914400" algn="l"/>
              </a:tabLst>
            </a:pPr>
            <a:r>
              <a:rPr lang="en-US" sz="2800" dirty="0">
                <a:latin typeface="Perpetua" panose="02020502060401020303" pitchFamily="18" charset="0"/>
                <a:cs typeface="Times New Roman" panose="02020603050405020304" pitchFamily="18" charset="0"/>
              </a:rPr>
              <a:t>Recursively sort the left part</a:t>
            </a:r>
          </a:p>
          <a:p>
            <a:pPr marL="571500" indent="-514350" algn="just">
              <a:spcBef>
                <a:spcPts val="0"/>
              </a:spcBef>
              <a:buFont typeface="+mj-lt"/>
              <a:buAutoNum type="arabicPeriod"/>
              <a:tabLst>
                <a:tab pos="914400" algn="l"/>
              </a:tabLst>
            </a:pPr>
            <a:r>
              <a:rPr lang="en-US" sz="2800" dirty="0">
                <a:latin typeface="Perpetua" panose="02020502060401020303" pitchFamily="18" charset="0"/>
                <a:cs typeface="Times New Roman" panose="02020603050405020304" pitchFamily="18" charset="0"/>
              </a:rPr>
              <a:t>Recursively sort the right part</a:t>
            </a:r>
          </a:p>
        </p:txBody>
      </p:sp>
      <p:sp>
        <p:nvSpPr>
          <p:cNvPr id="5" name="Slide Number Placeholder 4"/>
          <p:cNvSpPr>
            <a:spLocks noGrp="1"/>
          </p:cNvSpPr>
          <p:nvPr>
            <p:ph type="sldNum" sz="quarter" idx="12"/>
          </p:nvPr>
        </p:nvSpPr>
        <p:spPr/>
        <p:txBody>
          <a:bodyPr/>
          <a:lstStyle/>
          <a:p>
            <a:fld id="{4CE482DC-2269-4F26-9D2A-7E44B1A4CD85}" type="slidenum">
              <a:rPr lang="en-US" smtClean="0"/>
              <a:t>6</a:t>
            </a:fld>
            <a:endParaRPr lang="en-US" dirty="0"/>
          </a:p>
        </p:txBody>
      </p:sp>
    </p:spTree>
    <p:extLst>
      <p:ext uri="{BB962C8B-B14F-4D97-AF65-F5344CB8AC3E}">
        <p14:creationId xmlns:p14="http://schemas.microsoft.com/office/powerpoint/2010/main" val="2261438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Quick Sort</a:t>
            </a:r>
            <a:endParaRPr lang="en-US" sz="4000" b="1" dirty="0">
              <a:latin typeface="Perpetua" panose="02020502060401020303" pitchFamily="18" charset="0"/>
              <a:cs typeface="Times New Roman" panose="02020603050405020304" pitchFamily="18" charset="0"/>
            </a:endParaRP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The following algorithm can be used to position a pivot value and create partition. </a:t>
            </a:r>
          </a:p>
        </p:txBody>
      </p:sp>
      <p:sp>
        <p:nvSpPr>
          <p:cNvPr id="5" name="Slide Number Placeholder 4"/>
          <p:cNvSpPr>
            <a:spLocks noGrp="1"/>
          </p:cNvSpPr>
          <p:nvPr>
            <p:ph type="sldNum" sz="quarter" idx="12"/>
          </p:nvPr>
        </p:nvSpPr>
        <p:spPr/>
        <p:txBody>
          <a:bodyPr/>
          <a:lstStyle/>
          <a:p>
            <a:fld id="{4CE482DC-2269-4F26-9D2A-7E44B1A4CD85}" type="slidenum">
              <a:rPr lang="en-US" smtClean="0"/>
              <a:t>7</a:t>
            </a:fld>
            <a:endParaRPr lang="en-US" dirty="0"/>
          </a:p>
        </p:txBody>
      </p:sp>
      <p:pic>
        <p:nvPicPr>
          <p:cNvPr id="7" name="Picture 6">
            <a:extLst>
              <a:ext uri="{FF2B5EF4-FFF2-40B4-BE49-F238E27FC236}">
                <a16:creationId xmlns:a16="http://schemas.microsoft.com/office/drawing/2014/main" id="{50588153-D9BB-BF86-76B0-4DB49321E859}"/>
              </a:ext>
            </a:extLst>
          </p:cNvPr>
          <p:cNvPicPr>
            <a:picLocks noChangeAspect="1"/>
          </p:cNvPicPr>
          <p:nvPr/>
        </p:nvPicPr>
        <p:blipFill rotWithShape="1">
          <a:blip r:embed="rId2"/>
          <a:srcRect l="5765"/>
          <a:stretch/>
        </p:blipFill>
        <p:spPr>
          <a:xfrm>
            <a:off x="2743200" y="2001078"/>
            <a:ext cx="6493565" cy="4856922"/>
          </a:xfrm>
          <a:prstGeom prst="rect">
            <a:avLst/>
          </a:prstGeom>
        </p:spPr>
      </p:pic>
    </p:spTree>
    <p:extLst>
      <p:ext uri="{BB962C8B-B14F-4D97-AF65-F5344CB8AC3E}">
        <p14:creationId xmlns:p14="http://schemas.microsoft.com/office/powerpoint/2010/main" val="1660539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867091"/>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Quick Sort</a:t>
            </a:r>
            <a:endParaRPr lang="en-US" sz="4000" b="1" dirty="0">
              <a:latin typeface="Perpetua" panose="02020502060401020303" pitchFamily="18" charset="0"/>
              <a:cs typeface="Times New Roman" panose="02020603050405020304" pitchFamily="18" charset="0"/>
            </a:endParaRPr>
          </a:p>
        </p:txBody>
      </p:sp>
      <p:sp>
        <p:nvSpPr>
          <p:cNvPr id="3" name="Content Placeholder 2"/>
          <p:cNvSpPr>
            <a:spLocks noGrp="1"/>
          </p:cNvSpPr>
          <p:nvPr>
            <p:ph idx="1"/>
          </p:nvPr>
        </p:nvSpPr>
        <p:spPr>
          <a:xfrm>
            <a:off x="594360" y="1351723"/>
            <a:ext cx="11018520" cy="5286186"/>
          </a:xfrm>
        </p:spPr>
        <p:txBody>
          <a:bodyPr>
            <a:noAutofit/>
          </a:bodyPr>
          <a:lstStyle/>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Example: Sort the following list using quick sort algorithm.</a:t>
            </a:r>
          </a:p>
          <a:p>
            <a:pPr marL="514350" indent="-457200" algn="just">
              <a:spcBef>
                <a:spcPts val="0"/>
              </a:spcBef>
              <a:tabLst>
                <a:tab pos="914400" algn="l"/>
              </a:tabLst>
            </a:pPr>
            <a:endParaRPr lang="en-US" sz="2800" dirty="0">
              <a:latin typeface="Perpetua" panose="02020502060401020303"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CE482DC-2269-4F26-9D2A-7E44B1A4CD85}" type="slidenum">
              <a:rPr lang="en-US" smtClean="0"/>
              <a:t>8</a:t>
            </a:fld>
            <a:endParaRPr lang="en-US" dirty="0"/>
          </a:p>
        </p:txBody>
      </p:sp>
      <p:pic>
        <p:nvPicPr>
          <p:cNvPr id="11" name="Picture 10">
            <a:extLst>
              <a:ext uri="{FF2B5EF4-FFF2-40B4-BE49-F238E27FC236}">
                <a16:creationId xmlns:a16="http://schemas.microsoft.com/office/drawing/2014/main" id="{2A4D984A-6BD6-2BC6-3C3B-D703046BBE8F}"/>
              </a:ext>
            </a:extLst>
          </p:cNvPr>
          <p:cNvPicPr>
            <a:picLocks noChangeAspect="1"/>
          </p:cNvPicPr>
          <p:nvPr/>
        </p:nvPicPr>
        <p:blipFill rotWithShape="1">
          <a:blip r:embed="rId2"/>
          <a:srcRect l="3505" t="933" r="8341" b="866"/>
          <a:stretch/>
        </p:blipFill>
        <p:spPr>
          <a:xfrm>
            <a:off x="327202" y="1921565"/>
            <a:ext cx="2614786" cy="4936435"/>
          </a:xfrm>
          <a:prstGeom prst="rect">
            <a:avLst/>
          </a:prstGeom>
        </p:spPr>
      </p:pic>
      <p:pic>
        <p:nvPicPr>
          <p:cNvPr id="13" name="Picture 12">
            <a:extLst>
              <a:ext uri="{FF2B5EF4-FFF2-40B4-BE49-F238E27FC236}">
                <a16:creationId xmlns:a16="http://schemas.microsoft.com/office/drawing/2014/main" id="{FB77003D-1933-A486-9C27-102C8665BC6D}"/>
              </a:ext>
            </a:extLst>
          </p:cNvPr>
          <p:cNvPicPr>
            <a:picLocks noChangeAspect="1"/>
          </p:cNvPicPr>
          <p:nvPr/>
        </p:nvPicPr>
        <p:blipFill rotWithShape="1">
          <a:blip r:embed="rId3"/>
          <a:srcRect l="10884" t="3486" r="6198" b="2709"/>
          <a:stretch/>
        </p:blipFill>
        <p:spPr>
          <a:xfrm>
            <a:off x="3008252" y="2124375"/>
            <a:ext cx="3207025" cy="4700493"/>
          </a:xfrm>
          <a:prstGeom prst="rect">
            <a:avLst/>
          </a:prstGeom>
        </p:spPr>
      </p:pic>
      <p:cxnSp>
        <p:nvCxnSpPr>
          <p:cNvPr id="15" name="Straight Connector 14">
            <a:extLst>
              <a:ext uri="{FF2B5EF4-FFF2-40B4-BE49-F238E27FC236}">
                <a16:creationId xmlns:a16="http://schemas.microsoft.com/office/drawing/2014/main" id="{86033CDE-E147-2F42-1ACB-3B76832297F3}"/>
              </a:ext>
            </a:extLst>
          </p:cNvPr>
          <p:cNvCxnSpPr/>
          <p:nvPr/>
        </p:nvCxnSpPr>
        <p:spPr>
          <a:xfrm>
            <a:off x="2944111" y="1895060"/>
            <a:ext cx="0" cy="493643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7" name="Picture 16">
            <a:extLst>
              <a:ext uri="{FF2B5EF4-FFF2-40B4-BE49-F238E27FC236}">
                <a16:creationId xmlns:a16="http://schemas.microsoft.com/office/drawing/2014/main" id="{7FC8A0F0-12F4-C8F0-318F-B5C7CBA1E1BE}"/>
              </a:ext>
            </a:extLst>
          </p:cNvPr>
          <p:cNvPicPr>
            <a:picLocks noChangeAspect="1"/>
          </p:cNvPicPr>
          <p:nvPr/>
        </p:nvPicPr>
        <p:blipFill rotWithShape="1">
          <a:blip r:embed="rId4"/>
          <a:srcRect l="3984" t="3964" r="10723"/>
          <a:stretch/>
        </p:blipFill>
        <p:spPr>
          <a:xfrm>
            <a:off x="6241781" y="1921565"/>
            <a:ext cx="2990096" cy="4936435"/>
          </a:xfrm>
          <a:prstGeom prst="rect">
            <a:avLst/>
          </a:prstGeom>
        </p:spPr>
      </p:pic>
      <p:cxnSp>
        <p:nvCxnSpPr>
          <p:cNvPr id="18" name="Straight Connector 17">
            <a:extLst>
              <a:ext uri="{FF2B5EF4-FFF2-40B4-BE49-F238E27FC236}">
                <a16:creationId xmlns:a16="http://schemas.microsoft.com/office/drawing/2014/main" id="{F95D6106-DA97-4B46-365C-EEB863846BC3}"/>
              </a:ext>
            </a:extLst>
          </p:cNvPr>
          <p:cNvCxnSpPr/>
          <p:nvPr/>
        </p:nvCxnSpPr>
        <p:spPr>
          <a:xfrm>
            <a:off x="6175523" y="1888433"/>
            <a:ext cx="0" cy="493643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22ECE7EB-9497-2C2E-FFEB-B3F281FDC249}"/>
              </a:ext>
            </a:extLst>
          </p:cNvPr>
          <p:cNvCxnSpPr/>
          <p:nvPr/>
        </p:nvCxnSpPr>
        <p:spPr>
          <a:xfrm>
            <a:off x="9178879" y="1888433"/>
            <a:ext cx="0" cy="493643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1" name="Picture 20">
            <a:extLst>
              <a:ext uri="{FF2B5EF4-FFF2-40B4-BE49-F238E27FC236}">
                <a16:creationId xmlns:a16="http://schemas.microsoft.com/office/drawing/2014/main" id="{A967060E-4D4A-0A01-BD48-878DA8FC0219}"/>
              </a:ext>
            </a:extLst>
          </p:cNvPr>
          <p:cNvPicPr>
            <a:picLocks noChangeAspect="1"/>
          </p:cNvPicPr>
          <p:nvPr/>
        </p:nvPicPr>
        <p:blipFill rotWithShape="1">
          <a:blip r:embed="rId5"/>
          <a:srcRect l="4761" t="1866" r="11401" b="2677"/>
          <a:stretch/>
        </p:blipFill>
        <p:spPr>
          <a:xfrm>
            <a:off x="9406935" y="2796209"/>
            <a:ext cx="2669290" cy="4028659"/>
          </a:xfrm>
          <a:prstGeom prst="rect">
            <a:avLst/>
          </a:prstGeom>
        </p:spPr>
      </p:pic>
    </p:spTree>
    <p:extLst>
      <p:ext uri="{BB962C8B-B14F-4D97-AF65-F5344CB8AC3E}">
        <p14:creationId xmlns:p14="http://schemas.microsoft.com/office/powerpoint/2010/main" val="3815349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latin typeface="Perpetua" panose="02020502060401020303" pitchFamily="18" charset="0"/>
                <a:cs typeface="Times New Roman" panose="02020603050405020304" pitchFamily="18" charset="0"/>
              </a:rPr>
              <a:t>Heap sort</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Heap sort operates by first converting the list in to a heap tree. </a:t>
            </a:r>
          </a:p>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Heap tree is a binary tree in which each node has a value greater than both its children (if any). </a:t>
            </a:r>
          </a:p>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It uses a process called "adjust to accomplish its task (building a heap tree) whenever a value is larger than its parent. </a:t>
            </a:r>
          </a:p>
          <a:p>
            <a:pPr marL="514350" indent="-457200" algn="just">
              <a:spcBef>
                <a:spcPts val="0"/>
              </a:spcBef>
              <a:tabLst>
                <a:tab pos="914400" algn="l"/>
              </a:tabLst>
            </a:pPr>
            <a:r>
              <a:rPr lang="en-US" sz="2800" dirty="0">
                <a:latin typeface="Perpetua" panose="02020502060401020303" pitchFamily="18" charset="0"/>
                <a:cs typeface="Times New Roman" panose="02020603050405020304" pitchFamily="18" charset="0"/>
              </a:rPr>
              <a:t>The time complexity of heap sort is O(nlogn).</a:t>
            </a:r>
          </a:p>
        </p:txBody>
      </p:sp>
      <p:sp>
        <p:nvSpPr>
          <p:cNvPr id="5" name="Slide Number Placeholder 4"/>
          <p:cNvSpPr>
            <a:spLocks noGrp="1"/>
          </p:cNvSpPr>
          <p:nvPr>
            <p:ph type="sldNum" sz="quarter" idx="12"/>
          </p:nvPr>
        </p:nvSpPr>
        <p:spPr/>
        <p:txBody>
          <a:bodyPr/>
          <a:lstStyle/>
          <a:p>
            <a:fld id="{4CE482DC-2269-4F26-9D2A-7E44B1A4CD85}" type="slidenum">
              <a:rPr lang="en-US" smtClean="0"/>
              <a:t>9</a:t>
            </a:fld>
            <a:endParaRPr lang="en-US" dirty="0"/>
          </a:p>
        </p:txBody>
      </p:sp>
    </p:spTree>
    <p:extLst>
      <p:ext uri="{BB962C8B-B14F-4D97-AF65-F5344CB8AC3E}">
        <p14:creationId xmlns:p14="http://schemas.microsoft.com/office/powerpoint/2010/main" val="29353523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4654</TotalTime>
  <Words>1111</Words>
  <Application>Microsoft Office PowerPoint</Application>
  <PresentationFormat>Widescreen</PresentationFormat>
  <Paragraphs>332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Calibri</vt:lpstr>
      <vt:lpstr>Perpetua</vt:lpstr>
      <vt:lpstr>Rockwell</vt:lpstr>
      <vt:lpstr>Rockwell Condensed</vt:lpstr>
      <vt:lpstr>Times New Roman</vt:lpstr>
      <vt:lpstr>Wingdings</vt:lpstr>
      <vt:lpstr>Wood Type</vt:lpstr>
      <vt:lpstr>CHAPTER eight </vt:lpstr>
      <vt:lpstr>Shell sort</vt:lpstr>
      <vt:lpstr>Shell sort</vt:lpstr>
      <vt:lpstr>Shell sort</vt:lpstr>
      <vt:lpstr>Shell sort</vt:lpstr>
      <vt:lpstr>Quick Sort</vt:lpstr>
      <vt:lpstr>Quick Sort</vt:lpstr>
      <vt:lpstr>Quick Sort</vt:lpstr>
      <vt:lpstr>Heap sort</vt:lpstr>
      <vt:lpstr>Heap sort</vt:lpstr>
      <vt:lpstr>Heap sort</vt:lpstr>
      <vt:lpstr>Heap sort</vt:lpstr>
      <vt:lpstr>Heap sort</vt:lpstr>
      <vt:lpstr>Heap sort</vt:lpstr>
      <vt:lpstr>Heap sort</vt:lpstr>
      <vt:lpstr>Heap sort</vt:lpstr>
      <vt:lpstr>Merge Sort</vt:lpstr>
      <vt:lpstr>Merge Sort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Dave</dc:creator>
  <cp:lastModifiedBy>Davo</cp:lastModifiedBy>
  <cp:revision>126</cp:revision>
  <dcterms:created xsi:type="dcterms:W3CDTF">2019-11-08T01:52:16Z</dcterms:created>
  <dcterms:modified xsi:type="dcterms:W3CDTF">2023-04-07T01:59:55Z</dcterms:modified>
</cp:coreProperties>
</file>