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58F1-D758-4EDD-9033-F61370F2C285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9CD7-00BA-4CCC-B8F4-F3265E950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9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500"/>
            <a:ext cx="9144000" cy="233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Three:</a:t>
            </a:r>
            <a:br>
              <a:rPr lang="en-US" dirty="0" smtClean="0"/>
            </a:br>
            <a:r>
              <a:rPr lang="en-US" dirty="0" smtClean="0"/>
              <a:t>Register Transfer and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27298"/>
            <a:ext cx="9144000" cy="3543301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Contents to be covered</a:t>
            </a:r>
          </a:p>
          <a:p>
            <a:pPr algn="l"/>
            <a:r>
              <a:rPr lang="en-US" dirty="0"/>
              <a:t>•</a:t>
            </a:r>
            <a:r>
              <a:rPr lang="en-US" b="1" dirty="0"/>
              <a:t>Register Transfer Language</a:t>
            </a:r>
            <a:endParaRPr lang="en-US" dirty="0"/>
          </a:p>
          <a:p>
            <a:pPr algn="l"/>
            <a:r>
              <a:rPr lang="en-US" dirty="0"/>
              <a:t>•</a:t>
            </a:r>
            <a:r>
              <a:rPr lang="en-US" b="1" dirty="0"/>
              <a:t>Register Transfer</a:t>
            </a:r>
            <a:endParaRPr lang="en-US" dirty="0"/>
          </a:p>
          <a:p>
            <a:pPr algn="l"/>
            <a:r>
              <a:rPr lang="en-US" dirty="0"/>
              <a:t>•</a:t>
            </a:r>
            <a:r>
              <a:rPr lang="en-US" b="1" dirty="0"/>
              <a:t>Bus and Memory Transfers</a:t>
            </a:r>
            <a:endParaRPr lang="en-US" dirty="0"/>
          </a:p>
          <a:p>
            <a:pPr algn="l"/>
            <a:r>
              <a:rPr lang="en-US" dirty="0"/>
              <a:t>•</a:t>
            </a:r>
            <a:r>
              <a:rPr lang="en-US" b="1" dirty="0"/>
              <a:t>Arithmetic </a:t>
            </a:r>
            <a:r>
              <a:rPr lang="en-US" b="1" dirty="0" err="1"/>
              <a:t>Microoperations</a:t>
            </a:r>
            <a:endParaRPr lang="en-US" dirty="0"/>
          </a:p>
          <a:p>
            <a:pPr algn="l"/>
            <a:r>
              <a:rPr lang="en-US" dirty="0"/>
              <a:t>•</a:t>
            </a:r>
            <a:r>
              <a:rPr lang="en-US" b="1" dirty="0"/>
              <a:t>Logic </a:t>
            </a:r>
            <a:r>
              <a:rPr lang="en-US" b="1" dirty="0" err="1"/>
              <a:t>Microoperations</a:t>
            </a:r>
            <a:endParaRPr lang="en-US" dirty="0"/>
          </a:p>
          <a:p>
            <a:pPr algn="l"/>
            <a:r>
              <a:rPr lang="en-US" dirty="0"/>
              <a:t>•</a:t>
            </a:r>
            <a:r>
              <a:rPr lang="en-US" b="1" dirty="0"/>
              <a:t>Shift </a:t>
            </a:r>
            <a:r>
              <a:rPr lang="en-US" b="1" dirty="0" err="1"/>
              <a:t>Microoperations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9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3-2 Register Transfer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61029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Bus and Memory Transfers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Paths </a:t>
            </a:r>
            <a:r>
              <a:rPr lang="en-US" dirty="0"/>
              <a:t>must be provided to transfer information from one register to another</a:t>
            </a:r>
          </a:p>
          <a:p>
            <a:pPr algn="just"/>
            <a:r>
              <a:rPr lang="en-US" dirty="0" smtClean="0"/>
              <a:t>A </a:t>
            </a:r>
            <a:r>
              <a:rPr lang="en-US" b="1" i="1" dirty="0"/>
              <a:t>Common Bus </a:t>
            </a:r>
            <a:r>
              <a:rPr lang="en-US" b="1" i="1" dirty="0" smtClean="0"/>
              <a:t>System </a:t>
            </a:r>
            <a:r>
              <a:rPr lang="en-US" dirty="0" smtClean="0"/>
              <a:t>is </a:t>
            </a:r>
            <a:r>
              <a:rPr lang="en-US" dirty="0"/>
              <a:t>a scheme for transferring information between registers in a </a:t>
            </a:r>
            <a:r>
              <a:rPr lang="en-US" b="1" dirty="0"/>
              <a:t>multiple-register configuration</a:t>
            </a:r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b="1" dirty="0"/>
              <a:t>bus</a:t>
            </a:r>
            <a:r>
              <a:rPr lang="en-US" dirty="0"/>
              <a:t>: set of common lines, one for each bit of a register, through which binary information is transferred one at a time</a:t>
            </a:r>
          </a:p>
          <a:p>
            <a:pPr algn="just"/>
            <a:r>
              <a:rPr lang="en-US" b="1" dirty="0" smtClean="0"/>
              <a:t>Control </a:t>
            </a:r>
            <a:r>
              <a:rPr lang="en-US" b="1" dirty="0"/>
              <a:t>signals </a:t>
            </a:r>
            <a:r>
              <a:rPr lang="en-US" dirty="0"/>
              <a:t>determine which register is selected by the bus during each particular register transfer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3-3 Bus and Memory Transfers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Bus and Memory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0688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selection lines choose the four bits of one register and transfer them in to the four line common bus.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239940"/>
            <a:ext cx="379730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Bus and Memory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transfer of information from a bus into one of many destination registers is done: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connecting the bus lines to the inputs of all destination registers and then:</a:t>
            </a:r>
          </a:p>
          <a:p>
            <a:pPr algn="just"/>
            <a:r>
              <a:rPr lang="en-US" dirty="0" smtClean="0"/>
              <a:t>activating </a:t>
            </a:r>
            <a:r>
              <a:rPr lang="en-US" dirty="0"/>
              <a:t>the load control of the particular destination register selected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write: R2 ← C to symbolize that the content of register C is </a:t>
            </a:r>
            <a:r>
              <a:rPr lang="en-US" i="1" dirty="0"/>
              <a:t>loaded </a:t>
            </a:r>
            <a:r>
              <a:rPr lang="en-US" i="1" dirty="0" smtClean="0"/>
              <a:t>into </a:t>
            </a:r>
            <a:r>
              <a:rPr lang="en-US" dirty="0" smtClean="0"/>
              <a:t>the </a:t>
            </a:r>
            <a:r>
              <a:rPr lang="en-US" dirty="0"/>
              <a:t>register R2 using the common system bus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equivalent to: BUS ←C, (select C) </a:t>
            </a:r>
          </a:p>
          <a:p>
            <a:pPr algn="just"/>
            <a:r>
              <a:rPr lang="en-US" dirty="0" smtClean="0"/>
              <a:t>                                 R2 </a:t>
            </a:r>
            <a:r>
              <a:rPr lang="en-US" dirty="0"/>
              <a:t>←BUS (Load R2)</a:t>
            </a:r>
          </a:p>
        </p:txBody>
      </p:sp>
    </p:spTree>
    <p:extLst>
      <p:ext uri="{BB962C8B-B14F-4D97-AF65-F5344CB8AC3E}">
        <p14:creationId xmlns:p14="http://schemas.microsoft.com/office/powerpoint/2010/main" val="383825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Bus and Memory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memory unit is a collection of storage cells together with associated circuits needed to transfer information in and out of storage.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memory stores binary information in groups of bits called </a:t>
            </a:r>
            <a:r>
              <a:rPr lang="en-US" b="1" i="1" dirty="0"/>
              <a:t>words</a:t>
            </a:r>
            <a:endParaRPr lang="en-US" dirty="0"/>
          </a:p>
          <a:p>
            <a:pPr algn="just"/>
            <a:r>
              <a:rPr lang="en-US" dirty="0" smtClean="0"/>
              <a:t>Data </a:t>
            </a:r>
            <a:r>
              <a:rPr lang="en-US" dirty="0"/>
              <a:t>being read or wrote is called a memory word (called M)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necessary to specify the address of M when writing /reading memory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done by enclosing the address in square brackets following the letter M</a:t>
            </a:r>
          </a:p>
          <a:p>
            <a:pPr algn="just"/>
            <a:r>
              <a:rPr lang="en-US" dirty="0" smtClean="0"/>
              <a:t>Example</a:t>
            </a:r>
            <a:r>
              <a:rPr lang="en-US" dirty="0"/>
              <a:t>: M[0016] : the memory contents at address </a:t>
            </a:r>
            <a:r>
              <a:rPr lang="en-US" dirty="0" smtClean="0"/>
              <a:t>0016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6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3-3 Bus and Memory Transfers: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transfer of information from a memory word to the outside environment is called a </a:t>
            </a:r>
            <a:r>
              <a:rPr lang="en-US" b="1" dirty="0"/>
              <a:t>read operation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Memory </a:t>
            </a:r>
            <a:r>
              <a:rPr lang="en-US" b="1" dirty="0"/>
              <a:t>read </a:t>
            </a:r>
            <a:r>
              <a:rPr lang="en-US" dirty="0"/>
              <a:t>: Transfer from memory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transfer of new information to be stored into the memory is called a </a:t>
            </a:r>
            <a:r>
              <a:rPr lang="en-US" b="1" dirty="0"/>
              <a:t>write operation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Memory </a:t>
            </a:r>
            <a:r>
              <a:rPr lang="en-US" b="1" dirty="0"/>
              <a:t>write </a:t>
            </a:r>
            <a:r>
              <a:rPr lang="en-US" dirty="0"/>
              <a:t>: Transfer to memory</a:t>
            </a:r>
          </a:p>
          <a:p>
            <a:pPr algn="just"/>
            <a:r>
              <a:rPr lang="en-US" dirty="0" smtClean="0"/>
              <a:t>Assume </a:t>
            </a:r>
            <a:r>
              <a:rPr lang="en-US" dirty="0"/>
              <a:t>that the address of a memory unit is stored in a register called the Address Register AR</a:t>
            </a:r>
          </a:p>
          <a:p>
            <a:pPr marL="0" indent="0" algn="just">
              <a:buNone/>
            </a:pPr>
            <a:r>
              <a:rPr lang="en-US" dirty="0" smtClean="0"/>
              <a:t>Lets </a:t>
            </a:r>
            <a:r>
              <a:rPr lang="en-US" dirty="0"/>
              <a:t>represent a Data Register with DR, then:</a:t>
            </a:r>
          </a:p>
          <a:p>
            <a:pPr algn="just"/>
            <a:r>
              <a:rPr lang="en-US" dirty="0" smtClean="0"/>
              <a:t>Read</a:t>
            </a:r>
            <a:r>
              <a:rPr lang="en-US" dirty="0"/>
              <a:t>: DR ← M[AR]</a:t>
            </a:r>
          </a:p>
          <a:p>
            <a:pPr algn="just"/>
            <a:r>
              <a:rPr lang="en-US" dirty="0" smtClean="0"/>
              <a:t>Write</a:t>
            </a:r>
            <a:r>
              <a:rPr lang="en-US" dirty="0"/>
              <a:t>: M[AR] ← </a:t>
            </a:r>
            <a:r>
              <a:rPr lang="en-US" dirty="0" smtClean="0"/>
              <a:t>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3-3 Bus and Memory </a:t>
            </a:r>
            <a:r>
              <a:rPr lang="en-US" dirty="0" smtClean="0"/>
              <a:t>Transfers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15536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3-4 Arithmetic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microoperations</a:t>
            </a:r>
            <a:r>
              <a:rPr lang="en-US" dirty="0"/>
              <a:t> most often encountered in digital computers are classified into four categories:</a:t>
            </a:r>
          </a:p>
          <a:p>
            <a:pPr marL="0" indent="0">
              <a:buNone/>
            </a:pPr>
            <a:r>
              <a:rPr lang="en-US" dirty="0"/>
              <a:t>–Register transfer </a:t>
            </a:r>
            <a:r>
              <a:rPr lang="en-US" dirty="0" err="1"/>
              <a:t>microoperations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–Arithmetic </a:t>
            </a:r>
            <a:r>
              <a:rPr lang="en-US" dirty="0" err="1"/>
              <a:t>microoperations</a:t>
            </a:r>
            <a:r>
              <a:rPr lang="en-US" dirty="0"/>
              <a:t> (on numeric data stored in the registers)</a:t>
            </a:r>
          </a:p>
          <a:p>
            <a:pPr marL="0" indent="0">
              <a:buNone/>
            </a:pPr>
            <a:r>
              <a:rPr lang="en-US" dirty="0"/>
              <a:t>–Logic </a:t>
            </a:r>
            <a:r>
              <a:rPr lang="en-US" dirty="0" err="1"/>
              <a:t>microoperations</a:t>
            </a:r>
            <a:r>
              <a:rPr lang="en-US" dirty="0"/>
              <a:t> (bit manipulations on non-numeric data)</a:t>
            </a:r>
          </a:p>
          <a:p>
            <a:pPr marL="0" indent="0">
              <a:buNone/>
            </a:pPr>
            <a:r>
              <a:rPr lang="en-US" dirty="0"/>
              <a:t>–Shift </a:t>
            </a:r>
            <a:r>
              <a:rPr lang="en-US" dirty="0" err="1"/>
              <a:t>microoperations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9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3-4 Arithmetic </a:t>
            </a:r>
            <a:r>
              <a:rPr lang="en-US" dirty="0" err="1" smtClean="0"/>
              <a:t>Microoperations</a:t>
            </a:r>
            <a:r>
              <a:rPr lang="en-US" dirty="0" smtClean="0"/>
              <a:t>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basic arithmetic </a:t>
            </a:r>
            <a:r>
              <a:rPr lang="en-US" dirty="0" err="1" smtClean="0"/>
              <a:t>microoperations</a:t>
            </a:r>
            <a:r>
              <a:rPr lang="en-US" dirty="0" smtClean="0"/>
              <a:t> are</a:t>
            </a:r>
            <a:r>
              <a:rPr lang="en-US" dirty="0"/>
              <a:t>: addition, subtraction, increment, decrement, and shift</a:t>
            </a:r>
          </a:p>
          <a:p>
            <a:r>
              <a:rPr lang="en-US" dirty="0" smtClean="0"/>
              <a:t>The </a:t>
            </a:r>
            <a:r>
              <a:rPr lang="en-US" dirty="0"/>
              <a:t>following table shows the arithmetic </a:t>
            </a:r>
            <a:r>
              <a:rPr lang="en-US" dirty="0" err="1"/>
              <a:t>microoperation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4192"/>
            <a:ext cx="1051560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3-1 Register Transfer Language (RTL)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digital Systems are an interconnection of hardware modules that do a certain task on the information.</a:t>
            </a:r>
          </a:p>
          <a:p>
            <a:r>
              <a:rPr lang="en-US" dirty="0" smtClean="0"/>
              <a:t>The </a:t>
            </a:r>
            <a:r>
              <a:rPr lang="en-US" dirty="0"/>
              <a:t>modules are constructed from such digital components as registers, decoders, arithmetic elements and control logic</a:t>
            </a:r>
          </a:p>
          <a:p>
            <a:r>
              <a:rPr lang="en-US" dirty="0" smtClean="0"/>
              <a:t>Modules </a:t>
            </a:r>
            <a:r>
              <a:rPr lang="en-US" dirty="0"/>
              <a:t>are interconnected with common data and control paths to form a digital 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3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3-4 Arithmetic </a:t>
            </a:r>
            <a:r>
              <a:rPr lang="en-US" dirty="0" err="1"/>
              <a:t>Microoperations</a:t>
            </a:r>
            <a:r>
              <a:rPr lang="en-US" dirty="0"/>
              <a:t> </a:t>
            </a:r>
            <a:r>
              <a:rPr lang="en-US" sz="3200" dirty="0"/>
              <a:t>Binary 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738"/>
            <a:ext cx="10515600" cy="3909461"/>
          </a:xfrm>
        </p:spPr>
      </p:pic>
    </p:spTree>
    <p:extLst>
      <p:ext uri="{BB962C8B-B14F-4D97-AF65-F5344CB8AC3E}">
        <p14:creationId xmlns:p14="http://schemas.microsoft.com/office/powerpoint/2010/main" val="189609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3-4 Arithmetic </a:t>
            </a:r>
            <a:r>
              <a:rPr lang="en-US" dirty="0" err="1"/>
              <a:t>Microoperations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Binary </a:t>
            </a:r>
            <a:r>
              <a:rPr lang="en-US" sz="3600" dirty="0"/>
              <a:t>Adder-</a:t>
            </a:r>
            <a:r>
              <a:rPr lang="en-US" sz="3600" dirty="0" err="1"/>
              <a:t>Subtractor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791"/>
            <a:ext cx="10515600" cy="4163006"/>
          </a:xfrm>
        </p:spPr>
      </p:pic>
    </p:spTree>
    <p:extLst>
      <p:ext uri="{BB962C8B-B14F-4D97-AF65-F5344CB8AC3E}">
        <p14:creationId xmlns:p14="http://schemas.microsoft.com/office/powerpoint/2010/main" val="90900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3-4 Arithmetic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Binary </a:t>
            </a:r>
            <a:r>
              <a:rPr lang="en-US" sz="3600" dirty="0"/>
              <a:t>Adder-</a:t>
            </a:r>
            <a:r>
              <a:rPr lang="en-US" sz="3600" dirty="0" err="1"/>
              <a:t>Subtractor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31481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3-4 Arithmetic </a:t>
            </a:r>
            <a:r>
              <a:rPr lang="en-US" dirty="0" err="1"/>
              <a:t>Microoperations</a:t>
            </a:r>
            <a:r>
              <a:rPr lang="en-US" dirty="0"/>
              <a:t> Binary </a:t>
            </a:r>
            <a:r>
              <a:rPr lang="en-US" dirty="0" err="1"/>
              <a:t>Incrementer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080"/>
            <a:ext cx="10515599" cy="4134427"/>
          </a:xfrm>
        </p:spPr>
      </p:pic>
    </p:spTree>
    <p:extLst>
      <p:ext uri="{BB962C8B-B14F-4D97-AF65-F5344CB8AC3E}">
        <p14:creationId xmlns:p14="http://schemas.microsoft.com/office/powerpoint/2010/main" val="288407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3-4 Arithmetic </a:t>
            </a:r>
            <a:r>
              <a:rPr lang="en-US" dirty="0" err="1" smtClean="0"/>
              <a:t>Microoperations</a:t>
            </a:r>
            <a:r>
              <a:rPr lang="en-US" dirty="0" smtClean="0"/>
              <a:t> Binary </a:t>
            </a:r>
            <a:r>
              <a:rPr lang="en-US" dirty="0" err="1" smtClean="0"/>
              <a:t>Incrementer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/>
              <a:t>Incrementer</a:t>
            </a:r>
            <a:r>
              <a:rPr lang="en-US" dirty="0"/>
              <a:t> can also be implemented using a counter</a:t>
            </a:r>
          </a:p>
          <a:p>
            <a:r>
              <a:rPr lang="en-US" dirty="0" smtClean="0"/>
              <a:t>A </a:t>
            </a:r>
            <a:r>
              <a:rPr lang="en-US" dirty="0"/>
              <a:t>binary </a:t>
            </a:r>
            <a:r>
              <a:rPr lang="en-US" dirty="0" err="1"/>
              <a:t>decrementer</a:t>
            </a:r>
            <a:r>
              <a:rPr lang="en-US" dirty="0"/>
              <a:t> can be implemented by adding 1111 to the desired register each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36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3-5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Manipulating </a:t>
            </a:r>
            <a:r>
              <a:rPr lang="en-US" dirty="0"/>
              <a:t>the </a:t>
            </a:r>
            <a:r>
              <a:rPr lang="en-US" b="1" dirty="0" smtClean="0"/>
              <a:t>bits </a:t>
            </a:r>
            <a:r>
              <a:rPr lang="en-US" dirty="0" smtClean="0"/>
              <a:t>stored </a:t>
            </a:r>
            <a:r>
              <a:rPr lang="en-US" dirty="0"/>
              <a:t>in a register (bit by bit)</a:t>
            </a:r>
          </a:p>
          <a:p>
            <a:r>
              <a:rPr lang="en-US" dirty="0" smtClean="0"/>
              <a:t>The </a:t>
            </a:r>
            <a:r>
              <a:rPr lang="en-US" dirty="0"/>
              <a:t>four basic logic </a:t>
            </a:r>
            <a:r>
              <a:rPr lang="en-US" dirty="0" err="1"/>
              <a:t>microoperations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3154182"/>
            <a:ext cx="677419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3-5 Logic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4625975"/>
          </a:xfrm>
        </p:spPr>
      </p:pic>
    </p:spTree>
    <p:extLst>
      <p:ext uri="{BB962C8B-B14F-4D97-AF65-F5344CB8AC3E}">
        <p14:creationId xmlns:p14="http://schemas.microsoft.com/office/powerpoint/2010/main" val="3384784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600" cy="4562475"/>
          </a:xfrm>
        </p:spPr>
      </p:pic>
    </p:spTree>
    <p:extLst>
      <p:ext uri="{BB962C8B-B14F-4D97-AF65-F5344CB8AC3E}">
        <p14:creationId xmlns:p14="http://schemas.microsoft.com/office/powerpoint/2010/main" val="786655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28539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569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3-1 Register Transfer Language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4651375"/>
          </a:xfrm>
        </p:spPr>
      </p:pic>
    </p:spTree>
    <p:extLst>
      <p:ext uri="{BB962C8B-B14F-4D97-AF65-F5344CB8AC3E}">
        <p14:creationId xmlns:p14="http://schemas.microsoft.com/office/powerpoint/2010/main" val="1455752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</a:t>
            </a:r>
            <a:r>
              <a:rPr lang="en-US" dirty="0"/>
              <a:t>Logic </a:t>
            </a:r>
            <a:r>
              <a:rPr lang="en-US" dirty="0" err="1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870"/>
            <a:ext cx="10515600" cy="3924848"/>
          </a:xfrm>
        </p:spPr>
      </p:pic>
    </p:spTree>
    <p:extLst>
      <p:ext uri="{BB962C8B-B14F-4D97-AF65-F5344CB8AC3E}">
        <p14:creationId xmlns:p14="http://schemas.microsoft.com/office/powerpoint/2010/main" val="100286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</a:t>
            </a:r>
            <a:r>
              <a:rPr lang="en-US" dirty="0"/>
              <a:t>Logic </a:t>
            </a:r>
            <a:r>
              <a:rPr lang="en-US" dirty="0" err="1"/>
              <a:t>Microoperations</a:t>
            </a:r>
            <a:r>
              <a:rPr lang="en-US" dirty="0"/>
              <a:t> </a:t>
            </a:r>
            <a:r>
              <a:rPr lang="en-US" sz="3600" dirty="0"/>
              <a:t>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212"/>
            <a:ext cx="10515600" cy="4560388"/>
          </a:xfrm>
        </p:spPr>
      </p:pic>
    </p:spTree>
    <p:extLst>
      <p:ext uri="{BB962C8B-B14F-4D97-AF65-F5344CB8AC3E}">
        <p14:creationId xmlns:p14="http://schemas.microsoft.com/office/powerpoint/2010/main" val="158426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3-5 Logic </a:t>
            </a:r>
            <a:r>
              <a:rPr lang="en-US" dirty="0" err="1" smtClean="0"/>
              <a:t>MicrooperationsHardware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hardware implementation of logic </a:t>
            </a:r>
            <a:r>
              <a:rPr lang="en-US" dirty="0" err="1"/>
              <a:t>microoperations</a:t>
            </a:r>
            <a:r>
              <a:rPr lang="en-US" dirty="0"/>
              <a:t> requires that logic gates be inserted for each bit or pair of bits in the registers to perform the required logic function</a:t>
            </a:r>
          </a:p>
          <a:p>
            <a:pPr algn="just"/>
            <a:r>
              <a:rPr lang="en-US" dirty="0" smtClean="0"/>
              <a:t>Most </a:t>
            </a:r>
            <a:r>
              <a:rPr lang="en-US" dirty="0"/>
              <a:t>computers use only four (AND, OR, XOR, and NOT) from which all others can be derived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6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/>
              <a:t>MicrooperationsHardware</a:t>
            </a:r>
            <a:r>
              <a:rPr lang="en-US" dirty="0"/>
              <a:t> Implementation </a:t>
            </a:r>
            <a:r>
              <a:rPr lang="en-US" sz="3600" dirty="0"/>
              <a:t>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659"/>
            <a:ext cx="10515600" cy="4077269"/>
          </a:xfrm>
        </p:spPr>
      </p:pic>
    </p:spTree>
    <p:extLst>
      <p:ext uri="{BB962C8B-B14F-4D97-AF65-F5344CB8AC3E}">
        <p14:creationId xmlns:p14="http://schemas.microsoft.com/office/powerpoint/2010/main" val="732812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3-5 Logic </a:t>
            </a:r>
            <a:r>
              <a:rPr lang="en-US" dirty="0" err="1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408074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3-6 Shift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</a:t>
            </a:r>
            <a:r>
              <a:rPr lang="en-US" dirty="0"/>
              <a:t>for serial transfer of data</a:t>
            </a:r>
          </a:p>
          <a:p>
            <a:r>
              <a:rPr lang="en-US" dirty="0" smtClean="0"/>
              <a:t>Also </a:t>
            </a:r>
            <a:r>
              <a:rPr lang="en-US" dirty="0"/>
              <a:t>used in conjunction with arithmetic, logic, and other data-processing operations</a:t>
            </a:r>
          </a:p>
          <a:p>
            <a:r>
              <a:rPr lang="en-US" dirty="0" smtClean="0"/>
              <a:t>The </a:t>
            </a:r>
            <a:r>
              <a:rPr lang="en-US" dirty="0"/>
              <a:t>contents of the register can be shifted to the left or to the right</a:t>
            </a:r>
          </a:p>
          <a:p>
            <a:r>
              <a:rPr lang="en-US" dirty="0" smtClean="0"/>
              <a:t>As </a:t>
            </a:r>
            <a:r>
              <a:rPr lang="en-US" dirty="0"/>
              <a:t>being shifted, the first flip-flop receives its binary information from the serial input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types of shifts: </a:t>
            </a:r>
          </a:p>
          <a:p>
            <a:r>
              <a:rPr lang="en-US" b="1" dirty="0" smtClean="0"/>
              <a:t>Logical </a:t>
            </a:r>
            <a:r>
              <a:rPr lang="en-US" b="1" dirty="0"/>
              <a:t>shift, </a:t>
            </a:r>
            <a:endParaRPr lang="en-US" dirty="0"/>
          </a:p>
          <a:p>
            <a:r>
              <a:rPr lang="en-US" b="1" dirty="0" smtClean="0"/>
              <a:t>Circular </a:t>
            </a:r>
            <a:r>
              <a:rPr lang="en-US" b="1" dirty="0"/>
              <a:t>shift (rotate operation)</a:t>
            </a:r>
            <a:endParaRPr lang="en-US" dirty="0"/>
          </a:p>
          <a:p>
            <a:r>
              <a:rPr lang="en-US" b="1" dirty="0" smtClean="0"/>
              <a:t>Arithmetic </a:t>
            </a:r>
            <a:r>
              <a:rPr lang="en-US" b="1" dirty="0"/>
              <a:t>shift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9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/>
              <a:t>Microoperations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5028"/>
            <a:ext cx="10515600" cy="4172532"/>
          </a:xfrm>
        </p:spPr>
      </p:pic>
    </p:spTree>
    <p:extLst>
      <p:ext uri="{BB962C8B-B14F-4D97-AF65-F5344CB8AC3E}">
        <p14:creationId xmlns:p14="http://schemas.microsoft.com/office/powerpoint/2010/main" val="57058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/>
              <a:t>Microoperations</a:t>
            </a:r>
            <a:r>
              <a:rPr lang="en-US" dirty="0"/>
              <a:t>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212"/>
            <a:ext cx="10515600" cy="4220164"/>
          </a:xfrm>
        </p:spPr>
      </p:pic>
    </p:spTree>
    <p:extLst>
      <p:ext uri="{BB962C8B-B14F-4D97-AF65-F5344CB8AC3E}">
        <p14:creationId xmlns:p14="http://schemas.microsoft.com/office/powerpoint/2010/main" val="3594634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/>
              <a:t>Microoperations</a:t>
            </a:r>
            <a:r>
              <a:rPr lang="en-US" dirty="0"/>
              <a:t>: Logical Shifts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26911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/>
              <a:t>Microoperations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Circular </a:t>
            </a:r>
            <a:r>
              <a:rPr lang="en-US" dirty="0"/>
              <a:t>Shifts (Rotate Operation)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418949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3-1 Register Transfer Language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internal hardware organization of a digital computer is defined by specifying:</a:t>
            </a:r>
          </a:p>
          <a:p>
            <a:r>
              <a:rPr lang="en-US" dirty="0" smtClean="0"/>
              <a:t>The </a:t>
            </a:r>
            <a:r>
              <a:rPr lang="en-US" dirty="0"/>
              <a:t>set of registers it contains and their function</a:t>
            </a:r>
          </a:p>
          <a:p>
            <a:r>
              <a:rPr lang="en-US" dirty="0" smtClean="0"/>
              <a:t>The </a:t>
            </a:r>
            <a:r>
              <a:rPr lang="en-US" dirty="0"/>
              <a:t>sequence of </a:t>
            </a:r>
            <a:r>
              <a:rPr lang="en-US" dirty="0" err="1" smtClean="0"/>
              <a:t>microoperations</a:t>
            </a:r>
            <a:r>
              <a:rPr lang="en-US" dirty="0" smtClean="0"/>
              <a:t> performed </a:t>
            </a:r>
            <a:r>
              <a:rPr lang="en-US" dirty="0"/>
              <a:t>on the binary information stored in the registers</a:t>
            </a:r>
          </a:p>
          <a:p>
            <a:r>
              <a:rPr lang="en-US" dirty="0" smtClean="0"/>
              <a:t>The </a:t>
            </a:r>
            <a:r>
              <a:rPr lang="en-US" dirty="0"/>
              <a:t>control that initiates the sequence of </a:t>
            </a:r>
            <a:r>
              <a:rPr lang="en-US" dirty="0" err="1"/>
              <a:t>microoperations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Register </a:t>
            </a:r>
            <a:r>
              <a:rPr lang="en-US" b="1" dirty="0"/>
              <a:t>Transfer Language (RTL) </a:t>
            </a:r>
            <a:r>
              <a:rPr lang="en-US" dirty="0"/>
              <a:t>: a symbolic notation to describe the </a:t>
            </a:r>
            <a:r>
              <a:rPr lang="en-US" dirty="0" err="1" smtClean="0"/>
              <a:t>microoperation</a:t>
            </a:r>
            <a:r>
              <a:rPr lang="en-US" dirty="0" smtClean="0"/>
              <a:t> transfers </a:t>
            </a:r>
            <a:r>
              <a:rPr lang="en-US" dirty="0"/>
              <a:t>among </a:t>
            </a:r>
            <a:r>
              <a:rPr lang="en-US" dirty="0" smtClean="0"/>
              <a:t>registers.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08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/>
              <a:t>MicrooperationsArithmetic</a:t>
            </a:r>
            <a:r>
              <a:rPr lang="en-US" dirty="0"/>
              <a:t> Shifts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750144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 smtClean="0"/>
              <a:t>Microoperations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Arithmetic </a:t>
            </a:r>
            <a:r>
              <a:rPr lang="en-US" dirty="0"/>
              <a:t>Shifts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71174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Arithmetic </a:t>
            </a:r>
            <a:r>
              <a:rPr lang="en-US" dirty="0"/>
              <a:t>Shifts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9291"/>
            <a:ext cx="10515600" cy="4344006"/>
          </a:xfrm>
        </p:spPr>
      </p:pic>
    </p:spTree>
    <p:extLst>
      <p:ext uri="{BB962C8B-B14F-4D97-AF65-F5344CB8AC3E}">
        <p14:creationId xmlns:p14="http://schemas.microsoft.com/office/powerpoint/2010/main" val="225694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Arithmetic </a:t>
            </a:r>
            <a:r>
              <a:rPr lang="en-US" dirty="0"/>
              <a:t>Shifts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2738"/>
            <a:ext cx="10515599" cy="4036461"/>
          </a:xfrm>
        </p:spPr>
      </p:pic>
    </p:spTree>
    <p:extLst>
      <p:ext uri="{BB962C8B-B14F-4D97-AF65-F5344CB8AC3E}">
        <p14:creationId xmlns:p14="http://schemas.microsoft.com/office/powerpoint/2010/main" val="939861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Arithmetic </a:t>
            </a:r>
            <a:r>
              <a:rPr lang="en-US" dirty="0"/>
              <a:t>Shifts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4118182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 smtClean="0"/>
              <a:t>Microoperations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Arithmetic </a:t>
            </a:r>
            <a:r>
              <a:rPr lang="en-US" dirty="0"/>
              <a:t>Shifts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791"/>
            <a:ext cx="10515600" cy="4163006"/>
          </a:xfrm>
        </p:spPr>
      </p:pic>
    </p:spTree>
    <p:extLst>
      <p:ext uri="{BB962C8B-B14F-4D97-AF65-F5344CB8AC3E}">
        <p14:creationId xmlns:p14="http://schemas.microsoft.com/office/powerpoint/2010/main" val="305346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3-6 Shift </a:t>
            </a:r>
            <a:r>
              <a:rPr lang="en-US" dirty="0" err="1"/>
              <a:t>Microoperations</a:t>
            </a:r>
            <a:r>
              <a:rPr lang="en-US" dirty="0"/>
              <a:t>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738"/>
            <a:ext cx="10515600" cy="4201111"/>
          </a:xfrm>
        </p:spPr>
      </p:pic>
    </p:spTree>
    <p:extLst>
      <p:ext uri="{BB962C8B-B14F-4D97-AF65-F5344CB8AC3E}">
        <p14:creationId xmlns:p14="http://schemas.microsoft.com/office/powerpoint/2010/main" val="319292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3-2 Register Transfer (our first </a:t>
            </a:r>
            <a:r>
              <a:rPr lang="en-US" dirty="0" err="1" smtClean="0"/>
              <a:t>microoperation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/>
              <a:t>registers are designated by capital letters (sometimes followed by numerals) to denote the function of the register</a:t>
            </a:r>
          </a:p>
          <a:p>
            <a:r>
              <a:rPr lang="en-US" dirty="0" smtClean="0"/>
              <a:t>R1</a:t>
            </a:r>
            <a:r>
              <a:rPr lang="en-US" dirty="0"/>
              <a:t>: processor register</a:t>
            </a:r>
          </a:p>
          <a:p>
            <a:r>
              <a:rPr lang="en-US" dirty="0" smtClean="0"/>
              <a:t>MAR</a:t>
            </a:r>
            <a:r>
              <a:rPr lang="en-US" dirty="0"/>
              <a:t>: Memory Address Register (holds an address for a memory unit)</a:t>
            </a:r>
          </a:p>
          <a:p>
            <a:r>
              <a:rPr lang="en-US" dirty="0" smtClean="0"/>
              <a:t>PC</a:t>
            </a:r>
            <a:r>
              <a:rPr lang="en-US" dirty="0"/>
              <a:t>: Program Counter</a:t>
            </a:r>
          </a:p>
          <a:p>
            <a:r>
              <a:rPr lang="en-US" dirty="0" smtClean="0"/>
              <a:t>IR</a:t>
            </a:r>
            <a:r>
              <a:rPr lang="en-US" dirty="0"/>
              <a:t>: Instruction Register</a:t>
            </a:r>
          </a:p>
          <a:p>
            <a:r>
              <a:rPr lang="en-US" dirty="0" smtClean="0"/>
              <a:t>SR</a:t>
            </a:r>
            <a:r>
              <a:rPr lang="en-US" dirty="0"/>
              <a:t>: Status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3-2 Register Transfer cont.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25005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3-2 Register Transfer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414000" cy="4351338"/>
          </a:xfrm>
        </p:spPr>
      </p:pic>
    </p:spTree>
    <p:extLst>
      <p:ext uri="{BB962C8B-B14F-4D97-AF65-F5344CB8AC3E}">
        <p14:creationId xmlns:p14="http://schemas.microsoft.com/office/powerpoint/2010/main" val="38495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3-2 Register Transfer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738"/>
            <a:ext cx="10515599" cy="4614362"/>
          </a:xfrm>
        </p:spPr>
      </p:pic>
    </p:spTree>
    <p:extLst>
      <p:ext uri="{BB962C8B-B14F-4D97-AF65-F5344CB8AC3E}">
        <p14:creationId xmlns:p14="http://schemas.microsoft.com/office/powerpoint/2010/main" val="12483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3-2 Register Transfer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975"/>
            <a:ext cx="10515600" cy="4210638"/>
          </a:xfrm>
        </p:spPr>
      </p:pic>
    </p:spTree>
    <p:extLst>
      <p:ext uri="{BB962C8B-B14F-4D97-AF65-F5344CB8AC3E}">
        <p14:creationId xmlns:p14="http://schemas.microsoft.com/office/powerpoint/2010/main" val="281179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961</Words>
  <Application>Microsoft Office PowerPoint</Application>
  <PresentationFormat>Widescreen</PresentationFormat>
  <Paragraphs>114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Chapter Three: Register Transfer and Microoperations</vt:lpstr>
      <vt:lpstr>3-1 Register Transfer Language (RTL)</vt:lpstr>
      <vt:lpstr>3-1 Register Transfer Language cont.</vt:lpstr>
      <vt:lpstr>3-1 Register Transfer Language cont.</vt:lpstr>
      <vt:lpstr>3-2 Register Transfer (our first microoperation)</vt:lpstr>
      <vt:lpstr>3-2 Register Transfer cont.</vt:lpstr>
      <vt:lpstr>3-2 Register Transfer cont.</vt:lpstr>
      <vt:lpstr>3-2 Register Transfer cont.</vt:lpstr>
      <vt:lpstr>3-2 Register Transfer cont.</vt:lpstr>
      <vt:lpstr>3-2 Register Transfer cont.</vt:lpstr>
      <vt:lpstr>3-3 Bus and Memory Transfers </vt:lpstr>
      <vt:lpstr>3-3 Bus and Memory Transfers</vt:lpstr>
      <vt:lpstr>3-3 Bus and Memory Transfers</vt:lpstr>
      <vt:lpstr>3-3 Bus and Memory Transfers</vt:lpstr>
      <vt:lpstr>3-3 Bus and Memory Transfers</vt:lpstr>
      <vt:lpstr>3-3 Bus and Memory Transfers:</vt:lpstr>
      <vt:lpstr>3-3 Bus and Memory Transfers</vt:lpstr>
      <vt:lpstr>3-4 Arithmetic Microoperations</vt:lpstr>
      <vt:lpstr>3-4 Arithmetic Microoperations cont.</vt:lpstr>
      <vt:lpstr>3-4 Arithmetic Microoperations Binary Adder</vt:lpstr>
      <vt:lpstr>3-4 Arithmetic Microoperations  Binary Adder-Subtractor</vt:lpstr>
      <vt:lpstr>3-4 Arithmetic Microoperations Binary Adder-Subtractor</vt:lpstr>
      <vt:lpstr>3-4 Arithmetic Microoperations Binary Incrementer</vt:lpstr>
      <vt:lpstr>3-4 Arithmetic Microoperations Binary Incrementer</vt:lpstr>
      <vt:lpstr>3-5 Logic Microoperations</vt:lpstr>
      <vt:lpstr> 3-5 Logic Microoperations</vt:lpstr>
      <vt:lpstr>3-5 Logic Microoperations</vt:lpstr>
      <vt:lpstr>3-5 Logic Microoperations</vt:lpstr>
      <vt:lpstr>3-5 Logic Microoperations</vt:lpstr>
      <vt:lpstr>3-5 Logic Microoperations Other Logic Microoperations</vt:lpstr>
      <vt:lpstr>3-5 Logic Microoperations Other Logic Microoperations cont.</vt:lpstr>
      <vt:lpstr>3-5 Logic MicrooperationsHardware Implementation</vt:lpstr>
      <vt:lpstr>3-5 Logic MicrooperationsHardware Implementation cont.</vt:lpstr>
      <vt:lpstr>3-5 Logic Microoperations</vt:lpstr>
      <vt:lpstr>3-6 Shift Microoperations </vt:lpstr>
      <vt:lpstr>3-6 Shift Microoperations</vt:lpstr>
      <vt:lpstr>3-6 Shift Microoperations cont.</vt:lpstr>
      <vt:lpstr>3-6 Shift Microoperations: Logical Shifts</vt:lpstr>
      <vt:lpstr>3-6 Shift Microoperations:  Circular Shifts (Rotate Operation)</vt:lpstr>
      <vt:lpstr>3-6 Shift MicrooperationsArithmetic Shifts</vt:lpstr>
      <vt:lpstr>3-6 Shift Microoperations  Arithmetic Shifts cont.</vt:lpstr>
      <vt:lpstr>3-6 Shift Microoperations Arithmetic Shifts</vt:lpstr>
      <vt:lpstr>3-6 Shift Microoperations Arithmetic Shifts</vt:lpstr>
      <vt:lpstr>3-6 Shift Microoperations Arithmetic Shifts</vt:lpstr>
      <vt:lpstr>3-6 Shift Microoperations Arithmetic Shifts</vt:lpstr>
      <vt:lpstr>3-6 Shift Microoperations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Three: Register Transfer and Microoperations</dc:title>
  <dc:creator>riiii</dc:creator>
  <cp:lastModifiedBy>riiii</cp:lastModifiedBy>
  <cp:revision>55</cp:revision>
  <dcterms:created xsi:type="dcterms:W3CDTF">2023-03-09T09:55:15Z</dcterms:created>
  <dcterms:modified xsi:type="dcterms:W3CDTF">2023-03-10T07:24:45Z</dcterms:modified>
</cp:coreProperties>
</file>