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sldIdLst>
    <p:sldId id="256" r:id="rId5"/>
    <p:sldId id="257" r:id="rId6"/>
    <p:sldId id="264" r:id="rId7"/>
    <p:sldId id="258" r:id="rId8"/>
    <p:sldId id="265" r:id="rId9"/>
    <p:sldId id="259" r:id="rId10"/>
    <p:sldId id="260" r:id="rId11"/>
    <p:sldId id="283" r:id="rId12"/>
    <p:sldId id="261" r:id="rId13"/>
    <p:sldId id="262" r:id="rId14"/>
    <p:sldId id="286" r:id="rId15"/>
    <p:sldId id="289" r:id="rId16"/>
    <p:sldId id="290" r:id="rId17"/>
    <p:sldId id="288" r:id="rId18"/>
    <p:sldId id="287" r:id="rId19"/>
    <p:sldId id="291" r:id="rId20"/>
    <p:sldId id="266" r:id="rId21"/>
    <p:sldId id="284" r:id="rId22"/>
    <p:sldId id="285" r:id="rId23"/>
    <p:sldId id="267" r:id="rId24"/>
    <p:sldId id="268" r:id="rId25"/>
    <p:sldId id="276" r:id="rId26"/>
    <p:sldId id="277" r:id="rId27"/>
    <p:sldId id="278" r:id="rId28"/>
    <p:sldId id="269" r:id="rId29"/>
    <p:sldId id="279" r:id="rId30"/>
    <p:sldId id="280" r:id="rId31"/>
    <p:sldId id="270" r:id="rId32"/>
    <p:sldId id="271" r:id="rId33"/>
    <p:sldId id="272" r:id="rId34"/>
    <p:sldId id="273" r:id="rId35"/>
    <p:sldId id="274" r:id="rId36"/>
    <p:sldId id="275" r:id="rId37"/>
    <p:sldId id="263" r:id="rId38"/>
    <p:sldId id="28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91529" autoAdjust="0"/>
  </p:normalViewPr>
  <p:slideViewPr>
    <p:cSldViewPr snapToGrid="0">
      <p:cViewPr varScale="1">
        <p:scale>
          <a:sx n="79" d="100"/>
          <a:sy n="79" d="100"/>
        </p:scale>
        <p:origin x="10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205BA0-D07C-4AA0-8948-AAE300E1B5F9}" type="datetimeFigureOut">
              <a:rPr lang="en-US" smtClean="0"/>
              <a:t>8/6/2022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1E4647-183F-4344-920C-A1385640787E}" type="slidenum">
              <a:rPr lang="en-US" smtClean="0"/>
              <a:t>‹#›</a:t>
            </a:fld>
            <a:endParaRPr lang="en-US"/>
          </a:p>
        </p:txBody>
      </p:sp>
    </p:spTree>
    <p:extLst>
      <p:ext uri="{BB962C8B-B14F-4D97-AF65-F5344CB8AC3E}">
        <p14:creationId xmlns:p14="http://schemas.microsoft.com/office/powerpoint/2010/main" val="2137369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1E4647-183F-4344-920C-A1385640787E}" type="slidenum">
              <a:rPr lang="en-US" smtClean="0"/>
              <a:t>13</a:t>
            </a:fld>
            <a:endParaRPr lang="en-US"/>
          </a:p>
        </p:txBody>
      </p:sp>
    </p:spTree>
    <p:extLst>
      <p:ext uri="{BB962C8B-B14F-4D97-AF65-F5344CB8AC3E}">
        <p14:creationId xmlns:p14="http://schemas.microsoft.com/office/powerpoint/2010/main" val="453150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3D783-C54A-E800-C95B-AC117DE964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8AEEEE-B1A7-2142-1AEE-ABE614BE8F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04F24D-4FD0-A5CA-6858-2B157D62C57A}"/>
              </a:ext>
            </a:extLst>
          </p:cNvPr>
          <p:cNvSpPr>
            <a:spLocks noGrp="1"/>
          </p:cNvSpPr>
          <p:nvPr>
            <p:ph type="dt" sz="half" idx="10"/>
          </p:nvPr>
        </p:nvSpPr>
        <p:spPr/>
        <p:txBody>
          <a:bodyPr/>
          <a:lstStyle/>
          <a:p>
            <a:fld id="{1E5BAD7A-2F7F-47CF-9EEC-A988505F0661}" type="datetimeFigureOut">
              <a:rPr lang="en-US" smtClean="0"/>
              <a:t>8/6/2022</a:t>
            </a:fld>
            <a:endParaRPr lang="en-US"/>
          </a:p>
        </p:txBody>
      </p:sp>
      <p:sp>
        <p:nvSpPr>
          <p:cNvPr id="5" name="Footer Placeholder 4">
            <a:extLst>
              <a:ext uri="{FF2B5EF4-FFF2-40B4-BE49-F238E27FC236}">
                <a16:creationId xmlns:a16="http://schemas.microsoft.com/office/drawing/2014/main" id="{576215A0-C87B-40EC-2F09-998E008301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BD179-BE44-CFEF-BEAB-3C3CCC352397}"/>
              </a:ext>
            </a:extLst>
          </p:cNvPr>
          <p:cNvSpPr>
            <a:spLocks noGrp="1"/>
          </p:cNvSpPr>
          <p:nvPr>
            <p:ph type="sldNum" sz="quarter" idx="12"/>
          </p:nvPr>
        </p:nvSpPr>
        <p:spPr/>
        <p:txBody>
          <a:bodyPr/>
          <a:lstStyle/>
          <a:p>
            <a:fld id="{5A3D5A29-04FD-498E-AF3E-831832C72099}" type="slidenum">
              <a:rPr lang="en-US" smtClean="0"/>
              <a:t>‹#›</a:t>
            </a:fld>
            <a:endParaRPr lang="en-US"/>
          </a:p>
        </p:txBody>
      </p:sp>
    </p:spTree>
    <p:extLst>
      <p:ext uri="{BB962C8B-B14F-4D97-AF65-F5344CB8AC3E}">
        <p14:creationId xmlns:p14="http://schemas.microsoft.com/office/powerpoint/2010/main" val="2919789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C04F-5F2C-5B70-B4F8-77075247AC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B33A0E-635D-B6C8-1471-DEFEEC508F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D30F5E-C76D-EA3F-E0A2-0A696C7FA002}"/>
              </a:ext>
            </a:extLst>
          </p:cNvPr>
          <p:cNvSpPr>
            <a:spLocks noGrp="1"/>
          </p:cNvSpPr>
          <p:nvPr>
            <p:ph type="dt" sz="half" idx="10"/>
          </p:nvPr>
        </p:nvSpPr>
        <p:spPr/>
        <p:txBody>
          <a:bodyPr/>
          <a:lstStyle/>
          <a:p>
            <a:fld id="{1E5BAD7A-2F7F-47CF-9EEC-A988505F0661}" type="datetimeFigureOut">
              <a:rPr lang="en-US" smtClean="0"/>
              <a:t>8/6/2022</a:t>
            </a:fld>
            <a:endParaRPr lang="en-US"/>
          </a:p>
        </p:txBody>
      </p:sp>
      <p:sp>
        <p:nvSpPr>
          <p:cNvPr id="5" name="Footer Placeholder 4">
            <a:extLst>
              <a:ext uri="{FF2B5EF4-FFF2-40B4-BE49-F238E27FC236}">
                <a16:creationId xmlns:a16="http://schemas.microsoft.com/office/drawing/2014/main" id="{C7F657A6-C701-28B3-C210-781D1656B5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3CAC8F-0244-B847-07C0-429D972DF44C}"/>
              </a:ext>
            </a:extLst>
          </p:cNvPr>
          <p:cNvSpPr>
            <a:spLocks noGrp="1"/>
          </p:cNvSpPr>
          <p:nvPr>
            <p:ph type="sldNum" sz="quarter" idx="12"/>
          </p:nvPr>
        </p:nvSpPr>
        <p:spPr/>
        <p:txBody>
          <a:bodyPr/>
          <a:lstStyle/>
          <a:p>
            <a:fld id="{5A3D5A29-04FD-498E-AF3E-831832C72099}" type="slidenum">
              <a:rPr lang="en-US" smtClean="0"/>
              <a:t>‹#›</a:t>
            </a:fld>
            <a:endParaRPr lang="en-US"/>
          </a:p>
        </p:txBody>
      </p:sp>
    </p:spTree>
    <p:extLst>
      <p:ext uri="{BB962C8B-B14F-4D97-AF65-F5344CB8AC3E}">
        <p14:creationId xmlns:p14="http://schemas.microsoft.com/office/powerpoint/2010/main" val="3054885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AEF0FF-BCDE-8753-0657-DD32524434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E6EC6B-3113-75C1-4D01-1C2A5FB624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7AE74A-3644-EBE2-AE8B-C6A1D38B83DE}"/>
              </a:ext>
            </a:extLst>
          </p:cNvPr>
          <p:cNvSpPr>
            <a:spLocks noGrp="1"/>
          </p:cNvSpPr>
          <p:nvPr>
            <p:ph type="dt" sz="half" idx="10"/>
          </p:nvPr>
        </p:nvSpPr>
        <p:spPr/>
        <p:txBody>
          <a:bodyPr/>
          <a:lstStyle/>
          <a:p>
            <a:fld id="{1E5BAD7A-2F7F-47CF-9EEC-A988505F0661}" type="datetimeFigureOut">
              <a:rPr lang="en-US" smtClean="0"/>
              <a:t>8/6/2022</a:t>
            </a:fld>
            <a:endParaRPr lang="en-US"/>
          </a:p>
        </p:txBody>
      </p:sp>
      <p:sp>
        <p:nvSpPr>
          <p:cNvPr id="5" name="Footer Placeholder 4">
            <a:extLst>
              <a:ext uri="{FF2B5EF4-FFF2-40B4-BE49-F238E27FC236}">
                <a16:creationId xmlns:a16="http://schemas.microsoft.com/office/drawing/2014/main" id="{BE361283-C66E-6413-AE98-3708C657B6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8FFEF-FD9B-511A-CA62-0F3ED05077CF}"/>
              </a:ext>
            </a:extLst>
          </p:cNvPr>
          <p:cNvSpPr>
            <a:spLocks noGrp="1"/>
          </p:cNvSpPr>
          <p:nvPr>
            <p:ph type="sldNum" sz="quarter" idx="12"/>
          </p:nvPr>
        </p:nvSpPr>
        <p:spPr/>
        <p:txBody>
          <a:bodyPr/>
          <a:lstStyle/>
          <a:p>
            <a:fld id="{5A3D5A29-04FD-498E-AF3E-831832C72099}" type="slidenum">
              <a:rPr lang="en-US" smtClean="0"/>
              <a:t>‹#›</a:t>
            </a:fld>
            <a:endParaRPr lang="en-US"/>
          </a:p>
        </p:txBody>
      </p:sp>
    </p:spTree>
    <p:extLst>
      <p:ext uri="{BB962C8B-B14F-4D97-AF65-F5344CB8AC3E}">
        <p14:creationId xmlns:p14="http://schemas.microsoft.com/office/powerpoint/2010/main" val="1721607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C147-1EDF-08D3-444D-5E20EE0EAF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B603F5-95CA-A8A2-81CB-B858F7C067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9E5DD3-C05D-5A99-6511-65CC287DCABF}"/>
              </a:ext>
            </a:extLst>
          </p:cNvPr>
          <p:cNvSpPr>
            <a:spLocks noGrp="1"/>
          </p:cNvSpPr>
          <p:nvPr>
            <p:ph type="dt" sz="half" idx="10"/>
          </p:nvPr>
        </p:nvSpPr>
        <p:spPr/>
        <p:txBody>
          <a:bodyPr/>
          <a:lstStyle/>
          <a:p>
            <a:fld id="{1E5BAD7A-2F7F-47CF-9EEC-A988505F0661}" type="datetimeFigureOut">
              <a:rPr lang="en-US" smtClean="0"/>
              <a:t>8/6/2022</a:t>
            </a:fld>
            <a:endParaRPr lang="en-US"/>
          </a:p>
        </p:txBody>
      </p:sp>
      <p:sp>
        <p:nvSpPr>
          <p:cNvPr id="5" name="Footer Placeholder 4">
            <a:extLst>
              <a:ext uri="{FF2B5EF4-FFF2-40B4-BE49-F238E27FC236}">
                <a16:creationId xmlns:a16="http://schemas.microsoft.com/office/drawing/2014/main" id="{4660202B-A332-013E-5635-D49F68E59A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CC5FF1-50F8-7F02-D6DF-8EFDA34980F1}"/>
              </a:ext>
            </a:extLst>
          </p:cNvPr>
          <p:cNvSpPr>
            <a:spLocks noGrp="1"/>
          </p:cNvSpPr>
          <p:nvPr>
            <p:ph type="sldNum" sz="quarter" idx="12"/>
          </p:nvPr>
        </p:nvSpPr>
        <p:spPr/>
        <p:txBody>
          <a:bodyPr/>
          <a:lstStyle/>
          <a:p>
            <a:fld id="{5A3D5A29-04FD-498E-AF3E-831832C72099}" type="slidenum">
              <a:rPr lang="en-US" smtClean="0"/>
              <a:t>‹#›</a:t>
            </a:fld>
            <a:endParaRPr lang="en-US"/>
          </a:p>
        </p:txBody>
      </p:sp>
    </p:spTree>
    <p:extLst>
      <p:ext uri="{BB962C8B-B14F-4D97-AF65-F5344CB8AC3E}">
        <p14:creationId xmlns:p14="http://schemas.microsoft.com/office/powerpoint/2010/main" val="291364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57B94-44EB-E5CF-D56B-D25C7ED303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6F7E4B-A826-FD86-6BD2-04E825DE22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436BEA-AC46-E8CA-4770-D448B5FCD8E1}"/>
              </a:ext>
            </a:extLst>
          </p:cNvPr>
          <p:cNvSpPr>
            <a:spLocks noGrp="1"/>
          </p:cNvSpPr>
          <p:nvPr>
            <p:ph type="dt" sz="half" idx="10"/>
          </p:nvPr>
        </p:nvSpPr>
        <p:spPr/>
        <p:txBody>
          <a:bodyPr/>
          <a:lstStyle/>
          <a:p>
            <a:fld id="{1E5BAD7A-2F7F-47CF-9EEC-A988505F0661}" type="datetimeFigureOut">
              <a:rPr lang="en-US" smtClean="0"/>
              <a:t>8/6/2022</a:t>
            </a:fld>
            <a:endParaRPr lang="en-US"/>
          </a:p>
        </p:txBody>
      </p:sp>
      <p:sp>
        <p:nvSpPr>
          <p:cNvPr id="5" name="Footer Placeholder 4">
            <a:extLst>
              <a:ext uri="{FF2B5EF4-FFF2-40B4-BE49-F238E27FC236}">
                <a16:creationId xmlns:a16="http://schemas.microsoft.com/office/drawing/2014/main" id="{00FCA4B0-2C7E-B317-9FF8-0FD2A15B53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B2D3DB-0015-072B-BAE0-E22C556C2CB6}"/>
              </a:ext>
            </a:extLst>
          </p:cNvPr>
          <p:cNvSpPr>
            <a:spLocks noGrp="1"/>
          </p:cNvSpPr>
          <p:nvPr>
            <p:ph type="sldNum" sz="quarter" idx="12"/>
          </p:nvPr>
        </p:nvSpPr>
        <p:spPr/>
        <p:txBody>
          <a:bodyPr/>
          <a:lstStyle/>
          <a:p>
            <a:fld id="{5A3D5A29-04FD-498E-AF3E-831832C72099}" type="slidenum">
              <a:rPr lang="en-US" smtClean="0"/>
              <a:t>‹#›</a:t>
            </a:fld>
            <a:endParaRPr lang="en-US"/>
          </a:p>
        </p:txBody>
      </p:sp>
    </p:spTree>
    <p:extLst>
      <p:ext uri="{BB962C8B-B14F-4D97-AF65-F5344CB8AC3E}">
        <p14:creationId xmlns:p14="http://schemas.microsoft.com/office/powerpoint/2010/main" val="2948226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07DC7-7CF0-F847-64A7-28CCBFD77E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4EAD6-C81A-FBBF-9537-87817E626D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2065AE-C081-A7D2-8927-D415772D51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D5A010-F0A1-FE99-2F13-9DB62715B6BB}"/>
              </a:ext>
            </a:extLst>
          </p:cNvPr>
          <p:cNvSpPr>
            <a:spLocks noGrp="1"/>
          </p:cNvSpPr>
          <p:nvPr>
            <p:ph type="dt" sz="half" idx="10"/>
          </p:nvPr>
        </p:nvSpPr>
        <p:spPr/>
        <p:txBody>
          <a:bodyPr/>
          <a:lstStyle/>
          <a:p>
            <a:fld id="{1E5BAD7A-2F7F-47CF-9EEC-A988505F0661}" type="datetimeFigureOut">
              <a:rPr lang="en-US" smtClean="0"/>
              <a:t>8/6/2022</a:t>
            </a:fld>
            <a:endParaRPr lang="en-US"/>
          </a:p>
        </p:txBody>
      </p:sp>
      <p:sp>
        <p:nvSpPr>
          <p:cNvPr id="6" name="Footer Placeholder 5">
            <a:extLst>
              <a:ext uri="{FF2B5EF4-FFF2-40B4-BE49-F238E27FC236}">
                <a16:creationId xmlns:a16="http://schemas.microsoft.com/office/drawing/2014/main" id="{103678C3-CF54-21BA-EF12-2DAA69AA1A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BE729-227E-BDAE-E14F-AEC4ECB6F19E}"/>
              </a:ext>
            </a:extLst>
          </p:cNvPr>
          <p:cNvSpPr>
            <a:spLocks noGrp="1"/>
          </p:cNvSpPr>
          <p:nvPr>
            <p:ph type="sldNum" sz="quarter" idx="12"/>
          </p:nvPr>
        </p:nvSpPr>
        <p:spPr/>
        <p:txBody>
          <a:bodyPr/>
          <a:lstStyle/>
          <a:p>
            <a:fld id="{5A3D5A29-04FD-498E-AF3E-831832C72099}" type="slidenum">
              <a:rPr lang="en-US" smtClean="0"/>
              <a:t>‹#›</a:t>
            </a:fld>
            <a:endParaRPr lang="en-US"/>
          </a:p>
        </p:txBody>
      </p:sp>
    </p:spTree>
    <p:extLst>
      <p:ext uri="{BB962C8B-B14F-4D97-AF65-F5344CB8AC3E}">
        <p14:creationId xmlns:p14="http://schemas.microsoft.com/office/powerpoint/2010/main" val="2558054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B91D6-4937-C25B-24FA-FE4DB9B57C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75CC1D-440A-3C6C-E6DA-993662CA50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E011BD-515C-9228-087C-DFE3FCB532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2B4533-EC75-A67E-9BA5-6DB4ABEF72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17FE18-4953-7F70-557C-ACDC87399A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81BA2F-14EA-4891-5885-EDCA5D4DC81A}"/>
              </a:ext>
            </a:extLst>
          </p:cNvPr>
          <p:cNvSpPr>
            <a:spLocks noGrp="1"/>
          </p:cNvSpPr>
          <p:nvPr>
            <p:ph type="dt" sz="half" idx="10"/>
          </p:nvPr>
        </p:nvSpPr>
        <p:spPr/>
        <p:txBody>
          <a:bodyPr/>
          <a:lstStyle/>
          <a:p>
            <a:fld id="{1E5BAD7A-2F7F-47CF-9EEC-A988505F0661}" type="datetimeFigureOut">
              <a:rPr lang="en-US" smtClean="0"/>
              <a:t>8/6/2022</a:t>
            </a:fld>
            <a:endParaRPr lang="en-US"/>
          </a:p>
        </p:txBody>
      </p:sp>
      <p:sp>
        <p:nvSpPr>
          <p:cNvPr id="8" name="Footer Placeholder 7">
            <a:extLst>
              <a:ext uri="{FF2B5EF4-FFF2-40B4-BE49-F238E27FC236}">
                <a16:creationId xmlns:a16="http://schemas.microsoft.com/office/drawing/2014/main" id="{729450B2-76A3-0B32-691A-870102792B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EB4E78-F7FC-48E6-1F6E-3F8F02C7A2ED}"/>
              </a:ext>
            </a:extLst>
          </p:cNvPr>
          <p:cNvSpPr>
            <a:spLocks noGrp="1"/>
          </p:cNvSpPr>
          <p:nvPr>
            <p:ph type="sldNum" sz="quarter" idx="12"/>
          </p:nvPr>
        </p:nvSpPr>
        <p:spPr/>
        <p:txBody>
          <a:bodyPr/>
          <a:lstStyle/>
          <a:p>
            <a:fld id="{5A3D5A29-04FD-498E-AF3E-831832C72099}" type="slidenum">
              <a:rPr lang="en-US" smtClean="0"/>
              <a:t>‹#›</a:t>
            </a:fld>
            <a:endParaRPr lang="en-US"/>
          </a:p>
        </p:txBody>
      </p:sp>
    </p:spTree>
    <p:extLst>
      <p:ext uri="{BB962C8B-B14F-4D97-AF65-F5344CB8AC3E}">
        <p14:creationId xmlns:p14="http://schemas.microsoft.com/office/powerpoint/2010/main" val="1380754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531A3-A193-1396-E284-FB3707A9EE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C2B856-2811-6564-DF06-0E17FC0EEB3D}"/>
              </a:ext>
            </a:extLst>
          </p:cNvPr>
          <p:cNvSpPr>
            <a:spLocks noGrp="1"/>
          </p:cNvSpPr>
          <p:nvPr>
            <p:ph type="dt" sz="half" idx="10"/>
          </p:nvPr>
        </p:nvSpPr>
        <p:spPr/>
        <p:txBody>
          <a:bodyPr/>
          <a:lstStyle/>
          <a:p>
            <a:fld id="{1E5BAD7A-2F7F-47CF-9EEC-A988505F0661}" type="datetimeFigureOut">
              <a:rPr lang="en-US" smtClean="0"/>
              <a:t>8/6/2022</a:t>
            </a:fld>
            <a:endParaRPr lang="en-US"/>
          </a:p>
        </p:txBody>
      </p:sp>
      <p:sp>
        <p:nvSpPr>
          <p:cNvPr id="4" name="Footer Placeholder 3">
            <a:extLst>
              <a:ext uri="{FF2B5EF4-FFF2-40B4-BE49-F238E27FC236}">
                <a16:creationId xmlns:a16="http://schemas.microsoft.com/office/drawing/2014/main" id="{629EA7F5-C000-4496-ECDA-55797866B7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045A84-C9B3-68E0-F855-292B2A8493C8}"/>
              </a:ext>
            </a:extLst>
          </p:cNvPr>
          <p:cNvSpPr>
            <a:spLocks noGrp="1"/>
          </p:cNvSpPr>
          <p:nvPr>
            <p:ph type="sldNum" sz="quarter" idx="12"/>
          </p:nvPr>
        </p:nvSpPr>
        <p:spPr/>
        <p:txBody>
          <a:bodyPr/>
          <a:lstStyle/>
          <a:p>
            <a:fld id="{5A3D5A29-04FD-498E-AF3E-831832C72099}" type="slidenum">
              <a:rPr lang="en-US" smtClean="0"/>
              <a:t>‹#›</a:t>
            </a:fld>
            <a:endParaRPr lang="en-US"/>
          </a:p>
        </p:txBody>
      </p:sp>
    </p:spTree>
    <p:extLst>
      <p:ext uri="{BB962C8B-B14F-4D97-AF65-F5344CB8AC3E}">
        <p14:creationId xmlns:p14="http://schemas.microsoft.com/office/powerpoint/2010/main" val="354450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7C0140-D095-55D0-153C-E9419F26317D}"/>
              </a:ext>
            </a:extLst>
          </p:cNvPr>
          <p:cNvSpPr>
            <a:spLocks noGrp="1"/>
          </p:cNvSpPr>
          <p:nvPr>
            <p:ph type="dt" sz="half" idx="10"/>
          </p:nvPr>
        </p:nvSpPr>
        <p:spPr/>
        <p:txBody>
          <a:bodyPr/>
          <a:lstStyle/>
          <a:p>
            <a:fld id="{1E5BAD7A-2F7F-47CF-9EEC-A988505F0661}" type="datetimeFigureOut">
              <a:rPr lang="en-US" smtClean="0"/>
              <a:t>8/6/2022</a:t>
            </a:fld>
            <a:endParaRPr lang="en-US"/>
          </a:p>
        </p:txBody>
      </p:sp>
      <p:sp>
        <p:nvSpPr>
          <p:cNvPr id="3" name="Footer Placeholder 2">
            <a:extLst>
              <a:ext uri="{FF2B5EF4-FFF2-40B4-BE49-F238E27FC236}">
                <a16:creationId xmlns:a16="http://schemas.microsoft.com/office/drawing/2014/main" id="{EA34A293-33F1-3848-DB10-CEABB6F841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6F9F50-65FC-9580-9000-3517536CA5F2}"/>
              </a:ext>
            </a:extLst>
          </p:cNvPr>
          <p:cNvSpPr>
            <a:spLocks noGrp="1"/>
          </p:cNvSpPr>
          <p:nvPr>
            <p:ph type="sldNum" sz="quarter" idx="12"/>
          </p:nvPr>
        </p:nvSpPr>
        <p:spPr/>
        <p:txBody>
          <a:bodyPr/>
          <a:lstStyle/>
          <a:p>
            <a:fld id="{5A3D5A29-04FD-498E-AF3E-831832C72099}" type="slidenum">
              <a:rPr lang="en-US" smtClean="0"/>
              <a:t>‹#›</a:t>
            </a:fld>
            <a:endParaRPr lang="en-US"/>
          </a:p>
        </p:txBody>
      </p:sp>
    </p:spTree>
    <p:extLst>
      <p:ext uri="{BB962C8B-B14F-4D97-AF65-F5344CB8AC3E}">
        <p14:creationId xmlns:p14="http://schemas.microsoft.com/office/powerpoint/2010/main" val="402628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C482E-5577-D79B-A108-A91932FDDD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B039D6-A772-C8AC-B9E1-B2433D61FE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A19450-BB5A-A4D0-1415-399F04F51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DB38D6-9143-74E0-0078-46E64FE815E6}"/>
              </a:ext>
            </a:extLst>
          </p:cNvPr>
          <p:cNvSpPr>
            <a:spLocks noGrp="1"/>
          </p:cNvSpPr>
          <p:nvPr>
            <p:ph type="dt" sz="half" idx="10"/>
          </p:nvPr>
        </p:nvSpPr>
        <p:spPr/>
        <p:txBody>
          <a:bodyPr/>
          <a:lstStyle/>
          <a:p>
            <a:fld id="{1E5BAD7A-2F7F-47CF-9EEC-A988505F0661}" type="datetimeFigureOut">
              <a:rPr lang="en-US" smtClean="0"/>
              <a:t>8/6/2022</a:t>
            </a:fld>
            <a:endParaRPr lang="en-US"/>
          </a:p>
        </p:txBody>
      </p:sp>
      <p:sp>
        <p:nvSpPr>
          <p:cNvPr id="6" name="Footer Placeholder 5">
            <a:extLst>
              <a:ext uri="{FF2B5EF4-FFF2-40B4-BE49-F238E27FC236}">
                <a16:creationId xmlns:a16="http://schemas.microsoft.com/office/drawing/2014/main" id="{2E30D108-5F7F-DE51-06C1-A44D1FD961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34C8A3-7C7B-E78F-7D86-6F8B168804C8}"/>
              </a:ext>
            </a:extLst>
          </p:cNvPr>
          <p:cNvSpPr>
            <a:spLocks noGrp="1"/>
          </p:cNvSpPr>
          <p:nvPr>
            <p:ph type="sldNum" sz="quarter" idx="12"/>
          </p:nvPr>
        </p:nvSpPr>
        <p:spPr/>
        <p:txBody>
          <a:bodyPr/>
          <a:lstStyle/>
          <a:p>
            <a:fld id="{5A3D5A29-04FD-498E-AF3E-831832C72099}" type="slidenum">
              <a:rPr lang="en-US" smtClean="0"/>
              <a:t>‹#›</a:t>
            </a:fld>
            <a:endParaRPr lang="en-US"/>
          </a:p>
        </p:txBody>
      </p:sp>
    </p:spTree>
    <p:extLst>
      <p:ext uri="{BB962C8B-B14F-4D97-AF65-F5344CB8AC3E}">
        <p14:creationId xmlns:p14="http://schemas.microsoft.com/office/powerpoint/2010/main" val="3164561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02DE6-19EA-9ABB-14A1-A8BD7C3A17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C4E16E-69EB-9551-B444-254379CB69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EC1D6C-F42F-C53A-DDEE-5997296962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1AB1AB-1803-4FC6-359D-8EF851ADA605}"/>
              </a:ext>
            </a:extLst>
          </p:cNvPr>
          <p:cNvSpPr>
            <a:spLocks noGrp="1"/>
          </p:cNvSpPr>
          <p:nvPr>
            <p:ph type="dt" sz="half" idx="10"/>
          </p:nvPr>
        </p:nvSpPr>
        <p:spPr/>
        <p:txBody>
          <a:bodyPr/>
          <a:lstStyle/>
          <a:p>
            <a:fld id="{1E5BAD7A-2F7F-47CF-9EEC-A988505F0661}" type="datetimeFigureOut">
              <a:rPr lang="en-US" smtClean="0"/>
              <a:t>8/6/2022</a:t>
            </a:fld>
            <a:endParaRPr lang="en-US"/>
          </a:p>
        </p:txBody>
      </p:sp>
      <p:sp>
        <p:nvSpPr>
          <p:cNvPr id="6" name="Footer Placeholder 5">
            <a:extLst>
              <a:ext uri="{FF2B5EF4-FFF2-40B4-BE49-F238E27FC236}">
                <a16:creationId xmlns:a16="http://schemas.microsoft.com/office/drawing/2014/main" id="{095D2BA2-037A-21AD-1B64-5D90522D1B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C3936F-012A-B2B0-D2F3-0DC1D749AA23}"/>
              </a:ext>
            </a:extLst>
          </p:cNvPr>
          <p:cNvSpPr>
            <a:spLocks noGrp="1"/>
          </p:cNvSpPr>
          <p:nvPr>
            <p:ph type="sldNum" sz="quarter" idx="12"/>
          </p:nvPr>
        </p:nvSpPr>
        <p:spPr/>
        <p:txBody>
          <a:bodyPr/>
          <a:lstStyle/>
          <a:p>
            <a:fld id="{5A3D5A29-04FD-498E-AF3E-831832C72099}" type="slidenum">
              <a:rPr lang="en-US" smtClean="0"/>
              <a:t>‹#›</a:t>
            </a:fld>
            <a:endParaRPr lang="en-US"/>
          </a:p>
        </p:txBody>
      </p:sp>
    </p:spTree>
    <p:extLst>
      <p:ext uri="{BB962C8B-B14F-4D97-AF65-F5344CB8AC3E}">
        <p14:creationId xmlns:p14="http://schemas.microsoft.com/office/powerpoint/2010/main" val="952289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1E2917-0EE0-A4AF-B96C-CAC7F2C3C0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230467-EA00-340B-83D2-64FF44EAB9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4A211-D643-1DD6-6363-2EC6CD95ED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5BAD7A-2F7F-47CF-9EEC-A988505F0661}" type="datetimeFigureOut">
              <a:rPr lang="en-US" smtClean="0"/>
              <a:t>8/6/2022</a:t>
            </a:fld>
            <a:endParaRPr lang="en-US"/>
          </a:p>
        </p:txBody>
      </p:sp>
      <p:sp>
        <p:nvSpPr>
          <p:cNvPr id="5" name="Footer Placeholder 4">
            <a:extLst>
              <a:ext uri="{FF2B5EF4-FFF2-40B4-BE49-F238E27FC236}">
                <a16:creationId xmlns:a16="http://schemas.microsoft.com/office/drawing/2014/main" id="{C16C7045-DA35-1119-CA7A-8F417AC1AF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A4446D-3253-0D20-FCB6-F75CB94D5F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D5A29-04FD-498E-AF3E-831832C72099}" type="slidenum">
              <a:rPr lang="en-US" smtClean="0"/>
              <a:t>‹#›</a:t>
            </a:fld>
            <a:endParaRPr lang="en-US"/>
          </a:p>
        </p:txBody>
      </p:sp>
    </p:spTree>
    <p:extLst>
      <p:ext uri="{BB962C8B-B14F-4D97-AF65-F5344CB8AC3E}">
        <p14:creationId xmlns:p14="http://schemas.microsoft.com/office/powerpoint/2010/main" val="1221341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C9B2486-4ABB-8BC8-8694-7AB6FDCD8B67}"/>
              </a:ext>
            </a:extLst>
          </p:cNvPr>
          <p:cNvSpPr txBox="1">
            <a:spLocks/>
          </p:cNvSpPr>
          <p:nvPr/>
        </p:nvSpPr>
        <p:spPr>
          <a:xfrm>
            <a:off x="2165775" y="1762374"/>
            <a:ext cx="6557379" cy="1666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Chapter 3: Transport Layer</a:t>
            </a:r>
          </a:p>
        </p:txBody>
      </p:sp>
    </p:spTree>
    <p:extLst>
      <p:ext uri="{BB962C8B-B14F-4D97-AF65-F5344CB8AC3E}">
        <p14:creationId xmlns:p14="http://schemas.microsoft.com/office/powerpoint/2010/main" val="2625702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4728-D294-8DE6-F55A-4BD4617CF99C}"/>
              </a:ext>
            </a:extLst>
          </p:cNvPr>
          <p:cNvSpPr>
            <a:spLocks noGrp="1"/>
          </p:cNvSpPr>
          <p:nvPr>
            <p:ph type="title"/>
          </p:nvPr>
        </p:nvSpPr>
        <p:spPr/>
        <p:txBody>
          <a:bodyPr/>
          <a:lstStyle/>
          <a:p>
            <a:r>
              <a:rPr lang="en-US" dirty="0"/>
              <a:t>Example of TL communication(cont’d..)</a:t>
            </a:r>
          </a:p>
        </p:txBody>
      </p:sp>
      <p:pic>
        <p:nvPicPr>
          <p:cNvPr id="5" name="Picture 4">
            <a:extLst>
              <a:ext uri="{FF2B5EF4-FFF2-40B4-BE49-F238E27FC236}">
                <a16:creationId xmlns:a16="http://schemas.microsoft.com/office/drawing/2014/main" id="{331DC045-E011-164E-3027-9AE3881E6E00}"/>
              </a:ext>
            </a:extLst>
          </p:cNvPr>
          <p:cNvPicPr>
            <a:picLocks noChangeAspect="1"/>
          </p:cNvPicPr>
          <p:nvPr/>
        </p:nvPicPr>
        <p:blipFill>
          <a:blip r:embed="rId2"/>
          <a:stretch>
            <a:fillRect/>
          </a:stretch>
        </p:blipFill>
        <p:spPr>
          <a:xfrm>
            <a:off x="1980371" y="1914939"/>
            <a:ext cx="8621368" cy="4724400"/>
          </a:xfrm>
          <a:prstGeom prst="rect">
            <a:avLst/>
          </a:prstGeom>
        </p:spPr>
      </p:pic>
      <p:sp>
        <p:nvSpPr>
          <p:cNvPr id="6" name="TextBox 5">
            <a:extLst>
              <a:ext uri="{FF2B5EF4-FFF2-40B4-BE49-F238E27FC236}">
                <a16:creationId xmlns:a16="http://schemas.microsoft.com/office/drawing/2014/main" id="{6D0C61E6-76E9-89E9-EDB2-D2354E01A4E7}"/>
              </a:ext>
            </a:extLst>
          </p:cNvPr>
          <p:cNvSpPr txBox="1"/>
          <p:nvPr/>
        </p:nvSpPr>
        <p:spPr>
          <a:xfrm>
            <a:off x="450575" y="2358886"/>
            <a:ext cx="2332382" cy="2862322"/>
          </a:xfrm>
          <a:prstGeom prst="rect">
            <a:avLst/>
          </a:prstGeom>
          <a:noFill/>
        </p:spPr>
        <p:txBody>
          <a:bodyPr wrap="square" rtlCol="0">
            <a:spAutoFit/>
          </a:bodyPr>
          <a:lstStyle/>
          <a:p>
            <a:r>
              <a:rPr lang="en-US" dirty="0"/>
              <a:t>Since the data size is larger than the network layer can handle; the data is split into two packets, each packets retaining the port addresses.  </a:t>
            </a:r>
          </a:p>
          <a:p>
            <a:r>
              <a:rPr lang="en-US" dirty="0"/>
              <a:t>-Then in NL added a network address to each packets</a:t>
            </a:r>
          </a:p>
        </p:txBody>
      </p:sp>
    </p:spTree>
    <p:extLst>
      <p:ext uri="{BB962C8B-B14F-4D97-AF65-F5344CB8AC3E}">
        <p14:creationId xmlns:p14="http://schemas.microsoft.com/office/powerpoint/2010/main" val="1091594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EA92A-AF32-F457-1FF0-C903AA3ADF3C}"/>
              </a:ext>
            </a:extLst>
          </p:cNvPr>
          <p:cNvSpPr>
            <a:spLocks noGrp="1"/>
          </p:cNvSpPr>
          <p:nvPr>
            <p:ph type="title"/>
          </p:nvPr>
        </p:nvSpPr>
        <p:spPr>
          <a:xfrm>
            <a:off x="838199" y="161925"/>
            <a:ext cx="10515600" cy="839561"/>
          </a:xfrm>
        </p:spPr>
        <p:txBody>
          <a:bodyPr/>
          <a:lstStyle/>
          <a:p>
            <a:r>
              <a:rPr lang="en-US" b="1" dirty="0"/>
              <a:t>Multiplexing and Demultiplexing</a:t>
            </a:r>
          </a:p>
        </p:txBody>
      </p:sp>
      <p:sp>
        <p:nvSpPr>
          <p:cNvPr id="8" name="TextBox 7">
            <a:extLst>
              <a:ext uri="{FF2B5EF4-FFF2-40B4-BE49-F238E27FC236}">
                <a16:creationId xmlns:a16="http://schemas.microsoft.com/office/drawing/2014/main" id="{5EFF68E8-E17E-BBD5-53EA-59151309D2B1}"/>
              </a:ext>
            </a:extLst>
          </p:cNvPr>
          <p:cNvSpPr txBox="1"/>
          <p:nvPr/>
        </p:nvSpPr>
        <p:spPr>
          <a:xfrm>
            <a:off x="566056" y="1001486"/>
            <a:ext cx="11321143" cy="5632311"/>
          </a:xfrm>
          <a:prstGeom prst="rect">
            <a:avLst/>
          </a:prstGeom>
          <a:noFill/>
        </p:spPr>
        <p:txBody>
          <a:bodyPr wrap="square" rtlCol="0">
            <a:spAutoFit/>
          </a:bodyPr>
          <a:lstStyle/>
          <a:p>
            <a:r>
              <a:rPr lang="en-US" sz="3600" dirty="0"/>
              <a:t>In this section, we discuss </a:t>
            </a:r>
            <a:r>
              <a:rPr lang="en-US" sz="3600" dirty="0">
                <a:solidFill>
                  <a:srgbClr val="FF0000"/>
                </a:solidFill>
              </a:rPr>
              <a:t>transport-layer multiplexing and demultiplexing,</a:t>
            </a:r>
            <a:r>
              <a:rPr lang="en-US" sz="3600" dirty="0"/>
              <a:t> that is, extending the host-to-host delivery service provided by the network layer to a process-to-process delivery service for applications running on the hosts. </a:t>
            </a:r>
          </a:p>
          <a:p>
            <a:r>
              <a:rPr lang="en-US" sz="3600" dirty="0"/>
              <a:t>• At the destination host, the transport layer </a:t>
            </a:r>
            <a:r>
              <a:rPr lang="en-US" sz="3600" dirty="0">
                <a:solidFill>
                  <a:srgbClr val="FF0000"/>
                </a:solidFill>
              </a:rPr>
              <a:t>receives</a:t>
            </a:r>
            <a:r>
              <a:rPr lang="en-US" sz="3600" dirty="0"/>
              <a:t> segments from the  network layer below it. </a:t>
            </a:r>
          </a:p>
          <a:p>
            <a:r>
              <a:rPr lang="en-US" sz="3600" dirty="0"/>
              <a:t>• The transport layer has the responsibility of delivering the data in these  segments to the appropriate application process running in the host. </a:t>
            </a:r>
          </a:p>
        </p:txBody>
      </p:sp>
    </p:spTree>
    <p:extLst>
      <p:ext uri="{BB962C8B-B14F-4D97-AF65-F5344CB8AC3E}">
        <p14:creationId xmlns:p14="http://schemas.microsoft.com/office/powerpoint/2010/main" val="1789889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BF6CF-5E91-CA2B-17B8-66A091BEE967}"/>
              </a:ext>
            </a:extLst>
          </p:cNvPr>
          <p:cNvSpPr>
            <a:spLocks noGrp="1"/>
          </p:cNvSpPr>
          <p:nvPr>
            <p:ph type="title"/>
          </p:nvPr>
        </p:nvSpPr>
        <p:spPr>
          <a:xfrm>
            <a:off x="838200" y="365126"/>
            <a:ext cx="10515600" cy="708932"/>
          </a:xfrm>
        </p:spPr>
        <p:txBody>
          <a:bodyPr/>
          <a:lstStyle/>
          <a:p>
            <a:r>
              <a:rPr lang="en-US" b="1" dirty="0"/>
              <a:t>Multiplexing and Demultiplexing(cont’d..)</a:t>
            </a:r>
            <a:endParaRPr lang="en-US" dirty="0"/>
          </a:p>
        </p:txBody>
      </p:sp>
      <p:sp>
        <p:nvSpPr>
          <p:cNvPr id="3" name="Content Placeholder 2">
            <a:extLst>
              <a:ext uri="{FF2B5EF4-FFF2-40B4-BE49-F238E27FC236}">
                <a16:creationId xmlns:a16="http://schemas.microsoft.com/office/drawing/2014/main" id="{6335828C-35F0-6890-16A1-4BA8CB6D3084}"/>
              </a:ext>
            </a:extLst>
          </p:cNvPr>
          <p:cNvSpPr>
            <a:spLocks noGrp="1"/>
          </p:cNvSpPr>
          <p:nvPr>
            <p:ph idx="1"/>
          </p:nvPr>
        </p:nvSpPr>
        <p:spPr>
          <a:xfrm>
            <a:off x="838200" y="1074059"/>
            <a:ext cx="10515600" cy="5418816"/>
          </a:xfrm>
        </p:spPr>
        <p:txBody>
          <a:bodyPr>
            <a:normAutofit fontScale="92500" lnSpcReduction="20000"/>
          </a:bodyPr>
          <a:lstStyle/>
          <a:p>
            <a:r>
              <a:rPr lang="en-US" sz="3200" dirty="0"/>
              <a:t> Let’s take a look at an example. </a:t>
            </a:r>
          </a:p>
          <a:p>
            <a:pPr lvl="1"/>
            <a:r>
              <a:rPr lang="en-US" sz="2800" dirty="0"/>
              <a:t>Suppose you are sitting in front of your computer, and you are downloading Web pages while running </a:t>
            </a:r>
            <a:r>
              <a:rPr lang="en-US" sz="2800" dirty="0">
                <a:solidFill>
                  <a:srgbClr val="FF0000"/>
                </a:solidFill>
              </a:rPr>
              <a:t>one FTP session </a:t>
            </a:r>
            <a:r>
              <a:rPr lang="en-US" sz="2800" dirty="0"/>
              <a:t>and </a:t>
            </a:r>
            <a:r>
              <a:rPr lang="en-US" sz="2800" dirty="0">
                <a:solidFill>
                  <a:srgbClr val="FF0000"/>
                </a:solidFill>
              </a:rPr>
              <a:t>two Telnet </a:t>
            </a:r>
            <a:r>
              <a:rPr lang="en-US" sz="2800" dirty="0"/>
              <a:t>sessions. </a:t>
            </a:r>
          </a:p>
          <a:p>
            <a:pPr lvl="1"/>
            <a:r>
              <a:rPr lang="en-US" sz="3200" dirty="0"/>
              <a:t>You therefore have four network application processes running—</a:t>
            </a:r>
            <a:r>
              <a:rPr lang="en-US" sz="3200" dirty="0">
                <a:solidFill>
                  <a:srgbClr val="FF0000"/>
                </a:solidFill>
              </a:rPr>
              <a:t>two Telnet  processes</a:t>
            </a:r>
            <a:r>
              <a:rPr lang="en-US" sz="3200" dirty="0"/>
              <a:t>, </a:t>
            </a:r>
            <a:r>
              <a:rPr lang="en-US" sz="3200" dirty="0">
                <a:solidFill>
                  <a:srgbClr val="FF0000"/>
                </a:solidFill>
              </a:rPr>
              <a:t>one FTP process</a:t>
            </a:r>
            <a:r>
              <a:rPr lang="en-US" sz="3200" dirty="0"/>
              <a:t>, and </a:t>
            </a:r>
            <a:r>
              <a:rPr lang="en-US" sz="3200" dirty="0">
                <a:solidFill>
                  <a:srgbClr val="FF0000"/>
                </a:solidFill>
              </a:rPr>
              <a:t>one HTTP process. </a:t>
            </a:r>
          </a:p>
          <a:p>
            <a:pPr lvl="1"/>
            <a:r>
              <a:rPr lang="en-US" sz="3200" dirty="0"/>
              <a:t> When the transport layer in your computer receives data from the network  layer below, it needs to direct the received data to one of these four  processes. </a:t>
            </a:r>
          </a:p>
          <a:p>
            <a:r>
              <a:rPr lang="en-US" sz="3200" dirty="0"/>
              <a:t>Let’s now examine how this is done.</a:t>
            </a:r>
          </a:p>
          <a:p>
            <a:pPr lvl="1"/>
            <a:r>
              <a:rPr lang="en-US" sz="2800" dirty="0"/>
              <a:t>First recall that a process (as part of a network application) can have one or more sockets, doors through which data passes from the network to the process and through which data passes from the process to the network. </a:t>
            </a:r>
          </a:p>
        </p:txBody>
      </p:sp>
    </p:spTree>
    <p:extLst>
      <p:ext uri="{BB962C8B-B14F-4D97-AF65-F5344CB8AC3E}">
        <p14:creationId xmlns:p14="http://schemas.microsoft.com/office/powerpoint/2010/main" val="2422170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38D33-C7BB-EC04-2AAF-EAF230C6A153}"/>
              </a:ext>
            </a:extLst>
          </p:cNvPr>
          <p:cNvSpPr>
            <a:spLocks noGrp="1"/>
          </p:cNvSpPr>
          <p:nvPr>
            <p:ph type="title"/>
          </p:nvPr>
        </p:nvSpPr>
        <p:spPr>
          <a:xfrm>
            <a:off x="838200" y="365126"/>
            <a:ext cx="10515600" cy="679904"/>
          </a:xfrm>
        </p:spPr>
        <p:txBody>
          <a:bodyPr>
            <a:normAutofit fontScale="90000"/>
          </a:bodyPr>
          <a:lstStyle/>
          <a:p>
            <a:r>
              <a:rPr lang="en-US" b="1" dirty="0"/>
              <a:t>Multiplexing and Demultiplexing(cont’d..)</a:t>
            </a:r>
            <a:endParaRPr lang="en-US" dirty="0"/>
          </a:p>
        </p:txBody>
      </p:sp>
      <p:sp>
        <p:nvSpPr>
          <p:cNvPr id="3" name="Content Placeholder 2">
            <a:extLst>
              <a:ext uri="{FF2B5EF4-FFF2-40B4-BE49-F238E27FC236}">
                <a16:creationId xmlns:a16="http://schemas.microsoft.com/office/drawing/2014/main" id="{67C4A02A-5924-46B0-EC66-1EB65BA25638}"/>
              </a:ext>
            </a:extLst>
          </p:cNvPr>
          <p:cNvSpPr>
            <a:spLocks noGrp="1"/>
          </p:cNvSpPr>
          <p:nvPr>
            <p:ph idx="1"/>
          </p:nvPr>
        </p:nvSpPr>
        <p:spPr>
          <a:xfrm>
            <a:off x="838200" y="1190171"/>
            <a:ext cx="10515600" cy="4986792"/>
          </a:xfrm>
        </p:spPr>
        <p:txBody>
          <a:bodyPr>
            <a:normAutofit fontScale="92500" lnSpcReduction="20000"/>
          </a:bodyPr>
          <a:lstStyle/>
          <a:p>
            <a:r>
              <a:rPr lang="en-US" sz="3200" dirty="0"/>
              <a:t> Thus, as shown in Fig. 1, the transport layer in the receiving host does not actually deliver data directly to a process, but instead to an </a:t>
            </a:r>
            <a:r>
              <a:rPr lang="en-US" sz="3200" dirty="0">
                <a:solidFill>
                  <a:srgbClr val="FF0000"/>
                </a:solidFill>
              </a:rPr>
              <a:t>intermediary socket. </a:t>
            </a:r>
          </a:p>
          <a:p>
            <a:pPr lvl="1"/>
            <a:r>
              <a:rPr lang="en-US" sz="2800" dirty="0">
                <a:solidFill>
                  <a:srgbClr val="000000"/>
                </a:solidFill>
              </a:rPr>
              <a:t>The combination of the source IP address and source port number, or the destination IP address and destination port number is known as a </a:t>
            </a:r>
            <a:r>
              <a:rPr lang="en-US" sz="2800" dirty="0">
                <a:solidFill>
                  <a:srgbClr val="FF0000"/>
                </a:solidFill>
              </a:rPr>
              <a:t>socket</a:t>
            </a:r>
            <a:r>
              <a:rPr lang="en-US" sz="2800" dirty="0">
                <a:solidFill>
                  <a:srgbClr val="000000"/>
                </a:solidFill>
              </a:rPr>
              <a:t>.</a:t>
            </a:r>
          </a:p>
          <a:p>
            <a:r>
              <a:rPr lang="en-US" sz="3200" dirty="0"/>
              <a:t>Because at any given time there can be more than one socket in the receiving host, each socket has a unique identifier.</a:t>
            </a:r>
          </a:p>
          <a:p>
            <a:r>
              <a:rPr lang="en-US" sz="3200" dirty="0"/>
              <a:t> The format of the identifier depends on whether the socket is a UDP or a TCP socket.</a:t>
            </a:r>
          </a:p>
          <a:p>
            <a:r>
              <a:rPr lang="en-US" sz="3200" dirty="0"/>
              <a:t>Now let’s consider how a receiving host directs an incoming transport layer segment to the appropriate socket. </a:t>
            </a:r>
          </a:p>
          <a:p>
            <a:pPr lvl="1"/>
            <a:r>
              <a:rPr lang="en-US" sz="2800" dirty="0"/>
              <a:t> Each transport-layer segment has a set of fields in the segment for this purpose.</a:t>
            </a:r>
          </a:p>
        </p:txBody>
      </p:sp>
    </p:spTree>
    <p:extLst>
      <p:ext uri="{BB962C8B-B14F-4D97-AF65-F5344CB8AC3E}">
        <p14:creationId xmlns:p14="http://schemas.microsoft.com/office/powerpoint/2010/main" val="1932134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EA92A-AF32-F457-1FF0-C903AA3ADF3C}"/>
              </a:ext>
            </a:extLst>
          </p:cNvPr>
          <p:cNvSpPr>
            <a:spLocks noGrp="1"/>
          </p:cNvSpPr>
          <p:nvPr>
            <p:ph type="title"/>
          </p:nvPr>
        </p:nvSpPr>
        <p:spPr>
          <a:xfrm>
            <a:off x="838200" y="365125"/>
            <a:ext cx="10515600" cy="1083101"/>
          </a:xfrm>
        </p:spPr>
        <p:txBody>
          <a:bodyPr/>
          <a:lstStyle/>
          <a:p>
            <a:r>
              <a:rPr lang="en-US" b="1" dirty="0"/>
              <a:t>Multiplexing and Demultiplexing(cont’d..)</a:t>
            </a:r>
          </a:p>
        </p:txBody>
      </p:sp>
      <p:sp>
        <p:nvSpPr>
          <p:cNvPr id="8" name="TextBox 7">
            <a:extLst>
              <a:ext uri="{FF2B5EF4-FFF2-40B4-BE49-F238E27FC236}">
                <a16:creationId xmlns:a16="http://schemas.microsoft.com/office/drawing/2014/main" id="{5EFF68E8-E17E-BBD5-53EA-59151309D2B1}"/>
              </a:ext>
            </a:extLst>
          </p:cNvPr>
          <p:cNvSpPr txBox="1"/>
          <p:nvPr/>
        </p:nvSpPr>
        <p:spPr>
          <a:xfrm>
            <a:off x="838199" y="1448226"/>
            <a:ext cx="10515600" cy="5016758"/>
          </a:xfrm>
          <a:prstGeom prst="rect">
            <a:avLst/>
          </a:prstGeom>
          <a:noFill/>
        </p:spPr>
        <p:txBody>
          <a:bodyPr wrap="square" rtlCol="0">
            <a:spAutoFit/>
          </a:bodyPr>
          <a:lstStyle/>
          <a:p>
            <a:pPr marL="457200" indent="-457200">
              <a:buFont typeface="Arial" panose="020B0604020202020204" pitchFamily="34" charset="0"/>
              <a:buChar char="•"/>
            </a:pPr>
            <a:r>
              <a:rPr lang="en-US" sz="3200" dirty="0"/>
              <a:t>At the receiving end, the transport layer examines these fields to identify the receiving socket and then directs the segment to that socket.</a:t>
            </a:r>
          </a:p>
          <a:p>
            <a:pPr marL="914400" lvl="1" indent="-457200">
              <a:buFont typeface="Arial" panose="020B0604020202020204" pitchFamily="34" charset="0"/>
              <a:buChar char="•"/>
            </a:pPr>
            <a:r>
              <a:rPr lang="en-US" sz="3200" dirty="0"/>
              <a:t>This job of delivering the data in a transport-layer segment to the correct socket is called </a:t>
            </a:r>
            <a:r>
              <a:rPr lang="en-US" sz="3200" dirty="0">
                <a:solidFill>
                  <a:srgbClr val="FF0000"/>
                </a:solidFill>
              </a:rPr>
              <a:t>demultiplexing</a:t>
            </a:r>
            <a:r>
              <a:rPr lang="en-US" sz="3200" dirty="0"/>
              <a:t>.</a:t>
            </a:r>
          </a:p>
          <a:p>
            <a:pPr marL="914400" lvl="1" indent="-457200">
              <a:buFont typeface="Arial" panose="020B0604020202020204" pitchFamily="34" charset="0"/>
              <a:buChar char="•"/>
            </a:pPr>
            <a:r>
              <a:rPr lang="en-US" sz="3200" dirty="0"/>
              <a:t>The job of gathering data chunks at the source host from different sockets, encapsulating each data chunk with header information (that will later be used in demultiplexing) to create segments, and passing the segments to the network layer is called </a:t>
            </a:r>
            <a:r>
              <a:rPr lang="en-US" sz="3200" dirty="0">
                <a:solidFill>
                  <a:srgbClr val="FF0000"/>
                </a:solidFill>
              </a:rPr>
              <a:t>multiplexing</a:t>
            </a:r>
            <a:r>
              <a:rPr lang="en-US" sz="3200" dirty="0"/>
              <a:t>. </a:t>
            </a:r>
          </a:p>
        </p:txBody>
      </p:sp>
    </p:spTree>
    <p:extLst>
      <p:ext uri="{BB962C8B-B14F-4D97-AF65-F5344CB8AC3E}">
        <p14:creationId xmlns:p14="http://schemas.microsoft.com/office/powerpoint/2010/main" val="1299384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E6A83-C24A-C7BC-8460-E80A9632A1C8}"/>
              </a:ext>
            </a:extLst>
          </p:cNvPr>
          <p:cNvSpPr>
            <a:spLocks noGrp="1"/>
          </p:cNvSpPr>
          <p:nvPr>
            <p:ph type="title"/>
          </p:nvPr>
        </p:nvSpPr>
        <p:spPr>
          <a:xfrm>
            <a:off x="838200" y="365125"/>
            <a:ext cx="10515600" cy="766989"/>
          </a:xfrm>
        </p:spPr>
        <p:txBody>
          <a:bodyPr/>
          <a:lstStyle/>
          <a:p>
            <a:r>
              <a:rPr lang="en-US" dirty="0"/>
              <a:t>Multiplexing and Demultiplexing(cont’d..)</a:t>
            </a:r>
          </a:p>
        </p:txBody>
      </p:sp>
      <p:pic>
        <p:nvPicPr>
          <p:cNvPr id="5" name="Picture 4">
            <a:extLst>
              <a:ext uri="{FF2B5EF4-FFF2-40B4-BE49-F238E27FC236}">
                <a16:creationId xmlns:a16="http://schemas.microsoft.com/office/drawing/2014/main" id="{50087EF4-12F9-19E9-EE04-907423CE2B4D}"/>
              </a:ext>
            </a:extLst>
          </p:cNvPr>
          <p:cNvPicPr>
            <a:picLocks noChangeAspect="1"/>
          </p:cNvPicPr>
          <p:nvPr/>
        </p:nvPicPr>
        <p:blipFill>
          <a:blip r:embed="rId2"/>
          <a:stretch>
            <a:fillRect/>
          </a:stretch>
        </p:blipFill>
        <p:spPr>
          <a:xfrm>
            <a:off x="2293257" y="3280229"/>
            <a:ext cx="7405379" cy="2696255"/>
          </a:xfrm>
          <a:prstGeom prst="rect">
            <a:avLst/>
          </a:prstGeom>
        </p:spPr>
      </p:pic>
      <p:sp>
        <p:nvSpPr>
          <p:cNvPr id="6" name="TextBox 5">
            <a:extLst>
              <a:ext uri="{FF2B5EF4-FFF2-40B4-BE49-F238E27FC236}">
                <a16:creationId xmlns:a16="http://schemas.microsoft.com/office/drawing/2014/main" id="{030F1946-93D0-AA58-8122-BD432B25D611}"/>
              </a:ext>
            </a:extLst>
          </p:cNvPr>
          <p:cNvSpPr txBox="1"/>
          <p:nvPr/>
        </p:nvSpPr>
        <p:spPr>
          <a:xfrm>
            <a:off x="838200" y="1248228"/>
            <a:ext cx="10642600" cy="2308324"/>
          </a:xfrm>
          <a:prstGeom prst="rect">
            <a:avLst/>
          </a:prstGeom>
          <a:noFill/>
        </p:spPr>
        <p:txBody>
          <a:bodyPr wrap="square" rtlCol="0">
            <a:spAutoFit/>
          </a:bodyPr>
          <a:lstStyle/>
          <a:p>
            <a:r>
              <a:rPr lang="en-US" sz="2400" dirty="0"/>
              <a:t>Note that the transport layer in the middle host in Fig. 1 must demultiplex segments arriving from the network layer below to either process P or P above; this is done by directing the arriving segment’s data to the corresponding process’s socket. </a:t>
            </a:r>
          </a:p>
          <a:p>
            <a:pPr marL="285750" indent="-285750">
              <a:buFont typeface="Arial" panose="020B0604020202020204" pitchFamily="34" charset="0"/>
              <a:buChar char="•"/>
            </a:pPr>
            <a:r>
              <a:rPr lang="en-US" sz="2400" dirty="0"/>
              <a:t> The transport layer in the middle host must also gather outgoing data from these sockets, form transport layer segments, and pass these segments down to the network layer.</a:t>
            </a:r>
          </a:p>
        </p:txBody>
      </p:sp>
      <p:sp>
        <p:nvSpPr>
          <p:cNvPr id="7" name="TextBox 6">
            <a:extLst>
              <a:ext uri="{FF2B5EF4-FFF2-40B4-BE49-F238E27FC236}">
                <a16:creationId xmlns:a16="http://schemas.microsoft.com/office/drawing/2014/main" id="{43CF9666-F5EA-6A5A-3181-DA7EB8167AA4}"/>
              </a:ext>
            </a:extLst>
          </p:cNvPr>
          <p:cNvSpPr txBox="1"/>
          <p:nvPr/>
        </p:nvSpPr>
        <p:spPr>
          <a:xfrm>
            <a:off x="1828800" y="6114018"/>
            <a:ext cx="5321265" cy="369332"/>
          </a:xfrm>
          <a:prstGeom prst="rect">
            <a:avLst/>
          </a:prstGeom>
          <a:noFill/>
        </p:spPr>
        <p:txBody>
          <a:bodyPr wrap="none" rtlCol="0">
            <a:spAutoFit/>
          </a:bodyPr>
          <a:lstStyle/>
          <a:p>
            <a:r>
              <a:rPr lang="en-US" dirty="0"/>
              <a:t>Fig. 1: Transport layer multiplexing and demultiplexing </a:t>
            </a:r>
          </a:p>
        </p:txBody>
      </p:sp>
      <p:pic>
        <p:nvPicPr>
          <p:cNvPr id="9" name="Picture 8">
            <a:extLst>
              <a:ext uri="{FF2B5EF4-FFF2-40B4-BE49-F238E27FC236}">
                <a16:creationId xmlns:a16="http://schemas.microsoft.com/office/drawing/2014/main" id="{B879E3D7-D4BE-459A-9D67-B772A78D3933}"/>
              </a:ext>
            </a:extLst>
          </p:cNvPr>
          <p:cNvPicPr>
            <a:picLocks noChangeAspect="1"/>
          </p:cNvPicPr>
          <p:nvPr/>
        </p:nvPicPr>
        <p:blipFill>
          <a:blip r:embed="rId3"/>
          <a:stretch>
            <a:fillRect/>
          </a:stretch>
        </p:blipFill>
        <p:spPr>
          <a:xfrm>
            <a:off x="8352157" y="5921375"/>
            <a:ext cx="1847850" cy="571500"/>
          </a:xfrm>
          <a:prstGeom prst="rect">
            <a:avLst/>
          </a:prstGeom>
        </p:spPr>
      </p:pic>
      <p:sp>
        <p:nvSpPr>
          <p:cNvPr id="10" name="TextBox 9">
            <a:extLst>
              <a:ext uri="{FF2B5EF4-FFF2-40B4-BE49-F238E27FC236}">
                <a16:creationId xmlns:a16="http://schemas.microsoft.com/office/drawing/2014/main" id="{A9ECB87E-B32A-3084-FAA6-1FF610E5EAF2}"/>
              </a:ext>
            </a:extLst>
          </p:cNvPr>
          <p:cNvSpPr txBox="1"/>
          <p:nvPr/>
        </p:nvSpPr>
        <p:spPr>
          <a:xfrm>
            <a:off x="478971" y="3860800"/>
            <a:ext cx="184785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source port number serves as part of a “return address”.</a:t>
            </a:r>
          </a:p>
        </p:txBody>
      </p:sp>
      <p:graphicFrame>
        <p:nvGraphicFramePr>
          <p:cNvPr id="11" name="Table 11">
            <a:extLst>
              <a:ext uri="{FF2B5EF4-FFF2-40B4-BE49-F238E27FC236}">
                <a16:creationId xmlns:a16="http://schemas.microsoft.com/office/drawing/2014/main" id="{9043A3F2-BDBB-FF57-3602-EBC422DD6FFC}"/>
              </a:ext>
            </a:extLst>
          </p:cNvPr>
          <p:cNvGraphicFramePr>
            <a:graphicFrameLocks noGrp="1"/>
          </p:cNvGraphicFramePr>
          <p:nvPr/>
        </p:nvGraphicFramePr>
        <p:xfrm>
          <a:off x="9563725" y="4748362"/>
          <a:ext cx="2431236" cy="1259840"/>
        </p:xfrm>
        <a:graphic>
          <a:graphicData uri="http://schemas.openxmlformats.org/drawingml/2006/table">
            <a:tbl>
              <a:tblPr firstRow="1" bandRow="1">
                <a:tableStyleId>{5C22544A-7EE6-4342-B048-85BDC9FD1C3A}</a:tableStyleId>
              </a:tblPr>
              <a:tblGrid>
                <a:gridCol w="1067131">
                  <a:extLst>
                    <a:ext uri="{9D8B030D-6E8A-4147-A177-3AD203B41FA5}">
                      <a16:colId xmlns:a16="http://schemas.microsoft.com/office/drawing/2014/main" val="670670446"/>
                    </a:ext>
                  </a:extLst>
                </a:gridCol>
                <a:gridCol w="1364105">
                  <a:extLst>
                    <a:ext uri="{9D8B030D-6E8A-4147-A177-3AD203B41FA5}">
                      <a16:colId xmlns:a16="http://schemas.microsoft.com/office/drawing/2014/main" val="1683651767"/>
                    </a:ext>
                  </a:extLst>
                </a:gridCol>
              </a:tblGrid>
              <a:tr h="0">
                <a:tc>
                  <a:txBody>
                    <a:bodyPr/>
                    <a:lstStyle/>
                    <a:p>
                      <a:r>
                        <a:rPr lang="en-US" sz="1400" dirty="0"/>
                        <a:t>Source port #</a:t>
                      </a:r>
                    </a:p>
                  </a:txBody>
                  <a:tcPr/>
                </a:tc>
                <a:tc>
                  <a:txBody>
                    <a:bodyPr/>
                    <a:lstStyle/>
                    <a:p>
                      <a:r>
                        <a:rPr lang="en-US" sz="1400" dirty="0" err="1"/>
                        <a:t>Dest</a:t>
                      </a:r>
                      <a:r>
                        <a:rPr lang="en-US" sz="1400" dirty="0"/>
                        <a:t>. Source port #</a:t>
                      </a:r>
                    </a:p>
                  </a:txBody>
                  <a:tcPr/>
                </a:tc>
                <a:extLst>
                  <a:ext uri="{0D108BD9-81ED-4DB2-BD59-A6C34878D82A}">
                    <a16:rowId xmlns:a16="http://schemas.microsoft.com/office/drawing/2014/main" val="3162433584"/>
                  </a:ext>
                </a:extLst>
              </a:tr>
              <a:tr h="370840">
                <a:tc gridSpan="2">
                  <a:txBody>
                    <a:bodyPr/>
                    <a:lstStyle/>
                    <a:p>
                      <a:pPr algn="ctr"/>
                      <a:r>
                        <a:rPr lang="en-US" sz="1400" dirty="0"/>
                        <a:t>Other header fields </a:t>
                      </a:r>
                    </a:p>
                  </a:txBody>
                  <a:tcPr/>
                </a:tc>
                <a:tc hMerge="1">
                  <a:txBody>
                    <a:bodyPr/>
                    <a:lstStyle/>
                    <a:p>
                      <a:endParaRPr lang="en-US"/>
                    </a:p>
                  </a:txBody>
                  <a:tcPr/>
                </a:tc>
                <a:extLst>
                  <a:ext uri="{0D108BD9-81ED-4DB2-BD59-A6C34878D82A}">
                    <a16:rowId xmlns:a16="http://schemas.microsoft.com/office/drawing/2014/main" val="4098512877"/>
                  </a:ext>
                </a:extLst>
              </a:tr>
              <a:tr h="370840">
                <a:tc gridSpan="2">
                  <a:txBody>
                    <a:bodyPr/>
                    <a:lstStyle/>
                    <a:p>
                      <a:pPr algn="ctr"/>
                      <a:r>
                        <a:rPr lang="en-US" sz="1400" dirty="0"/>
                        <a:t>Application data(messages)</a:t>
                      </a:r>
                    </a:p>
                  </a:txBody>
                  <a:tcPr/>
                </a:tc>
                <a:tc hMerge="1">
                  <a:txBody>
                    <a:bodyPr/>
                    <a:lstStyle/>
                    <a:p>
                      <a:endParaRPr lang="en-US"/>
                    </a:p>
                  </a:txBody>
                  <a:tcPr/>
                </a:tc>
                <a:extLst>
                  <a:ext uri="{0D108BD9-81ED-4DB2-BD59-A6C34878D82A}">
                    <a16:rowId xmlns:a16="http://schemas.microsoft.com/office/drawing/2014/main" val="76582317"/>
                  </a:ext>
                </a:extLst>
              </a:tr>
            </a:tbl>
          </a:graphicData>
        </a:graphic>
      </p:graphicFrame>
      <p:sp>
        <p:nvSpPr>
          <p:cNvPr id="13" name="Left Brace 12">
            <a:extLst>
              <a:ext uri="{FF2B5EF4-FFF2-40B4-BE49-F238E27FC236}">
                <a16:creationId xmlns:a16="http://schemas.microsoft.com/office/drawing/2014/main" id="{4C3045AC-CD34-CEAA-977F-3619AFF930BC}"/>
              </a:ext>
            </a:extLst>
          </p:cNvPr>
          <p:cNvSpPr/>
          <p:nvPr/>
        </p:nvSpPr>
        <p:spPr>
          <a:xfrm rot="5400000">
            <a:off x="10525950" y="3529566"/>
            <a:ext cx="359764" cy="201439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4D072BA2-319C-92FD-6459-455636BC7301}"/>
              </a:ext>
            </a:extLst>
          </p:cNvPr>
          <p:cNvSpPr txBox="1"/>
          <p:nvPr/>
        </p:nvSpPr>
        <p:spPr>
          <a:xfrm>
            <a:off x="9698635" y="4356880"/>
            <a:ext cx="184731" cy="369332"/>
          </a:xfrm>
          <a:prstGeom prst="rect">
            <a:avLst/>
          </a:prstGeom>
          <a:noFill/>
        </p:spPr>
        <p:txBody>
          <a:bodyPr wrap="none" rtlCol="0">
            <a:spAutoFit/>
          </a:bodyPr>
          <a:lstStyle/>
          <a:p>
            <a:endParaRPr lang="en-US" dirty="0"/>
          </a:p>
        </p:txBody>
      </p:sp>
      <p:sp>
        <p:nvSpPr>
          <p:cNvPr id="15" name="TextBox 14">
            <a:extLst>
              <a:ext uri="{FF2B5EF4-FFF2-40B4-BE49-F238E27FC236}">
                <a16:creationId xmlns:a16="http://schemas.microsoft.com/office/drawing/2014/main" id="{8BABC2F7-3D66-0526-0E42-D3EBE176028A}"/>
              </a:ext>
            </a:extLst>
          </p:cNvPr>
          <p:cNvSpPr txBox="1"/>
          <p:nvPr/>
        </p:nvSpPr>
        <p:spPr>
          <a:xfrm>
            <a:off x="10304459" y="4079023"/>
            <a:ext cx="723275" cy="369332"/>
          </a:xfrm>
          <a:prstGeom prst="rect">
            <a:avLst/>
          </a:prstGeom>
          <a:noFill/>
        </p:spPr>
        <p:txBody>
          <a:bodyPr wrap="none" rtlCol="0">
            <a:spAutoFit/>
          </a:bodyPr>
          <a:lstStyle/>
          <a:p>
            <a:pPr algn="ctr"/>
            <a:r>
              <a:rPr lang="en-US" dirty="0"/>
              <a:t>32 bit</a:t>
            </a:r>
          </a:p>
        </p:txBody>
      </p:sp>
    </p:spTree>
    <p:extLst>
      <p:ext uri="{BB962C8B-B14F-4D97-AF65-F5344CB8AC3E}">
        <p14:creationId xmlns:p14="http://schemas.microsoft.com/office/powerpoint/2010/main" val="3371279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56F5-CBF5-81B1-485B-EA9325543ED9}"/>
              </a:ext>
            </a:extLst>
          </p:cNvPr>
          <p:cNvSpPr>
            <a:spLocks noGrp="1"/>
          </p:cNvSpPr>
          <p:nvPr>
            <p:ph type="title"/>
          </p:nvPr>
        </p:nvSpPr>
        <p:spPr/>
        <p:txBody>
          <a:bodyPr/>
          <a:lstStyle/>
          <a:p>
            <a:pPr algn="ctr"/>
            <a:r>
              <a:rPr lang="en-US" dirty="0"/>
              <a:t>Reading assignments </a:t>
            </a:r>
          </a:p>
        </p:txBody>
      </p:sp>
      <p:sp>
        <p:nvSpPr>
          <p:cNvPr id="3" name="Content Placeholder 2">
            <a:extLst>
              <a:ext uri="{FF2B5EF4-FFF2-40B4-BE49-F238E27FC236}">
                <a16:creationId xmlns:a16="http://schemas.microsoft.com/office/drawing/2014/main" id="{3D9F5594-875C-8B6B-CDE2-FD6AB64F8EBC}"/>
              </a:ext>
            </a:extLst>
          </p:cNvPr>
          <p:cNvSpPr>
            <a:spLocks noGrp="1"/>
          </p:cNvSpPr>
          <p:nvPr>
            <p:ph idx="1"/>
          </p:nvPr>
        </p:nvSpPr>
        <p:spPr/>
        <p:txBody>
          <a:bodyPr/>
          <a:lstStyle/>
          <a:p>
            <a:r>
              <a:rPr lang="en-US" dirty="0"/>
              <a:t>how a transport-layer multiplexing and demultiplexing is actually done in a host? </a:t>
            </a:r>
          </a:p>
          <a:p>
            <a:r>
              <a:rPr lang="en-US" dirty="0"/>
              <a:t>Connectionless Multiplexing and Demultiplexing </a:t>
            </a:r>
          </a:p>
          <a:p>
            <a:pPr lvl="1"/>
            <a:r>
              <a:rPr lang="en-US" dirty="0"/>
              <a:t>….</a:t>
            </a:r>
          </a:p>
        </p:txBody>
      </p:sp>
    </p:spTree>
    <p:extLst>
      <p:ext uri="{BB962C8B-B14F-4D97-AF65-F5344CB8AC3E}">
        <p14:creationId xmlns:p14="http://schemas.microsoft.com/office/powerpoint/2010/main" val="2742533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EC6FEE29-EBC2-57E6-897C-746B48647AEF}"/>
              </a:ext>
            </a:extLst>
          </p:cNvPr>
          <p:cNvSpPr>
            <a:spLocks noGrp="1"/>
          </p:cNvSpPr>
          <p:nvPr>
            <p:ph type="title"/>
          </p:nvPr>
        </p:nvSpPr>
        <p:spPr>
          <a:xfrm>
            <a:off x="982801" y="198783"/>
            <a:ext cx="9552066" cy="938132"/>
          </a:xfrm>
        </p:spPr>
        <p:txBody>
          <a:bodyPr>
            <a:normAutofit/>
          </a:bodyPr>
          <a:lstStyle/>
          <a:p>
            <a:r>
              <a:rPr lang="en-US" sz="2400" dirty="0"/>
              <a:t>Transportation of Data</a:t>
            </a:r>
            <a:r>
              <a:rPr lang="en-US" sz="6000" dirty="0"/>
              <a:t/>
            </a:r>
            <a:br>
              <a:rPr lang="en-US" sz="6000" dirty="0"/>
            </a:br>
            <a:r>
              <a:rPr lang="en-US" sz="3600" dirty="0"/>
              <a:t>Transport Layer Protocols</a:t>
            </a:r>
          </a:p>
        </p:txBody>
      </p:sp>
      <p:sp>
        <p:nvSpPr>
          <p:cNvPr id="5" name="Content Placeholder 3">
            <a:extLst>
              <a:ext uri="{FF2B5EF4-FFF2-40B4-BE49-F238E27FC236}">
                <a16:creationId xmlns:a16="http://schemas.microsoft.com/office/drawing/2014/main" id="{880A52B4-96B1-7E4F-7D0C-C5976D1AAECA}"/>
              </a:ext>
            </a:extLst>
          </p:cNvPr>
          <p:cNvSpPr>
            <a:spLocks noGrp="1"/>
          </p:cNvSpPr>
          <p:nvPr>
            <p:ph idx="1"/>
          </p:nvPr>
        </p:nvSpPr>
        <p:spPr>
          <a:xfrm>
            <a:off x="982801" y="1308401"/>
            <a:ext cx="4498578" cy="4522555"/>
          </a:xfrm>
        </p:spPr>
        <p:txBody>
          <a:bodyPr>
            <a:normAutofit/>
          </a:bodyPr>
          <a:lstStyle/>
          <a:p>
            <a:pPr marL="342900" indent="-342900" algn="l">
              <a:buFont typeface="Arial" panose="020B0604020202020204" pitchFamily="34" charset="0"/>
              <a:buChar char="•"/>
            </a:pPr>
            <a:r>
              <a:rPr lang="en-US" sz="2400" dirty="0">
                <a:solidFill>
                  <a:srgbClr val="000000"/>
                </a:solidFill>
              </a:rPr>
              <a:t>IP does not specify how the delivery or transportation of the packets takes place.</a:t>
            </a:r>
          </a:p>
          <a:p>
            <a:pPr marL="342900" indent="-342900" algn="l">
              <a:buFont typeface="Arial" panose="020B0604020202020204" pitchFamily="34" charset="0"/>
              <a:buChar char="•"/>
            </a:pPr>
            <a:r>
              <a:rPr lang="en-US" sz="2400" dirty="0">
                <a:solidFill>
                  <a:srgbClr val="000000"/>
                </a:solidFill>
              </a:rPr>
              <a:t>Transport layer protocols specify </a:t>
            </a:r>
            <a:r>
              <a:rPr lang="en-US" sz="2400" dirty="0">
                <a:solidFill>
                  <a:srgbClr val="FF0000"/>
                </a:solidFill>
              </a:rPr>
              <a:t>how to transfer messages between hosts, and are responsible for managing reliability requirements </a:t>
            </a:r>
            <a:r>
              <a:rPr lang="en-US" sz="2400" dirty="0">
                <a:solidFill>
                  <a:srgbClr val="000000"/>
                </a:solidFill>
              </a:rPr>
              <a:t>of a conversation.</a:t>
            </a:r>
          </a:p>
          <a:p>
            <a:pPr marL="342900" indent="-342900" algn="l">
              <a:buFont typeface="Arial" panose="020B0604020202020204" pitchFamily="34" charset="0"/>
              <a:buChar char="•"/>
            </a:pPr>
            <a:r>
              <a:rPr lang="en-US" sz="2400" dirty="0">
                <a:solidFill>
                  <a:srgbClr val="000000"/>
                </a:solidFill>
              </a:rPr>
              <a:t>The transport layer includes the TCP and UDP protocols.</a:t>
            </a:r>
          </a:p>
        </p:txBody>
      </p:sp>
      <p:pic>
        <p:nvPicPr>
          <p:cNvPr id="6" name="Picture 5">
            <a:extLst>
              <a:ext uri="{FF2B5EF4-FFF2-40B4-BE49-F238E27FC236}">
                <a16:creationId xmlns:a16="http://schemas.microsoft.com/office/drawing/2014/main" id="{12A25BCD-BC64-B308-B6F8-24464DDD5906}"/>
              </a:ext>
            </a:extLst>
          </p:cNvPr>
          <p:cNvPicPr>
            <a:picLocks noChangeAspect="1"/>
          </p:cNvPicPr>
          <p:nvPr/>
        </p:nvPicPr>
        <p:blipFill>
          <a:blip r:embed="rId2"/>
          <a:stretch>
            <a:fillRect/>
          </a:stretch>
        </p:blipFill>
        <p:spPr>
          <a:xfrm>
            <a:off x="5756637" y="1308400"/>
            <a:ext cx="5383551" cy="4628573"/>
          </a:xfrm>
          <a:prstGeom prst="rect">
            <a:avLst/>
          </a:prstGeom>
        </p:spPr>
      </p:pic>
    </p:spTree>
    <p:extLst>
      <p:ext uri="{BB962C8B-B14F-4D97-AF65-F5344CB8AC3E}">
        <p14:creationId xmlns:p14="http://schemas.microsoft.com/office/powerpoint/2010/main" val="3191802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EC6FEE29-EBC2-57E6-897C-746B48647AEF}"/>
              </a:ext>
            </a:extLst>
          </p:cNvPr>
          <p:cNvSpPr>
            <a:spLocks noGrp="1"/>
          </p:cNvSpPr>
          <p:nvPr>
            <p:ph type="title"/>
          </p:nvPr>
        </p:nvSpPr>
        <p:spPr>
          <a:xfrm>
            <a:off x="982801" y="198783"/>
            <a:ext cx="9552066" cy="938132"/>
          </a:xfrm>
        </p:spPr>
        <p:txBody>
          <a:bodyPr>
            <a:normAutofit/>
          </a:bodyPr>
          <a:lstStyle/>
          <a:p>
            <a:r>
              <a:rPr lang="en-US" sz="2400" dirty="0"/>
              <a:t>Transportation of Data</a:t>
            </a:r>
            <a:r>
              <a:rPr lang="en-US" sz="6000" dirty="0"/>
              <a:t/>
            </a:r>
            <a:br>
              <a:rPr lang="en-US" sz="6000" dirty="0"/>
            </a:br>
            <a:r>
              <a:rPr lang="en-US" sz="3600" dirty="0"/>
              <a:t>Transport Layer Protocols(cont’d..)</a:t>
            </a:r>
          </a:p>
        </p:txBody>
      </p:sp>
      <p:sp>
        <p:nvSpPr>
          <p:cNvPr id="5" name="Content Placeholder 3">
            <a:extLst>
              <a:ext uri="{FF2B5EF4-FFF2-40B4-BE49-F238E27FC236}">
                <a16:creationId xmlns:a16="http://schemas.microsoft.com/office/drawing/2014/main" id="{880A52B4-96B1-7E4F-7D0C-C5976D1AAECA}"/>
              </a:ext>
            </a:extLst>
          </p:cNvPr>
          <p:cNvSpPr>
            <a:spLocks noGrp="1"/>
          </p:cNvSpPr>
          <p:nvPr>
            <p:ph idx="1"/>
          </p:nvPr>
        </p:nvSpPr>
        <p:spPr>
          <a:xfrm>
            <a:off x="596348" y="1308401"/>
            <a:ext cx="5711686" cy="4522555"/>
          </a:xfrm>
        </p:spPr>
        <p:txBody>
          <a:bodyPr>
            <a:normAutofit/>
          </a:bodyPr>
          <a:lstStyle/>
          <a:p>
            <a:pPr marL="342900" indent="-342900" algn="l">
              <a:buFont typeface="Arial" panose="020B0604020202020204" pitchFamily="34" charset="0"/>
              <a:buChar char="•"/>
            </a:pPr>
            <a:r>
              <a:rPr lang="en-US" dirty="0"/>
              <a:t>The Internet’s network-layer protocol has a name—IP, for Internet Protocol. </a:t>
            </a:r>
          </a:p>
          <a:p>
            <a:pPr marL="342900" indent="-342900" algn="l">
              <a:buFont typeface="Arial" panose="020B0604020202020204" pitchFamily="34" charset="0"/>
              <a:buChar char="•"/>
            </a:pPr>
            <a:r>
              <a:rPr lang="en-US" dirty="0"/>
              <a:t> IP provides logical communication between hosts.</a:t>
            </a:r>
          </a:p>
          <a:p>
            <a:pPr marL="342900" indent="-342900" algn="l">
              <a:buFont typeface="Arial" panose="020B0604020202020204" pitchFamily="34" charset="0"/>
              <a:buChar char="•"/>
            </a:pPr>
            <a:r>
              <a:rPr lang="en-US" dirty="0"/>
              <a:t>  The IP service model is a best-effort delivery service. </a:t>
            </a:r>
          </a:p>
          <a:p>
            <a:pPr marL="800100" lvl="1" indent="-342900"/>
            <a:r>
              <a:rPr lang="en-US" dirty="0"/>
              <a:t> This means that IP makes its “best effort” to deliver segments between communicating hosts, but it makes no guarantees. </a:t>
            </a:r>
          </a:p>
        </p:txBody>
      </p:sp>
      <p:sp>
        <p:nvSpPr>
          <p:cNvPr id="2" name="TextBox 1">
            <a:extLst>
              <a:ext uri="{FF2B5EF4-FFF2-40B4-BE49-F238E27FC236}">
                <a16:creationId xmlns:a16="http://schemas.microsoft.com/office/drawing/2014/main" id="{480DE0D4-F4A8-E169-9A7E-45024CE221F5}"/>
              </a:ext>
            </a:extLst>
          </p:cNvPr>
          <p:cNvSpPr txBox="1"/>
          <p:nvPr/>
        </p:nvSpPr>
        <p:spPr>
          <a:xfrm>
            <a:off x="6308034" y="1643270"/>
            <a:ext cx="5287617" cy="3539430"/>
          </a:xfrm>
          <a:prstGeom prst="rect">
            <a:avLst/>
          </a:prstGeom>
          <a:noFill/>
        </p:spPr>
        <p:txBody>
          <a:bodyPr wrap="square" rtlCol="0">
            <a:spAutoFit/>
          </a:bodyPr>
          <a:lstStyle/>
          <a:p>
            <a:pPr marL="342900" indent="-342900" algn="l">
              <a:buFont typeface="Arial" panose="020B0604020202020204" pitchFamily="34" charset="0"/>
              <a:buChar char="•"/>
            </a:pPr>
            <a:r>
              <a:rPr lang="en-US" sz="3200" dirty="0"/>
              <a:t> In particular, it does not guarantee</a:t>
            </a:r>
          </a:p>
          <a:p>
            <a:pPr marL="800100" lvl="1" indent="-342900"/>
            <a:r>
              <a:rPr lang="en-US" sz="2400" dirty="0"/>
              <a:t>•segment delivery, </a:t>
            </a:r>
          </a:p>
          <a:p>
            <a:pPr marL="800100" lvl="1" indent="-342900"/>
            <a:r>
              <a:rPr lang="en-US" sz="2400" dirty="0"/>
              <a:t> orderly delivery of segments, and </a:t>
            </a:r>
          </a:p>
          <a:p>
            <a:pPr marL="800100" lvl="1" indent="-342900"/>
            <a:r>
              <a:rPr lang="en-US" sz="2400" dirty="0"/>
              <a:t> the integrity of the data in the segments. </a:t>
            </a:r>
          </a:p>
          <a:p>
            <a:pPr marL="342900" indent="-342900"/>
            <a:r>
              <a:rPr lang="en-US" sz="3200" dirty="0"/>
              <a:t> For these reasons</a:t>
            </a:r>
            <a:r>
              <a:rPr lang="en-US" sz="3200" dirty="0">
                <a:solidFill>
                  <a:srgbClr val="FF0000"/>
                </a:solidFill>
              </a:rPr>
              <a:t>, IP </a:t>
            </a:r>
            <a:r>
              <a:rPr lang="en-US" sz="3200" dirty="0"/>
              <a:t>is said to be an </a:t>
            </a:r>
            <a:r>
              <a:rPr lang="en-US" sz="3200" dirty="0">
                <a:solidFill>
                  <a:srgbClr val="FF0000"/>
                </a:solidFill>
              </a:rPr>
              <a:t>unreliable</a:t>
            </a:r>
            <a:r>
              <a:rPr lang="en-US" sz="3200" dirty="0"/>
              <a:t> service.</a:t>
            </a:r>
            <a:endParaRPr lang="en-US" sz="4400" dirty="0"/>
          </a:p>
        </p:txBody>
      </p:sp>
    </p:spTree>
    <p:extLst>
      <p:ext uri="{BB962C8B-B14F-4D97-AF65-F5344CB8AC3E}">
        <p14:creationId xmlns:p14="http://schemas.microsoft.com/office/powerpoint/2010/main" val="1109114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EC6FEE29-EBC2-57E6-897C-746B48647AEF}"/>
              </a:ext>
            </a:extLst>
          </p:cNvPr>
          <p:cNvSpPr>
            <a:spLocks noGrp="1"/>
          </p:cNvSpPr>
          <p:nvPr>
            <p:ph type="title"/>
          </p:nvPr>
        </p:nvSpPr>
        <p:spPr>
          <a:xfrm>
            <a:off x="982801" y="198783"/>
            <a:ext cx="9552066" cy="938132"/>
          </a:xfrm>
        </p:spPr>
        <p:txBody>
          <a:bodyPr>
            <a:normAutofit/>
          </a:bodyPr>
          <a:lstStyle/>
          <a:p>
            <a:r>
              <a:rPr lang="en-US" sz="2400" dirty="0"/>
              <a:t>Transportation of Data</a:t>
            </a:r>
            <a:r>
              <a:rPr lang="en-US" sz="6000" dirty="0"/>
              <a:t/>
            </a:r>
            <a:br>
              <a:rPr lang="en-US" sz="6000" dirty="0"/>
            </a:br>
            <a:r>
              <a:rPr lang="en-US" sz="3600" dirty="0"/>
              <a:t>Transport Layer Protocols(cont’d..)</a:t>
            </a:r>
          </a:p>
        </p:txBody>
      </p:sp>
      <p:sp>
        <p:nvSpPr>
          <p:cNvPr id="5" name="Content Placeholder 3">
            <a:extLst>
              <a:ext uri="{FF2B5EF4-FFF2-40B4-BE49-F238E27FC236}">
                <a16:creationId xmlns:a16="http://schemas.microsoft.com/office/drawing/2014/main" id="{880A52B4-96B1-7E4F-7D0C-C5976D1AAECA}"/>
              </a:ext>
            </a:extLst>
          </p:cNvPr>
          <p:cNvSpPr>
            <a:spLocks noGrp="1"/>
          </p:cNvSpPr>
          <p:nvPr>
            <p:ph idx="1"/>
          </p:nvPr>
        </p:nvSpPr>
        <p:spPr>
          <a:xfrm>
            <a:off x="596348" y="1308401"/>
            <a:ext cx="4885031" cy="4522555"/>
          </a:xfrm>
        </p:spPr>
        <p:txBody>
          <a:bodyPr>
            <a:normAutofit lnSpcReduction="10000"/>
          </a:bodyPr>
          <a:lstStyle/>
          <a:p>
            <a:pPr marL="342900" indent="-342900" algn="l">
              <a:buFont typeface="Arial" panose="020B0604020202020204" pitchFamily="34" charset="0"/>
              <a:buChar char="•"/>
            </a:pPr>
            <a:r>
              <a:rPr lang="en-US" sz="2400" dirty="0"/>
              <a:t>The most fundamental </a:t>
            </a:r>
            <a:r>
              <a:rPr lang="en-US" sz="2400" dirty="0">
                <a:solidFill>
                  <a:srgbClr val="FF0000"/>
                </a:solidFill>
              </a:rPr>
              <a:t>responsibility</a:t>
            </a:r>
            <a:r>
              <a:rPr lang="en-US" sz="2400" dirty="0"/>
              <a:t> of </a:t>
            </a:r>
            <a:r>
              <a:rPr lang="en-US" sz="2400" dirty="0">
                <a:solidFill>
                  <a:srgbClr val="FF0000"/>
                </a:solidFill>
              </a:rPr>
              <a:t>UDP</a:t>
            </a:r>
            <a:r>
              <a:rPr lang="en-US" sz="2400" dirty="0"/>
              <a:t> and </a:t>
            </a:r>
            <a:r>
              <a:rPr lang="en-US" sz="2400" dirty="0">
                <a:solidFill>
                  <a:srgbClr val="FF0000"/>
                </a:solidFill>
              </a:rPr>
              <a:t>TCP</a:t>
            </a:r>
            <a:r>
              <a:rPr lang="en-US" sz="2400" dirty="0"/>
              <a:t> is to extend </a:t>
            </a:r>
            <a:r>
              <a:rPr lang="en-US" sz="2400" dirty="0">
                <a:solidFill>
                  <a:srgbClr val="FF0000"/>
                </a:solidFill>
              </a:rPr>
              <a:t>IP’s delivery service </a:t>
            </a:r>
            <a:r>
              <a:rPr lang="en-US" sz="2400" dirty="0"/>
              <a:t>between two end systems to a delivery service between two processes running on the end systems.</a:t>
            </a:r>
          </a:p>
          <a:p>
            <a:pPr marL="342900" indent="-342900" algn="l">
              <a:buFont typeface="Arial" panose="020B0604020202020204" pitchFamily="34" charset="0"/>
              <a:buChar char="•"/>
            </a:pPr>
            <a:r>
              <a:rPr lang="en-US" sz="2400" dirty="0"/>
              <a:t> Extending host-to-host delivery to process-to-process delivery is called transport-layer multiplexing and demultiplexing. </a:t>
            </a:r>
          </a:p>
          <a:p>
            <a:pPr marL="342900" indent="-342900" algn="l">
              <a:buFont typeface="Arial" panose="020B0604020202020204" pitchFamily="34" charset="0"/>
              <a:buChar char="•"/>
            </a:pPr>
            <a:r>
              <a:rPr lang="en-US" sz="2400" dirty="0"/>
              <a:t> UDP and TCP also provide integrity checking by including error</a:t>
            </a:r>
          </a:p>
        </p:txBody>
      </p:sp>
      <p:sp>
        <p:nvSpPr>
          <p:cNvPr id="2" name="TextBox 1">
            <a:extLst>
              <a:ext uri="{FF2B5EF4-FFF2-40B4-BE49-F238E27FC236}">
                <a16:creationId xmlns:a16="http://schemas.microsoft.com/office/drawing/2014/main" id="{480DE0D4-F4A8-E169-9A7E-45024CE221F5}"/>
              </a:ext>
            </a:extLst>
          </p:cNvPr>
          <p:cNvSpPr txBox="1"/>
          <p:nvPr/>
        </p:nvSpPr>
        <p:spPr>
          <a:xfrm>
            <a:off x="6308035" y="1643270"/>
            <a:ext cx="5062330" cy="1569660"/>
          </a:xfrm>
          <a:prstGeom prst="rect">
            <a:avLst/>
          </a:prstGeom>
          <a:noFill/>
        </p:spPr>
        <p:txBody>
          <a:bodyPr wrap="square" rtlCol="0">
            <a:spAutoFit/>
          </a:bodyPr>
          <a:lstStyle/>
          <a:p>
            <a:r>
              <a:rPr lang="en-US" sz="2400" dirty="0"/>
              <a:t>These </a:t>
            </a:r>
            <a:r>
              <a:rPr lang="en-US" sz="2400" dirty="0">
                <a:solidFill>
                  <a:srgbClr val="FF0000"/>
                </a:solidFill>
              </a:rPr>
              <a:t>two</a:t>
            </a:r>
            <a:r>
              <a:rPr lang="en-US" sz="2400" dirty="0"/>
              <a:t> minimal transport-layer services</a:t>
            </a:r>
          </a:p>
          <a:p>
            <a:r>
              <a:rPr lang="en-US" sz="2400" dirty="0"/>
              <a:t>– process-to-process data delivery and</a:t>
            </a:r>
          </a:p>
          <a:p>
            <a:r>
              <a:rPr lang="en-US" sz="2400" dirty="0"/>
              <a:t> – error checking</a:t>
            </a:r>
          </a:p>
        </p:txBody>
      </p:sp>
    </p:spTree>
    <p:extLst>
      <p:ext uri="{BB962C8B-B14F-4D97-AF65-F5344CB8AC3E}">
        <p14:creationId xmlns:p14="http://schemas.microsoft.com/office/powerpoint/2010/main" val="2908816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54BF1-E231-5697-53FC-7BDFFEEE7F86}"/>
              </a:ext>
            </a:extLst>
          </p:cNvPr>
          <p:cNvSpPr>
            <a:spLocks noGrp="1"/>
          </p:cNvSpPr>
          <p:nvPr>
            <p:ph type="title"/>
          </p:nvPr>
        </p:nvSpPr>
        <p:spPr>
          <a:xfrm>
            <a:off x="838200" y="365126"/>
            <a:ext cx="10515600" cy="907084"/>
          </a:xfrm>
        </p:spPr>
        <p:txBody>
          <a:bodyPr/>
          <a:lstStyle/>
          <a:p>
            <a:r>
              <a:rPr lang="en-US" dirty="0"/>
              <a:t>Recall   </a:t>
            </a:r>
          </a:p>
        </p:txBody>
      </p:sp>
      <p:sp>
        <p:nvSpPr>
          <p:cNvPr id="3" name="Content Placeholder 2">
            <a:extLst>
              <a:ext uri="{FF2B5EF4-FFF2-40B4-BE49-F238E27FC236}">
                <a16:creationId xmlns:a16="http://schemas.microsoft.com/office/drawing/2014/main" id="{707C36DA-866C-B4B7-3935-D6F28D1B91E4}"/>
              </a:ext>
            </a:extLst>
          </p:cNvPr>
          <p:cNvSpPr>
            <a:spLocks noGrp="1"/>
          </p:cNvSpPr>
          <p:nvPr>
            <p:ph idx="1"/>
          </p:nvPr>
        </p:nvSpPr>
        <p:spPr>
          <a:xfrm>
            <a:off x="838200" y="1272210"/>
            <a:ext cx="10515600" cy="4904753"/>
          </a:xfrm>
        </p:spPr>
        <p:txBody>
          <a:bodyPr/>
          <a:lstStyle/>
          <a:p>
            <a:r>
              <a:rPr lang="en-US" dirty="0"/>
              <a:t>Application layer </a:t>
            </a:r>
          </a:p>
          <a:p>
            <a:pPr lvl="1"/>
            <a:r>
              <a:rPr lang="en-US" dirty="0"/>
              <a:t>Enables the user, whether human or software to access the network. </a:t>
            </a:r>
          </a:p>
        </p:txBody>
      </p:sp>
      <p:pic>
        <p:nvPicPr>
          <p:cNvPr id="5" name="Picture 4">
            <a:extLst>
              <a:ext uri="{FF2B5EF4-FFF2-40B4-BE49-F238E27FC236}">
                <a16:creationId xmlns:a16="http://schemas.microsoft.com/office/drawing/2014/main" id="{1D9A44F9-835F-D550-099F-3A0D5DD0092B}"/>
              </a:ext>
            </a:extLst>
          </p:cNvPr>
          <p:cNvPicPr>
            <a:picLocks noChangeAspect="1"/>
          </p:cNvPicPr>
          <p:nvPr/>
        </p:nvPicPr>
        <p:blipFill>
          <a:blip r:embed="rId2"/>
          <a:stretch>
            <a:fillRect/>
          </a:stretch>
        </p:blipFill>
        <p:spPr>
          <a:xfrm>
            <a:off x="1166191" y="2179294"/>
            <a:ext cx="8775838" cy="4678706"/>
          </a:xfrm>
          <a:prstGeom prst="rect">
            <a:avLst/>
          </a:prstGeom>
        </p:spPr>
      </p:pic>
    </p:spTree>
    <p:extLst>
      <p:ext uri="{BB962C8B-B14F-4D97-AF65-F5344CB8AC3E}">
        <p14:creationId xmlns:p14="http://schemas.microsoft.com/office/powerpoint/2010/main" val="1138953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1430B4F2-54FE-2833-054C-6EE6675FD1CF}"/>
              </a:ext>
            </a:extLst>
          </p:cNvPr>
          <p:cNvSpPr>
            <a:spLocks noGrp="1"/>
          </p:cNvSpPr>
          <p:nvPr>
            <p:ph type="title"/>
          </p:nvPr>
        </p:nvSpPr>
        <p:spPr>
          <a:xfrm>
            <a:off x="1448476" y="371060"/>
            <a:ext cx="9325368" cy="759317"/>
          </a:xfrm>
        </p:spPr>
        <p:txBody>
          <a:bodyPr>
            <a:normAutofit fontScale="90000"/>
          </a:bodyPr>
          <a:lstStyle/>
          <a:p>
            <a:r>
              <a:rPr lang="en-US" sz="2000" dirty="0"/>
              <a:t>Transportation of Data</a:t>
            </a:r>
            <a:br>
              <a:rPr lang="en-US" sz="2000" dirty="0"/>
            </a:br>
            <a:r>
              <a:rPr lang="en-US" sz="3200" dirty="0"/>
              <a:t>Transmission Control Protocol</a:t>
            </a:r>
          </a:p>
        </p:txBody>
      </p:sp>
      <p:sp>
        <p:nvSpPr>
          <p:cNvPr id="5" name="Content Placeholder 3">
            <a:extLst>
              <a:ext uri="{FF2B5EF4-FFF2-40B4-BE49-F238E27FC236}">
                <a16:creationId xmlns:a16="http://schemas.microsoft.com/office/drawing/2014/main" id="{B20E1D7A-6BA3-A18B-5615-6A13F7DDD0BB}"/>
              </a:ext>
            </a:extLst>
          </p:cNvPr>
          <p:cNvSpPr>
            <a:spLocks noGrp="1"/>
          </p:cNvSpPr>
          <p:nvPr>
            <p:ph idx="1"/>
          </p:nvPr>
        </p:nvSpPr>
        <p:spPr>
          <a:xfrm>
            <a:off x="1020418" y="1281896"/>
            <a:ext cx="4359966" cy="4376782"/>
          </a:xfrm>
        </p:spPr>
        <p:txBody>
          <a:bodyPr>
            <a:normAutofit fontScale="92500" lnSpcReduction="10000"/>
          </a:bodyPr>
          <a:lstStyle/>
          <a:p>
            <a:pPr marL="0" indent="0" algn="l"/>
            <a:r>
              <a:rPr lang="en-US" sz="2400" dirty="0">
                <a:solidFill>
                  <a:srgbClr val="000000"/>
                </a:solidFill>
              </a:rPr>
              <a:t>TCP provides </a:t>
            </a:r>
            <a:r>
              <a:rPr lang="en-US" sz="2400" dirty="0">
                <a:solidFill>
                  <a:srgbClr val="FF0000"/>
                </a:solidFill>
              </a:rPr>
              <a:t>reliability and flow contro</a:t>
            </a:r>
            <a:r>
              <a:rPr lang="en-US" sz="2400" dirty="0">
                <a:solidFill>
                  <a:srgbClr val="000000"/>
                </a:solidFill>
              </a:rPr>
              <a:t>l. TCP basic operations:</a:t>
            </a:r>
          </a:p>
          <a:p>
            <a:pPr marL="342900" indent="-342900" algn="l">
              <a:buFont typeface="Arial" panose="020B0604020202020204" pitchFamily="34" charset="0"/>
              <a:buChar char="•"/>
            </a:pPr>
            <a:r>
              <a:rPr lang="en-US" sz="2400" dirty="0">
                <a:solidFill>
                  <a:srgbClr val="000000"/>
                </a:solidFill>
              </a:rPr>
              <a:t>Number and </a:t>
            </a:r>
            <a:r>
              <a:rPr lang="en-US" sz="2400" dirty="0">
                <a:solidFill>
                  <a:srgbClr val="FF0000"/>
                </a:solidFill>
              </a:rPr>
              <a:t>track data segments transmitted t</a:t>
            </a:r>
            <a:r>
              <a:rPr lang="en-US" sz="2400" dirty="0">
                <a:solidFill>
                  <a:srgbClr val="000000"/>
                </a:solidFill>
              </a:rPr>
              <a:t>o a specific host from a specific application</a:t>
            </a:r>
          </a:p>
          <a:p>
            <a:pPr marL="342900" indent="-342900" algn="l">
              <a:buFont typeface="Arial" panose="020B0604020202020204" pitchFamily="34" charset="0"/>
              <a:buChar char="•"/>
            </a:pPr>
            <a:r>
              <a:rPr lang="en-US" sz="2400" dirty="0">
                <a:solidFill>
                  <a:srgbClr val="FF0000"/>
                </a:solidFill>
              </a:rPr>
              <a:t>Acknowledge</a:t>
            </a:r>
            <a:r>
              <a:rPr lang="en-US" sz="2400" dirty="0">
                <a:solidFill>
                  <a:srgbClr val="000000"/>
                </a:solidFill>
              </a:rPr>
              <a:t> received data</a:t>
            </a:r>
          </a:p>
          <a:p>
            <a:pPr marL="342900" indent="-342900" algn="l">
              <a:buFont typeface="Arial" panose="020B0604020202020204" pitchFamily="34" charset="0"/>
              <a:buChar char="•"/>
            </a:pPr>
            <a:r>
              <a:rPr lang="en-US" sz="2400" dirty="0">
                <a:solidFill>
                  <a:srgbClr val="000000"/>
                </a:solidFill>
              </a:rPr>
              <a:t>Retransmit any </a:t>
            </a:r>
            <a:r>
              <a:rPr lang="en-US" sz="2400" dirty="0">
                <a:solidFill>
                  <a:srgbClr val="FF0000"/>
                </a:solidFill>
              </a:rPr>
              <a:t>unacknowledged</a:t>
            </a:r>
            <a:r>
              <a:rPr lang="en-US" sz="2400" dirty="0">
                <a:solidFill>
                  <a:srgbClr val="000000"/>
                </a:solidFill>
              </a:rPr>
              <a:t> data after a certain amount of time</a:t>
            </a:r>
          </a:p>
          <a:p>
            <a:pPr marL="342900" indent="-342900" algn="l">
              <a:buFont typeface="Arial" panose="020B0604020202020204" pitchFamily="34" charset="0"/>
              <a:buChar char="•"/>
            </a:pPr>
            <a:r>
              <a:rPr lang="en-US" sz="2400" dirty="0">
                <a:solidFill>
                  <a:srgbClr val="FF0000"/>
                </a:solidFill>
              </a:rPr>
              <a:t>Sequence</a:t>
            </a:r>
            <a:r>
              <a:rPr lang="en-US" sz="2400" dirty="0">
                <a:solidFill>
                  <a:srgbClr val="000000"/>
                </a:solidFill>
              </a:rPr>
              <a:t> data that might arrive in wrong order</a:t>
            </a:r>
          </a:p>
          <a:p>
            <a:pPr marL="342900" indent="-342900" algn="l">
              <a:buFont typeface="Arial" panose="020B0604020202020204" pitchFamily="34" charset="0"/>
              <a:buChar char="•"/>
            </a:pPr>
            <a:r>
              <a:rPr lang="en-US" sz="2400" dirty="0">
                <a:solidFill>
                  <a:srgbClr val="000000"/>
                </a:solidFill>
              </a:rPr>
              <a:t>Send data at an efficient rate that is acceptable by the receiver</a:t>
            </a:r>
          </a:p>
        </p:txBody>
      </p:sp>
      <p:pic>
        <p:nvPicPr>
          <p:cNvPr id="6" name="Picture 5">
            <a:extLst>
              <a:ext uri="{FF2B5EF4-FFF2-40B4-BE49-F238E27FC236}">
                <a16:creationId xmlns:a16="http://schemas.microsoft.com/office/drawing/2014/main" id="{5E418127-328F-5BD6-3797-AAABB233960E}"/>
              </a:ext>
            </a:extLst>
          </p:cNvPr>
          <p:cNvPicPr>
            <a:picLocks noChangeAspect="1"/>
          </p:cNvPicPr>
          <p:nvPr/>
        </p:nvPicPr>
        <p:blipFill>
          <a:blip r:embed="rId2"/>
          <a:stretch>
            <a:fillRect/>
          </a:stretch>
        </p:blipFill>
        <p:spPr>
          <a:xfrm>
            <a:off x="5651982" y="1464401"/>
            <a:ext cx="5334069" cy="3783460"/>
          </a:xfrm>
          <a:prstGeom prst="rect">
            <a:avLst/>
          </a:prstGeom>
        </p:spPr>
      </p:pic>
    </p:spTree>
    <p:extLst>
      <p:ext uri="{BB962C8B-B14F-4D97-AF65-F5344CB8AC3E}">
        <p14:creationId xmlns:p14="http://schemas.microsoft.com/office/powerpoint/2010/main" val="3979871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5C31BD64-5259-DC0E-0B5E-66BD885B9A6E}"/>
              </a:ext>
            </a:extLst>
          </p:cNvPr>
          <p:cNvSpPr>
            <a:spLocks noGrp="1"/>
          </p:cNvSpPr>
          <p:nvPr>
            <p:ph type="title"/>
          </p:nvPr>
        </p:nvSpPr>
        <p:spPr>
          <a:xfrm>
            <a:off x="357809" y="735497"/>
            <a:ext cx="4042610" cy="757551"/>
          </a:xfrm>
        </p:spPr>
        <p:txBody>
          <a:bodyPr>
            <a:normAutofit fontScale="90000"/>
          </a:bodyPr>
          <a:lstStyle/>
          <a:p>
            <a:r>
              <a:rPr lang="en-US" sz="2000" b="1" dirty="0"/>
              <a:t>TCP Overview</a:t>
            </a:r>
            <a:r>
              <a:rPr lang="en-US" sz="5400" b="1" dirty="0"/>
              <a:t/>
            </a:r>
            <a:br>
              <a:rPr lang="en-US" sz="5400" b="1" dirty="0"/>
            </a:br>
            <a:r>
              <a:rPr lang="en-US" sz="3200" b="1" dirty="0"/>
              <a:t>TCP(cont’d..)</a:t>
            </a:r>
          </a:p>
        </p:txBody>
      </p:sp>
      <p:sp>
        <p:nvSpPr>
          <p:cNvPr id="5" name="Content Placeholder 4">
            <a:extLst>
              <a:ext uri="{FF2B5EF4-FFF2-40B4-BE49-F238E27FC236}">
                <a16:creationId xmlns:a16="http://schemas.microsoft.com/office/drawing/2014/main" id="{7B81C50B-E55C-4C4A-4CE3-5A45A0978D5C}"/>
              </a:ext>
            </a:extLst>
          </p:cNvPr>
          <p:cNvSpPr>
            <a:spLocks noGrp="1"/>
          </p:cNvSpPr>
          <p:nvPr>
            <p:ph idx="1"/>
          </p:nvPr>
        </p:nvSpPr>
        <p:spPr>
          <a:xfrm>
            <a:off x="357809" y="1719766"/>
            <a:ext cx="5049776" cy="4402737"/>
          </a:xfrm>
        </p:spPr>
        <p:txBody>
          <a:bodyPr>
            <a:normAutofit fontScale="92500" lnSpcReduction="10000"/>
          </a:bodyPr>
          <a:lstStyle/>
          <a:p>
            <a:r>
              <a:rPr lang="en-US" sz="2800" dirty="0"/>
              <a:t>TCP also provides congestion control. </a:t>
            </a:r>
          </a:p>
          <a:p>
            <a:r>
              <a:rPr lang="en-US" sz="2800" dirty="0">
                <a:solidFill>
                  <a:srgbClr val="FF0000"/>
                </a:solidFill>
              </a:rPr>
              <a:t>Congestion control </a:t>
            </a:r>
            <a:r>
              <a:rPr lang="en-US" sz="2800" dirty="0"/>
              <a:t>prevents any one TCP connection from swamping the links and routers between communicating hosts with an excessive amount of traffic.</a:t>
            </a:r>
          </a:p>
          <a:p>
            <a:r>
              <a:rPr lang="en-US" sz="2800" dirty="0"/>
              <a:t>TCP strives to give each connection traversing a congested link an </a:t>
            </a:r>
            <a:r>
              <a:rPr lang="en-US" sz="2800" dirty="0">
                <a:solidFill>
                  <a:srgbClr val="FF0000"/>
                </a:solidFill>
              </a:rPr>
              <a:t>equal share </a:t>
            </a:r>
            <a:r>
              <a:rPr lang="en-US" sz="2800" dirty="0"/>
              <a:t>of the link bandwidth. </a:t>
            </a:r>
            <a:endParaRPr lang="en-US" sz="4000" dirty="0"/>
          </a:p>
        </p:txBody>
      </p:sp>
      <p:pic>
        <p:nvPicPr>
          <p:cNvPr id="6" name="Picture 5">
            <a:extLst>
              <a:ext uri="{FF2B5EF4-FFF2-40B4-BE49-F238E27FC236}">
                <a16:creationId xmlns:a16="http://schemas.microsoft.com/office/drawing/2014/main" id="{8F955062-5AED-B04C-6E56-E970D7FEFFB9}"/>
              </a:ext>
            </a:extLst>
          </p:cNvPr>
          <p:cNvPicPr>
            <a:picLocks noChangeAspect="1"/>
          </p:cNvPicPr>
          <p:nvPr/>
        </p:nvPicPr>
        <p:blipFill rotWithShape="1">
          <a:blip r:embed="rId2"/>
          <a:srcRect r="3352"/>
          <a:stretch/>
        </p:blipFill>
        <p:spPr>
          <a:xfrm>
            <a:off x="6096000" y="2340657"/>
            <a:ext cx="4711497" cy="3879021"/>
          </a:xfrm>
          <a:prstGeom prst="rect">
            <a:avLst/>
          </a:prstGeom>
        </p:spPr>
      </p:pic>
      <p:sp>
        <p:nvSpPr>
          <p:cNvPr id="7" name="TextBox 6">
            <a:extLst>
              <a:ext uri="{FF2B5EF4-FFF2-40B4-BE49-F238E27FC236}">
                <a16:creationId xmlns:a16="http://schemas.microsoft.com/office/drawing/2014/main" id="{4EA5B81A-4ACB-B766-E64F-CA9B79CE9FFB}"/>
              </a:ext>
            </a:extLst>
          </p:cNvPr>
          <p:cNvSpPr txBox="1"/>
          <p:nvPr/>
        </p:nvSpPr>
        <p:spPr>
          <a:xfrm>
            <a:off x="6215270" y="638322"/>
            <a:ext cx="5276145" cy="1661993"/>
          </a:xfrm>
          <a:prstGeom prst="rect">
            <a:avLst/>
          </a:prstGeom>
          <a:noFill/>
        </p:spPr>
        <p:txBody>
          <a:bodyPr wrap="square" rtlCol="0">
            <a:spAutoFit/>
          </a:bodyPr>
          <a:lstStyle/>
          <a:p>
            <a:r>
              <a:rPr lang="en-US" sz="1200" b="1" dirty="0"/>
              <a:t>TCP Overview</a:t>
            </a:r>
            <a:r>
              <a:rPr lang="en-US" sz="3600" b="1" dirty="0"/>
              <a:t/>
            </a:r>
            <a:br>
              <a:rPr lang="en-US" sz="3600" b="1" dirty="0"/>
            </a:br>
            <a:r>
              <a:rPr lang="en-US" sz="1800" b="1" dirty="0"/>
              <a:t>Applications that use TCP</a:t>
            </a:r>
          </a:p>
          <a:p>
            <a:r>
              <a:rPr lang="en-US" dirty="0"/>
              <a:t>TCP handles all tasks associated with </a:t>
            </a:r>
            <a:r>
              <a:rPr lang="en-US" dirty="0">
                <a:solidFill>
                  <a:srgbClr val="FF0000"/>
                </a:solidFill>
              </a:rPr>
              <a:t>dividing the data stream into segments, providing reliability, controlling data flow, a</a:t>
            </a:r>
            <a:r>
              <a:rPr lang="en-US" dirty="0"/>
              <a:t>nd reordering segments.</a:t>
            </a:r>
          </a:p>
          <a:p>
            <a:endParaRPr lang="en-US" dirty="0"/>
          </a:p>
        </p:txBody>
      </p:sp>
    </p:spTree>
    <p:extLst>
      <p:ext uri="{BB962C8B-B14F-4D97-AF65-F5344CB8AC3E}">
        <p14:creationId xmlns:p14="http://schemas.microsoft.com/office/powerpoint/2010/main" val="227959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45B79CD-DD66-99A4-5C72-F82E7CBD7E2D}"/>
              </a:ext>
            </a:extLst>
          </p:cNvPr>
          <p:cNvSpPr>
            <a:spLocks noGrp="1"/>
          </p:cNvSpPr>
          <p:nvPr>
            <p:ph type="title"/>
          </p:nvPr>
        </p:nvSpPr>
        <p:spPr>
          <a:xfrm>
            <a:off x="980660" y="416038"/>
            <a:ext cx="9144000" cy="944917"/>
          </a:xfrm>
        </p:spPr>
        <p:txBody>
          <a:bodyPr>
            <a:normAutofit fontScale="90000"/>
          </a:bodyPr>
          <a:lstStyle/>
          <a:p>
            <a:r>
              <a:rPr lang="en-US" sz="1600" dirty="0"/>
              <a:t>Reliability and Flow Control</a:t>
            </a:r>
            <a:r>
              <a:rPr lang="en-US" dirty="0"/>
              <a:t/>
            </a:r>
            <a:br>
              <a:rPr lang="en-US" dirty="0"/>
            </a:br>
            <a:r>
              <a:rPr lang="en-US" dirty="0"/>
              <a:t>TCP Reliability – Data Loss and Retransmission</a:t>
            </a:r>
            <a:endParaRPr lang="en-US" sz="2400" dirty="0"/>
          </a:p>
        </p:txBody>
      </p:sp>
      <p:sp>
        <p:nvSpPr>
          <p:cNvPr id="5" name="Content Placeholder 5">
            <a:extLst>
              <a:ext uri="{FF2B5EF4-FFF2-40B4-BE49-F238E27FC236}">
                <a16:creationId xmlns:a16="http://schemas.microsoft.com/office/drawing/2014/main" id="{A9A8092F-A824-3549-7417-32D190F8DD9C}"/>
              </a:ext>
            </a:extLst>
          </p:cNvPr>
          <p:cNvSpPr>
            <a:spLocks noGrp="1"/>
          </p:cNvSpPr>
          <p:nvPr>
            <p:ph idx="1"/>
          </p:nvPr>
        </p:nvSpPr>
        <p:spPr>
          <a:xfrm>
            <a:off x="1124726" y="1422801"/>
            <a:ext cx="3826356" cy="4900800"/>
          </a:xfrm>
        </p:spPr>
        <p:txBody>
          <a:bodyPr>
            <a:normAutofit/>
          </a:bodyPr>
          <a:lstStyle/>
          <a:p>
            <a:pPr marL="0" indent="0">
              <a:buNone/>
            </a:pPr>
            <a:r>
              <a:rPr lang="en-US" dirty="0"/>
              <a:t>No matter how well designed a network is, data loss occasionally occurs.</a:t>
            </a:r>
          </a:p>
          <a:p>
            <a:pPr marL="0" indent="0">
              <a:buNone/>
            </a:pPr>
            <a:r>
              <a:rPr lang="en-US" dirty="0"/>
              <a:t>TCP provides </a:t>
            </a:r>
            <a:r>
              <a:rPr lang="en-US" sz="3200" dirty="0"/>
              <a:t>methods</a:t>
            </a:r>
            <a:r>
              <a:rPr lang="en-US" dirty="0"/>
              <a:t> of managing these segment losses. Among these is a mechanism to retransmit segments for unacknowledged data.</a:t>
            </a:r>
          </a:p>
          <a:p>
            <a:pPr marL="0" indent="0">
              <a:buNone/>
            </a:pPr>
            <a:endParaRPr lang="en-US" dirty="0"/>
          </a:p>
          <a:p>
            <a:endParaRPr lang="en-US" sz="4400" dirty="0"/>
          </a:p>
        </p:txBody>
      </p:sp>
      <p:pic>
        <p:nvPicPr>
          <p:cNvPr id="6" name="Picture 5">
            <a:extLst>
              <a:ext uri="{FF2B5EF4-FFF2-40B4-BE49-F238E27FC236}">
                <a16:creationId xmlns:a16="http://schemas.microsoft.com/office/drawing/2014/main" id="{B23DE752-A9CC-5F02-768D-764DD073CBC1}"/>
              </a:ext>
            </a:extLst>
          </p:cNvPr>
          <p:cNvPicPr>
            <a:picLocks noChangeAspect="1"/>
          </p:cNvPicPr>
          <p:nvPr/>
        </p:nvPicPr>
        <p:blipFill rotWithShape="1">
          <a:blip r:embed="rId2"/>
          <a:srcRect l="3125"/>
          <a:stretch/>
        </p:blipFill>
        <p:spPr>
          <a:xfrm>
            <a:off x="5059365" y="1422801"/>
            <a:ext cx="6165225" cy="4434660"/>
          </a:xfrm>
          <a:prstGeom prst="rect">
            <a:avLst/>
          </a:prstGeom>
        </p:spPr>
      </p:pic>
    </p:spTree>
    <p:extLst>
      <p:ext uri="{BB962C8B-B14F-4D97-AF65-F5344CB8AC3E}">
        <p14:creationId xmlns:p14="http://schemas.microsoft.com/office/powerpoint/2010/main" val="1353404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BD327AB6-0917-BC28-46B5-4FF7C61390C5}"/>
              </a:ext>
            </a:extLst>
          </p:cNvPr>
          <p:cNvSpPr>
            <a:spLocks noGrp="1"/>
          </p:cNvSpPr>
          <p:nvPr>
            <p:ph type="title"/>
          </p:nvPr>
        </p:nvSpPr>
        <p:spPr>
          <a:xfrm>
            <a:off x="1311965" y="185530"/>
            <a:ext cx="8345488" cy="731837"/>
          </a:xfrm>
        </p:spPr>
        <p:txBody>
          <a:bodyPr/>
          <a:lstStyle/>
          <a:p>
            <a:r>
              <a:rPr lang="en-US" sz="1600" dirty="0"/>
              <a:t>Reliability and Flow Control</a:t>
            </a:r>
            <a:r>
              <a:rPr lang="en-US" dirty="0"/>
              <a:t/>
            </a:r>
            <a:br>
              <a:rPr lang="en-US" dirty="0"/>
            </a:br>
            <a:r>
              <a:rPr lang="en-US" sz="2400" dirty="0"/>
              <a:t>TCP Flow Control – Window Size and Acknowledgments</a:t>
            </a:r>
          </a:p>
        </p:txBody>
      </p:sp>
      <p:sp>
        <p:nvSpPr>
          <p:cNvPr id="5" name="Content Placeholder 3">
            <a:extLst>
              <a:ext uri="{FF2B5EF4-FFF2-40B4-BE49-F238E27FC236}">
                <a16:creationId xmlns:a16="http://schemas.microsoft.com/office/drawing/2014/main" id="{6F29D978-FF95-5DE9-3F40-F2F96EB884A4}"/>
              </a:ext>
            </a:extLst>
          </p:cNvPr>
          <p:cNvSpPr>
            <a:spLocks noGrp="1"/>
          </p:cNvSpPr>
          <p:nvPr>
            <p:ph idx="1"/>
          </p:nvPr>
        </p:nvSpPr>
        <p:spPr>
          <a:xfrm>
            <a:off x="556592" y="1097792"/>
            <a:ext cx="4526096" cy="4640398"/>
          </a:xfrm>
        </p:spPr>
        <p:txBody>
          <a:bodyPr>
            <a:normAutofit lnSpcReduction="10000"/>
          </a:bodyPr>
          <a:lstStyle/>
          <a:p>
            <a:pPr marL="0" indent="0" algn="l">
              <a:spcBef>
                <a:spcPts val="0"/>
              </a:spcBef>
            </a:pPr>
            <a:r>
              <a:rPr lang="en-US" sz="2400" dirty="0">
                <a:solidFill>
                  <a:srgbClr val="000000"/>
                </a:solidFill>
              </a:rPr>
              <a:t>TCP also provides mechanisms for flow control as follows:</a:t>
            </a:r>
          </a:p>
          <a:p>
            <a:pPr marL="0" indent="0" algn="l">
              <a:spcBef>
                <a:spcPts val="0"/>
              </a:spcBef>
            </a:pPr>
            <a:endParaRPr lang="en-US" sz="2400" dirty="0">
              <a:solidFill>
                <a:srgbClr val="000000"/>
              </a:solidFill>
            </a:endParaRPr>
          </a:p>
          <a:p>
            <a:pPr marL="285750" indent="-285750" algn="l">
              <a:spcBef>
                <a:spcPts val="0"/>
              </a:spcBef>
              <a:buFont typeface="Arial" panose="020B0604020202020204" pitchFamily="34" charset="0"/>
              <a:buChar char="•"/>
            </a:pPr>
            <a:r>
              <a:rPr lang="en-US" sz="2400" dirty="0">
                <a:solidFill>
                  <a:srgbClr val="000000"/>
                </a:solidFill>
              </a:rPr>
              <a:t>Flow control is the amount of data that the destination can receive and process reliably.</a:t>
            </a:r>
          </a:p>
          <a:p>
            <a:pPr marL="285750" indent="-285750" algn="l">
              <a:spcBef>
                <a:spcPts val="0"/>
              </a:spcBef>
              <a:buFont typeface="Arial" panose="020B0604020202020204" pitchFamily="34" charset="0"/>
              <a:buChar char="•"/>
            </a:pPr>
            <a:endParaRPr lang="en-US" sz="2400" dirty="0">
              <a:solidFill>
                <a:srgbClr val="000000"/>
              </a:solidFill>
            </a:endParaRPr>
          </a:p>
          <a:p>
            <a:pPr marL="285750" indent="-285750" algn="l">
              <a:spcBef>
                <a:spcPts val="0"/>
              </a:spcBef>
              <a:buFont typeface="Arial" panose="020B0604020202020204" pitchFamily="34" charset="0"/>
              <a:buChar char="•"/>
            </a:pPr>
            <a:r>
              <a:rPr lang="en-US" sz="2400" dirty="0">
                <a:solidFill>
                  <a:srgbClr val="000000"/>
                </a:solidFill>
              </a:rPr>
              <a:t>Flow control helps maintain the reliability of TCP transmission by adjusting the rate of data flow between source and destination for a given session.</a:t>
            </a:r>
          </a:p>
          <a:p>
            <a:pPr marL="285750" indent="-285750" algn="l">
              <a:spcBef>
                <a:spcPts val="0"/>
              </a:spcBef>
              <a:buFont typeface="Arial" panose="020B0604020202020204" pitchFamily="34" charset="0"/>
              <a:buChar char="•"/>
            </a:pPr>
            <a:r>
              <a:rPr lang="en-US" sz="2400" dirty="0">
                <a:solidFill>
                  <a:srgbClr val="000000"/>
                </a:solidFill>
              </a:rPr>
              <a:t>Window size- the size of the receiver buffer </a:t>
            </a:r>
          </a:p>
        </p:txBody>
      </p:sp>
      <p:pic>
        <p:nvPicPr>
          <p:cNvPr id="6" name="Picture 5">
            <a:extLst>
              <a:ext uri="{FF2B5EF4-FFF2-40B4-BE49-F238E27FC236}">
                <a16:creationId xmlns:a16="http://schemas.microsoft.com/office/drawing/2014/main" id="{FC3EC58F-183A-E7B5-302B-2FBFC57577C8}"/>
              </a:ext>
            </a:extLst>
          </p:cNvPr>
          <p:cNvPicPr>
            <a:picLocks noChangeAspect="1"/>
          </p:cNvPicPr>
          <p:nvPr/>
        </p:nvPicPr>
        <p:blipFill>
          <a:blip r:embed="rId2"/>
          <a:stretch>
            <a:fillRect/>
          </a:stretch>
        </p:blipFill>
        <p:spPr>
          <a:xfrm>
            <a:off x="5148674" y="1097792"/>
            <a:ext cx="6314455" cy="4640399"/>
          </a:xfrm>
          <a:prstGeom prst="rect">
            <a:avLst/>
          </a:prstGeom>
        </p:spPr>
      </p:pic>
    </p:spTree>
    <p:extLst>
      <p:ext uri="{BB962C8B-B14F-4D97-AF65-F5344CB8AC3E}">
        <p14:creationId xmlns:p14="http://schemas.microsoft.com/office/powerpoint/2010/main" val="2042683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CF134F-3D7F-B1F7-D043-6F77E3D3C558}"/>
              </a:ext>
            </a:extLst>
          </p:cNvPr>
          <p:cNvSpPr>
            <a:spLocks noGrp="1"/>
          </p:cNvSpPr>
          <p:nvPr>
            <p:ph idx="1"/>
          </p:nvPr>
        </p:nvSpPr>
        <p:spPr>
          <a:xfrm>
            <a:off x="259590" y="731837"/>
            <a:ext cx="3541804" cy="5394325"/>
          </a:xfrm>
        </p:spPr>
        <p:txBody>
          <a:bodyPr>
            <a:normAutofit/>
          </a:bodyPr>
          <a:lstStyle/>
          <a:p>
            <a:pPr marL="0" indent="0" algn="l">
              <a:spcBef>
                <a:spcPts val="0"/>
              </a:spcBef>
            </a:pPr>
            <a:r>
              <a:rPr lang="en-US" sz="2000" dirty="0">
                <a:solidFill>
                  <a:srgbClr val="080808"/>
                </a:solidFill>
              </a:rPr>
              <a:t>Maximum Segment Size (MSS) is the </a:t>
            </a:r>
            <a:r>
              <a:rPr lang="en-US" sz="2000" dirty="0">
                <a:solidFill>
                  <a:srgbClr val="FF0000"/>
                </a:solidFill>
              </a:rPr>
              <a:t>maximum amount of data that the destination device </a:t>
            </a:r>
            <a:r>
              <a:rPr lang="en-US" sz="2000" dirty="0">
                <a:solidFill>
                  <a:srgbClr val="080808"/>
                </a:solidFill>
              </a:rPr>
              <a:t>can receive.</a:t>
            </a:r>
          </a:p>
          <a:p>
            <a:pPr marL="0" indent="0" algn="l">
              <a:spcBef>
                <a:spcPts val="0"/>
              </a:spcBef>
            </a:pPr>
            <a:endParaRPr lang="en-US" sz="2000" dirty="0">
              <a:solidFill>
                <a:srgbClr val="080808"/>
              </a:solidFill>
            </a:endParaRPr>
          </a:p>
          <a:p>
            <a:pPr marL="285750" indent="-285750" algn="l">
              <a:spcBef>
                <a:spcPts val="0"/>
              </a:spcBef>
              <a:buFont typeface="Arial" panose="020B0604020202020204" pitchFamily="34" charset="0"/>
              <a:buChar char="•"/>
            </a:pPr>
            <a:r>
              <a:rPr lang="en-US" sz="2000" dirty="0">
                <a:solidFill>
                  <a:srgbClr val="080808"/>
                </a:solidFill>
              </a:rPr>
              <a:t>A common MSS is </a:t>
            </a:r>
            <a:r>
              <a:rPr lang="en-US" sz="2000" dirty="0">
                <a:solidFill>
                  <a:srgbClr val="FF0000"/>
                </a:solidFill>
              </a:rPr>
              <a:t>1,460 bytes when using IPv4.</a:t>
            </a:r>
          </a:p>
          <a:p>
            <a:pPr marL="285750" indent="-285750" algn="l">
              <a:spcBef>
                <a:spcPts val="0"/>
              </a:spcBef>
              <a:buFont typeface="Arial" panose="020B0604020202020204" pitchFamily="34" charset="0"/>
              <a:buChar char="•"/>
            </a:pPr>
            <a:r>
              <a:rPr lang="en-US" sz="2000" dirty="0">
                <a:solidFill>
                  <a:srgbClr val="080808"/>
                </a:solidFill>
              </a:rPr>
              <a:t>A host determines the value of its MSS field by subtracting the IP and TCP headers from the Ethernet </a:t>
            </a:r>
            <a:r>
              <a:rPr lang="en-US" sz="2000" dirty="0">
                <a:solidFill>
                  <a:srgbClr val="FF0000"/>
                </a:solidFill>
              </a:rPr>
              <a:t>maximum transmission unit (MTU</a:t>
            </a:r>
            <a:r>
              <a:rPr lang="en-US" sz="2000" dirty="0">
                <a:solidFill>
                  <a:srgbClr val="080808"/>
                </a:solidFill>
              </a:rPr>
              <a:t>), which is </a:t>
            </a:r>
            <a:r>
              <a:rPr lang="en-US" sz="2000" dirty="0">
                <a:solidFill>
                  <a:srgbClr val="FF0000"/>
                </a:solidFill>
              </a:rPr>
              <a:t>1500 b</a:t>
            </a:r>
            <a:r>
              <a:rPr lang="en-US" sz="2000" dirty="0">
                <a:solidFill>
                  <a:srgbClr val="080808"/>
                </a:solidFill>
              </a:rPr>
              <a:t>ytes be default. </a:t>
            </a:r>
          </a:p>
          <a:p>
            <a:pPr marL="285750" indent="-285750" algn="l">
              <a:spcBef>
                <a:spcPts val="0"/>
              </a:spcBef>
              <a:buFont typeface="Arial" panose="020B0604020202020204" pitchFamily="34" charset="0"/>
              <a:buChar char="•"/>
            </a:pPr>
            <a:r>
              <a:rPr lang="en-US" sz="2000" dirty="0">
                <a:solidFill>
                  <a:srgbClr val="FF0000"/>
                </a:solidFill>
              </a:rPr>
              <a:t>1500 minus 40 (20 bytes for the IPv4 header and 20 bytes for the TCP header) leaves 1460 bytes</a:t>
            </a:r>
            <a:r>
              <a:rPr lang="en-US" sz="2000" dirty="0">
                <a:solidFill>
                  <a:srgbClr val="080808"/>
                </a:solidFill>
              </a:rPr>
              <a:t>.</a:t>
            </a:r>
          </a:p>
        </p:txBody>
      </p:sp>
      <p:pic>
        <p:nvPicPr>
          <p:cNvPr id="5" name="Picture 4">
            <a:extLst>
              <a:ext uri="{FF2B5EF4-FFF2-40B4-BE49-F238E27FC236}">
                <a16:creationId xmlns:a16="http://schemas.microsoft.com/office/drawing/2014/main" id="{6F91403B-8CAC-B74D-203F-254981CFE367}"/>
              </a:ext>
            </a:extLst>
          </p:cNvPr>
          <p:cNvPicPr>
            <a:picLocks noChangeAspect="1"/>
          </p:cNvPicPr>
          <p:nvPr/>
        </p:nvPicPr>
        <p:blipFill>
          <a:blip r:embed="rId2"/>
          <a:stretch>
            <a:fillRect/>
          </a:stretch>
        </p:blipFill>
        <p:spPr>
          <a:xfrm>
            <a:off x="4018547" y="384313"/>
            <a:ext cx="5986843" cy="3554377"/>
          </a:xfrm>
          <a:prstGeom prst="rect">
            <a:avLst/>
          </a:prstGeom>
        </p:spPr>
      </p:pic>
      <p:pic>
        <p:nvPicPr>
          <p:cNvPr id="6" name="Picture 5">
            <a:extLst>
              <a:ext uri="{FF2B5EF4-FFF2-40B4-BE49-F238E27FC236}">
                <a16:creationId xmlns:a16="http://schemas.microsoft.com/office/drawing/2014/main" id="{8D85A6AD-637F-FE70-549B-E472038C8EF1}"/>
              </a:ext>
            </a:extLst>
          </p:cNvPr>
          <p:cNvPicPr>
            <a:picLocks noChangeAspect="1"/>
          </p:cNvPicPr>
          <p:nvPr/>
        </p:nvPicPr>
        <p:blipFill>
          <a:blip r:embed="rId3"/>
          <a:stretch>
            <a:fillRect/>
          </a:stretch>
        </p:blipFill>
        <p:spPr>
          <a:xfrm>
            <a:off x="4386470" y="3938690"/>
            <a:ext cx="5844207" cy="2187473"/>
          </a:xfrm>
          <a:prstGeom prst="rect">
            <a:avLst/>
          </a:prstGeom>
        </p:spPr>
      </p:pic>
    </p:spTree>
    <p:extLst>
      <p:ext uri="{BB962C8B-B14F-4D97-AF65-F5344CB8AC3E}">
        <p14:creationId xmlns:p14="http://schemas.microsoft.com/office/powerpoint/2010/main" val="2205282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6B1FBDC1-6675-C035-17CF-93CEA27C2B1D}"/>
              </a:ext>
            </a:extLst>
          </p:cNvPr>
          <p:cNvSpPr>
            <a:spLocks noGrp="1"/>
          </p:cNvSpPr>
          <p:nvPr>
            <p:ph type="title"/>
          </p:nvPr>
        </p:nvSpPr>
        <p:spPr>
          <a:xfrm>
            <a:off x="1444487" y="490331"/>
            <a:ext cx="8345488" cy="731837"/>
          </a:xfrm>
        </p:spPr>
        <p:txBody>
          <a:bodyPr>
            <a:normAutofit fontScale="90000"/>
          </a:bodyPr>
          <a:lstStyle/>
          <a:p>
            <a:r>
              <a:rPr lang="en-US" sz="1600" dirty="0"/>
              <a:t>UDP Overview</a:t>
            </a:r>
            <a:br>
              <a:rPr lang="en-US" sz="1600" dirty="0"/>
            </a:br>
            <a:r>
              <a:rPr lang="en-US" dirty="0"/>
              <a:t>UDP protocol</a:t>
            </a:r>
            <a:endParaRPr lang="en-US" sz="2400" dirty="0"/>
          </a:p>
        </p:txBody>
      </p:sp>
      <p:sp>
        <p:nvSpPr>
          <p:cNvPr id="5" name="Content Placeholder 4">
            <a:extLst>
              <a:ext uri="{FF2B5EF4-FFF2-40B4-BE49-F238E27FC236}">
                <a16:creationId xmlns:a16="http://schemas.microsoft.com/office/drawing/2014/main" id="{97CBEA56-6D4E-CD10-5740-9C7B9F3225A2}"/>
              </a:ext>
            </a:extLst>
          </p:cNvPr>
          <p:cNvSpPr>
            <a:spLocks noGrp="1"/>
          </p:cNvSpPr>
          <p:nvPr>
            <p:ph idx="1"/>
          </p:nvPr>
        </p:nvSpPr>
        <p:spPr>
          <a:xfrm>
            <a:off x="768626" y="1392642"/>
            <a:ext cx="10601739" cy="4676854"/>
          </a:xfrm>
        </p:spPr>
        <p:txBody>
          <a:bodyPr>
            <a:normAutofit/>
          </a:bodyPr>
          <a:lstStyle/>
          <a:p>
            <a:pPr marL="0" indent="0"/>
            <a:r>
              <a:rPr lang="en-US" sz="3200" dirty="0"/>
              <a:t>In particular, like IP, UDP is an </a:t>
            </a:r>
            <a:r>
              <a:rPr lang="en-US" sz="3200" dirty="0">
                <a:solidFill>
                  <a:srgbClr val="FF0000"/>
                </a:solidFill>
              </a:rPr>
              <a:t>unreliable</a:t>
            </a:r>
            <a:r>
              <a:rPr lang="en-US" sz="3200" dirty="0"/>
              <a:t> service—it does not guarantee that data sent by one process will arrive intact (or at all!) to the destination process.</a:t>
            </a:r>
            <a:endParaRPr lang="en-US" sz="4400" dirty="0">
              <a:solidFill>
                <a:srgbClr val="000000"/>
              </a:solidFill>
            </a:endParaRPr>
          </a:p>
          <a:p>
            <a:pPr marL="0" indent="0" algn="l">
              <a:buNone/>
            </a:pPr>
            <a:r>
              <a:rPr lang="en-US" sz="3200" dirty="0">
                <a:solidFill>
                  <a:srgbClr val="000000"/>
                </a:solidFill>
              </a:rPr>
              <a:t>UDP features include the following:</a:t>
            </a:r>
          </a:p>
          <a:p>
            <a:pPr marL="285750" indent="-285750" algn="l">
              <a:buFont typeface="Arial" panose="020B0604020202020204" pitchFamily="34" charset="0"/>
              <a:buChar char="•"/>
            </a:pPr>
            <a:r>
              <a:rPr lang="en-US" sz="3200" dirty="0">
                <a:solidFill>
                  <a:srgbClr val="FF0000"/>
                </a:solidFill>
              </a:rPr>
              <a:t>Data is reconstructed in the order that it is received.</a:t>
            </a:r>
          </a:p>
          <a:p>
            <a:pPr marL="285750" indent="-285750" algn="l">
              <a:buFont typeface="Arial" panose="020B0604020202020204" pitchFamily="34" charset="0"/>
              <a:buChar char="•"/>
            </a:pPr>
            <a:r>
              <a:rPr lang="en-US" sz="3200" dirty="0">
                <a:solidFill>
                  <a:srgbClr val="000000"/>
                </a:solidFill>
              </a:rPr>
              <a:t>Any segments that are lost are not resent.</a:t>
            </a:r>
          </a:p>
          <a:p>
            <a:pPr marL="285750" indent="-285750" algn="l">
              <a:buFont typeface="Arial" panose="020B0604020202020204" pitchFamily="34" charset="0"/>
              <a:buChar char="•"/>
            </a:pPr>
            <a:r>
              <a:rPr lang="en-US" sz="3200" dirty="0">
                <a:solidFill>
                  <a:srgbClr val="000000"/>
                </a:solidFill>
              </a:rPr>
              <a:t>There is no session establishment.</a:t>
            </a:r>
          </a:p>
          <a:p>
            <a:pPr marL="285750" indent="-285750" algn="l">
              <a:buFont typeface="Arial" panose="020B0604020202020204" pitchFamily="34" charset="0"/>
              <a:buChar char="•"/>
            </a:pPr>
            <a:r>
              <a:rPr lang="en-US" sz="3200" dirty="0">
                <a:solidFill>
                  <a:srgbClr val="000000"/>
                </a:solidFill>
              </a:rPr>
              <a:t>The sending is not informed about resource availability.</a:t>
            </a:r>
          </a:p>
        </p:txBody>
      </p:sp>
    </p:spTree>
    <p:extLst>
      <p:ext uri="{BB962C8B-B14F-4D97-AF65-F5344CB8AC3E}">
        <p14:creationId xmlns:p14="http://schemas.microsoft.com/office/powerpoint/2010/main" val="2152780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BBFA5B7F-E128-24F3-293D-17BC830FF301}"/>
              </a:ext>
            </a:extLst>
          </p:cNvPr>
          <p:cNvSpPr>
            <a:spLocks noGrp="1"/>
          </p:cNvSpPr>
          <p:nvPr>
            <p:ph type="title"/>
          </p:nvPr>
        </p:nvSpPr>
        <p:spPr>
          <a:xfrm>
            <a:off x="1311965" y="198782"/>
            <a:ext cx="8345488" cy="1071011"/>
          </a:xfrm>
        </p:spPr>
        <p:txBody>
          <a:bodyPr/>
          <a:lstStyle/>
          <a:p>
            <a:r>
              <a:rPr lang="en-US" sz="1600" dirty="0"/>
              <a:t>UDP Communication</a:t>
            </a:r>
            <a:r>
              <a:rPr lang="en-US" dirty="0"/>
              <a:t/>
            </a:r>
            <a:br>
              <a:rPr lang="en-US" dirty="0"/>
            </a:br>
            <a:r>
              <a:rPr lang="en-US" sz="2400" dirty="0"/>
              <a:t>UDP Low Overhead versus Reliability</a:t>
            </a:r>
          </a:p>
        </p:txBody>
      </p:sp>
      <p:sp>
        <p:nvSpPr>
          <p:cNvPr id="5" name="Content Placeholder 3">
            <a:extLst>
              <a:ext uri="{FF2B5EF4-FFF2-40B4-BE49-F238E27FC236}">
                <a16:creationId xmlns:a16="http://schemas.microsoft.com/office/drawing/2014/main" id="{C8396688-7E68-3BB5-21F4-24469766415D}"/>
              </a:ext>
            </a:extLst>
          </p:cNvPr>
          <p:cNvSpPr>
            <a:spLocks noGrp="1"/>
          </p:cNvSpPr>
          <p:nvPr>
            <p:ph idx="1"/>
          </p:nvPr>
        </p:nvSpPr>
        <p:spPr>
          <a:xfrm>
            <a:off x="1497662" y="1269793"/>
            <a:ext cx="8345488" cy="1312378"/>
          </a:xfrm>
        </p:spPr>
        <p:txBody>
          <a:bodyPr/>
          <a:lstStyle/>
          <a:p>
            <a:pPr marL="0" indent="0" algn="l">
              <a:spcBef>
                <a:spcPts val="0"/>
              </a:spcBef>
            </a:pPr>
            <a:r>
              <a:rPr lang="en-US" sz="1600" dirty="0">
                <a:solidFill>
                  <a:srgbClr val="000000"/>
                </a:solidFill>
              </a:rPr>
              <a:t>UDP does not establish a connection. UDP provides low overhead data transport because it has a small datagram header and no network management traffic.</a:t>
            </a:r>
          </a:p>
        </p:txBody>
      </p:sp>
      <p:pic>
        <p:nvPicPr>
          <p:cNvPr id="6" name="Picture 5">
            <a:extLst>
              <a:ext uri="{FF2B5EF4-FFF2-40B4-BE49-F238E27FC236}">
                <a16:creationId xmlns:a16="http://schemas.microsoft.com/office/drawing/2014/main" id="{D8C49F9B-0161-6996-0464-91A48C84A351}"/>
              </a:ext>
            </a:extLst>
          </p:cNvPr>
          <p:cNvPicPr>
            <a:picLocks noChangeAspect="1"/>
          </p:cNvPicPr>
          <p:nvPr/>
        </p:nvPicPr>
        <p:blipFill>
          <a:blip r:embed="rId2"/>
          <a:stretch>
            <a:fillRect/>
          </a:stretch>
        </p:blipFill>
        <p:spPr>
          <a:xfrm>
            <a:off x="2975439" y="2544417"/>
            <a:ext cx="5389935" cy="3167270"/>
          </a:xfrm>
          <a:prstGeom prst="rect">
            <a:avLst/>
          </a:prstGeom>
        </p:spPr>
      </p:pic>
    </p:spTree>
    <p:extLst>
      <p:ext uri="{BB962C8B-B14F-4D97-AF65-F5344CB8AC3E}">
        <p14:creationId xmlns:p14="http://schemas.microsoft.com/office/powerpoint/2010/main" val="2791854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A1E8BDD4-559C-3A04-77CE-83234DD4746E}"/>
              </a:ext>
            </a:extLst>
          </p:cNvPr>
          <p:cNvSpPr>
            <a:spLocks noGrp="1"/>
          </p:cNvSpPr>
          <p:nvPr>
            <p:ph type="title"/>
          </p:nvPr>
        </p:nvSpPr>
        <p:spPr>
          <a:xfrm>
            <a:off x="808383" y="198783"/>
            <a:ext cx="8955088" cy="995396"/>
          </a:xfrm>
        </p:spPr>
        <p:txBody>
          <a:bodyPr/>
          <a:lstStyle/>
          <a:p>
            <a:r>
              <a:rPr lang="en-US" sz="1600" b="1" dirty="0">
                <a:solidFill>
                  <a:srgbClr val="FF0000"/>
                </a:solidFill>
              </a:rPr>
              <a:t>UDP Communication</a:t>
            </a:r>
            <a:r>
              <a:rPr lang="en-US" b="1" dirty="0">
                <a:solidFill>
                  <a:srgbClr val="FF0000"/>
                </a:solidFill>
              </a:rPr>
              <a:t/>
            </a:r>
            <a:br>
              <a:rPr lang="en-US" b="1" dirty="0">
                <a:solidFill>
                  <a:srgbClr val="FF0000"/>
                </a:solidFill>
              </a:rPr>
            </a:br>
            <a:r>
              <a:rPr lang="en-US" sz="2400" b="1" dirty="0">
                <a:solidFill>
                  <a:srgbClr val="FF0000"/>
                </a:solidFill>
              </a:rPr>
              <a:t>UDP Datagram Reassembly</a:t>
            </a:r>
          </a:p>
        </p:txBody>
      </p:sp>
      <p:sp>
        <p:nvSpPr>
          <p:cNvPr id="5" name="Content Placeholder 3">
            <a:extLst>
              <a:ext uri="{FF2B5EF4-FFF2-40B4-BE49-F238E27FC236}">
                <a16:creationId xmlns:a16="http://schemas.microsoft.com/office/drawing/2014/main" id="{C7C34AB2-CCFF-C4D8-7BD3-0E830AF830EA}"/>
              </a:ext>
            </a:extLst>
          </p:cNvPr>
          <p:cNvSpPr>
            <a:spLocks noGrp="1"/>
          </p:cNvSpPr>
          <p:nvPr>
            <p:ph idx="1"/>
          </p:nvPr>
        </p:nvSpPr>
        <p:spPr>
          <a:xfrm>
            <a:off x="583097" y="1537591"/>
            <a:ext cx="4258662" cy="4845818"/>
          </a:xfrm>
        </p:spPr>
        <p:txBody>
          <a:bodyPr>
            <a:normAutofit/>
          </a:bodyPr>
          <a:lstStyle/>
          <a:p>
            <a:pPr marL="285750" indent="-285750" algn="l">
              <a:spcBef>
                <a:spcPts val="0"/>
              </a:spcBef>
              <a:buFont typeface="Arial" panose="020B0604020202020204" pitchFamily="34" charset="0"/>
              <a:buChar char="•"/>
            </a:pPr>
            <a:r>
              <a:rPr lang="en-US" dirty="0">
                <a:solidFill>
                  <a:srgbClr val="000000"/>
                </a:solidFill>
              </a:rPr>
              <a:t>UDP does not track sequence numbers the way TCP does.</a:t>
            </a:r>
          </a:p>
          <a:p>
            <a:pPr marL="285750" indent="-285750" algn="l">
              <a:spcBef>
                <a:spcPts val="0"/>
              </a:spcBef>
              <a:buFont typeface="Arial" panose="020B0604020202020204" pitchFamily="34" charset="0"/>
              <a:buChar char="•"/>
            </a:pPr>
            <a:r>
              <a:rPr lang="en-US" dirty="0">
                <a:solidFill>
                  <a:srgbClr val="000000"/>
                </a:solidFill>
              </a:rPr>
              <a:t>UDP has no way to reorder the datagrams into their transmission order.</a:t>
            </a:r>
          </a:p>
          <a:p>
            <a:pPr marL="285750" indent="-285750" algn="l">
              <a:spcBef>
                <a:spcPts val="0"/>
              </a:spcBef>
              <a:buFont typeface="Arial" panose="020B0604020202020204" pitchFamily="34" charset="0"/>
              <a:buChar char="•"/>
            </a:pPr>
            <a:r>
              <a:rPr lang="en-US" dirty="0">
                <a:solidFill>
                  <a:srgbClr val="000000"/>
                </a:solidFill>
              </a:rPr>
              <a:t>UDP simply reassembles the data in the order that it was received and forwards it to the application.</a:t>
            </a:r>
          </a:p>
        </p:txBody>
      </p:sp>
      <p:pic>
        <p:nvPicPr>
          <p:cNvPr id="6" name="Picture 5">
            <a:extLst>
              <a:ext uri="{FF2B5EF4-FFF2-40B4-BE49-F238E27FC236}">
                <a16:creationId xmlns:a16="http://schemas.microsoft.com/office/drawing/2014/main" id="{5FBB4F7B-68D3-B220-166B-C9C6063A8000}"/>
              </a:ext>
            </a:extLst>
          </p:cNvPr>
          <p:cNvPicPr>
            <a:picLocks noChangeAspect="1"/>
          </p:cNvPicPr>
          <p:nvPr/>
        </p:nvPicPr>
        <p:blipFill>
          <a:blip r:embed="rId2"/>
          <a:stretch>
            <a:fillRect/>
          </a:stretch>
        </p:blipFill>
        <p:spPr>
          <a:xfrm>
            <a:off x="5241187" y="1260876"/>
            <a:ext cx="5744865" cy="4517071"/>
          </a:xfrm>
          <a:prstGeom prst="rect">
            <a:avLst/>
          </a:prstGeom>
        </p:spPr>
      </p:pic>
    </p:spTree>
    <p:extLst>
      <p:ext uri="{BB962C8B-B14F-4D97-AF65-F5344CB8AC3E}">
        <p14:creationId xmlns:p14="http://schemas.microsoft.com/office/powerpoint/2010/main" val="2151340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3B9157DF-236F-B358-4C81-A602243E1BF8}"/>
              </a:ext>
            </a:extLst>
          </p:cNvPr>
          <p:cNvSpPr>
            <a:spLocks noGrp="1"/>
          </p:cNvSpPr>
          <p:nvPr>
            <p:ph type="title"/>
          </p:nvPr>
        </p:nvSpPr>
        <p:spPr>
          <a:xfrm>
            <a:off x="1015703" y="306437"/>
            <a:ext cx="9144000" cy="757551"/>
          </a:xfrm>
        </p:spPr>
        <p:txBody>
          <a:bodyPr>
            <a:normAutofit fontScale="90000"/>
          </a:bodyPr>
          <a:lstStyle/>
          <a:p>
            <a:r>
              <a:rPr lang="en-US" sz="2000" dirty="0"/>
              <a:t>UDP Overview</a:t>
            </a:r>
            <a:r>
              <a:rPr lang="en-US" sz="5400" dirty="0"/>
              <a:t/>
            </a:r>
            <a:br>
              <a:rPr lang="en-US" sz="5400" dirty="0"/>
            </a:br>
            <a:r>
              <a:rPr lang="en-US" sz="3200" dirty="0"/>
              <a:t>Applications that use UDP</a:t>
            </a:r>
          </a:p>
        </p:txBody>
      </p:sp>
      <p:sp>
        <p:nvSpPr>
          <p:cNvPr id="5" name="Content Placeholder 4">
            <a:extLst>
              <a:ext uri="{FF2B5EF4-FFF2-40B4-BE49-F238E27FC236}">
                <a16:creationId xmlns:a16="http://schemas.microsoft.com/office/drawing/2014/main" id="{8A1CB463-B18D-A07C-14A3-73BE356E0F04}"/>
              </a:ext>
            </a:extLst>
          </p:cNvPr>
          <p:cNvSpPr>
            <a:spLocks noGrp="1"/>
          </p:cNvSpPr>
          <p:nvPr>
            <p:ph idx="1"/>
          </p:nvPr>
        </p:nvSpPr>
        <p:spPr>
          <a:xfrm>
            <a:off x="848139" y="1196510"/>
            <a:ext cx="5474105" cy="4979003"/>
          </a:xfrm>
        </p:spPr>
        <p:txBody>
          <a:bodyPr>
            <a:normAutofit fontScale="92500" lnSpcReduction="10000"/>
          </a:bodyPr>
          <a:lstStyle/>
          <a:p>
            <a:r>
              <a:rPr lang="en-US" sz="2400" dirty="0">
                <a:solidFill>
                  <a:srgbClr val="FF0000"/>
                </a:solidFill>
              </a:rPr>
              <a:t>Live video and multimedia applications </a:t>
            </a:r>
            <a:r>
              <a:rPr lang="en-US" sz="2400" dirty="0"/>
              <a:t>- These applications can tolerate some data loss but require little or no delay. Examples include VoIP and live streaming video.</a:t>
            </a:r>
          </a:p>
          <a:p>
            <a:r>
              <a:rPr lang="en-US" sz="2400" dirty="0"/>
              <a:t>Simple request and reply applications - Applications with simple transactions where a </a:t>
            </a:r>
            <a:r>
              <a:rPr lang="en-US" sz="2400" dirty="0">
                <a:solidFill>
                  <a:srgbClr val="FF0000"/>
                </a:solidFill>
              </a:rPr>
              <a:t>host sends a request and may or may not receive a reply. </a:t>
            </a:r>
            <a:r>
              <a:rPr lang="en-US" sz="2400" dirty="0"/>
              <a:t>Examples include DNS and DHCP.</a:t>
            </a:r>
          </a:p>
          <a:p>
            <a:r>
              <a:rPr lang="en-US" sz="2400" dirty="0"/>
              <a:t>Applications that handle reliability themselves - </a:t>
            </a:r>
            <a:r>
              <a:rPr lang="en-US" sz="2400" dirty="0">
                <a:solidFill>
                  <a:srgbClr val="FF0000"/>
                </a:solidFill>
              </a:rPr>
              <a:t>Unidirectional communications where flow control, error detection, acknowledgments, and error recovery is not required, o</a:t>
            </a:r>
            <a:r>
              <a:rPr lang="en-US" sz="2400" dirty="0"/>
              <a:t>r can be handled by the application. Examples include SNMP and TFTP.</a:t>
            </a:r>
          </a:p>
        </p:txBody>
      </p:sp>
      <p:pic>
        <p:nvPicPr>
          <p:cNvPr id="6" name="Picture 5">
            <a:extLst>
              <a:ext uri="{FF2B5EF4-FFF2-40B4-BE49-F238E27FC236}">
                <a16:creationId xmlns:a16="http://schemas.microsoft.com/office/drawing/2014/main" id="{F7865EA9-45B8-58AF-8C50-AEA82E999D94}"/>
              </a:ext>
            </a:extLst>
          </p:cNvPr>
          <p:cNvPicPr>
            <a:picLocks noChangeAspect="1"/>
          </p:cNvPicPr>
          <p:nvPr/>
        </p:nvPicPr>
        <p:blipFill rotWithShape="1">
          <a:blip r:embed="rId2"/>
          <a:srcRect l="15105" t="3227" r="12047" b="3300"/>
          <a:stretch/>
        </p:blipFill>
        <p:spPr>
          <a:xfrm>
            <a:off x="6322244" y="798944"/>
            <a:ext cx="4663808" cy="4634447"/>
          </a:xfrm>
          <a:prstGeom prst="rect">
            <a:avLst/>
          </a:prstGeom>
        </p:spPr>
      </p:pic>
    </p:spTree>
    <p:extLst>
      <p:ext uri="{BB962C8B-B14F-4D97-AF65-F5344CB8AC3E}">
        <p14:creationId xmlns:p14="http://schemas.microsoft.com/office/powerpoint/2010/main" val="2808774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9892751F-B2C2-7C44-2FCE-BEED156BE368}"/>
              </a:ext>
            </a:extLst>
          </p:cNvPr>
          <p:cNvSpPr>
            <a:spLocks noGrp="1"/>
          </p:cNvSpPr>
          <p:nvPr>
            <p:ph type="title"/>
          </p:nvPr>
        </p:nvSpPr>
        <p:spPr>
          <a:xfrm>
            <a:off x="993913" y="291548"/>
            <a:ext cx="8345488" cy="1018427"/>
          </a:xfrm>
        </p:spPr>
        <p:txBody>
          <a:bodyPr>
            <a:normAutofit/>
          </a:bodyPr>
          <a:lstStyle/>
          <a:p>
            <a:r>
              <a:rPr lang="en-US" sz="2000" dirty="0"/>
              <a:t>Port Numbers</a:t>
            </a:r>
            <a:r>
              <a:rPr lang="en-US" sz="5400" dirty="0"/>
              <a:t/>
            </a:r>
            <a:br>
              <a:rPr lang="en-US" sz="5400" dirty="0"/>
            </a:br>
            <a:r>
              <a:rPr lang="en-US" sz="3200" dirty="0"/>
              <a:t>Multiple Separate Communications</a:t>
            </a:r>
          </a:p>
        </p:txBody>
      </p:sp>
      <p:sp>
        <p:nvSpPr>
          <p:cNvPr id="5" name="Content Placeholder 4">
            <a:extLst>
              <a:ext uri="{FF2B5EF4-FFF2-40B4-BE49-F238E27FC236}">
                <a16:creationId xmlns:a16="http://schemas.microsoft.com/office/drawing/2014/main" id="{51BCEA92-DF98-4839-9277-AB894DF96720}"/>
              </a:ext>
            </a:extLst>
          </p:cNvPr>
          <p:cNvSpPr>
            <a:spLocks noGrp="1"/>
          </p:cNvSpPr>
          <p:nvPr>
            <p:ph idx="1"/>
          </p:nvPr>
        </p:nvSpPr>
        <p:spPr>
          <a:xfrm>
            <a:off x="1224774" y="1184051"/>
            <a:ext cx="8517213" cy="2627909"/>
          </a:xfrm>
        </p:spPr>
        <p:txBody>
          <a:bodyPr>
            <a:normAutofit/>
          </a:bodyPr>
          <a:lstStyle/>
          <a:p>
            <a:pPr marL="0" indent="0" algn="l"/>
            <a:r>
              <a:rPr lang="en-US" sz="2400" dirty="0">
                <a:solidFill>
                  <a:srgbClr val="000000"/>
                </a:solidFill>
              </a:rPr>
              <a:t>TCP and UDP transport layer protocols use port numbers to manage multiple, simultaneous conversations.</a:t>
            </a:r>
          </a:p>
          <a:p>
            <a:pPr marL="0" indent="0" algn="l"/>
            <a:endParaRPr lang="en-US" sz="2400" dirty="0">
              <a:solidFill>
                <a:srgbClr val="000000"/>
              </a:solidFill>
            </a:endParaRPr>
          </a:p>
          <a:p>
            <a:pPr marL="0" indent="0" algn="l"/>
            <a:r>
              <a:rPr lang="en-US" sz="2400" dirty="0">
                <a:solidFill>
                  <a:srgbClr val="000000"/>
                </a:solidFill>
              </a:rPr>
              <a:t>The source port number is associated with the originating application on the local host whereas the destination port number is associated with the destination application on the remote host.</a:t>
            </a:r>
          </a:p>
        </p:txBody>
      </p:sp>
      <p:pic>
        <p:nvPicPr>
          <p:cNvPr id="6" name="Picture 5">
            <a:extLst>
              <a:ext uri="{FF2B5EF4-FFF2-40B4-BE49-F238E27FC236}">
                <a16:creationId xmlns:a16="http://schemas.microsoft.com/office/drawing/2014/main" id="{3FE57B0C-3D09-530E-9354-C791A22138D1}"/>
              </a:ext>
            </a:extLst>
          </p:cNvPr>
          <p:cNvPicPr>
            <a:picLocks noChangeAspect="1"/>
          </p:cNvPicPr>
          <p:nvPr/>
        </p:nvPicPr>
        <p:blipFill>
          <a:blip r:embed="rId2"/>
          <a:stretch>
            <a:fillRect/>
          </a:stretch>
        </p:blipFill>
        <p:spPr>
          <a:xfrm>
            <a:off x="1567076" y="3734058"/>
            <a:ext cx="7832608" cy="1895468"/>
          </a:xfrm>
          <a:prstGeom prst="rect">
            <a:avLst/>
          </a:prstGeom>
        </p:spPr>
      </p:pic>
    </p:spTree>
    <p:extLst>
      <p:ext uri="{BB962C8B-B14F-4D97-AF65-F5344CB8AC3E}">
        <p14:creationId xmlns:p14="http://schemas.microsoft.com/office/powerpoint/2010/main" val="3901354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CA4FD-8C90-8E3A-1379-CD3EB1EB67E8}"/>
              </a:ext>
            </a:extLst>
          </p:cNvPr>
          <p:cNvSpPr>
            <a:spLocks noGrp="1"/>
          </p:cNvSpPr>
          <p:nvPr>
            <p:ph type="title"/>
          </p:nvPr>
        </p:nvSpPr>
        <p:spPr/>
        <p:txBody>
          <a:bodyPr/>
          <a:lstStyle/>
          <a:p>
            <a:r>
              <a:rPr lang="en-US" dirty="0"/>
              <a:t>Outline  </a:t>
            </a:r>
          </a:p>
        </p:txBody>
      </p:sp>
      <p:sp>
        <p:nvSpPr>
          <p:cNvPr id="3" name="Content Placeholder 2">
            <a:extLst>
              <a:ext uri="{FF2B5EF4-FFF2-40B4-BE49-F238E27FC236}">
                <a16:creationId xmlns:a16="http://schemas.microsoft.com/office/drawing/2014/main" id="{59BD06AF-744F-7EA8-B040-B67824ABF19F}"/>
              </a:ext>
            </a:extLst>
          </p:cNvPr>
          <p:cNvSpPr>
            <a:spLocks noGrp="1"/>
          </p:cNvSpPr>
          <p:nvPr>
            <p:ph idx="1"/>
          </p:nvPr>
        </p:nvSpPr>
        <p:spPr/>
        <p:txBody>
          <a:bodyPr/>
          <a:lstStyle/>
          <a:p>
            <a:r>
              <a:rPr lang="en-US" dirty="0"/>
              <a:t>Introduction </a:t>
            </a:r>
          </a:p>
          <a:p>
            <a:pPr lvl="1"/>
            <a:r>
              <a:rPr lang="en-US" dirty="0"/>
              <a:t>Discussions on TL principles and discussions of how these principles are implemented in existing protocols</a:t>
            </a:r>
          </a:p>
          <a:p>
            <a:r>
              <a:rPr lang="en-US" dirty="0"/>
              <a:t>Multiplexing and demultiplexing </a:t>
            </a:r>
          </a:p>
          <a:p>
            <a:r>
              <a:rPr lang="en-US" dirty="0"/>
              <a:t>Transport layer protocols</a:t>
            </a:r>
          </a:p>
          <a:p>
            <a:endParaRPr lang="en-US" dirty="0"/>
          </a:p>
        </p:txBody>
      </p:sp>
    </p:spTree>
    <p:extLst>
      <p:ext uri="{BB962C8B-B14F-4D97-AF65-F5344CB8AC3E}">
        <p14:creationId xmlns:p14="http://schemas.microsoft.com/office/powerpoint/2010/main" val="3394572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522007B1-1C38-8907-7E45-FF4303E40754}"/>
              </a:ext>
            </a:extLst>
          </p:cNvPr>
          <p:cNvSpPr>
            <a:spLocks noGrp="1"/>
          </p:cNvSpPr>
          <p:nvPr>
            <p:ph type="title"/>
          </p:nvPr>
        </p:nvSpPr>
        <p:spPr>
          <a:xfrm>
            <a:off x="914400" y="0"/>
            <a:ext cx="9316278" cy="731837"/>
          </a:xfrm>
        </p:spPr>
        <p:txBody>
          <a:bodyPr>
            <a:noAutofit/>
          </a:bodyPr>
          <a:lstStyle/>
          <a:p>
            <a:r>
              <a:rPr lang="en-US" sz="2400" dirty="0"/>
              <a:t>Port numbers</a:t>
            </a:r>
            <a:r>
              <a:rPr lang="en-US" sz="6000" dirty="0"/>
              <a:t/>
            </a:r>
            <a:br>
              <a:rPr lang="en-US" sz="6000" dirty="0"/>
            </a:br>
            <a:r>
              <a:rPr lang="en-US" sz="3600" dirty="0"/>
              <a:t>Socket Pairs</a:t>
            </a:r>
          </a:p>
        </p:txBody>
      </p:sp>
      <p:sp>
        <p:nvSpPr>
          <p:cNvPr id="5" name="Content Placeholder 4">
            <a:extLst>
              <a:ext uri="{FF2B5EF4-FFF2-40B4-BE49-F238E27FC236}">
                <a16:creationId xmlns:a16="http://schemas.microsoft.com/office/drawing/2014/main" id="{008C5EA6-31C4-FB7E-891F-2ACAA457D346}"/>
              </a:ext>
            </a:extLst>
          </p:cNvPr>
          <p:cNvSpPr>
            <a:spLocks noGrp="1"/>
          </p:cNvSpPr>
          <p:nvPr>
            <p:ph idx="1"/>
          </p:nvPr>
        </p:nvSpPr>
        <p:spPr>
          <a:xfrm>
            <a:off x="357809" y="864086"/>
            <a:ext cx="4943864" cy="5390939"/>
          </a:xfrm>
        </p:spPr>
        <p:txBody>
          <a:bodyPr>
            <a:normAutofit fontScale="92500" lnSpcReduction="20000"/>
          </a:bodyPr>
          <a:lstStyle/>
          <a:p>
            <a:pPr marL="285750" indent="-285750" algn="l">
              <a:buFont typeface="Arial" panose="020B0604020202020204" pitchFamily="34" charset="0"/>
              <a:buChar char="•"/>
            </a:pPr>
            <a:r>
              <a:rPr lang="en-US" dirty="0">
                <a:solidFill>
                  <a:srgbClr val="000000"/>
                </a:solidFill>
              </a:rPr>
              <a:t>The source and destination ports are placed within the segment.</a:t>
            </a:r>
          </a:p>
          <a:p>
            <a:pPr marL="285750" indent="-285750" algn="l">
              <a:buFont typeface="Arial" panose="020B0604020202020204" pitchFamily="34" charset="0"/>
              <a:buChar char="•"/>
            </a:pPr>
            <a:r>
              <a:rPr lang="en-US" dirty="0">
                <a:solidFill>
                  <a:srgbClr val="000000"/>
                </a:solidFill>
              </a:rPr>
              <a:t>The </a:t>
            </a:r>
            <a:r>
              <a:rPr lang="en-US" dirty="0">
                <a:solidFill>
                  <a:srgbClr val="FF0000"/>
                </a:solidFill>
              </a:rPr>
              <a:t>segments</a:t>
            </a:r>
            <a:r>
              <a:rPr lang="en-US" dirty="0">
                <a:solidFill>
                  <a:srgbClr val="000000"/>
                </a:solidFill>
              </a:rPr>
              <a:t> are then </a:t>
            </a:r>
            <a:r>
              <a:rPr lang="en-US" dirty="0">
                <a:solidFill>
                  <a:srgbClr val="FF0000"/>
                </a:solidFill>
              </a:rPr>
              <a:t>encapsulated</a:t>
            </a:r>
            <a:r>
              <a:rPr lang="en-US" dirty="0">
                <a:solidFill>
                  <a:srgbClr val="000000"/>
                </a:solidFill>
              </a:rPr>
              <a:t> within an IP packet.</a:t>
            </a:r>
          </a:p>
          <a:p>
            <a:pPr marL="285750" indent="-285750" algn="l">
              <a:buFont typeface="Arial" panose="020B0604020202020204" pitchFamily="34" charset="0"/>
              <a:buChar char="•"/>
            </a:pPr>
            <a:r>
              <a:rPr lang="en-US" dirty="0">
                <a:solidFill>
                  <a:srgbClr val="000000"/>
                </a:solidFill>
              </a:rPr>
              <a:t>The combination of the </a:t>
            </a:r>
            <a:r>
              <a:rPr lang="en-US" b="1" dirty="0">
                <a:solidFill>
                  <a:srgbClr val="000000"/>
                </a:solidFill>
              </a:rPr>
              <a:t>source IP address and source port number, or the destination IP address and destination port number </a:t>
            </a:r>
            <a:r>
              <a:rPr lang="en-US" dirty="0">
                <a:solidFill>
                  <a:srgbClr val="000000"/>
                </a:solidFill>
              </a:rPr>
              <a:t>is known as a </a:t>
            </a:r>
            <a:r>
              <a:rPr lang="en-US" dirty="0">
                <a:solidFill>
                  <a:srgbClr val="FF0000"/>
                </a:solidFill>
              </a:rPr>
              <a:t>socket</a:t>
            </a:r>
            <a:r>
              <a:rPr lang="en-US" dirty="0">
                <a:solidFill>
                  <a:srgbClr val="000000"/>
                </a:solidFill>
              </a:rPr>
              <a:t>.</a:t>
            </a:r>
          </a:p>
          <a:p>
            <a:pPr marL="285750" indent="-285750" algn="l">
              <a:buFont typeface="Arial" panose="020B0604020202020204" pitchFamily="34" charset="0"/>
              <a:buChar char="•"/>
            </a:pPr>
            <a:r>
              <a:rPr lang="en-US" dirty="0">
                <a:solidFill>
                  <a:srgbClr val="000000"/>
                </a:solidFill>
              </a:rPr>
              <a:t>Sockets enable multiple processes, running on a client, to distinguish themselves from each other, and multiple connections to a server process to be distinguished from each other.</a:t>
            </a:r>
          </a:p>
        </p:txBody>
      </p:sp>
      <p:pic>
        <p:nvPicPr>
          <p:cNvPr id="6" name="Picture 5">
            <a:extLst>
              <a:ext uri="{FF2B5EF4-FFF2-40B4-BE49-F238E27FC236}">
                <a16:creationId xmlns:a16="http://schemas.microsoft.com/office/drawing/2014/main" id="{2F4E1781-9ECA-1092-DBBE-926A93ECA344}"/>
              </a:ext>
            </a:extLst>
          </p:cNvPr>
          <p:cNvPicPr>
            <a:picLocks noChangeAspect="1"/>
          </p:cNvPicPr>
          <p:nvPr/>
        </p:nvPicPr>
        <p:blipFill>
          <a:blip r:embed="rId2"/>
          <a:stretch>
            <a:fillRect/>
          </a:stretch>
        </p:blipFill>
        <p:spPr>
          <a:xfrm>
            <a:off x="5417807" y="731837"/>
            <a:ext cx="6217602" cy="5523189"/>
          </a:xfrm>
          <a:prstGeom prst="rect">
            <a:avLst/>
          </a:prstGeom>
        </p:spPr>
      </p:pic>
    </p:spTree>
    <p:extLst>
      <p:ext uri="{BB962C8B-B14F-4D97-AF65-F5344CB8AC3E}">
        <p14:creationId xmlns:p14="http://schemas.microsoft.com/office/powerpoint/2010/main" val="3922056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9EC951CE-87E5-2DAC-526A-53F890FDD9F3}"/>
              </a:ext>
            </a:extLst>
          </p:cNvPr>
          <p:cNvSpPr>
            <a:spLocks noGrp="1"/>
          </p:cNvSpPr>
          <p:nvPr>
            <p:ph type="title"/>
          </p:nvPr>
        </p:nvSpPr>
        <p:spPr>
          <a:xfrm>
            <a:off x="689114" y="251791"/>
            <a:ext cx="9819860" cy="757529"/>
          </a:xfrm>
        </p:spPr>
        <p:txBody>
          <a:bodyPr>
            <a:normAutofit fontScale="90000"/>
          </a:bodyPr>
          <a:lstStyle/>
          <a:p>
            <a:r>
              <a:rPr lang="en-US" sz="2000" dirty="0"/>
              <a:t>Port Numbers</a:t>
            </a:r>
            <a:r>
              <a:rPr lang="en-US" sz="5400" dirty="0"/>
              <a:t/>
            </a:r>
            <a:br>
              <a:rPr lang="en-US" sz="5400" dirty="0"/>
            </a:br>
            <a:r>
              <a:rPr lang="en-US" sz="3200" dirty="0"/>
              <a:t>Port Number Groups</a:t>
            </a:r>
          </a:p>
        </p:txBody>
      </p:sp>
      <p:graphicFrame>
        <p:nvGraphicFramePr>
          <p:cNvPr id="5" name="Table 4">
            <a:extLst>
              <a:ext uri="{FF2B5EF4-FFF2-40B4-BE49-F238E27FC236}">
                <a16:creationId xmlns:a16="http://schemas.microsoft.com/office/drawing/2014/main" id="{2AD16B6E-991B-843F-04E7-C3F83D867ECF}"/>
              </a:ext>
            </a:extLst>
          </p:cNvPr>
          <p:cNvGraphicFramePr>
            <a:graphicFrameLocks noGrp="1"/>
          </p:cNvGraphicFramePr>
          <p:nvPr>
            <p:extLst>
              <p:ext uri="{D42A27DB-BD31-4B8C-83A1-F6EECF244321}">
                <p14:modId xmlns:p14="http://schemas.microsoft.com/office/powerpoint/2010/main" val="362701151"/>
              </p:ext>
            </p:extLst>
          </p:nvPr>
        </p:nvGraphicFramePr>
        <p:xfrm>
          <a:off x="689113" y="996077"/>
          <a:ext cx="9238658" cy="5817097"/>
        </p:xfrm>
        <a:graphic>
          <a:graphicData uri="http://schemas.openxmlformats.org/drawingml/2006/table">
            <a:tbl>
              <a:tblPr firstRow="1" bandRow="1">
                <a:tableStyleId>{5C22544A-7EE6-4342-B048-85BDC9FD1C3A}</a:tableStyleId>
              </a:tblPr>
              <a:tblGrid>
                <a:gridCol w="1321797">
                  <a:extLst>
                    <a:ext uri="{9D8B030D-6E8A-4147-A177-3AD203B41FA5}">
                      <a16:colId xmlns:a16="http://schemas.microsoft.com/office/drawing/2014/main" val="2108364386"/>
                    </a:ext>
                  </a:extLst>
                </a:gridCol>
                <a:gridCol w="1892255">
                  <a:extLst>
                    <a:ext uri="{9D8B030D-6E8A-4147-A177-3AD203B41FA5}">
                      <a16:colId xmlns:a16="http://schemas.microsoft.com/office/drawing/2014/main" val="866492760"/>
                    </a:ext>
                  </a:extLst>
                </a:gridCol>
                <a:gridCol w="6024606">
                  <a:extLst>
                    <a:ext uri="{9D8B030D-6E8A-4147-A177-3AD203B41FA5}">
                      <a16:colId xmlns:a16="http://schemas.microsoft.com/office/drawing/2014/main" val="313730123"/>
                    </a:ext>
                  </a:extLst>
                </a:gridCol>
              </a:tblGrid>
              <a:tr h="548466">
                <a:tc>
                  <a:txBody>
                    <a:bodyPr/>
                    <a:lstStyle/>
                    <a:p>
                      <a:pPr algn="l" fontAlgn="ctr"/>
                      <a:r>
                        <a:rPr lang="en-US" sz="1800" b="1" dirty="0">
                          <a:effectLst/>
                        </a:rPr>
                        <a:t>Port Group</a:t>
                      </a:r>
                      <a:endParaRPr lang="en-US" sz="1800" dirty="0">
                        <a:effectLst/>
                      </a:endParaRPr>
                    </a:p>
                  </a:txBody>
                  <a:tcPr marL="47625" marR="47625" marT="47625" marB="47625" anchor="ctr"/>
                </a:tc>
                <a:tc>
                  <a:txBody>
                    <a:bodyPr/>
                    <a:lstStyle/>
                    <a:p>
                      <a:pPr algn="l" fontAlgn="ctr"/>
                      <a:r>
                        <a:rPr lang="en-US" sz="1800" b="1" dirty="0">
                          <a:effectLst/>
                        </a:rPr>
                        <a:t>Number Range</a:t>
                      </a:r>
                      <a:endParaRPr lang="en-US" sz="1800" dirty="0">
                        <a:effectLst/>
                      </a:endParaRPr>
                    </a:p>
                  </a:txBody>
                  <a:tcPr marL="47625" marR="47625" marT="47625" marB="47625" anchor="ctr"/>
                </a:tc>
                <a:tc>
                  <a:txBody>
                    <a:bodyPr/>
                    <a:lstStyle/>
                    <a:p>
                      <a:pPr algn="l" fontAlgn="ctr"/>
                      <a:r>
                        <a:rPr lang="en-US" sz="1800" b="1" dirty="0">
                          <a:effectLst/>
                        </a:rPr>
                        <a:t>Description</a:t>
                      </a:r>
                      <a:endParaRPr lang="en-US" sz="1800" dirty="0">
                        <a:effectLst/>
                      </a:endParaRPr>
                    </a:p>
                  </a:txBody>
                  <a:tcPr marL="47625" marR="47625" marT="47625" marB="47625" anchor="ctr"/>
                </a:tc>
                <a:extLst>
                  <a:ext uri="{0D108BD9-81ED-4DB2-BD59-A6C34878D82A}">
                    <a16:rowId xmlns:a16="http://schemas.microsoft.com/office/drawing/2014/main" val="3297247114"/>
                  </a:ext>
                </a:extLst>
              </a:tr>
              <a:tr h="1222779">
                <a:tc>
                  <a:txBody>
                    <a:bodyPr/>
                    <a:lstStyle/>
                    <a:p>
                      <a:pPr fontAlgn="ctr"/>
                      <a:r>
                        <a:rPr lang="en-US" sz="1800" b="1" dirty="0">
                          <a:effectLst/>
                        </a:rPr>
                        <a:t>Well-known Ports</a:t>
                      </a:r>
                      <a:endParaRPr lang="en-US" sz="1800" b="0" dirty="0">
                        <a:effectLst/>
                      </a:endParaRPr>
                    </a:p>
                  </a:txBody>
                  <a:tcPr marL="47625" marR="47625" marT="47625" marB="47625" anchor="ctr"/>
                </a:tc>
                <a:tc>
                  <a:txBody>
                    <a:bodyPr/>
                    <a:lstStyle/>
                    <a:p>
                      <a:pPr fontAlgn="ctr"/>
                      <a:r>
                        <a:rPr lang="en-US" sz="1800" b="1" dirty="0">
                          <a:effectLst/>
                        </a:rPr>
                        <a:t>0 to 1,023</a:t>
                      </a:r>
                      <a:endParaRPr lang="en-US" sz="1800" b="0" dirty="0">
                        <a:effectLst/>
                      </a:endParaRPr>
                    </a:p>
                  </a:txBody>
                  <a:tcPr marL="47625" marR="47625" marT="47625" marB="47625" anchor="ctr"/>
                </a:tc>
                <a:tc>
                  <a:txBody>
                    <a:bodyPr/>
                    <a:lstStyle/>
                    <a:p>
                      <a:pPr fontAlgn="ctr">
                        <a:buFont typeface="Arial" panose="020B0604020202020204" pitchFamily="34" charset="0"/>
                        <a:buChar char="•"/>
                      </a:pPr>
                      <a:r>
                        <a:rPr lang="en-US" sz="1800" b="0" dirty="0">
                          <a:effectLst/>
                        </a:rPr>
                        <a:t>These port numbers are reserved for common or popular services and applications such as web browsers, email clients, and remote access clients.</a:t>
                      </a:r>
                    </a:p>
                    <a:p>
                      <a:pPr fontAlgn="ctr">
                        <a:buFont typeface="Arial" panose="020B0604020202020204" pitchFamily="34" charset="0"/>
                        <a:buChar char="•"/>
                      </a:pPr>
                      <a:r>
                        <a:rPr lang="en-US" sz="1800" b="0" dirty="0">
                          <a:effectLst/>
                        </a:rPr>
                        <a:t>Defined well-known ports for common server applications enables clients to easily identify the associated service required.</a:t>
                      </a:r>
                    </a:p>
                  </a:txBody>
                  <a:tcPr marL="47625" marR="47625" marT="47625" marB="47625" anchor="ctr"/>
                </a:tc>
                <a:extLst>
                  <a:ext uri="{0D108BD9-81ED-4DB2-BD59-A6C34878D82A}">
                    <a16:rowId xmlns:a16="http://schemas.microsoft.com/office/drawing/2014/main" val="3767578845"/>
                  </a:ext>
                </a:extLst>
              </a:tr>
              <a:tr h="2034206">
                <a:tc>
                  <a:txBody>
                    <a:bodyPr/>
                    <a:lstStyle/>
                    <a:p>
                      <a:pPr fontAlgn="ctr"/>
                      <a:r>
                        <a:rPr lang="en-US" sz="1800" b="1" dirty="0">
                          <a:effectLst/>
                        </a:rPr>
                        <a:t>Registered Ports</a:t>
                      </a:r>
                      <a:endParaRPr lang="en-US" sz="1800" b="0" dirty="0">
                        <a:effectLst/>
                      </a:endParaRPr>
                    </a:p>
                  </a:txBody>
                  <a:tcPr marL="47625" marR="47625" marT="47625" marB="47625" anchor="ctr"/>
                </a:tc>
                <a:tc>
                  <a:txBody>
                    <a:bodyPr/>
                    <a:lstStyle/>
                    <a:p>
                      <a:pPr fontAlgn="ctr"/>
                      <a:r>
                        <a:rPr lang="en-US" sz="1800" b="1" dirty="0">
                          <a:effectLst/>
                        </a:rPr>
                        <a:t>1,024 to 49,151</a:t>
                      </a:r>
                      <a:endParaRPr lang="en-US" sz="1800" b="0" dirty="0">
                        <a:effectLst/>
                      </a:endParaRPr>
                    </a:p>
                  </a:txBody>
                  <a:tcPr marL="47625" marR="47625" marT="47625" marB="47625" anchor="ctr"/>
                </a:tc>
                <a:tc>
                  <a:txBody>
                    <a:bodyPr/>
                    <a:lstStyle/>
                    <a:p>
                      <a:pPr fontAlgn="ctr">
                        <a:buFont typeface="Arial" panose="020B0604020202020204" pitchFamily="34" charset="0"/>
                        <a:buChar char="•"/>
                      </a:pPr>
                      <a:r>
                        <a:rPr lang="en-US" sz="1800" b="0" dirty="0">
                          <a:effectLst/>
                        </a:rPr>
                        <a:t>These port numbers are assigned by IANA to a requesting entity to use with specific processes or applications.</a:t>
                      </a:r>
                    </a:p>
                    <a:p>
                      <a:pPr fontAlgn="ctr">
                        <a:buFont typeface="Arial" panose="020B0604020202020204" pitchFamily="34" charset="0"/>
                        <a:buChar char="•"/>
                      </a:pPr>
                      <a:r>
                        <a:rPr lang="en-US" sz="1800" b="0" dirty="0">
                          <a:effectLst/>
                        </a:rPr>
                        <a:t>These processes are primarily individual applications that a user has chosen to install, rather than common applications that would receive a well-known port number.</a:t>
                      </a:r>
                    </a:p>
                    <a:p>
                      <a:pPr fontAlgn="ctr">
                        <a:buFont typeface="Arial" panose="020B0604020202020204" pitchFamily="34" charset="0"/>
                        <a:buChar char="•"/>
                      </a:pPr>
                      <a:r>
                        <a:rPr lang="en-US" sz="1800" b="0" dirty="0">
                          <a:effectLst/>
                        </a:rPr>
                        <a:t>For example, Cisco has registered port 1812 for its RADIUS server authentication process.</a:t>
                      </a:r>
                    </a:p>
                  </a:txBody>
                  <a:tcPr marL="47625" marR="47625" marT="47625" marB="47625" anchor="ctr"/>
                </a:tc>
                <a:extLst>
                  <a:ext uri="{0D108BD9-81ED-4DB2-BD59-A6C34878D82A}">
                    <a16:rowId xmlns:a16="http://schemas.microsoft.com/office/drawing/2014/main" val="1370143426"/>
                  </a:ext>
                </a:extLst>
              </a:tr>
              <a:tr h="1493255">
                <a:tc>
                  <a:txBody>
                    <a:bodyPr/>
                    <a:lstStyle/>
                    <a:p>
                      <a:pPr fontAlgn="ctr"/>
                      <a:r>
                        <a:rPr lang="en-US" sz="1800" b="1" dirty="0">
                          <a:effectLst/>
                        </a:rPr>
                        <a:t>Private </a:t>
                      </a:r>
                      <a:r>
                        <a:rPr lang="en-US" sz="1800" b="0" dirty="0">
                          <a:effectLst/>
                        </a:rPr>
                        <a:t>and/or</a:t>
                      </a:r>
                      <a:r>
                        <a:rPr lang="en-US" sz="1800" b="1" dirty="0">
                          <a:effectLst/>
                        </a:rPr>
                        <a:t> Dynamic Ports</a:t>
                      </a:r>
                      <a:endParaRPr lang="en-US" sz="1800" b="0" dirty="0">
                        <a:effectLst/>
                      </a:endParaRPr>
                    </a:p>
                  </a:txBody>
                  <a:tcPr marL="47625" marR="47625" marT="47625" marB="47625" anchor="ctr"/>
                </a:tc>
                <a:tc>
                  <a:txBody>
                    <a:bodyPr/>
                    <a:lstStyle/>
                    <a:p>
                      <a:pPr fontAlgn="ctr"/>
                      <a:r>
                        <a:rPr lang="en-US" sz="1800" b="1" dirty="0">
                          <a:effectLst/>
                        </a:rPr>
                        <a:t>49,152 to 65,535</a:t>
                      </a:r>
                      <a:endParaRPr lang="en-US" sz="1800" b="0" dirty="0">
                        <a:effectLst/>
                      </a:endParaRPr>
                    </a:p>
                  </a:txBody>
                  <a:tcPr marL="47625" marR="47625" marT="47625" marB="47625" anchor="ctr"/>
                </a:tc>
                <a:tc>
                  <a:txBody>
                    <a:bodyPr/>
                    <a:lstStyle/>
                    <a:p>
                      <a:pPr fontAlgn="ctr">
                        <a:buFont typeface="Arial" panose="020B0604020202020204" pitchFamily="34" charset="0"/>
                        <a:buChar char="•"/>
                      </a:pPr>
                      <a:r>
                        <a:rPr lang="en-US" sz="1800" b="0" dirty="0">
                          <a:effectLst/>
                        </a:rPr>
                        <a:t>These ports are also known as </a:t>
                      </a:r>
                      <a:r>
                        <a:rPr lang="en-US" sz="1800" b="0" i="1" dirty="0">
                          <a:effectLst/>
                        </a:rPr>
                        <a:t>ephemeral ports</a:t>
                      </a:r>
                      <a:r>
                        <a:rPr lang="en-US" sz="1800" b="0" dirty="0">
                          <a:effectLst/>
                        </a:rPr>
                        <a:t>.</a:t>
                      </a:r>
                    </a:p>
                    <a:p>
                      <a:pPr fontAlgn="ctr">
                        <a:buFont typeface="Arial" panose="020B0604020202020204" pitchFamily="34" charset="0"/>
                        <a:buChar char="•"/>
                      </a:pPr>
                      <a:r>
                        <a:rPr lang="en-US" sz="1800" b="0" dirty="0">
                          <a:effectLst/>
                        </a:rPr>
                        <a:t>The client’s OS usually assign port numbers dynamically when a connection to a service is initiated.</a:t>
                      </a:r>
                    </a:p>
                    <a:p>
                      <a:pPr fontAlgn="ctr">
                        <a:buFont typeface="Arial" panose="020B0604020202020204" pitchFamily="34" charset="0"/>
                        <a:buChar char="•"/>
                      </a:pPr>
                      <a:r>
                        <a:rPr lang="en-US" sz="1800" b="0" dirty="0">
                          <a:effectLst/>
                        </a:rPr>
                        <a:t>The dynamic port is then used to identify the client application during communication.</a:t>
                      </a:r>
                    </a:p>
                  </a:txBody>
                  <a:tcPr marL="47625" marR="47625" marT="47625" marB="47625" anchor="ctr"/>
                </a:tc>
                <a:extLst>
                  <a:ext uri="{0D108BD9-81ED-4DB2-BD59-A6C34878D82A}">
                    <a16:rowId xmlns:a16="http://schemas.microsoft.com/office/drawing/2014/main" val="1654859365"/>
                  </a:ext>
                </a:extLst>
              </a:tr>
            </a:tbl>
          </a:graphicData>
        </a:graphic>
      </p:graphicFrame>
      <p:sp>
        <p:nvSpPr>
          <p:cNvPr id="6" name="TextBox 5">
            <a:extLst>
              <a:ext uri="{FF2B5EF4-FFF2-40B4-BE49-F238E27FC236}">
                <a16:creationId xmlns:a16="http://schemas.microsoft.com/office/drawing/2014/main" id="{0640FF72-7929-23D3-4DE4-CF17A24BC90C}"/>
              </a:ext>
            </a:extLst>
          </p:cNvPr>
          <p:cNvSpPr txBox="1"/>
          <p:nvPr/>
        </p:nvSpPr>
        <p:spPr>
          <a:xfrm>
            <a:off x="9768114" y="1146629"/>
            <a:ext cx="2313959"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t>Each port number is a 16-bit number, ranging from 0 to 65535.</a:t>
            </a:r>
          </a:p>
          <a:p>
            <a:pPr marL="742950" lvl="1" indent="-285750">
              <a:buFont typeface="Arial" panose="020B0604020202020204" pitchFamily="34" charset="0"/>
              <a:buChar char="•"/>
            </a:pPr>
            <a:r>
              <a:rPr lang="en-US" sz="2000" dirty="0"/>
              <a:t>The list of well-known port numbers is given in RFC 1700 and is updated at http://www.iana.org [RFC 3232]. </a:t>
            </a:r>
          </a:p>
        </p:txBody>
      </p:sp>
    </p:spTree>
    <p:extLst>
      <p:ext uri="{BB962C8B-B14F-4D97-AF65-F5344CB8AC3E}">
        <p14:creationId xmlns:p14="http://schemas.microsoft.com/office/powerpoint/2010/main" val="17722670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CCFC7A7D-0C86-6C5A-0F50-675E4A6D3723}"/>
              </a:ext>
            </a:extLst>
          </p:cNvPr>
          <p:cNvSpPr>
            <a:spLocks noGrp="1"/>
          </p:cNvSpPr>
          <p:nvPr>
            <p:ph type="title"/>
          </p:nvPr>
        </p:nvSpPr>
        <p:spPr>
          <a:xfrm>
            <a:off x="768626" y="-1"/>
            <a:ext cx="9513837" cy="718452"/>
          </a:xfrm>
        </p:spPr>
        <p:txBody>
          <a:bodyPr>
            <a:normAutofit/>
          </a:bodyPr>
          <a:lstStyle/>
          <a:p>
            <a:r>
              <a:rPr lang="en-US" sz="1600" dirty="0"/>
              <a:t>Port Numbers</a:t>
            </a:r>
            <a:r>
              <a:rPr lang="en-US" dirty="0"/>
              <a:t/>
            </a:r>
            <a:br>
              <a:rPr lang="en-US" dirty="0"/>
            </a:br>
            <a:r>
              <a:rPr lang="en-US" sz="2400" dirty="0"/>
              <a:t>Port Number Groups (Cont.)</a:t>
            </a:r>
          </a:p>
        </p:txBody>
      </p:sp>
      <p:graphicFrame>
        <p:nvGraphicFramePr>
          <p:cNvPr id="5" name="Table 4">
            <a:extLst>
              <a:ext uri="{FF2B5EF4-FFF2-40B4-BE49-F238E27FC236}">
                <a16:creationId xmlns:a16="http://schemas.microsoft.com/office/drawing/2014/main" id="{7099BF5E-70CE-2A24-E870-DD1664E980FC}"/>
              </a:ext>
            </a:extLst>
          </p:cNvPr>
          <p:cNvGraphicFramePr>
            <a:graphicFrameLocks noGrp="1"/>
          </p:cNvGraphicFramePr>
          <p:nvPr>
            <p:extLst>
              <p:ext uri="{D42A27DB-BD31-4B8C-83A1-F6EECF244321}">
                <p14:modId xmlns:p14="http://schemas.microsoft.com/office/powerpoint/2010/main" val="3300721772"/>
              </p:ext>
            </p:extLst>
          </p:nvPr>
        </p:nvGraphicFramePr>
        <p:xfrm>
          <a:off x="768626" y="852150"/>
          <a:ext cx="9634330" cy="5564138"/>
        </p:xfrm>
        <a:graphic>
          <a:graphicData uri="http://schemas.openxmlformats.org/drawingml/2006/table">
            <a:tbl>
              <a:tblPr firstRow="1" bandRow="1">
                <a:tableStyleId>{5C22544A-7EE6-4342-B048-85BDC9FD1C3A}</a:tableStyleId>
              </a:tblPr>
              <a:tblGrid>
                <a:gridCol w="1440109">
                  <a:extLst>
                    <a:ext uri="{9D8B030D-6E8A-4147-A177-3AD203B41FA5}">
                      <a16:colId xmlns:a16="http://schemas.microsoft.com/office/drawing/2014/main" val="1156822306"/>
                    </a:ext>
                  </a:extLst>
                </a:gridCol>
                <a:gridCol w="1267296">
                  <a:extLst>
                    <a:ext uri="{9D8B030D-6E8A-4147-A177-3AD203B41FA5}">
                      <a16:colId xmlns:a16="http://schemas.microsoft.com/office/drawing/2014/main" val="3577741380"/>
                    </a:ext>
                  </a:extLst>
                </a:gridCol>
                <a:gridCol w="6926925">
                  <a:extLst>
                    <a:ext uri="{9D8B030D-6E8A-4147-A177-3AD203B41FA5}">
                      <a16:colId xmlns:a16="http://schemas.microsoft.com/office/drawing/2014/main" val="4011775180"/>
                    </a:ext>
                  </a:extLst>
                </a:gridCol>
              </a:tblGrid>
              <a:tr h="390158">
                <a:tc>
                  <a:txBody>
                    <a:bodyPr/>
                    <a:lstStyle/>
                    <a:p>
                      <a:pPr algn="l" fontAlgn="ctr"/>
                      <a:r>
                        <a:rPr lang="en-US" sz="1800" b="1" dirty="0">
                          <a:effectLst/>
                        </a:rPr>
                        <a:t>Port Number</a:t>
                      </a:r>
                      <a:endParaRPr lang="en-US" sz="1800" dirty="0">
                        <a:effectLst/>
                      </a:endParaRPr>
                    </a:p>
                  </a:txBody>
                  <a:tcPr marL="47625" marR="47625" marT="47625" marB="47625" anchor="ctr"/>
                </a:tc>
                <a:tc>
                  <a:txBody>
                    <a:bodyPr/>
                    <a:lstStyle/>
                    <a:p>
                      <a:pPr algn="l" fontAlgn="ctr"/>
                      <a:r>
                        <a:rPr lang="en-US" sz="1800" b="1" dirty="0">
                          <a:effectLst/>
                        </a:rPr>
                        <a:t>Protocol</a:t>
                      </a:r>
                      <a:endParaRPr lang="en-US" sz="1800" dirty="0">
                        <a:effectLst/>
                      </a:endParaRPr>
                    </a:p>
                  </a:txBody>
                  <a:tcPr marL="47625" marR="47625" marT="47625" marB="47625" anchor="ctr"/>
                </a:tc>
                <a:tc>
                  <a:txBody>
                    <a:bodyPr/>
                    <a:lstStyle/>
                    <a:p>
                      <a:pPr algn="l" fontAlgn="ctr"/>
                      <a:r>
                        <a:rPr lang="en-US" sz="1800" b="1" dirty="0">
                          <a:effectLst/>
                        </a:rPr>
                        <a:t>Application</a:t>
                      </a:r>
                      <a:endParaRPr lang="en-US" sz="1800" dirty="0">
                        <a:effectLst/>
                      </a:endParaRPr>
                    </a:p>
                  </a:txBody>
                  <a:tcPr marL="47625" marR="47625" marT="47625" marB="47625" anchor="ctr"/>
                </a:tc>
                <a:extLst>
                  <a:ext uri="{0D108BD9-81ED-4DB2-BD59-A6C34878D82A}">
                    <a16:rowId xmlns:a16="http://schemas.microsoft.com/office/drawing/2014/main" val="3042150830"/>
                  </a:ext>
                </a:extLst>
              </a:tr>
              <a:tr h="345746">
                <a:tc>
                  <a:txBody>
                    <a:bodyPr/>
                    <a:lstStyle/>
                    <a:p>
                      <a:pPr fontAlgn="ctr"/>
                      <a:r>
                        <a:rPr lang="en-US" sz="1800" b="1" dirty="0">
                          <a:effectLst/>
                        </a:rPr>
                        <a:t>20</a:t>
                      </a:r>
                      <a:endParaRPr lang="en-US" sz="1800" b="0" dirty="0">
                        <a:effectLst/>
                      </a:endParaRPr>
                    </a:p>
                  </a:txBody>
                  <a:tcPr marL="47625" marR="47625" marT="47625" marB="47625" anchor="ctr"/>
                </a:tc>
                <a:tc>
                  <a:txBody>
                    <a:bodyPr/>
                    <a:lstStyle/>
                    <a:p>
                      <a:pPr fontAlgn="ctr"/>
                      <a:r>
                        <a:rPr lang="en-US" sz="1800" b="0" dirty="0">
                          <a:effectLst/>
                        </a:rPr>
                        <a:t>TCP</a:t>
                      </a:r>
                    </a:p>
                  </a:txBody>
                  <a:tcPr marL="47625" marR="47625" marT="47625" marB="47625" anchor="ctr"/>
                </a:tc>
                <a:tc>
                  <a:txBody>
                    <a:bodyPr/>
                    <a:lstStyle/>
                    <a:p>
                      <a:pPr fontAlgn="ctr"/>
                      <a:r>
                        <a:rPr lang="en-US" sz="1800" b="0" dirty="0">
                          <a:effectLst/>
                        </a:rPr>
                        <a:t>File Transfer Protocol (FTP) - Data</a:t>
                      </a:r>
                    </a:p>
                  </a:txBody>
                  <a:tcPr marL="47625" marR="47625" marT="47625" marB="47625" anchor="ctr"/>
                </a:tc>
                <a:extLst>
                  <a:ext uri="{0D108BD9-81ED-4DB2-BD59-A6C34878D82A}">
                    <a16:rowId xmlns:a16="http://schemas.microsoft.com/office/drawing/2014/main" val="447324189"/>
                  </a:ext>
                </a:extLst>
              </a:tr>
              <a:tr h="345746">
                <a:tc>
                  <a:txBody>
                    <a:bodyPr/>
                    <a:lstStyle/>
                    <a:p>
                      <a:pPr fontAlgn="ctr"/>
                      <a:r>
                        <a:rPr lang="en-US" sz="1800" b="1" dirty="0">
                          <a:effectLst/>
                        </a:rPr>
                        <a:t>21</a:t>
                      </a:r>
                      <a:endParaRPr lang="en-US" sz="1800" b="0" dirty="0">
                        <a:effectLst/>
                      </a:endParaRPr>
                    </a:p>
                  </a:txBody>
                  <a:tcPr marL="47625" marR="47625" marT="47625" marB="47625" anchor="ctr"/>
                </a:tc>
                <a:tc>
                  <a:txBody>
                    <a:bodyPr/>
                    <a:lstStyle/>
                    <a:p>
                      <a:pPr fontAlgn="ctr"/>
                      <a:r>
                        <a:rPr lang="en-US" sz="1800" b="0" dirty="0">
                          <a:effectLst/>
                        </a:rPr>
                        <a:t>TCP</a:t>
                      </a:r>
                    </a:p>
                  </a:txBody>
                  <a:tcPr marL="47625" marR="47625" marT="47625" marB="47625" anchor="ctr"/>
                </a:tc>
                <a:tc>
                  <a:txBody>
                    <a:bodyPr/>
                    <a:lstStyle/>
                    <a:p>
                      <a:pPr fontAlgn="ctr"/>
                      <a:r>
                        <a:rPr lang="en-US" sz="1800" b="0" dirty="0">
                          <a:effectLst/>
                        </a:rPr>
                        <a:t>File Transfer Protocol (FTP) - Control</a:t>
                      </a:r>
                    </a:p>
                  </a:txBody>
                  <a:tcPr marL="47625" marR="47625" marT="47625" marB="47625" anchor="ctr"/>
                </a:tc>
                <a:extLst>
                  <a:ext uri="{0D108BD9-81ED-4DB2-BD59-A6C34878D82A}">
                    <a16:rowId xmlns:a16="http://schemas.microsoft.com/office/drawing/2014/main" val="260826436"/>
                  </a:ext>
                </a:extLst>
              </a:tr>
              <a:tr h="345746">
                <a:tc>
                  <a:txBody>
                    <a:bodyPr/>
                    <a:lstStyle/>
                    <a:p>
                      <a:pPr fontAlgn="ctr"/>
                      <a:r>
                        <a:rPr lang="en-US" sz="1800" b="1" dirty="0">
                          <a:effectLst/>
                        </a:rPr>
                        <a:t>22</a:t>
                      </a:r>
                      <a:endParaRPr lang="en-US" sz="1800" b="0" dirty="0">
                        <a:effectLst/>
                      </a:endParaRPr>
                    </a:p>
                  </a:txBody>
                  <a:tcPr marL="47625" marR="47625" marT="47625" marB="47625" anchor="ctr"/>
                </a:tc>
                <a:tc>
                  <a:txBody>
                    <a:bodyPr/>
                    <a:lstStyle/>
                    <a:p>
                      <a:pPr fontAlgn="ctr"/>
                      <a:r>
                        <a:rPr lang="en-US" sz="1800" b="0" dirty="0">
                          <a:effectLst/>
                        </a:rPr>
                        <a:t>TCP</a:t>
                      </a:r>
                    </a:p>
                  </a:txBody>
                  <a:tcPr marL="47625" marR="47625" marT="47625" marB="47625" anchor="ctr"/>
                </a:tc>
                <a:tc>
                  <a:txBody>
                    <a:bodyPr/>
                    <a:lstStyle/>
                    <a:p>
                      <a:pPr fontAlgn="ctr"/>
                      <a:r>
                        <a:rPr lang="en-US" sz="1800" b="0" dirty="0">
                          <a:effectLst/>
                        </a:rPr>
                        <a:t>Secure Shell (SSH)</a:t>
                      </a:r>
                    </a:p>
                  </a:txBody>
                  <a:tcPr marL="47625" marR="47625" marT="47625" marB="47625" anchor="ctr"/>
                </a:tc>
                <a:extLst>
                  <a:ext uri="{0D108BD9-81ED-4DB2-BD59-A6C34878D82A}">
                    <a16:rowId xmlns:a16="http://schemas.microsoft.com/office/drawing/2014/main" val="2532563834"/>
                  </a:ext>
                </a:extLst>
              </a:tr>
              <a:tr h="345746">
                <a:tc>
                  <a:txBody>
                    <a:bodyPr/>
                    <a:lstStyle/>
                    <a:p>
                      <a:pPr fontAlgn="ctr"/>
                      <a:r>
                        <a:rPr lang="en-US" sz="1800" b="1" dirty="0">
                          <a:effectLst/>
                        </a:rPr>
                        <a:t>23</a:t>
                      </a:r>
                      <a:endParaRPr lang="en-US" sz="1800" b="0" dirty="0">
                        <a:effectLst/>
                      </a:endParaRPr>
                    </a:p>
                  </a:txBody>
                  <a:tcPr marL="47625" marR="47625" marT="47625" marB="47625" anchor="ctr"/>
                </a:tc>
                <a:tc>
                  <a:txBody>
                    <a:bodyPr/>
                    <a:lstStyle/>
                    <a:p>
                      <a:pPr fontAlgn="ctr"/>
                      <a:r>
                        <a:rPr lang="en-US" sz="1800" b="0" dirty="0">
                          <a:effectLst/>
                        </a:rPr>
                        <a:t>TCP</a:t>
                      </a:r>
                    </a:p>
                  </a:txBody>
                  <a:tcPr marL="47625" marR="47625" marT="47625" marB="47625" anchor="ctr"/>
                </a:tc>
                <a:tc>
                  <a:txBody>
                    <a:bodyPr/>
                    <a:lstStyle/>
                    <a:p>
                      <a:pPr fontAlgn="ctr"/>
                      <a:r>
                        <a:rPr lang="en-US" sz="1800" b="0" dirty="0">
                          <a:effectLst/>
                        </a:rPr>
                        <a:t>Telnet</a:t>
                      </a:r>
                    </a:p>
                  </a:txBody>
                  <a:tcPr marL="47625" marR="47625" marT="47625" marB="47625" anchor="ctr"/>
                </a:tc>
                <a:extLst>
                  <a:ext uri="{0D108BD9-81ED-4DB2-BD59-A6C34878D82A}">
                    <a16:rowId xmlns:a16="http://schemas.microsoft.com/office/drawing/2014/main" val="650596279"/>
                  </a:ext>
                </a:extLst>
              </a:tr>
              <a:tr h="345746">
                <a:tc>
                  <a:txBody>
                    <a:bodyPr/>
                    <a:lstStyle/>
                    <a:p>
                      <a:pPr fontAlgn="ctr"/>
                      <a:r>
                        <a:rPr lang="en-US" sz="1800" b="1" dirty="0">
                          <a:effectLst/>
                        </a:rPr>
                        <a:t>25</a:t>
                      </a:r>
                      <a:endParaRPr lang="en-US" sz="1800" b="0" dirty="0">
                        <a:effectLst/>
                      </a:endParaRPr>
                    </a:p>
                  </a:txBody>
                  <a:tcPr marL="47625" marR="47625" marT="47625" marB="47625" anchor="ctr"/>
                </a:tc>
                <a:tc>
                  <a:txBody>
                    <a:bodyPr/>
                    <a:lstStyle/>
                    <a:p>
                      <a:pPr fontAlgn="ctr"/>
                      <a:r>
                        <a:rPr lang="en-US" sz="1800" b="0" dirty="0">
                          <a:effectLst/>
                        </a:rPr>
                        <a:t>TCP</a:t>
                      </a:r>
                    </a:p>
                  </a:txBody>
                  <a:tcPr marL="47625" marR="47625" marT="47625" marB="47625" anchor="ctr"/>
                </a:tc>
                <a:tc>
                  <a:txBody>
                    <a:bodyPr/>
                    <a:lstStyle/>
                    <a:p>
                      <a:pPr fontAlgn="ctr"/>
                      <a:r>
                        <a:rPr lang="en-US" sz="1800" b="0" dirty="0">
                          <a:effectLst/>
                        </a:rPr>
                        <a:t>Simple Mail Transfer Protocol (SMTP)</a:t>
                      </a:r>
                    </a:p>
                  </a:txBody>
                  <a:tcPr marL="47625" marR="47625" marT="47625" marB="47625" anchor="ctr"/>
                </a:tc>
                <a:extLst>
                  <a:ext uri="{0D108BD9-81ED-4DB2-BD59-A6C34878D82A}">
                    <a16:rowId xmlns:a16="http://schemas.microsoft.com/office/drawing/2014/main" val="3717695529"/>
                  </a:ext>
                </a:extLst>
              </a:tr>
              <a:tr h="345746">
                <a:tc>
                  <a:txBody>
                    <a:bodyPr/>
                    <a:lstStyle/>
                    <a:p>
                      <a:pPr fontAlgn="ctr"/>
                      <a:r>
                        <a:rPr lang="en-US" sz="1800" b="1" dirty="0">
                          <a:effectLst/>
                        </a:rPr>
                        <a:t>53</a:t>
                      </a:r>
                      <a:endParaRPr lang="en-US" sz="1800" b="0" dirty="0">
                        <a:effectLst/>
                      </a:endParaRPr>
                    </a:p>
                  </a:txBody>
                  <a:tcPr marL="47625" marR="47625" marT="47625" marB="47625" anchor="ctr"/>
                </a:tc>
                <a:tc>
                  <a:txBody>
                    <a:bodyPr/>
                    <a:lstStyle/>
                    <a:p>
                      <a:pPr fontAlgn="ctr"/>
                      <a:r>
                        <a:rPr lang="en-US" sz="1800" b="0" dirty="0">
                          <a:effectLst/>
                        </a:rPr>
                        <a:t>UDP, TCP</a:t>
                      </a:r>
                    </a:p>
                  </a:txBody>
                  <a:tcPr marL="47625" marR="47625" marT="47625" marB="47625" anchor="ctr"/>
                </a:tc>
                <a:tc>
                  <a:txBody>
                    <a:bodyPr/>
                    <a:lstStyle/>
                    <a:p>
                      <a:pPr fontAlgn="ctr"/>
                      <a:r>
                        <a:rPr lang="en-US" sz="1800" b="0" dirty="0">
                          <a:effectLst/>
                        </a:rPr>
                        <a:t>Domain Name Service (DNS)</a:t>
                      </a:r>
                    </a:p>
                  </a:txBody>
                  <a:tcPr marL="47625" marR="47625" marT="47625" marB="47625" anchor="ctr"/>
                </a:tc>
                <a:extLst>
                  <a:ext uri="{0D108BD9-81ED-4DB2-BD59-A6C34878D82A}">
                    <a16:rowId xmlns:a16="http://schemas.microsoft.com/office/drawing/2014/main" val="2099667743"/>
                  </a:ext>
                </a:extLst>
              </a:tr>
              <a:tr h="345746">
                <a:tc>
                  <a:txBody>
                    <a:bodyPr/>
                    <a:lstStyle/>
                    <a:p>
                      <a:pPr fontAlgn="ctr"/>
                      <a:r>
                        <a:rPr lang="en-US" sz="1800" b="1" dirty="0">
                          <a:effectLst/>
                        </a:rPr>
                        <a:t>67</a:t>
                      </a:r>
                      <a:endParaRPr lang="en-US" sz="1800" b="0" dirty="0">
                        <a:effectLst/>
                      </a:endParaRPr>
                    </a:p>
                  </a:txBody>
                  <a:tcPr marL="47625" marR="47625" marT="47625" marB="47625" anchor="ctr"/>
                </a:tc>
                <a:tc>
                  <a:txBody>
                    <a:bodyPr/>
                    <a:lstStyle/>
                    <a:p>
                      <a:pPr fontAlgn="ctr"/>
                      <a:r>
                        <a:rPr lang="en-US" sz="1800" b="0" dirty="0">
                          <a:effectLst/>
                        </a:rPr>
                        <a:t>UDP</a:t>
                      </a:r>
                    </a:p>
                  </a:txBody>
                  <a:tcPr marL="47625" marR="47625" marT="47625" marB="47625" anchor="ctr"/>
                </a:tc>
                <a:tc>
                  <a:txBody>
                    <a:bodyPr/>
                    <a:lstStyle/>
                    <a:p>
                      <a:pPr fontAlgn="ctr"/>
                      <a:r>
                        <a:rPr lang="en-US" sz="1800" b="0" dirty="0">
                          <a:effectLst/>
                        </a:rPr>
                        <a:t>Dynamic Host Configuration Protocol (DHCP) - Server</a:t>
                      </a:r>
                    </a:p>
                  </a:txBody>
                  <a:tcPr marL="47625" marR="47625" marT="47625" marB="47625" anchor="ctr"/>
                </a:tc>
                <a:extLst>
                  <a:ext uri="{0D108BD9-81ED-4DB2-BD59-A6C34878D82A}">
                    <a16:rowId xmlns:a16="http://schemas.microsoft.com/office/drawing/2014/main" val="86902555"/>
                  </a:ext>
                </a:extLst>
              </a:tr>
              <a:tr h="345746">
                <a:tc>
                  <a:txBody>
                    <a:bodyPr/>
                    <a:lstStyle/>
                    <a:p>
                      <a:pPr fontAlgn="ctr"/>
                      <a:r>
                        <a:rPr lang="en-US" sz="1800" b="1" dirty="0">
                          <a:effectLst/>
                        </a:rPr>
                        <a:t>68</a:t>
                      </a:r>
                      <a:endParaRPr lang="en-US" sz="1800" b="0" dirty="0">
                        <a:effectLst/>
                      </a:endParaRPr>
                    </a:p>
                  </a:txBody>
                  <a:tcPr marL="47625" marR="47625" marT="47625" marB="47625" anchor="ctr"/>
                </a:tc>
                <a:tc>
                  <a:txBody>
                    <a:bodyPr/>
                    <a:lstStyle/>
                    <a:p>
                      <a:pPr fontAlgn="ctr"/>
                      <a:r>
                        <a:rPr lang="en-US" sz="1800" b="0" dirty="0">
                          <a:effectLst/>
                        </a:rPr>
                        <a:t>UDP</a:t>
                      </a:r>
                    </a:p>
                  </a:txBody>
                  <a:tcPr marL="47625" marR="47625" marT="47625" marB="47625" anchor="ctr"/>
                </a:tc>
                <a:tc>
                  <a:txBody>
                    <a:bodyPr/>
                    <a:lstStyle/>
                    <a:p>
                      <a:pPr fontAlgn="ctr"/>
                      <a:r>
                        <a:rPr lang="en-US" sz="1800" b="0" dirty="0">
                          <a:effectLst/>
                        </a:rPr>
                        <a:t>Dynamic Host Configuration Protocol - Client</a:t>
                      </a:r>
                    </a:p>
                  </a:txBody>
                  <a:tcPr marL="47625" marR="47625" marT="47625" marB="47625" anchor="ctr"/>
                </a:tc>
                <a:extLst>
                  <a:ext uri="{0D108BD9-81ED-4DB2-BD59-A6C34878D82A}">
                    <a16:rowId xmlns:a16="http://schemas.microsoft.com/office/drawing/2014/main" val="2286869978"/>
                  </a:ext>
                </a:extLst>
              </a:tr>
              <a:tr h="345746">
                <a:tc>
                  <a:txBody>
                    <a:bodyPr/>
                    <a:lstStyle/>
                    <a:p>
                      <a:pPr fontAlgn="ctr"/>
                      <a:r>
                        <a:rPr lang="en-US" sz="1800" b="1" dirty="0">
                          <a:effectLst/>
                        </a:rPr>
                        <a:t>69</a:t>
                      </a:r>
                      <a:endParaRPr lang="en-US" sz="1800" b="0" dirty="0">
                        <a:effectLst/>
                      </a:endParaRPr>
                    </a:p>
                  </a:txBody>
                  <a:tcPr marL="47625" marR="47625" marT="47625" marB="47625" anchor="ctr"/>
                </a:tc>
                <a:tc>
                  <a:txBody>
                    <a:bodyPr/>
                    <a:lstStyle/>
                    <a:p>
                      <a:pPr fontAlgn="ctr"/>
                      <a:r>
                        <a:rPr lang="en-US" sz="1800" b="0" dirty="0">
                          <a:effectLst/>
                        </a:rPr>
                        <a:t>UDP</a:t>
                      </a:r>
                    </a:p>
                  </a:txBody>
                  <a:tcPr marL="47625" marR="47625" marT="47625" marB="47625" anchor="ctr"/>
                </a:tc>
                <a:tc>
                  <a:txBody>
                    <a:bodyPr/>
                    <a:lstStyle/>
                    <a:p>
                      <a:pPr fontAlgn="ctr"/>
                      <a:r>
                        <a:rPr lang="en-US" sz="1800" b="0" dirty="0">
                          <a:effectLst/>
                        </a:rPr>
                        <a:t>Trivial File Transfer Protocol (TFTP)</a:t>
                      </a:r>
                    </a:p>
                  </a:txBody>
                  <a:tcPr marL="47625" marR="47625" marT="47625" marB="47625" anchor="ctr"/>
                </a:tc>
                <a:extLst>
                  <a:ext uri="{0D108BD9-81ED-4DB2-BD59-A6C34878D82A}">
                    <a16:rowId xmlns:a16="http://schemas.microsoft.com/office/drawing/2014/main" val="778081186"/>
                  </a:ext>
                </a:extLst>
              </a:tr>
              <a:tr h="345746">
                <a:tc>
                  <a:txBody>
                    <a:bodyPr/>
                    <a:lstStyle/>
                    <a:p>
                      <a:pPr fontAlgn="ctr"/>
                      <a:r>
                        <a:rPr lang="en-US" sz="1800" b="1" dirty="0">
                          <a:effectLst/>
                        </a:rPr>
                        <a:t>80</a:t>
                      </a:r>
                      <a:endParaRPr lang="en-US" sz="1800" b="0" dirty="0">
                        <a:effectLst/>
                      </a:endParaRPr>
                    </a:p>
                  </a:txBody>
                  <a:tcPr marL="47625" marR="47625" marT="47625" marB="47625" anchor="ctr"/>
                </a:tc>
                <a:tc>
                  <a:txBody>
                    <a:bodyPr/>
                    <a:lstStyle/>
                    <a:p>
                      <a:pPr fontAlgn="ctr"/>
                      <a:r>
                        <a:rPr lang="en-US" sz="1800" b="0" dirty="0">
                          <a:effectLst/>
                        </a:rPr>
                        <a:t>TCP</a:t>
                      </a:r>
                    </a:p>
                  </a:txBody>
                  <a:tcPr marL="47625" marR="47625" marT="47625" marB="47625" anchor="ctr"/>
                </a:tc>
                <a:tc>
                  <a:txBody>
                    <a:bodyPr/>
                    <a:lstStyle/>
                    <a:p>
                      <a:pPr fontAlgn="ctr"/>
                      <a:r>
                        <a:rPr lang="en-US" sz="1800" b="0" dirty="0">
                          <a:effectLst/>
                        </a:rPr>
                        <a:t>Hypertext Transfer Protocol (HTTP)</a:t>
                      </a:r>
                    </a:p>
                  </a:txBody>
                  <a:tcPr marL="47625" marR="47625" marT="47625" marB="47625" anchor="ctr"/>
                </a:tc>
                <a:extLst>
                  <a:ext uri="{0D108BD9-81ED-4DB2-BD59-A6C34878D82A}">
                    <a16:rowId xmlns:a16="http://schemas.microsoft.com/office/drawing/2014/main" val="3074378529"/>
                  </a:ext>
                </a:extLst>
              </a:tr>
              <a:tr h="345746">
                <a:tc>
                  <a:txBody>
                    <a:bodyPr/>
                    <a:lstStyle/>
                    <a:p>
                      <a:pPr fontAlgn="ctr"/>
                      <a:r>
                        <a:rPr lang="en-US" sz="1800" b="1" dirty="0">
                          <a:effectLst/>
                        </a:rPr>
                        <a:t>110</a:t>
                      </a:r>
                      <a:endParaRPr lang="en-US" sz="1800" b="0" dirty="0">
                        <a:effectLst/>
                      </a:endParaRPr>
                    </a:p>
                  </a:txBody>
                  <a:tcPr marL="47625" marR="47625" marT="47625" marB="47625" anchor="ctr"/>
                </a:tc>
                <a:tc>
                  <a:txBody>
                    <a:bodyPr/>
                    <a:lstStyle/>
                    <a:p>
                      <a:pPr fontAlgn="ctr"/>
                      <a:r>
                        <a:rPr lang="en-US" sz="1800" b="0" dirty="0">
                          <a:effectLst/>
                        </a:rPr>
                        <a:t>TCP</a:t>
                      </a:r>
                    </a:p>
                  </a:txBody>
                  <a:tcPr marL="47625" marR="47625" marT="47625" marB="47625" anchor="ctr"/>
                </a:tc>
                <a:tc>
                  <a:txBody>
                    <a:bodyPr/>
                    <a:lstStyle/>
                    <a:p>
                      <a:pPr fontAlgn="ctr"/>
                      <a:r>
                        <a:rPr lang="en-US" sz="1800" b="0" dirty="0">
                          <a:effectLst/>
                        </a:rPr>
                        <a:t>Post Office Protocol version 3 (POP3)</a:t>
                      </a:r>
                    </a:p>
                  </a:txBody>
                  <a:tcPr marL="47625" marR="47625" marT="47625" marB="47625" anchor="ctr"/>
                </a:tc>
                <a:extLst>
                  <a:ext uri="{0D108BD9-81ED-4DB2-BD59-A6C34878D82A}">
                    <a16:rowId xmlns:a16="http://schemas.microsoft.com/office/drawing/2014/main" val="1348475859"/>
                  </a:ext>
                </a:extLst>
              </a:tr>
              <a:tr h="345746">
                <a:tc>
                  <a:txBody>
                    <a:bodyPr/>
                    <a:lstStyle/>
                    <a:p>
                      <a:pPr fontAlgn="ctr"/>
                      <a:r>
                        <a:rPr lang="en-US" sz="1800" b="1" dirty="0">
                          <a:effectLst/>
                        </a:rPr>
                        <a:t>143</a:t>
                      </a:r>
                      <a:endParaRPr lang="en-US" sz="1800" b="0" dirty="0">
                        <a:effectLst/>
                      </a:endParaRPr>
                    </a:p>
                  </a:txBody>
                  <a:tcPr marL="47625" marR="47625" marT="47625" marB="47625" anchor="ctr"/>
                </a:tc>
                <a:tc>
                  <a:txBody>
                    <a:bodyPr/>
                    <a:lstStyle/>
                    <a:p>
                      <a:pPr fontAlgn="ctr"/>
                      <a:r>
                        <a:rPr lang="en-US" sz="1800" b="0" dirty="0">
                          <a:effectLst/>
                        </a:rPr>
                        <a:t>TCP</a:t>
                      </a:r>
                    </a:p>
                  </a:txBody>
                  <a:tcPr marL="47625" marR="47625" marT="47625" marB="47625" anchor="ctr"/>
                </a:tc>
                <a:tc>
                  <a:txBody>
                    <a:bodyPr/>
                    <a:lstStyle/>
                    <a:p>
                      <a:pPr fontAlgn="ctr"/>
                      <a:r>
                        <a:rPr lang="en-US" sz="1800" b="0" dirty="0">
                          <a:effectLst/>
                        </a:rPr>
                        <a:t>Internet Message Access Protocol (IMAP)</a:t>
                      </a:r>
                    </a:p>
                  </a:txBody>
                  <a:tcPr marL="47625" marR="47625" marT="47625" marB="47625" anchor="ctr"/>
                </a:tc>
                <a:extLst>
                  <a:ext uri="{0D108BD9-81ED-4DB2-BD59-A6C34878D82A}">
                    <a16:rowId xmlns:a16="http://schemas.microsoft.com/office/drawing/2014/main" val="420621283"/>
                  </a:ext>
                </a:extLst>
              </a:tr>
              <a:tr h="345746">
                <a:tc>
                  <a:txBody>
                    <a:bodyPr/>
                    <a:lstStyle/>
                    <a:p>
                      <a:pPr fontAlgn="ctr"/>
                      <a:r>
                        <a:rPr lang="en-US" sz="1800" b="1" dirty="0">
                          <a:effectLst/>
                        </a:rPr>
                        <a:t>161</a:t>
                      </a:r>
                      <a:endParaRPr lang="en-US" sz="1800" b="0" dirty="0">
                        <a:effectLst/>
                      </a:endParaRPr>
                    </a:p>
                  </a:txBody>
                  <a:tcPr marL="47625" marR="47625" marT="47625" marB="47625" anchor="ctr"/>
                </a:tc>
                <a:tc>
                  <a:txBody>
                    <a:bodyPr/>
                    <a:lstStyle/>
                    <a:p>
                      <a:pPr fontAlgn="ctr"/>
                      <a:r>
                        <a:rPr lang="en-US" sz="1800" b="0" dirty="0">
                          <a:effectLst/>
                        </a:rPr>
                        <a:t>UDP</a:t>
                      </a:r>
                    </a:p>
                  </a:txBody>
                  <a:tcPr marL="47625" marR="47625" marT="47625" marB="47625" anchor="ctr"/>
                </a:tc>
                <a:tc>
                  <a:txBody>
                    <a:bodyPr/>
                    <a:lstStyle/>
                    <a:p>
                      <a:pPr fontAlgn="ctr"/>
                      <a:r>
                        <a:rPr lang="en-US" sz="1800" b="0" dirty="0">
                          <a:effectLst/>
                        </a:rPr>
                        <a:t>Simple Network Management Protocol (SNMP)</a:t>
                      </a:r>
                    </a:p>
                  </a:txBody>
                  <a:tcPr marL="47625" marR="47625" marT="47625" marB="47625" anchor="ctr"/>
                </a:tc>
                <a:extLst>
                  <a:ext uri="{0D108BD9-81ED-4DB2-BD59-A6C34878D82A}">
                    <a16:rowId xmlns:a16="http://schemas.microsoft.com/office/drawing/2014/main" val="286351555"/>
                  </a:ext>
                </a:extLst>
              </a:tr>
              <a:tr h="345746">
                <a:tc>
                  <a:txBody>
                    <a:bodyPr/>
                    <a:lstStyle/>
                    <a:p>
                      <a:pPr fontAlgn="ctr"/>
                      <a:r>
                        <a:rPr lang="en-US" sz="1800" b="1" dirty="0">
                          <a:effectLst/>
                        </a:rPr>
                        <a:t>443</a:t>
                      </a:r>
                      <a:endParaRPr lang="en-US" sz="1800" b="0" dirty="0">
                        <a:effectLst/>
                      </a:endParaRPr>
                    </a:p>
                  </a:txBody>
                  <a:tcPr marL="47625" marR="47625" marT="47625" marB="47625" anchor="ctr"/>
                </a:tc>
                <a:tc>
                  <a:txBody>
                    <a:bodyPr/>
                    <a:lstStyle/>
                    <a:p>
                      <a:pPr fontAlgn="ctr"/>
                      <a:r>
                        <a:rPr lang="en-US" sz="1800" b="0" dirty="0">
                          <a:effectLst/>
                        </a:rPr>
                        <a:t>TCP</a:t>
                      </a:r>
                    </a:p>
                  </a:txBody>
                  <a:tcPr marL="47625" marR="47625" marT="47625" marB="47625" anchor="ctr"/>
                </a:tc>
                <a:tc>
                  <a:txBody>
                    <a:bodyPr/>
                    <a:lstStyle/>
                    <a:p>
                      <a:pPr fontAlgn="ctr"/>
                      <a:r>
                        <a:rPr lang="en-US" sz="1800" b="0" dirty="0">
                          <a:effectLst/>
                        </a:rPr>
                        <a:t>Hypertext Transfer Protocol Secure (HTTPS)</a:t>
                      </a:r>
                    </a:p>
                  </a:txBody>
                  <a:tcPr marL="47625" marR="47625" marT="47625" marB="47625" anchor="ctr"/>
                </a:tc>
                <a:extLst>
                  <a:ext uri="{0D108BD9-81ED-4DB2-BD59-A6C34878D82A}">
                    <a16:rowId xmlns:a16="http://schemas.microsoft.com/office/drawing/2014/main" val="3823116889"/>
                  </a:ext>
                </a:extLst>
              </a:tr>
            </a:tbl>
          </a:graphicData>
        </a:graphic>
      </p:graphicFrame>
    </p:spTree>
    <p:extLst>
      <p:ext uri="{BB962C8B-B14F-4D97-AF65-F5344CB8AC3E}">
        <p14:creationId xmlns:p14="http://schemas.microsoft.com/office/powerpoint/2010/main" val="848359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033BC4A4-FA83-AA40-EF1F-58339B9BFC31}"/>
              </a:ext>
            </a:extLst>
          </p:cNvPr>
          <p:cNvSpPr>
            <a:spLocks noGrp="1"/>
          </p:cNvSpPr>
          <p:nvPr>
            <p:ph type="title"/>
          </p:nvPr>
        </p:nvSpPr>
        <p:spPr>
          <a:xfrm>
            <a:off x="1152939" y="336851"/>
            <a:ext cx="8345488" cy="731837"/>
          </a:xfrm>
        </p:spPr>
        <p:txBody>
          <a:bodyPr/>
          <a:lstStyle/>
          <a:p>
            <a:r>
              <a:rPr lang="en-US" sz="1600" b="1" dirty="0"/>
              <a:t>Port Numbers</a:t>
            </a:r>
            <a:r>
              <a:rPr lang="en-US" b="1" dirty="0"/>
              <a:t/>
            </a:r>
            <a:br>
              <a:rPr lang="en-US" b="1" dirty="0"/>
            </a:br>
            <a:r>
              <a:rPr lang="en-US" sz="2400" b="1" dirty="0"/>
              <a:t>The netstat Command</a:t>
            </a:r>
          </a:p>
        </p:txBody>
      </p:sp>
      <p:sp>
        <p:nvSpPr>
          <p:cNvPr id="5" name="TextBox 4">
            <a:extLst>
              <a:ext uri="{FF2B5EF4-FFF2-40B4-BE49-F238E27FC236}">
                <a16:creationId xmlns:a16="http://schemas.microsoft.com/office/drawing/2014/main" id="{FF66AD6F-6066-1D27-8639-D0AE67EEBDB2}"/>
              </a:ext>
            </a:extLst>
          </p:cNvPr>
          <p:cNvSpPr txBox="1"/>
          <p:nvPr/>
        </p:nvSpPr>
        <p:spPr>
          <a:xfrm>
            <a:off x="1388609" y="1068688"/>
            <a:ext cx="7843101"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Unexplained TCP connections can pose a major security threat. Netstat is an important tool to verify connections. </a:t>
            </a:r>
          </a:p>
        </p:txBody>
      </p:sp>
      <p:pic>
        <p:nvPicPr>
          <p:cNvPr id="8" name="Picture 7">
            <a:extLst>
              <a:ext uri="{FF2B5EF4-FFF2-40B4-BE49-F238E27FC236}">
                <a16:creationId xmlns:a16="http://schemas.microsoft.com/office/drawing/2014/main" id="{EC35320E-4471-E26F-404F-0AB911984384}"/>
              </a:ext>
            </a:extLst>
          </p:cNvPr>
          <p:cNvPicPr>
            <a:picLocks noChangeAspect="1"/>
          </p:cNvPicPr>
          <p:nvPr/>
        </p:nvPicPr>
        <p:blipFill>
          <a:blip r:embed="rId2"/>
          <a:stretch>
            <a:fillRect/>
          </a:stretch>
        </p:blipFill>
        <p:spPr>
          <a:xfrm>
            <a:off x="1152939" y="2215540"/>
            <a:ext cx="9422296" cy="3416633"/>
          </a:xfrm>
          <a:prstGeom prst="rect">
            <a:avLst/>
          </a:prstGeom>
        </p:spPr>
      </p:pic>
    </p:spTree>
    <p:extLst>
      <p:ext uri="{BB962C8B-B14F-4D97-AF65-F5344CB8AC3E}">
        <p14:creationId xmlns:p14="http://schemas.microsoft.com/office/powerpoint/2010/main" val="9258550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EA92A-AF32-F457-1FF0-C903AA3ADF3C}"/>
              </a:ext>
            </a:extLst>
          </p:cNvPr>
          <p:cNvSpPr>
            <a:spLocks noGrp="1"/>
          </p:cNvSpPr>
          <p:nvPr>
            <p:ph type="title"/>
          </p:nvPr>
        </p:nvSpPr>
        <p:spPr/>
        <p:txBody>
          <a:bodyPr/>
          <a:lstStyle/>
          <a:p>
            <a:r>
              <a:rPr lang="en-US" dirty="0"/>
              <a:t>Summary of duties: According to Internet protocol model </a:t>
            </a:r>
          </a:p>
        </p:txBody>
      </p:sp>
      <p:sp>
        <p:nvSpPr>
          <p:cNvPr id="6" name="TextBox 5">
            <a:extLst>
              <a:ext uri="{FF2B5EF4-FFF2-40B4-BE49-F238E27FC236}">
                <a16:creationId xmlns:a16="http://schemas.microsoft.com/office/drawing/2014/main" id="{2ABEF0F7-708E-FF48-0B48-89E9044A082E}"/>
              </a:ext>
            </a:extLst>
          </p:cNvPr>
          <p:cNvSpPr txBox="1"/>
          <p:nvPr/>
        </p:nvSpPr>
        <p:spPr>
          <a:xfrm>
            <a:off x="1516959" y="2107209"/>
            <a:ext cx="3076990" cy="1200329"/>
          </a:xfrm>
          <a:prstGeom prst="rect">
            <a:avLst/>
          </a:prstGeom>
          <a:noFill/>
        </p:spPr>
        <p:txBody>
          <a:bodyPr wrap="square" rtlCol="0">
            <a:spAutoFit/>
          </a:bodyPr>
          <a:lstStyle/>
          <a:p>
            <a:r>
              <a:rPr lang="en-US" sz="2400" dirty="0"/>
              <a:t>Application layer</a:t>
            </a:r>
          </a:p>
          <a:p>
            <a:pPr marL="285750" indent="-285750">
              <a:buFont typeface="Arial" panose="020B0604020202020204" pitchFamily="34" charset="0"/>
              <a:buChar char="•"/>
            </a:pPr>
            <a:r>
              <a:rPr lang="en-US" sz="2400" dirty="0"/>
              <a:t>To allow access to network  resources. </a:t>
            </a:r>
          </a:p>
        </p:txBody>
      </p:sp>
      <p:sp>
        <p:nvSpPr>
          <p:cNvPr id="8" name="TextBox 7">
            <a:extLst>
              <a:ext uri="{FF2B5EF4-FFF2-40B4-BE49-F238E27FC236}">
                <a16:creationId xmlns:a16="http://schemas.microsoft.com/office/drawing/2014/main" id="{5EFF68E8-E17E-BBD5-53EA-59151309D2B1}"/>
              </a:ext>
            </a:extLst>
          </p:cNvPr>
          <p:cNvSpPr txBox="1"/>
          <p:nvPr/>
        </p:nvSpPr>
        <p:spPr>
          <a:xfrm>
            <a:off x="4980331" y="2052444"/>
            <a:ext cx="3076990" cy="1938992"/>
          </a:xfrm>
          <a:prstGeom prst="rect">
            <a:avLst/>
          </a:prstGeom>
          <a:noFill/>
        </p:spPr>
        <p:txBody>
          <a:bodyPr wrap="square" rtlCol="0">
            <a:spAutoFit/>
          </a:bodyPr>
          <a:lstStyle/>
          <a:p>
            <a:r>
              <a:rPr lang="en-US" sz="2400" dirty="0"/>
              <a:t>Transport layer</a:t>
            </a:r>
          </a:p>
          <a:p>
            <a:pPr marL="285750" indent="-285750">
              <a:buFont typeface="Arial" panose="020B0604020202020204" pitchFamily="34" charset="0"/>
              <a:buChar char="•"/>
            </a:pPr>
            <a:r>
              <a:rPr lang="en-US" sz="2400" dirty="0"/>
              <a:t>To provide reliable process-to-process message delivery and error recovery. </a:t>
            </a:r>
          </a:p>
        </p:txBody>
      </p:sp>
      <p:sp>
        <p:nvSpPr>
          <p:cNvPr id="10" name="TextBox 9">
            <a:extLst>
              <a:ext uri="{FF2B5EF4-FFF2-40B4-BE49-F238E27FC236}">
                <a16:creationId xmlns:a16="http://schemas.microsoft.com/office/drawing/2014/main" id="{444D61A2-7A08-41FA-7060-5399C10F455A}"/>
              </a:ext>
            </a:extLst>
          </p:cNvPr>
          <p:cNvSpPr txBox="1"/>
          <p:nvPr/>
        </p:nvSpPr>
        <p:spPr>
          <a:xfrm>
            <a:off x="8147601" y="1795829"/>
            <a:ext cx="3487808" cy="1938992"/>
          </a:xfrm>
          <a:prstGeom prst="rect">
            <a:avLst/>
          </a:prstGeom>
          <a:noFill/>
        </p:spPr>
        <p:txBody>
          <a:bodyPr wrap="square" rtlCol="0">
            <a:spAutoFit/>
          </a:bodyPr>
          <a:lstStyle/>
          <a:p>
            <a:r>
              <a:rPr lang="en-US" sz="2400" dirty="0"/>
              <a:t>Network layer</a:t>
            </a:r>
          </a:p>
          <a:p>
            <a:pPr marL="285750" indent="-285750">
              <a:buFont typeface="Arial" panose="020B0604020202020204" pitchFamily="34" charset="0"/>
              <a:buChar char="•"/>
            </a:pPr>
            <a:r>
              <a:rPr lang="en-US" sz="2400" dirty="0"/>
              <a:t>To move packets from source to destination; to provide internetworking.</a:t>
            </a:r>
          </a:p>
        </p:txBody>
      </p:sp>
      <p:sp>
        <p:nvSpPr>
          <p:cNvPr id="12" name="TextBox 11">
            <a:extLst>
              <a:ext uri="{FF2B5EF4-FFF2-40B4-BE49-F238E27FC236}">
                <a16:creationId xmlns:a16="http://schemas.microsoft.com/office/drawing/2014/main" id="{6601353D-0222-DCFD-2A9E-FAE9035AA9B9}"/>
              </a:ext>
            </a:extLst>
          </p:cNvPr>
          <p:cNvSpPr txBox="1"/>
          <p:nvPr/>
        </p:nvSpPr>
        <p:spPr>
          <a:xfrm>
            <a:off x="5318262" y="4231777"/>
            <a:ext cx="3076990" cy="1569660"/>
          </a:xfrm>
          <a:prstGeom prst="rect">
            <a:avLst/>
          </a:prstGeom>
          <a:noFill/>
        </p:spPr>
        <p:txBody>
          <a:bodyPr wrap="square" rtlCol="0">
            <a:spAutoFit/>
          </a:bodyPr>
          <a:lstStyle/>
          <a:p>
            <a:r>
              <a:rPr lang="en-US" sz="2400" dirty="0"/>
              <a:t>Data link layer</a:t>
            </a:r>
          </a:p>
          <a:p>
            <a:pPr marL="285750" indent="-285750">
              <a:buFont typeface="Arial" panose="020B0604020202020204" pitchFamily="34" charset="0"/>
              <a:buChar char="•"/>
            </a:pPr>
            <a:r>
              <a:rPr lang="en-US" sz="2400" dirty="0"/>
              <a:t>To organize bits into frames; to provide hop-to-hop delivery.</a:t>
            </a:r>
          </a:p>
        </p:txBody>
      </p:sp>
      <p:sp>
        <p:nvSpPr>
          <p:cNvPr id="18" name="TextBox 17">
            <a:extLst>
              <a:ext uri="{FF2B5EF4-FFF2-40B4-BE49-F238E27FC236}">
                <a16:creationId xmlns:a16="http://schemas.microsoft.com/office/drawing/2014/main" id="{0948C947-361B-CC81-B6E1-C9D6B2DB4344}"/>
              </a:ext>
            </a:extLst>
          </p:cNvPr>
          <p:cNvSpPr txBox="1"/>
          <p:nvPr/>
        </p:nvSpPr>
        <p:spPr>
          <a:xfrm>
            <a:off x="1903341" y="4353192"/>
            <a:ext cx="3076990" cy="2308324"/>
          </a:xfrm>
          <a:prstGeom prst="rect">
            <a:avLst/>
          </a:prstGeom>
          <a:noFill/>
        </p:spPr>
        <p:txBody>
          <a:bodyPr wrap="square" rtlCol="0">
            <a:spAutoFit/>
          </a:bodyPr>
          <a:lstStyle/>
          <a:p>
            <a:r>
              <a:rPr lang="en-US" sz="2400" dirty="0"/>
              <a:t>Physical layer</a:t>
            </a:r>
          </a:p>
          <a:p>
            <a:pPr marL="285750" indent="-285750">
              <a:buFont typeface="Arial" panose="020B0604020202020204" pitchFamily="34" charset="0"/>
              <a:buChar char="•"/>
            </a:pPr>
            <a:r>
              <a:rPr lang="en-US" sz="2400" dirty="0"/>
              <a:t>To transmit bits over a medium; to provide mechanical and electrical specifications.</a:t>
            </a:r>
          </a:p>
        </p:txBody>
      </p:sp>
    </p:spTree>
    <p:extLst>
      <p:ext uri="{BB962C8B-B14F-4D97-AF65-F5344CB8AC3E}">
        <p14:creationId xmlns:p14="http://schemas.microsoft.com/office/powerpoint/2010/main" val="3324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50AEF-18C8-6FFE-A5FA-B33479381E97}"/>
              </a:ext>
            </a:extLst>
          </p:cNvPr>
          <p:cNvSpPr>
            <a:spLocks noGrp="1"/>
          </p:cNvSpPr>
          <p:nvPr>
            <p:ph type="title"/>
          </p:nvPr>
        </p:nvSpPr>
        <p:spPr>
          <a:xfrm>
            <a:off x="1676400" y="1968638"/>
            <a:ext cx="10515600" cy="1325563"/>
          </a:xfrm>
        </p:spPr>
        <p:txBody>
          <a:bodyPr/>
          <a:lstStyle/>
          <a:p>
            <a:r>
              <a:rPr lang="en-US" dirty="0"/>
              <a:t>End chapter three</a:t>
            </a:r>
          </a:p>
        </p:txBody>
      </p:sp>
    </p:spTree>
    <p:extLst>
      <p:ext uri="{BB962C8B-B14F-4D97-AF65-F5344CB8AC3E}">
        <p14:creationId xmlns:p14="http://schemas.microsoft.com/office/powerpoint/2010/main" val="3880697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FDB5E-AD23-7C80-F6D3-041CA812848C}"/>
              </a:ext>
            </a:extLst>
          </p:cNvPr>
          <p:cNvSpPr>
            <a:spLocks noGrp="1"/>
          </p:cNvSpPr>
          <p:nvPr>
            <p:ph type="title"/>
          </p:nvPr>
        </p:nvSpPr>
        <p:spPr>
          <a:xfrm>
            <a:off x="838200" y="172278"/>
            <a:ext cx="10515600" cy="834887"/>
          </a:xfrm>
        </p:spPr>
        <p:txBody>
          <a:bodyPr/>
          <a:lstStyle/>
          <a:p>
            <a:r>
              <a:rPr lang="en-US" dirty="0"/>
              <a:t>Introduction </a:t>
            </a:r>
          </a:p>
        </p:txBody>
      </p:sp>
      <p:sp>
        <p:nvSpPr>
          <p:cNvPr id="3" name="Content Placeholder 2">
            <a:extLst>
              <a:ext uri="{FF2B5EF4-FFF2-40B4-BE49-F238E27FC236}">
                <a16:creationId xmlns:a16="http://schemas.microsoft.com/office/drawing/2014/main" id="{0BF33221-853F-50EF-224B-6621E7AB6853}"/>
              </a:ext>
            </a:extLst>
          </p:cNvPr>
          <p:cNvSpPr>
            <a:spLocks noGrp="1"/>
          </p:cNvSpPr>
          <p:nvPr>
            <p:ph idx="1"/>
          </p:nvPr>
        </p:nvSpPr>
        <p:spPr>
          <a:xfrm>
            <a:off x="530087" y="887896"/>
            <a:ext cx="10823713" cy="5289067"/>
          </a:xfrm>
        </p:spPr>
        <p:txBody>
          <a:bodyPr>
            <a:normAutofit/>
          </a:bodyPr>
          <a:lstStyle/>
          <a:p>
            <a:r>
              <a:rPr lang="en-US" dirty="0"/>
              <a:t>Transport layer(TL)</a:t>
            </a:r>
          </a:p>
          <a:p>
            <a:pPr lvl="1"/>
            <a:r>
              <a:rPr lang="en-US" dirty="0"/>
              <a:t>Critical function of TL is extending the network layer’s delivery service between two end systems to a delivery service between two application-layer processes running on the end systems. </a:t>
            </a:r>
          </a:p>
          <a:p>
            <a:pPr lvl="1"/>
            <a:r>
              <a:rPr lang="en-US" dirty="0"/>
              <a:t>Connection: </a:t>
            </a:r>
          </a:p>
          <a:p>
            <a:pPr lvl="2"/>
            <a:r>
              <a:rPr lang="en-US" dirty="0"/>
              <a:t>A transport-layer protocol provides for </a:t>
            </a:r>
            <a:r>
              <a:rPr lang="en-US" b="1" dirty="0">
                <a:solidFill>
                  <a:srgbClr val="FF0000"/>
                </a:solidFill>
              </a:rPr>
              <a:t>logical communication </a:t>
            </a:r>
            <a:r>
              <a:rPr lang="en-US" dirty="0"/>
              <a:t>between application processes running on different hosts.</a:t>
            </a:r>
          </a:p>
          <a:p>
            <a:pPr lvl="1"/>
            <a:r>
              <a:rPr lang="en-US" dirty="0"/>
              <a:t> By logical communication, it means that from an application’s perspective, it is as if the hosts running the processes were directly connected; in reality, the hosts may be on opposite sides of the planet, connected via numerous routers and a wide range of link types.</a:t>
            </a:r>
          </a:p>
          <a:p>
            <a:pPr lvl="1"/>
            <a:r>
              <a:rPr lang="en-US" dirty="0"/>
              <a:t>  Application processes use the </a:t>
            </a:r>
            <a:r>
              <a:rPr lang="en-US" dirty="0">
                <a:solidFill>
                  <a:srgbClr val="FF0000"/>
                </a:solidFill>
              </a:rPr>
              <a:t>logical communication </a:t>
            </a:r>
            <a:r>
              <a:rPr lang="en-US" dirty="0"/>
              <a:t>provided by the transport layer to send messages to each other, free from the worry of the details of the physical infrastructure used to carry these messages. </a:t>
            </a:r>
          </a:p>
        </p:txBody>
      </p:sp>
    </p:spTree>
    <p:extLst>
      <p:ext uri="{BB962C8B-B14F-4D97-AF65-F5344CB8AC3E}">
        <p14:creationId xmlns:p14="http://schemas.microsoft.com/office/powerpoint/2010/main" val="4115925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45FFC0D6-8B7B-B85A-780F-192F684B663C}"/>
              </a:ext>
            </a:extLst>
          </p:cNvPr>
          <p:cNvSpPr>
            <a:spLocks noGrp="1"/>
          </p:cNvSpPr>
          <p:nvPr>
            <p:ph type="title"/>
          </p:nvPr>
        </p:nvSpPr>
        <p:spPr>
          <a:xfrm>
            <a:off x="1072196" y="157695"/>
            <a:ext cx="9579170" cy="925145"/>
          </a:xfrm>
        </p:spPr>
        <p:txBody>
          <a:bodyPr>
            <a:normAutofit/>
          </a:bodyPr>
          <a:lstStyle/>
          <a:p>
            <a:r>
              <a:rPr lang="en-US" sz="2000" dirty="0"/>
              <a:t>Transportation of Data</a:t>
            </a:r>
            <a:r>
              <a:rPr lang="en-US" sz="5400" dirty="0"/>
              <a:t/>
            </a:r>
            <a:br>
              <a:rPr lang="en-US" sz="5400" dirty="0"/>
            </a:br>
            <a:r>
              <a:rPr lang="en-US" sz="3200" dirty="0"/>
              <a:t>Role of the Transport Layer</a:t>
            </a:r>
          </a:p>
        </p:txBody>
      </p:sp>
      <p:sp>
        <p:nvSpPr>
          <p:cNvPr id="5" name="Content Placeholder 3">
            <a:extLst>
              <a:ext uri="{FF2B5EF4-FFF2-40B4-BE49-F238E27FC236}">
                <a16:creationId xmlns:a16="http://schemas.microsoft.com/office/drawing/2014/main" id="{DFBB2866-EFB4-1FE7-851A-2B92AAAD9399}"/>
              </a:ext>
            </a:extLst>
          </p:cNvPr>
          <p:cNvSpPr>
            <a:spLocks noGrp="1"/>
          </p:cNvSpPr>
          <p:nvPr>
            <p:ph idx="1"/>
          </p:nvPr>
        </p:nvSpPr>
        <p:spPr>
          <a:xfrm>
            <a:off x="1329537" y="1179105"/>
            <a:ext cx="4532244" cy="4499790"/>
          </a:xfrm>
        </p:spPr>
        <p:txBody>
          <a:bodyPr>
            <a:normAutofit/>
          </a:bodyPr>
          <a:lstStyle/>
          <a:p>
            <a:pPr marL="0" indent="0" algn="l"/>
            <a:r>
              <a:rPr lang="en-US" sz="2400" dirty="0">
                <a:solidFill>
                  <a:srgbClr val="000000"/>
                </a:solidFill>
              </a:rPr>
              <a:t>The transport layer is:</a:t>
            </a:r>
          </a:p>
          <a:p>
            <a:pPr marL="285750" indent="-285750" algn="l">
              <a:buFont typeface="Arial" panose="020B0604020202020204" pitchFamily="34" charset="0"/>
              <a:buChar char="•"/>
            </a:pPr>
            <a:r>
              <a:rPr lang="en-US" sz="2400" dirty="0">
                <a:solidFill>
                  <a:srgbClr val="000000"/>
                </a:solidFill>
              </a:rPr>
              <a:t>responsible for logical communications between applications running on different hosts.</a:t>
            </a:r>
          </a:p>
          <a:p>
            <a:pPr marL="342900" indent="-342900" algn="l">
              <a:buFont typeface="Arial" panose="020B0604020202020204" pitchFamily="34" charset="0"/>
              <a:buChar char="•"/>
            </a:pPr>
            <a:r>
              <a:rPr lang="en-US" sz="2400" dirty="0">
                <a:solidFill>
                  <a:srgbClr val="000000"/>
                </a:solidFill>
              </a:rPr>
              <a:t>The link between the application layer and the lower layers that are responsible for network transmission.</a:t>
            </a:r>
          </a:p>
          <a:p>
            <a:pPr marL="0" indent="0" algn="l"/>
            <a:endParaRPr lang="en-US" sz="2400" dirty="0">
              <a:solidFill>
                <a:srgbClr val="000000"/>
              </a:solidFill>
            </a:endParaRPr>
          </a:p>
          <a:p>
            <a:pPr marL="0" indent="0" algn="l"/>
            <a:endParaRPr lang="en-US" sz="2000" dirty="0">
              <a:solidFill>
                <a:srgbClr val="000000"/>
              </a:solidFill>
            </a:endParaRPr>
          </a:p>
        </p:txBody>
      </p:sp>
      <p:pic>
        <p:nvPicPr>
          <p:cNvPr id="6" name="Picture 5">
            <a:extLst>
              <a:ext uri="{FF2B5EF4-FFF2-40B4-BE49-F238E27FC236}">
                <a16:creationId xmlns:a16="http://schemas.microsoft.com/office/drawing/2014/main" id="{728A6E34-3C09-4DF5-E81E-B1D5B67D62D0}"/>
              </a:ext>
            </a:extLst>
          </p:cNvPr>
          <p:cNvPicPr>
            <a:picLocks noChangeAspect="1"/>
          </p:cNvPicPr>
          <p:nvPr/>
        </p:nvPicPr>
        <p:blipFill>
          <a:blip r:embed="rId2"/>
          <a:stretch>
            <a:fillRect/>
          </a:stretch>
        </p:blipFill>
        <p:spPr>
          <a:xfrm>
            <a:off x="5861781" y="1082840"/>
            <a:ext cx="6078428" cy="4596055"/>
          </a:xfrm>
          <a:prstGeom prst="rect">
            <a:avLst/>
          </a:prstGeom>
        </p:spPr>
      </p:pic>
    </p:spTree>
    <p:extLst>
      <p:ext uri="{BB962C8B-B14F-4D97-AF65-F5344CB8AC3E}">
        <p14:creationId xmlns:p14="http://schemas.microsoft.com/office/powerpoint/2010/main" val="4040080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A77A4-045F-9CD0-F036-D864C456E1A0}"/>
              </a:ext>
            </a:extLst>
          </p:cNvPr>
          <p:cNvSpPr>
            <a:spLocks noGrp="1"/>
          </p:cNvSpPr>
          <p:nvPr>
            <p:ph type="title"/>
          </p:nvPr>
        </p:nvSpPr>
        <p:spPr>
          <a:xfrm>
            <a:off x="838200" y="145775"/>
            <a:ext cx="10515600" cy="755374"/>
          </a:xfrm>
        </p:spPr>
        <p:txBody>
          <a:bodyPr>
            <a:normAutofit/>
          </a:bodyPr>
          <a:lstStyle/>
          <a:p>
            <a:r>
              <a:rPr lang="en-US" dirty="0"/>
              <a:t>Major role of TL(Cont’d…)</a:t>
            </a:r>
          </a:p>
        </p:txBody>
      </p:sp>
      <p:sp>
        <p:nvSpPr>
          <p:cNvPr id="3" name="Content Placeholder 2">
            <a:extLst>
              <a:ext uri="{FF2B5EF4-FFF2-40B4-BE49-F238E27FC236}">
                <a16:creationId xmlns:a16="http://schemas.microsoft.com/office/drawing/2014/main" id="{34A3CF03-C96A-C6EB-9306-17B60336C9D2}"/>
              </a:ext>
            </a:extLst>
          </p:cNvPr>
          <p:cNvSpPr>
            <a:spLocks noGrp="1"/>
          </p:cNvSpPr>
          <p:nvPr>
            <p:ph idx="1"/>
          </p:nvPr>
        </p:nvSpPr>
        <p:spPr>
          <a:xfrm>
            <a:off x="838200" y="901149"/>
            <a:ext cx="10515600" cy="5275814"/>
          </a:xfrm>
        </p:spPr>
        <p:txBody>
          <a:bodyPr>
            <a:normAutofit fontScale="92500" lnSpcReduction="20000"/>
          </a:bodyPr>
          <a:lstStyle/>
          <a:p>
            <a:r>
              <a:rPr lang="en-US" dirty="0"/>
              <a:t>TL</a:t>
            </a:r>
          </a:p>
          <a:p>
            <a:pPr lvl="1"/>
            <a:r>
              <a:rPr lang="en-US" sz="2800" dirty="0"/>
              <a:t>Responsible for process-to-process delivery of the entire message.</a:t>
            </a:r>
          </a:p>
          <a:p>
            <a:pPr lvl="1"/>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Ensuring that all the packets of a message sent by a source node arrive at the intended destination.</a:t>
            </a:r>
          </a:p>
          <a:p>
            <a:r>
              <a:rPr lang="en-US" sz="3200" dirty="0">
                <a:latin typeface="Times New Roman" pitchFamily="18" charset="0"/>
                <a:cs typeface="Times New Roman" pitchFamily="18" charset="0"/>
              </a:rPr>
              <a:t>Network layer</a:t>
            </a:r>
          </a:p>
          <a:p>
            <a:pPr lvl="1"/>
            <a:r>
              <a:rPr lang="en-US" sz="2800" dirty="0">
                <a:latin typeface="Times New Roman" pitchFamily="18" charset="0"/>
                <a:cs typeface="Times New Roman" pitchFamily="18" charset="0"/>
              </a:rPr>
              <a:t>Oversees host-to-destination delivery of individual packets </a:t>
            </a:r>
          </a:p>
          <a:p>
            <a:pPr lvl="1"/>
            <a:r>
              <a:rPr lang="en-US" sz="2800" dirty="0">
                <a:latin typeface="Times New Roman" pitchFamily="18" charset="0"/>
                <a:cs typeface="Times New Roman" pitchFamily="18" charset="0"/>
              </a:rPr>
              <a:t>Network layer </a:t>
            </a:r>
            <a:r>
              <a:rPr lang="en-US" sz="2800" dirty="0">
                <a:solidFill>
                  <a:schemeClr val="accent3">
                    <a:lumMod val="75000"/>
                  </a:schemeClr>
                </a:solidFill>
                <a:latin typeface="Times New Roman" panose="02020603050405020304" pitchFamily="18" charset="0"/>
                <a:cs typeface="Times New Roman" panose="02020603050405020304" pitchFamily="18" charset="0"/>
              </a:rPr>
              <a:t>treats each packet independently </a:t>
            </a:r>
          </a:p>
          <a:p>
            <a:pPr lvl="1"/>
            <a:r>
              <a:rPr lang="en-US" sz="2800" dirty="0">
                <a:latin typeface="Times New Roman" pitchFamily="18" charset="0"/>
                <a:cs typeface="Times New Roman" pitchFamily="18" charset="0"/>
              </a:rPr>
              <a:t>It doesn’t recognize any relationship b/n those packets</a:t>
            </a:r>
          </a:p>
          <a:p>
            <a:pPr algn="just">
              <a:buFont typeface="Wingdings" pitchFamily="2" charset="2"/>
              <a:buChar char="q"/>
            </a:pPr>
            <a:r>
              <a:rPr lang="en-US" sz="2800" b="1" dirty="0">
                <a:solidFill>
                  <a:schemeClr val="accent2">
                    <a:lumMod val="75000"/>
                  </a:schemeClr>
                </a:solidFill>
                <a:latin typeface="Times New Roman" pitchFamily="18" charset="0"/>
                <a:cs typeface="Times New Roman" pitchFamily="18" charset="0"/>
              </a:rPr>
              <a:t>Application to application communication: </a:t>
            </a:r>
            <a:r>
              <a:rPr lang="en-US" sz="2800" dirty="0">
                <a:latin typeface="Times New Roman" pitchFamily="18" charset="0"/>
                <a:cs typeface="Times New Roman" pitchFamily="18" charset="0"/>
              </a:rPr>
              <a:t>The transport layer enables communication between </a:t>
            </a:r>
            <a:r>
              <a:rPr lang="en-US" sz="2800" b="1" dirty="0">
                <a:latin typeface="Times New Roman" pitchFamily="18" charset="0"/>
                <a:cs typeface="Times New Roman" pitchFamily="18" charset="0"/>
              </a:rPr>
              <a:t>two applications running on different computers.</a:t>
            </a:r>
          </a:p>
          <a:p>
            <a:pPr algn="just">
              <a:buFont typeface="Wingdings" pitchFamily="2" charset="2"/>
              <a:buChar char="q"/>
            </a:pPr>
            <a:r>
              <a:rPr lang="en-US" sz="2800" b="1" dirty="0">
                <a:solidFill>
                  <a:schemeClr val="accent2">
                    <a:lumMod val="75000"/>
                  </a:schemeClr>
                </a:solidFill>
                <a:latin typeface="Times New Roman" pitchFamily="18" charset="0"/>
                <a:cs typeface="Times New Roman" pitchFamily="18" charset="0"/>
              </a:rPr>
              <a:t>Segmentation and reassembly: </a:t>
            </a:r>
            <a:r>
              <a:rPr lang="en-US" sz="2800" dirty="0">
                <a:latin typeface="Times New Roman" pitchFamily="18" charset="0"/>
                <a:cs typeface="Times New Roman" pitchFamily="18" charset="0"/>
              </a:rPr>
              <a:t>The transport layer breaks a message into packets, numbers them by adding sequence numbers at the destination to reassemble the original message.</a:t>
            </a:r>
          </a:p>
          <a:p>
            <a:pPr marL="457200" lvl="1" indent="0">
              <a:buNone/>
            </a:pPr>
            <a:endParaRPr lang="en-US" sz="2800" dirty="0">
              <a:latin typeface="Times New Roman" pitchFamily="18" charset="0"/>
              <a:cs typeface="Times New Roman" pitchFamily="18" charset="0"/>
            </a:endParaRPr>
          </a:p>
          <a:p>
            <a:pPr lvl="1"/>
            <a:endParaRPr lang="en-US" dirty="0"/>
          </a:p>
          <a:p>
            <a:pPr lvl="1"/>
            <a:endParaRPr lang="en-US" dirty="0"/>
          </a:p>
        </p:txBody>
      </p:sp>
    </p:spTree>
    <p:extLst>
      <p:ext uri="{BB962C8B-B14F-4D97-AF65-F5344CB8AC3E}">
        <p14:creationId xmlns:p14="http://schemas.microsoft.com/office/powerpoint/2010/main" val="1324289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695CE-55DE-6B2B-CA53-97DE60AF5C31}"/>
              </a:ext>
            </a:extLst>
          </p:cNvPr>
          <p:cNvSpPr>
            <a:spLocks noGrp="1"/>
          </p:cNvSpPr>
          <p:nvPr>
            <p:ph type="title"/>
          </p:nvPr>
        </p:nvSpPr>
        <p:spPr>
          <a:xfrm>
            <a:off x="838200" y="365125"/>
            <a:ext cx="10515600" cy="880579"/>
          </a:xfrm>
        </p:spPr>
        <p:txBody>
          <a:bodyPr/>
          <a:lstStyle/>
          <a:p>
            <a:r>
              <a:rPr lang="en-US" dirty="0"/>
              <a:t>Transport layer(Cont’d…)</a:t>
            </a:r>
          </a:p>
        </p:txBody>
      </p:sp>
      <p:pic>
        <p:nvPicPr>
          <p:cNvPr id="5" name="Picture 4">
            <a:extLst>
              <a:ext uri="{FF2B5EF4-FFF2-40B4-BE49-F238E27FC236}">
                <a16:creationId xmlns:a16="http://schemas.microsoft.com/office/drawing/2014/main" id="{F24F6952-8B5D-27F5-8151-9AC36A0F2ABE}"/>
              </a:ext>
            </a:extLst>
          </p:cNvPr>
          <p:cNvPicPr>
            <a:picLocks noChangeAspect="1"/>
          </p:cNvPicPr>
          <p:nvPr/>
        </p:nvPicPr>
        <p:blipFill>
          <a:blip r:embed="rId2"/>
          <a:stretch>
            <a:fillRect/>
          </a:stretch>
        </p:blipFill>
        <p:spPr>
          <a:xfrm>
            <a:off x="1068869" y="1690688"/>
            <a:ext cx="10102713" cy="4714875"/>
          </a:xfrm>
          <a:prstGeom prst="rect">
            <a:avLst/>
          </a:prstGeom>
        </p:spPr>
      </p:pic>
      <p:sp>
        <p:nvSpPr>
          <p:cNvPr id="6" name="TextBox 5">
            <a:extLst>
              <a:ext uri="{FF2B5EF4-FFF2-40B4-BE49-F238E27FC236}">
                <a16:creationId xmlns:a16="http://schemas.microsoft.com/office/drawing/2014/main" id="{E0B4B97C-D60E-5079-8F43-0379DFD1F624}"/>
              </a:ext>
            </a:extLst>
          </p:cNvPr>
          <p:cNvSpPr txBox="1"/>
          <p:nvPr/>
        </p:nvSpPr>
        <p:spPr>
          <a:xfrm>
            <a:off x="554968" y="1145031"/>
            <a:ext cx="10616614" cy="646331"/>
          </a:xfrm>
          <a:prstGeom prst="rect">
            <a:avLst/>
          </a:prstGeom>
          <a:noFill/>
        </p:spPr>
        <p:txBody>
          <a:bodyPr wrap="square" rtlCol="0">
            <a:spAutoFit/>
          </a:bodyPr>
          <a:lstStyle/>
          <a:p>
            <a:pPr marL="285750" indent="-285750">
              <a:buFont typeface="Arial" panose="020B0604020202020204" pitchFamily="34" charset="0"/>
              <a:buChar char="•"/>
            </a:pPr>
            <a:r>
              <a:rPr lang="en-US" dirty="0"/>
              <a:t>On sending side, the transport layer converts the application-layer messages it receives from a sending application process into transport-layer packets, known as transport-layer segments in Internet terminology.</a:t>
            </a:r>
          </a:p>
        </p:txBody>
      </p:sp>
      <p:sp>
        <p:nvSpPr>
          <p:cNvPr id="7" name="TextBox 6">
            <a:extLst>
              <a:ext uri="{FF2B5EF4-FFF2-40B4-BE49-F238E27FC236}">
                <a16:creationId xmlns:a16="http://schemas.microsoft.com/office/drawing/2014/main" id="{979C3A3C-EF3D-4A03-6697-EEDA98700469}"/>
              </a:ext>
            </a:extLst>
          </p:cNvPr>
          <p:cNvSpPr txBox="1"/>
          <p:nvPr/>
        </p:nvSpPr>
        <p:spPr>
          <a:xfrm>
            <a:off x="1081296" y="5189418"/>
            <a:ext cx="10090286" cy="646331"/>
          </a:xfrm>
          <a:prstGeom prst="rect">
            <a:avLst/>
          </a:prstGeom>
          <a:noFill/>
        </p:spPr>
        <p:txBody>
          <a:bodyPr wrap="square" rtlCol="0">
            <a:spAutoFit/>
          </a:bodyPr>
          <a:lstStyle/>
          <a:p>
            <a:r>
              <a:rPr lang="en-US" dirty="0"/>
              <a:t>On the receiving side, the network layer extracts the transport-layer segment from the</a:t>
            </a:r>
            <a:r>
              <a:rPr lang="en-US" dirty="0">
                <a:solidFill>
                  <a:srgbClr val="FF0000"/>
                </a:solidFill>
              </a:rPr>
              <a:t> datagram and passes</a:t>
            </a:r>
            <a:r>
              <a:rPr lang="en-US" dirty="0"/>
              <a:t> the segment up to the transport layer.</a:t>
            </a:r>
          </a:p>
        </p:txBody>
      </p:sp>
    </p:spTree>
    <p:extLst>
      <p:ext uri="{BB962C8B-B14F-4D97-AF65-F5344CB8AC3E}">
        <p14:creationId xmlns:p14="http://schemas.microsoft.com/office/powerpoint/2010/main" val="1322641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C573B-0138-089F-A2C6-C95E0657C0B7}"/>
              </a:ext>
            </a:extLst>
          </p:cNvPr>
          <p:cNvSpPr>
            <a:spLocks noGrp="1"/>
          </p:cNvSpPr>
          <p:nvPr>
            <p:ph type="title"/>
          </p:nvPr>
        </p:nvSpPr>
        <p:spPr/>
        <p:txBody>
          <a:bodyPr/>
          <a:lstStyle/>
          <a:p>
            <a:r>
              <a:rPr lang="en-US" dirty="0"/>
              <a:t>Transport layer(cont’d..)</a:t>
            </a:r>
          </a:p>
        </p:txBody>
      </p:sp>
      <p:sp>
        <p:nvSpPr>
          <p:cNvPr id="3" name="Content Placeholder 2">
            <a:extLst>
              <a:ext uri="{FF2B5EF4-FFF2-40B4-BE49-F238E27FC236}">
                <a16:creationId xmlns:a16="http://schemas.microsoft.com/office/drawing/2014/main" id="{92F87B1E-1B69-03D9-4D44-A1D94EF4E720}"/>
              </a:ext>
            </a:extLst>
          </p:cNvPr>
          <p:cNvSpPr>
            <a:spLocks noGrp="1"/>
          </p:cNvSpPr>
          <p:nvPr>
            <p:ph idx="1"/>
          </p:nvPr>
        </p:nvSpPr>
        <p:spPr/>
        <p:txBody>
          <a:bodyPr/>
          <a:lstStyle/>
          <a:p>
            <a:r>
              <a:rPr lang="en-US" dirty="0"/>
              <a:t>The transport layer then processes the received segment, making the data in the segment available to the receiving application.</a:t>
            </a:r>
          </a:p>
          <a:p>
            <a:r>
              <a:rPr lang="en-US" dirty="0"/>
              <a:t>  More than one transport-layer protocol may be available to network applications. </a:t>
            </a:r>
          </a:p>
          <a:p>
            <a:r>
              <a:rPr lang="en-US" dirty="0"/>
              <a:t> For example, the Internet has two protocols—TCP and UDP. </a:t>
            </a:r>
          </a:p>
          <a:p>
            <a:r>
              <a:rPr lang="en-US" dirty="0"/>
              <a:t> Each of these protocols provides a different set of transport layer services to the invoking application.</a:t>
            </a:r>
          </a:p>
        </p:txBody>
      </p:sp>
    </p:spTree>
    <p:extLst>
      <p:ext uri="{BB962C8B-B14F-4D97-AF65-F5344CB8AC3E}">
        <p14:creationId xmlns:p14="http://schemas.microsoft.com/office/powerpoint/2010/main" val="1802730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8CF30-D795-C790-5F51-18FED09D9895}"/>
              </a:ext>
            </a:extLst>
          </p:cNvPr>
          <p:cNvSpPr>
            <a:spLocks noGrp="1"/>
          </p:cNvSpPr>
          <p:nvPr>
            <p:ph type="title"/>
          </p:nvPr>
        </p:nvSpPr>
        <p:spPr>
          <a:xfrm>
            <a:off x="838200" y="365125"/>
            <a:ext cx="10515600" cy="840823"/>
          </a:xfrm>
        </p:spPr>
        <p:txBody>
          <a:bodyPr/>
          <a:lstStyle/>
          <a:p>
            <a:r>
              <a:rPr lang="en-US" dirty="0"/>
              <a:t>Reliable process-to-process delivery(cont’d..)</a:t>
            </a:r>
          </a:p>
        </p:txBody>
      </p:sp>
      <p:pic>
        <p:nvPicPr>
          <p:cNvPr id="5" name="Picture 4">
            <a:extLst>
              <a:ext uri="{FF2B5EF4-FFF2-40B4-BE49-F238E27FC236}">
                <a16:creationId xmlns:a16="http://schemas.microsoft.com/office/drawing/2014/main" id="{23C86D2A-11F6-A47F-9C51-28A7CD30335E}"/>
              </a:ext>
            </a:extLst>
          </p:cNvPr>
          <p:cNvPicPr>
            <a:picLocks noChangeAspect="1"/>
          </p:cNvPicPr>
          <p:nvPr/>
        </p:nvPicPr>
        <p:blipFill>
          <a:blip r:embed="rId2"/>
          <a:stretch>
            <a:fillRect/>
          </a:stretch>
        </p:blipFill>
        <p:spPr>
          <a:xfrm>
            <a:off x="1416503" y="2299873"/>
            <a:ext cx="9763125" cy="4558127"/>
          </a:xfrm>
          <a:prstGeom prst="rect">
            <a:avLst/>
          </a:prstGeom>
        </p:spPr>
      </p:pic>
      <p:sp>
        <p:nvSpPr>
          <p:cNvPr id="6" name="TextBox 5">
            <a:extLst>
              <a:ext uri="{FF2B5EF4-FFF2-40B4-BE49-F238E27FC236}">
                <a16:creationId xmlns:a16="http://schemas.microsoft.com/office/drawing/2014/main" id="{699729E6-E64A-6D14-9AA7-4DE3B5D6EE1D}"/>
              </a:ext>
            </a:extLst>
          </p:cNvPr>
          <p:cNvSpPr txBox="1"/>
          <p:nvPr/>
        </p:nvSpPr>
        <p:spPr>
          <a:xfrm>
            <a:off x="319314" y="1327294"/>
            <a:ext cx="5181600"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t>Error control </a:t>
            </a:r>
          </a:p>
          <a:p>
            <a:pPr marL="742950" lvl="1" indent="-285750">
              <a:buFont typeface="Arial" panose="020B0604020202020204" pitchFamily="34" charset="0"/>
              <a:buChar char="•"/>
            </a:pPr>
            <a:r>
              <a:rPr lang="en-US" dirty="0"/>
              <a:t>responsible for error control </a:t>
            </a:r>
          </a:p>
          <a:p>
            <a:pPr marL="742950" lvl="1" indent="-285750">
              <a:buFont typeface="Arial" panose="020B0604020202020204" pitchFamily="34" charset="0"/>
              <a:buChar char="•"/>
            </a:pPr>
            <a:r>
              <a:rPr lang="en-US" dirty="0"/>
              <a:t>it ensure the entire message  arrives at receiving side without error </a:t>
            </a:r>
          </a:p>
        </p:txBody>
      </p:sp>
      <p:sp>
        <p:nvSpPr>
          <p:cNvPr id="8" name="TextBox 7">
            <a:extLst>
              <a:ext uri="{FF2B5EF4-FFF2-40B4-BE49-F238E27FC236}">
                <a16:creationId xmlns:a16="http://schemas.microsoft.com/office/drawing/2014/main" id="{D00201BD-66D5-096E-896E-766A57EC2DD0}"/>
              </a:ext>
            </a:extLst>
          </p:cNvPr>
          <p:cNvSpPr txBox="1"/>
          <p:nvPr/>
        </p:nvSpPr>
        <p:spPr>
          <a:xfrm>
            <a:off x="5255433" y="1308871"/>
            <a:ext cx="6340219"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t>Port address </a:t>
            </a:r>
          </a:p>
          <a:p>
            <a:pPr marL="742950" lvl="1" indent="-285750">
              <a:buFont typeface="Arial" panose="020B0604020202020204" pitchFamily="34" charset="0"/>
              <a:buChar char="•"/>
            </a:pPr>
            <a:r>
              <a:rPr lang="en-US" dirty="0"/>
              <a:t>It must includes a type address called port address</a:t>
            </a:r>
          </a:p>
          <a:p>
            <a:pPr marL="742950" lvl="1" indent="-285750">
              <a:buFont typeface="Arial" panose="020B0604020202020204" pitchFamily="34" charset="0"/>
              <a:buChar char="•"/>
            </a:pPr>
            <a:r>
              <a:rPr lang="en-US" dirty="0"/>
              <a:t>Gets the entire message to correct process on that computer </a:t>
            </a:r>
          </a:p>
        </p:txBody>
      </p:sp>
    </p:spTree>
    <p:extLst>
      <p:ext uri="{BB962C8B-B14F-4D97-AF65-F5344CB8AC3E}">
        <p14:creationId xmlns:p14="http://schemas.microsoft.com/office/powerpoint/2010/main" val="3252993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F8B693F8ACEC54C95FAD7522E386589" ma:contentTypeVersion="8" ma:contentTypeDescription="Create a new document." ma:contentTypeScope="" ma:versionID="2ef5acadff9d8e767c6c37df9e9c3c50">
  <xsd:schema xmlns:xsd="http://www.w3.org/2001/XMLSchema" xmlns:xs="http://www.w3.org/2001/XMLSchema" xmlns:p="http://schemas.microsoft.com/office/2006/metadata/properties" xmlns:ns3="d88db9e7-d396-42cb-9280-d30d267a00b2" xmlns:ns4="dfaf43b7-0b15-4314-adf0-229c6a82baa8" targetNamespace="http://schemas.microsoft.com/office/2006/metadata/properties" ma:root="true" ma:fieldsID="88115c6880e366bc273d6e346ae84178" ns3:_="" ns4:_="">
    <xsd:import namespace="d88db9e7-d396-42cb-9280-d30d267a00b2"/>
    <xsd:import namespace="dfaf43b7-0b15-4314-adf0-229c6a82baa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8db9e7-d396-42cb-9280-d30d267a00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af43b7-0b15-4314-adf0-229c6a82baa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0B4C13-B211-4EA8-9CFF-DA80A884AF60}">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d88db9e7-d396-42cb-9280-d30d267a00b2"/>
    <ds:schemaRef ds:uri="http://schemas.microsoft.com/office/2006/metadata/properties"/>
    <ds:schemaRef ds:uri="http://purl.org/dc/elements/1.1/"/>
    <ds:schemaRef ds:uri="dfaf43b7-0b15-4314-adf0-229c6a82baa8"/>
    <ds:schemaRef ds:uri="http://www.w3.org/XML/1998/namespace"/>
    <ds:schemaRef ds:uri="http://purl.org/dc/dcmitype/"/>
  </ds:schemaRefs>
</ds:datastoreItem>
</file>

<file path=customXml/itemProps2.xml><?xml version="1.0" encoding="utf-8"?>
<ds:datastoreItem xmlns:ds="http://schemas.openxmlformats.org/officeDocument/2006/customXml" ds:itemID="{262461F0-541D-4552-B37A-5ED62774DEDF}">
  <ds:schemaRefs>
    <ds:schemaRef ds:uri="http://schemas.microsoft.com/sharepoint/v3/contenttype/forms"/>
  </ds:schemaRefs>
</ds:datastoreItem>
</file>

<file path=customXml/itemProps3.xml><?xml version="1.0" encoding="utf-8"?>
<ds:datastoreItem xmlns:ds="http://schemas.openxmlformats.org/officeDocument/2006/customXml" ds:itemID="{E8313679-C6DF-4617-BFFF-EFC08C5211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8db9e7-d396-42cb-9280-d30d267a00b2"/>
    <ds:schemaRef ds:uri="dfaf43b7-0b15-4314-adf0-229c6a82ba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9919</TotalTime>
  <Words>2571</Words>
  <Application>Microsoft Office PowerPoint</Application>
  <PresentationFormat>Widescreen</PresentationFormat>
  <Paragraphs>241</Paragraphs>
  <Slides>35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Times New Roman</vt:lpstr>
      <vt:lpstr>Wingdings</vt:lpstr>
      <vt:lpstr>Office Theme</vt:lpstr>
      <vt:lpstr>PowerPoint Presentation</vt:lpstr>
      <vt:lpstr>Recall   </vt:lpstr>
      <vt:lpstr>Outline  </vt:lpstr>
      <vt:lpstr>Introduction </vt:lpstr>
      <vt:lpstr>Transportation of Data Role of the Transport Layer</vt:lpstr>
      <vt:lpstr>Major role of TL(Cont’d…)</vt:lpstr>
      <vt:lpstr>Transport layer(Cont’d…)</vt:lpstr>
      <vt:lpstr>Transport layer(cont’d..)</vt:lpstr>
      <vt:lpstr>Reliable process-to-process delivery(cont’d..)</vt:lpstr>
      <vt:lpstr>Example of TL communication(cont’d..)</vt:lpstr>
      <vt:lpstr>Multiplexing and Demultiplexing</vt:lpstr>
      <vt:lpstr>Multiplexing and Demultiplexing(cont’d..)</vt:lpstr>
      <vt:lpstr>Multiplexing and Demultiplexing(cont’d..)</vt:lpstr>
      <vt:lpstr>Multiplexing and Demultiplexing(cont’d..)</vt:lpstr>
      <vt:lpstr>Multiplexing and Demultiplexing(cont’d..)</vt:lpstr>
      <vt:lpstr>Reading assignments </vt:lpstr>
      <vt:lpstr>Transportation of Data Transport Layer Protocols</vt:lpstr>
      <vt:lpstr>Transportation of Data Transport Layer Protocols(cont’d..)</vt:lpstr>
      <vt:lpstr>Transportation of Data Transport Layer Protocols(cont’d..)</vt:lpstr>
      <vt:lpstr>Transportation of Data Transmission Control Protocol</vt:lpstr>
      <vt:lpstr>TCP Overview TCP(cont’d..)</vt:lpstr>
      <vt:lpstr>Reliability and Flow Control TCP Reliability – Data Loss and Retransmission</vt:lpstr>
      <vt:lpstr>Reliability and Flow Control TCP Flow Control – Window Size and Acknowledgments</vt:lpstr>
      <vt:lpstr>PowerPoint Presentation</vt:lpstr>
      <vt:lpstr>UDP Overview UDP protocol</vt:lpstr>
      <vt:lpstr>UDP Communication UDP Low Overhead versus Reliability</vt:lpstr>
      <vt:lpstr>UDP Communication UDP Datagram Reassembly</vt:lpstr>
      <vt:lpstr>UDP Overview Applications that use UDP</vt:lpstr>
      <vt:lpstr>Port Numbers Multiple Separate Communications</vt:lpstr>
      <vt:lpstr>Port numbers Socket Pairs</vt:lpstr>
      <vt:lpstr>Port Numbers Port Number Groups</vt:lpstr>
      <vt:lpstr>Port Numbers Port Number Groups (Cont.)</vt:lpstr>
      <vt:lpstr>Port Numbers The netstat Command</vt:lpstr>
      <vt:lpstr>Summary of duties: According to Internet protocol model </vt:lpstr>
      <vt:lpstr>End chapter three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Nuru</dc:creator>
  <cp:lastModifiedBy>xxxx</cp:lastModifiedBy>
  <cp:revision>4</cp:revision>
  <dcterms:created xsi:type="dcterms:W3CDTF">2022-07-30T07:52:57Z</dcterms:created>
  <dcterms:modified xsi:type="dcterms:W3CDTF">2022-08-06T11:55:38Z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0x0101004F8B693F8ACEC54C95FAD7522E386589</vt:lpwstr>
  </property>
</Properties>
</file>