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3" r:id="rId3"/>
    <p:sldId id="385" r:id="rId4"/>
    <p:sldId id="384" r:id="rId5"/>
    <p:sldId id="379" r:id="rId6"/>
    <p:sldId id="382" r:id="rId7"/>
    <p:sldId id="381" r:id="rId8"/>
    <p:sldId id="380" r:id="rId9"/>
    <p:sldId id="386" r:id="rId10"/>
    <p:sldId id="3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4194-4D53-85A7-F481-82FC66FC3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56EED-F768-AD84-B0EA-3EABA5EB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C396-DB1F-FB11-FB59-B1BE1C5D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4D8A-E948-48E9-0011-ACF2CDEA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6CB50-EC84-1EB3-BE32-57DB61B8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BE96-2A76-8474-5AD5-FFEF220E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A40D9-F85B-2DAC-CEFD-C24FB5625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D92E-4391-61AF-131B-DB3A6042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60FAB-C6A7-D184-C9E0-1B3A6D66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DECA-32A6-9F5C-067B-9DE7EF87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5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161E5-FEC5-596F-FCFF-11AD94D87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08158-65FD-3788-60E1-52B9DFBBE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57E9-2720-EDD5-BDE7-283EB0E7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6B8E-E98B-6499-F308-D9B31D57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1F70-DBDE-68DD-3C1E-E82409E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AE57-888E-D991-F9F9-BB80A234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9E49-933E-191E-7E2B-E98B861B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679-3894-7D14-1838-279C2A3A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6C2C-B4EA-3A9D-5E05-71DC484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3B0A-95F7-9D9C-CFFB-F408A49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D0AD-C603-0C3D-9232-C26896B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E94F3-27FB-ECAF-5EF5-6EAF8575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49E6-0778-7DFA-5971-F8D9F498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B517E-E5A0-6735-E897-347DBF89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F85B0-FC68-B755-D88A-F74D6443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3C67-9BDC-6883-AF6F-DD21613A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5A13-E214-AA06-A31A-DA33D63DD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DA47F-0BB6-DD9D-7712-94F0E53B7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A8A5-1AAE-17D5-097D-7ACB018D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8B103-40E9-72DA-E162-0C8A6F45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37C9-D517-D777-8A98-26167550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C3D6-EE38-51ED-160A-DC7F6A47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32864-CD23-477D-FCBF-670F663AB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CA691-0F2A-26A0-AF95-9E52915E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012F4-F857-3F09-0AF7-FE47948DE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6D296-2E47-DDC3-9563-6F43C6C0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58360-5283-B2A3-14CB-6AEC02A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40057-5E91-4BF9-7129-FDD00F91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0C1AA-35F0-0CCF-8AD5-A213A65C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5335-B8E6-E508-D4B3-F93B31A8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E2A4A-87EF-3316-5D00-89D91112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B3931-AEF7-03A7-8FFC-10BB6C40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6CCB2-6D17-62A2-76B9-EAE4913D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5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5E3F4-B933-DADC-0279-C7201D82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E2EE1-1530-FD08-7E58-59F797E8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328A-296D-EDE6-3851-F0893816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4056-6C09-011E-5E73-85343FE9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877F-14C1-EA4A-199A-859CDE4B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95F4A-5704-E2A0-F893-54970ABB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696AC-0D5B-D479-8555-1A812732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4B50D-52F9-E5D1-84B1-1AD6ED4D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B05B-BF63-B1AF-A262-0BA47B14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5F77-230A-C804-0A6B-3D67313B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D5C0A-611D-6797-60F1-E3E9E8788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91469-D098-0882-8ED9-31ABFB8AD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29F21-DFC1-FA4C-8B69-28BBEEA8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61687-F053-2406-4ED6-E8E5148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164CE-31BF-3A0D-C884-0EA684B7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EBD71-CDC3-2E58-0843-9CBC2C68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61F5-3EF6-2F47-7D5F-50E2741E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4291-545C-0D68-DF1E-BFF52CC6B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3FED-AEE5-4278-ABCB-AE8847E4E3E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93DA-7C4A-6481-8CF2-05D36307E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4BB98-7D8E-88DD-6388-10793843C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7BAC-19BF-44CF-B57D-F8B16CC8C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4AD5-599E-241B-82A8-0032E58FB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6360E-95C2-D927-95E4-FFB6112B4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BDFF-C722-13C6-72FB-796F1EF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3366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IPv6 unicast addresses</a:t>
            </a:r>
            <a:br>
              <a:rPr lang="en-US" sz="4400" b="1" dirty="0"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EFA1-8839-BB3E-0873-938DCDB9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IPv6 unicast addresses are of 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types: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unicast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These are publicly 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routable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IPv6 addresses similar to public IPv4 addresses. </a:t>
            </a: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start with </a:t>
            </a:r>
            <a:r>
              <a:rPr lang="en-US" sz="1400" dirty="0">
                <a:solidFill>
                  <a:srgbClr val="99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2000::/3.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 local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-These are similar to IPv4 addresses in </a:t>
            </a: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</a:rPr>
              <a:t>the Automatic Private IP Addressing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(APIPA)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range. These addresses are usable only within a network segment that a host is connected to. </a:t>
            </a: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Routers will not forward packets destined to a link-local address to other links.</a:t>
            </a: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link-local address must be assigned to every network interface on which IPv6 protocol is enabled. These  addresses with the prefix </a:t>
            </a:r>
            <a:r>
              <a:rPr lang="en-US" sz="1400" dirty="0">
                <a:solidFill>
                  <a:srgbClr val="99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FE80::/10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Unique local</a:t>
            </a:r>
            <a:r>
              <a:rPr lang="en-US" sz="18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T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hese have the same functions as private addresses in IPv4: to allow communication throughout a network segment while being routable to multiple local networks. </a:t>
            </a: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Unique local addresses begin with the prefix </a:t>
            </a:r>
            <a:r>
              <a:rPr lang="en-US" sz="1400" dirty="0">
                <a:solidFill>
                  <a:srgbClr val="99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FD00::/8.</a:t>
            </a:r>
          </a:p>
          <a:p>
            <a:pPr marL="0">
              <a:spcBef>
                <a:spcPts val="0"/>
              </a:spcBef>
              <a:spcAft>
                <a:spcPts val="1800"/>
              </a:spcAft>
            </a:pPr>
            <a:r>
              <a:rPr lang="en-US" sz="2200" i="1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</a:t>
            </a: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Before you can use IPv6 addressing on a router, always remember to </a:t>
            </a:r>
            <a:r>
              <a:rPr lang="en-US" sz="22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 IPv6 routing </a:t>
            </a: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a router using the </a:t>
            </a:r>
            <a:r>
              <a:rPr lang="en-US" sz="2200" i="1" dirty="0">
                <a:solidFill>
                  <a:srgbClr val="99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IPv6 unicast-routing </a:t>
            </a: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 from its global configuration mode.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88C1-AA76-B5F1-0908-736A67DE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E52-9CDE-4E64-89D9-1FD511599E91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C9C58-6764-4535-AE69-4DD0D4AA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8198-0E8D-4080-9CD6-1190D553EB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B72-0CFF-672E-0981-1A2BF1D6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IPV6(cont’d..)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E06F-B9E2-4348-8B4E-F7C1877C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IPv6 addresses are 128-bit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no checksum bits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Stateless address autoconfiguration in IPv6</a:t>
            </a:r>
            <a:r>
              <a:rPr lang="en-US" sz="280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– H</a:t>
            </a:r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osts autoconfigure themselves with IPv6 addresses.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need for NAT</a:t>
            </a:r>
            <a:r>
              <a:rPr lang="en-US" sz="280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each device in an IPV6 network has a globally unique IPv6 address.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D0943-E782-F11D-CF77-198DD50D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E52-9CDE-4E64-89D9-1FD511599E9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62E2C-34FA-F8DB-7141-C08BFA50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8198-0E8D-4080-9CD6-1190D553EB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AC76-D5FF-7A28-A99A-B489FE71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3366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 of an IPv6 address(cont’d..)</a:t>
            </a:r>
            <a:br>
              <a:rPr lang="en-US" sz="4400" b="1" dirty="0"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5F26-5F81-F32A-AD30-3E9CB707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IPv6 address is 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128-bit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long and uses 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groups of 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hexadecimal digits separated by colons.  An IPv6 address looks like this: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FE80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0A3B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4B3C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0F6D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3D40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FFC5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005A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Let’s now see: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50EE-E51C-063C-591B-5165BAAE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E52-9CDE-4E64-89D9-1FD511599E9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C95CC-C7D8-F18E-C2BB-8C801ECF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8198-0E8D-4080-9CD6-1190D553EB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459-E509-BFE3-A4EA-453DED44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</a:pPr>
            <a:br>
              <a:rPr lang="en-US" sz="4400" b="0" dirty="0">
                <a:solidFill>
                  <a:srgbClr val="3366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dirty="0">
                <a:solidFill>
                  <a:srgbClr val="3366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shorten an IPv6 address.</a:t>
            </a:r>
            <a:br>
              <a:rPr lang="en-US" sz="4400" b="1" dirty="0"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8C9F-707D-E1FA-4092-E054B0468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2 rules of doing this:</a:t>
            </a:r>
            <a:endParaRPr lang="en-US" sz="28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 #1: 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leading zero can be omitted.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  example, consider the following IPv6 address: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FE80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A3B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4B3C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F6D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3D40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FFC5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5A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omitting all leading zeros (in blue) , the address shortens to: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FE80:A3B:2:4B3C:F6D:3D40:FFC5:5A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18DA2-D616-0308-D83A-88264DA1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E52-9CDE-4E64-89D9-1FD511599E9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505C2-7437-B095-31D5-3A2157F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8198-0E8D-4080-9CD6-1190D553EB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4A44-5C85-8BD6-D511-2EB30C10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3366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 of an IPv6 address(cont’d..)</a:t>
            </a:r>
            <a:br>
              <a:rPr lang="en-US" sz="4400" b="1" dirty="0"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E8EE-EB25-43A4-95CC-59A50D6E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A29F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7D12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5502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63AF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BD2C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Replace the successive groups of zeros (in red) by double colon, and the shortened version will look like this: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A29F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7D12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5502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if now you were told shorten this address: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2B3C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55DA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 the shortened version look like this-&gt;  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2002::2B3C::55DA 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  </a:t>
            </a:r>
            <a:r>
              <a:rPr lang="en-US" sz="28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3BB7-A2F3-9678-AE9E-63BB6478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E52-9CDE-4E64-89D9-1FD511599E9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92147-D6F4-9922-8141-E360D3EB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8198-0E8D-4080-9CD6-1190D553EB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F660-BEFA-975F-3CCB-D37F6D9E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8763-1D04-2702-0F20-0A7862CC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Instead, the shortened version should either be 2002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2B3C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55DA  or look like 2002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2B3C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55DA.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Why is this so? You 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can’t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have 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than one occurrence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 double colon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in the shortened version because if you had, you wouldn’t know how many sets of zeroes were being omitted for each part. That’s the reason! You’ve seen it?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Moving on,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002C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Shortened version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   FF02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3D12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63AF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3593-8382-231E-6E1F-0C7E2E69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E52-9CDE-4E64-89D9-1FD511599E9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62D76-1F07-4130-BDDE-F65E534B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8198-0E8D-4080-9CD6-1190D553EB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6714-9B77-D758-F6CF-8F62F469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1D4E-3B72-B931-4751-ACC8725E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always combine the two rules where applicable, so as to obtain the shortest address possible.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i="1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Quiz yourself:  </a:t>
            </a:r>
            <a:r>
              <a:rPr lang="en-US" sz="2800" dirty="0">
                <a:solidFill>
                  <a:srgbClr val="33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 your understanding with these four: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1. 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 version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–         2002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3D12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25AF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2788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00AB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63AF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002C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Shortened version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   2002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3D12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25AF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2788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63AF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2. 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 version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–         FF02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3D12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63AF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D5FD-9328-EAC0-2C80-94CCF330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E52-9CDE-4E64-89D9-1FD511599E9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9C058-3194-F76E-9C58-2DF2F8BB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8198-0E8D-4080-9CD6-1190D553EB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988-BEEA-CE39-BF86-FC05C614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DD33-B11F-1A67-6B64-E082DB659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 version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          FE80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A29F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4B2C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45DB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Shortened version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  FE80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A29F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4B2C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45DB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Alternatively, the shortened version can be FE80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A29F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4B2C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45DB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4.Long Version 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       2002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2B3C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0000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55DA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Shortened version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  2002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2B3C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55DA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Shortened version could also be –  2002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2B3C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55DA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D0094-9461-ADE3-2CB5-E8AF600E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E52-9CDE-4E64-89D9-1FD511599E9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33D4-7224-E747-C5F4-355A1AAE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8198-0E8D-4080-9CD6-1190D553EB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9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0D0C-226B-D525-0D4C-6ECA06F8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IPv6 address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2D9A-A71C-FEE7-BFF0-18FE8721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86"/>
            <a:ext cx="10515600" cy="521666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IPv4, </a:t>
            </a:r>
          </a:p>
          <a:p>
            <a:pPr lvl="1"/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types of addresses: </a:t>
            </a:r>
            <a:r>
              <a:rPr lang="en-US" sz="18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unicast, multicast and broadcast.</a:t>
            </a:r>
          </a:p>
          <a:p>
            <a:r>
              <a:rPr lang="en-US" sz="24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IPv6, broadcast addresses have been eliminated and replaced with anycast,</a:t>
            </a:r>
            <a:r>
              <a:rPr lang="en-US" sz="24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unicast </a:t>
            </a:r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multicast addresses.</a:t>
            </a: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Unicast address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 Identifies a single interface. Packets addressed to a unicast address are delivered to a single interface.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Multicast address 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Identifies a specific group of hosts. Just as for IPv4, packets sent to a multicast address are delivered to all interfaces identified by the multicast address. Multicast IPv6 addresses always start with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FF.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  <a:spcAft>
                <a:spcPts val="1800"/>
              </a:spcAft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Anycast address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Like a multicast address, an </a:t>
            </a:r>
            <a:r>
              <a:rPr lang="en-US" sz="18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anycast address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identifies multiple interfaces, but there’s a difference: packets sent to an anycast  address are delivered to one address- the address which is nearest to the source in terms of routing distance.</a:t>
            </a:r>
          </a:p>
          <a:p>
            <a:pPr marL="0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we can assign the same anycast address to servers that offer a similar service. Packets sent to that IP address will be forwarded to the nearest server. For that reason, you can call an anycast address a ‘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one-to-one-of-many</a:t>
            </a:r>
            <a:r>
              <a:rPr lang="en-US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 address.  Anycast addresses are used for </a:t>
            </a:r>
            <a:r>
              <a:rPr lang="en-US" sz="2400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balancing</a:t>
            </a:r>
            <a:r>
              <a:rPr lang="en-US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25E19-5155-FB58-097F-6DEBF102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E52-9CDE-4E64-89D9-1FD511599E9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3A563-620B-93E2-7236-C0DA3B55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8198-0E8D-4080-9CD6-1190D553EB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854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IPV6(cont’d..)</vt:lpstr>
      <vt:lpstr>The Format of an IPv6 address(cont’d..) </vt:lpstr>
      <vt:lpstr> How to shorten an IPv6 address.  </vt:lpstr>
      <vt:lpstr>The Format of an IPv6 address(cont’d..) </vt:lpstr>
      <vt:lpstr>Cont’d…</vt:lpstr>
      <vt:lpstr>Cont’d..</vt:lpstr>
      <vt:lpstr>Cont’d..</vt:lpstr>
      <vt:lpstr>. IPv6 address types</vt:lpstr>
      <vt:lpstr>Types of IPv6 unicast addresses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Nuru</dc:creator>
  <cp:lastModifiedBy>Mohammed Nuru</cp:lastModifiedBy>
  <cp:revision>2</cp:revision>
  <dcterms:created xsi:type="dcterms:W3CDTF">2023-04-05T05:20:33Z</dcterms:created>
  <dcterms:modified xsi:type="dcterms:W3CDTF">2023-04-05T05:23:48Z</dcterms:modified>
</cp:coreProperties>
</file>