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7"/>
  </p:notesMasterIdLst>
  <p:sldIdLst>
    <p:sldId id="256" r:id="rId2"/>
    <p:sldId id="290" r:id="rId3"/>
    <p:sldId id="291" r:id="rId4"/>
    <p:sldId id="292" r:id="rId5"/>
    <p:sldId id="293" r:id="rId6"/>
    <p:sldId id="294" r:id="rId7"/>
    <p:sldId id="311" r:id="rId8"/>
    <p:sldId id="316" r:id="rId9"/>
    <p:sldId id="317" r:id="rId10"/>
    <p:sldId id="318" r:id="rId11"/>
    <p:sldId id="257" r:id="rId12"/>
    <p:sldId id="259" r:id="rId13"/>
    <p:sldId id="260" r:id="rId14"/>
    <p:sldId id="262" r:id="rId15"/>
    <p:sldId id="319" r:id="rId16"/>
    <p:sldId id="320" r:id="rId17"/>
    <p:sldId id="295" r:id="rId18"/>
    <p:sldId id="346" r:id="rId19"/>
    <p:sldId id="296" r:id="rId20"/>
    <p:sldId id="306" r:id="rId21"/>
    <p:sldId id="297" r:id="rId22"/>
    <p:sldId id="298" r:id="rId23"/>
    <p:sldId id="305" r:id="rId24"/>
    <p:sldId id="299" r:id="rId25"/>
    <p:sldId id="300" r:id="rId26"/>
    <p:sldId id="345" r:id="rId27"/>
    <p:sldId id="347" r:id="rId28"/>
    <p:sldId id="261" r:id="rId29"/>
    <p:sldId id="327" r:id="rId30"/>
    <p:sldId id="304" r:id="rId31"/>
    <p:sldId id="313" r:id="rId32"/>
    <p:sldId id="310" r:id="rId33"/>
    <p:sldId id="307" r:id="rId34"/>
    <p:sldId id="328" r:id="rId35"/>
    <p:sldId id="329" r:id="rId36"/>
    <p:sldId id="331" r:id="rId37"/>
    <p:sldId id="309" r:id="rId38"/>
    <p:sldId id="312" r:id="rId39"/>
    <p:sldId id="330" r:id="rId40"/>
    <p:sldId id="332" r:id="rId41"/>
    <p:sldId id="333" r:id="rId42"/>
    <p:sldId id="334" r:id="rId43"/>
    <p:sldId id="335" r:id="rId44"/>
    <p:sldId id="336" r:id="rId45"/>
    <p:sldId id="337" r:id="rId46"/>
    <p:sldId id="338" r:id="rId47"/>
    <p:sldId id="339" r:id="rId48"/>
    <p:sldId id="340" r:id="rId49"/>
    <p:sldId id="341" r:id="rId50"/>
    <p:sldId id="342" r:id="rId51"/>
    <p:sldId id="343" r:id="rId52"/>
    <p:sldId id="344" r:id="rId53"/>
    <p:sldId id="264" r:id="rId54"/>
    <p:sldId id="359" r:id="rId55"/>
    <p:sldId id="314" r:id="rId56"/>
    <p:sldId id="321" r:id="rId57"/>
    <p:sldId id="266" r:id="rId58"/>
    <p:sldId id="267" r:id="rId59"/>
    <p:sldId id="322" r:id="rId60"/>
    <p:sldId id="268" r:id="rId61"/>
    <p:sldId id="315" r:id="rId62"/>
    <p:sldId id="323" r:id="rId63"/>
    <p:sldId id="269" r:id="rId64"/>
    <p:sldId id="324" r:id="rId65"/>
    <p:sldId id="270" r:id="rId66"/>
    <p:sldId id="271" r:id="rId67"/>
    <p:sldId id="353" r:id="rId68"/>
    <p:sldId id="354" r:id="rId69"/>
    <p:sldId id="355" r:id="rId70"/>
    <p:sldId id="274" r:id="rId71"/>
    <p:sldId id="275" r:id="rId72"/>
    <p:sldId id="277" r:id="rId73"/>
    <p:sldId id="358" r:id="rId74"/>
    <p:sldId id="282" r:id="rId75"/>
    <p:sldId id="283" r:id="rId76"/>
    <p:sldId id="351" r:id="rId77"/>
    <p:sldId id="352" r:id="rId78"/>
    <p:sldId id="285" r:id="rId79"/>
    <p:sldId id="302" r:id="rId80"/>
    <p:sldId id="303" r:id="rId81"/>
    <p:sldId id="286" r:id="rId82"/>
    <p:sldId id="350" r:id="rId83"/>
    <p:sldId id="349" r:id="rId84"/>
    <p:sldId id="287" r:id="rId85"/>
    <p:sldId id="357"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74"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13F1C3-A9D6-47AB-9002-13ACEF390A87}" type="datetimeFigureOut">
              <a:rPr lang="en-US" smtClean="0"/>
              <a:t>2/23/2023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60206B-67C1-459B-B4A0-EA0B6AD0DBE2}" type="slidenum">
              <a:rPr lang="en-US" smtClean="0"/>
              <a:t>‹#›</a:t>
            </a:fld>
            <a:endParaRPr lang="en-US"/>
          </a:p>
        </p:txBody>
      </p:sp>
    </p:spTree>
    <p:extLst>
      <p:ext uri="{BB962C8B-B14F-4D97-AF65-F5344CB8AC3E}">
        <p14:creationId xmlns:p14="http://schemas.microsoft.com/office/powerpoint/2010/main" val="3316213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60206B-67C1-459B-B4A0-EA0B6AD0DBE2}" type="slidenum">
              <a:rPr lang="en-US" smtClean="0"/>
              <a:t>52</a:t>
            </a:fld>
            <a:endParaRPr lang="en-US"/>
          </a:p>
        </p:txBody>
      </p:sp>
    </p:spTree>
    <p:extLst>
      <p:ext uri="{BB962C8B-B14F-4D97-AF65-F5344CB8AC3E}">
        <p14:creationId xmlns:p14="http://schemas.microsoft.com/office/powerpoint/2010/main" val="640395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6404B5-EA6D-4FB2-8F03-DCA0BB7A571F}"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7C1F15-B85E-47CA-914E-601BB6075538}"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6404B5-EA6D-4FB2-8F03-DCA0BB7A571F}"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7C1F15-B85E-47CA-914E-601BB60755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6404B5-EA6D-4FB2-8F03-DCA0BB7A571F}"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7C1F15-B85E-47CA-914E-601BB607553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6404B5-EA6D-4FB2-8F03-DCA0BB7A571F}"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7C1F15-B85E-47CA-914E-601BB607553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6404B5-EA6D-4FB2-8F03-DCA0BB7A571F}"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7C1F15-B85E-47CA-914E-601BB6075538}"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6404B5-EA6D-4FB2-8F03-DCA0BB7A571F}" type="datetimeFigureOut">
              <a:rPr lang="en-US" smtClean="0"/>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7C1F15-B85E-47CA-914E-601BB607553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6404B5-EA6D-4FB2-8F03-DCA0BB7A571F}" type="datetimeFigureOut">
              <a:rPr lang="en-US" smtClean="0"/>
              <a:t>2/23/2023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7C1F15-B85E-47CA-914E-601BB6075538}"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6404B5-EA6D-4FB2-8F03-DCA0BB7A571F}" type="datetimeFigureOut">
              <a:rPr lang="en-US" smtClean="0"/>
              <a:t>2/23/2023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7C1F15-B85E-47CA-914E-601BB607553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6404B5-EA6D-4FB2-8F03-DCA0BB7A571F}" type="datetimeFigureOut">
              <a:rPr lang="en-US" smtClean="0"/>
              <a:t>2/23/2023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7C1F15-B85E-47CA-914E-601BB607553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6404B5-EA6D-4FB2-8F03-DCA0BB7A571F}" type="datetimeFigureOut">
              <a:rPr lang="en-US" smtClean="0"/>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7C1F15-B85E-47CA-914E-601BB6075538}"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6404B5-EA6D-4FB2-8F03-DCA0BB7A571F}" type="datetimeFigureOut">
              <a:rPr lang="en-US" smtClean="0"/>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7C1F15-B85E-47CA-914E-601BB607553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96404B5-EA6D-4FB2-8F03-DCA0BB7A571F}" type="datetimeFigureOut">
              <a:rPr lang="en-US" smtClean="0"/>
              <a:t>2/23/2023</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7C1F15-B85E-47CA-914E-601BB60755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br>
              <a:rPr lang="en-US" b="1" dirty="0"/>
            </a:br>
            <a:r>
              <a:rPr lang="en-US" b="1" dirty="0"/>
              <a:t> </a:t>
            </a:r>
            <a:r>
              <a:rPr lang="en-US" b="1"/>
              <a:t>Chapter Four</a:t>
            </a:r>
            <a:endParaRPr lang="en-US" b="1" dirty="0"/>
          </a:p>
        </p:txBody>
      </p:sp>
      <p:sp>
        <p:nvSpPr>
          <p:cNvPr id="3" name="Subtitle 2"/>
          <p:cNvSpPr>
            <a:spLocks noGrp="1"/>
          </p:cNvSpPr>
          <p:nvPr>
            <p:ph type="subTitle" idx="1"/>
          </p:nvPr>
        </p:nvSpPr>
        <p:spPr>
          <a:xfrm>
            <a:off x="1447800" y="3810000"/>
            <a:ext cx="6400800" cy="1752600"/>
          </a:xfrm>
        </p:spPr>
        <p:txBody>
          <a:bodyPr/>
          <a:lstStyle/>
          <a:p>
            <a:pPr algn="ctr"/>
            <a:r>
              <a:rPr lang="en-US" b="1" dirty="0"/>
              <a:t>Network Layer: Addressing and Routing</a:t>
            </a:r>
            <a:endParaRPr lang="en-US" dirty="0"/>
          </a:p>
        </p:txBody>
      </p:sp>
    </p:spTree>
    <p:extLst>
      <p:ext uri="{BB962C8B-B14F-4D97-AF65-F5344CB8AC3E}">
        <p14:creationId xmlns:p14="http://schemas.microsoft.com/office/powerpoint/2010/main" val="2849876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990600"/>
          </a:xfrm>
        </p:spPr>
        <p:txBody>
          <a:bodyPr/>
          <a:lstStyle/>
          <a:p>
            <a:r>
              <a:rPr lang="en-US" dirty="0"/>
              <a:t>Cont..</a:t>
            </a:r>
          </a:p>
        </p:txBody>
      </p:sp>
      <p:sp>
        <p:nvSpPr>
          <p:cNvPr id="3" name="Content Placeholder 2"/>
          <p:cNvSpPr>
            <a:spLocks noGrp="1"/>
          </p:cNvSpPr>
          <p:nvPr>
            <p:ph idx="1"/>
          </p:nvPr>
        </p:nvSpPr>
        <p:spPr>
          <a:xfrm>
            <a:off x="476250" y="1114424"/>
            <a:ext cx="8229600" cy="5514976"/>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IP is unreliable:  </a:t>
            </a:r>
          </a:p>
          <a:p>
            <a:pPr lvl="1"/>
            <a:r>
              <a:rPr lang="en-US" sz="2400" dirty="0">
                <a:latin typeface="Times New Roman" panose="02020603050405020304" pitchFamily="18" charset="0"/>
                <a:cs typeface="Times New Roman" panose="02020603050405020304" pitchFamily="18" charset="0"/>
              </a:rPr>
              <a:t>It cannot manage or fix undelivered or corrupt packets.</a:t>
            </a:r>
          </a:p>
          <a:p>
            <a:pPr lvl="1"/>
            <a:r>
              <a:rPr lang="en-US" sz="2400" dirty="0">
                <a:latin typeface="Times New Roman" panose="02020603050405020304" pitchFamily="18" charset="0"/>
                <a:cs typeface="Times New Roman" panose="02020603050405020304" pitchFamily="18" charset="0"/>
              </a:rPr>
              <a:t>IP cannot retransmit after an error.</a:t>
            </a:r>
          </a:p>
          <a:p>
            <a:pPr lvl="1"/>
            <a:r>
              <a:rPr lang="en-US" sz="2400" dirty="0">
                <a:latin typeface="Times New Roman" panose="02020603050405020304" pitchFamily="18" charset="0"/>
                <a:cs typeface="Times New Roman" panose="02020603050405020304" pitchFamily="18" charset="0"/>
              </a:rPr>
              <a:t>IP cannot realign out of sequence packets.</a:t>
            </a:r>
          </a:p>
          <a:p>
            <a:pPr lvl="1"/>
            <a:r>
              <a:rPr lang="en-US" sz="2400" dirty="0">
                <a:latin typeface="Times New Roman" panose="02020603050405020304" pitchFamily="18" charset="0"/>
                <a:cs typeface="Times New Roman" panose="02020603050405020304" pitchFamily="18" charset="0"/>
              </a:rPr>
              <a:t>IP must rely on other protocols for these functions.</a:t>
            </a:r>
          </a:p>
          <a:p>
            <a:pPr marL="0" indent="0">
              <a:buNone/>
            </a:pPr>
            <a:r>
              <a:rPr lang="en-US" dirty="0">
                <a:latin typeface="Times New Roman" panose="02020603050405020304" pitchFamily="18" charset="0"/>
                <a:cs typeface="Times New Roman" panose="02020603050405020304" pitchFamily="18" charset="0"/>
              </a:rPr>
              <a:t>IP is media Independent:</a:t>
            </a:r>
          </a:p>
          <a:p>
            <a:pPr lvl="1"/>
            <a:r>
              <a:rPr lang="en-US" sz="2400" dirty="0">
                <a:latin typeface="Times New Roman" panose="02020603050405020304" pitchFamily="18" charset="0"/>
                <a:cs typeface="Times New Roman" panose="02020603050405020304" pitchFamily="18" charset="0"/>
              </a:rPr>
              <a:t>IP does not concern itself with the type of frame required at the data link layer or the media type at the physical layer.</a:t>
            </a:r>
          </a:p>
          <a:p>
            <a:pPr lvl="1"/>
            <a:r>
              <a:rPr lang="en-US" sz="2400" dirty="0">
                <a:latin typeface="Times New Roman" panose="02020603050405020304" pitchFamily="18" charset="0"/>
                <a:cs typeface="Times New Roman" panose="02020603050405020304" pitchFamily="18" charset="0"/>
              </a:rPr>
              <a:t>IP can be sent over any media type: copper, fiber, or wireless.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5057775"/>
            <a:ext cx="40576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4221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NIC addressing </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Every NIC (Network Interface Card) has a 48-bit globally unique identifier called as MAC address (Media Access Control Address) that is burned into its ROM chip.</a:t>
            </a:r>
          </a:p>
          <a:p>
            <a:r>
              <a:rPr lang="en-US" dirty="0">
                <a:latin typeface="Times New Roman" panose="02020603050405020304" pitchFamily="18" charset="0"/>
                <a:cs typeface="Times New Roman" panose="02020603050405020304" pitchFamily="18" charset="0"/>
              </a:rPr>
              <a:t>This address is a String of usually six sets of two-characters or digits separated by colons.</a:t>
            </a:r>
          </a:p>
          <a:p>
            <a:r>
              <a:rPr lang="en-US" dirty="0">
                <a:latin typeface="Times New Roman" panose="02020603050405020304" pitchFamily="18" charset="0"/>
                <a:cs typeface="Times New Roman" panose="02020603050405020304" pitchFamily="18" charset="0"/>
              </a:rPr>
              <a:t>Example: </a:t>
            </a:r>
            <a:r>
              <a:rPr lang="en-US" b="1" dirty="0">
                <a:latin typeface="Times New Roman" panose="02020603050405020304" pitchFamily="18" charset="0"/>
                <a:cs typeface="Times New Roman" panose="02020603050405020304" pitchFamily="18" charset="0"/>
              </a:rPr>
              <a:t>00:0a:95:9d:68:16</a:t>
            </a:r>
          </a:p>
          <a:p>
            <a:r>
              <a:rPr lang="en-US" dirty="0">
                <a:latin typeface="Times New Roman" panose="02020603050405020304" pitchFamily="18" charset="0"/>
                <a:cs typeface="Times New Roman" panose="02020603050405020304" pitchFamily="18" charset="0"/>
              </a:rPr>
              <a:t>The MAC address is the </a:t>
            </a:r>
            <a:r>
              <a:rPr lang="en-US" b="1" dirty="0">
                <a:latin typeface="Times New Roman" panose="02020603050405020304" pitchFamily="18" charset="0"/>
                <a:cs typeface="Times New Roman" panose="02020603050405020304" pitchFamily="18" charset="0"/>
              </a:rPr>
              <a:t>physical address.</a:t>
            </a:r>
          </a:p>
          <a:p>
            <a:r>
              <a:rPr lang="en-US" dirty="0">
                <a:latin typeface="Times New Roman" panose="02020603050405020304" pitchFamily="18" charset="0"/>
                <a:cs typeface="Times New Roman" panose="02020603050405020304" pitchFamily="18" charset="0"/>
              </a:rPr>
              <a:t>The MAC address is used to deliver packets to a computer.</a:t>
            </a:r>
          </a:p>
          <a:p>
            <a:r>
              <a:rPr lang="en-US" dirty="0">
                <a:latin typeface="Times New Roman" panose="02020603050405020304" pitchFamily="18" charset="0"/>
                <a:cs typeface="Times New Roman" panose="02020603050405020304" pitchFamily="18" charset="0"/>
              </a:rPr>
              <a:t>The NIC driver software passes the data between the operating system and the NIC.</a:t>
            </a:r>
          </a:p>
        </p:txBody>
      </p:sp>
    </p:spTree>
    <p:extLst>
      <p:ext uri="{BB962C8B-B14F-4D97-AF65-F5344CB8AC3E}">
        <p14:creationId xmlns:p14="http://schemas.microsoft.com/office/powerpoint/2010/main" val="3247750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IP addressing </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IP (Internet Protocol address) address is a </a:t>
            </a:r>
            <a:r>
              <a:rPr lang="en-US" b="1" dirty="0">
                <a:latin typeface="Times New Roman" panose="02020603050405020304" pitchFamily="18" charset="0"/>
                <a:cs typeface="Times New Roman" panose="02020603050405020304" pitchFamily="18" charset="0"/>
              </a:rPr>
              <a:t>logical address </a:t>
            </a:r>
            <a:r>
              <a:rPr lang="en-US" dirty="0">
                <a:latin typeface="Times New Roman" panose="02020603050405020304" pitchFamily="18" charset="0"/>
                <a:cs typeface="Times New Roman" panose="02020603050405020304" pitchFamily="18" charset="0"/>
              </a:rPr>
              <a:t>in the network layer.</a:t>
            </a:r>
          </a:p>
          <a:p>
            <a:r>
              <a:rPr lang="en-US" dirty="0">
                <a:latin typeface="Times New Roman" panose="02020603050405020304" pitchFamily="18" charset="0"/>
                <a:cs typeface="Times New Roman" panose="02020603050405020304" pitchFamily="18" charset="0"/>
              </a:rPr>
              <a:t>It is a series of numbers that identifies any device on a network uniquely.</a:t>
            </a:r>
          </a:p>
          <a:p>
            <a:r>
              <a:rPr lang="en-US" dirty="0">
                <a:latin typeface="Times New Roman" panose="02020603050405020304" pitchFamily="18" charset="0"/>
                <a:cs typeface="Times New Roman" panose="02020603050405020304" pitchFamily="18" charset="0"/>
              </a:rPr>
              <a:t>Example: </a:t>
            </a:r>
            <a:r>
              <a:rPr lang="en-US" b="1" dirty="0">
                <a:latin typeface="Times New Roman" panose="02020603050405020304" pitchFamily="18" charset="0"/>
                <a:cs typeface="Times New Roman" panose="02020603050405020304" pitchFamily="18" charset="0"/>
              </a:rPr>
              <a:t>192.168.123.132</a:t>
            </a:r>
          </a:p>
          <a:p>
            <a:r>
              <a:rPr lang="en-US" dirty="0">
                <a:latin typeface="Times New Roman" panose="02020603050405020304" pitchFamily="18" charset="0"/>
                <a:cs typeface="Times New Roman" panose="02020603050405020304" pitchFamily="18" charset="0"/>
              </a:rPr>
              <a:t>The Internet addresses are 32 bits in length.</a:t>
            </a:r>
          </a:p>
          <a:p>
            <a:r>
              <a:rPr lang="en-US" dirty="0">
                <a:latin typeface="Times New Roman" panose="02020603050405020304" pitchFamily="18" charset="0"/>
                <a:cs typeface="Times New Roman" panose="02020603050405020304" pitchFamily="18" charset="0"/>
              </a:rPr>
              <a:t>These addresses are referred to as IPv4 (IP version 4) addresses or simply IP addresses.</a:t>
            </a:r>
          </a:p>
        </p:txBody>
      </p:sp>
    </p:spTree>
    <p:extLst>
      <p:ext uri="{BB962C8B-B14F-4D97-AF65-F5344CB8AC3E}">
        <p14:creationId xmlns:p14="http://schemas.microsoft.com/office/powerpoint/2010/main" val="1678405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IPv4</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An IPv4 address is a 32-bit address that uniquely and universally defines the connection of a device (for example, a computer or a router) to the Internet.</a:t>
            </a:r>
          </a:p>
          <a:p>
            <a:r>
              <a:rPr lang="en-US" dirty="0">
                <a:latin typeface="Times New Roman" panose="02020603050405020304" pitchFamily="18" charset="0"/>
                <a:cs typeface="Times New Roman" panose="02020603050405020304" pitchFamily="18" charset="0"/>
              </a:rPr>
              <a:t>IPv4 addresses are unique.</a:t>
            </a:r>
          </a:p>
          <a:p>
            <a:r>
              <a:rPr lang="en-US" dirty="0">
                <a:latin typeface="Times New Roman" panose="02020603050405020304" pitchFamily="18" charset="0"/>
                <a:cs typeface="Times New Roman" panose="02020603050405020304" pitchFamily="18" charset="0"/>
              </a:rPr>
              <a:t>They are unique in the sense that each address defines one, and only one, connection to the Internet. </a:t>
            </a:r>
          </a:p>
          <a:p>
            <a:r>
              <a:rPr lang="en-US" dirty="0">
                <a:latin typeface="Times New Roman" panose="02020603050405020304" pitchFamily="18" charset="0"/>
                <a:cs typeface="Times New Roman" panose="02020603050405020304" pitchFamily="18" charset="0"/>
              </a:rPr>
              <a:t>Two devices on the Internet can never have the same address at the same time. </a:t>
            </a:r>
          </a:p>
          <a:p>
            <a:r>
              <a:rPr lang="en-US" dirty="0">
                <a:latin typeface="Times New Roman" panose="02020603050405020304" pitchFamily="18" charset="0"/>
                <a:cs typeface="Times New Roman" panose="02020603050405020304" pitchFamily="18" charset="0"/>
              </a:rPr>
              <a:t>The IPv4 addresses are universal in the sense that the addressing system must be accepted by any host that wants to be connected to the Internet.</a:t>
            </a:r>
          </a:p>
        </p:txBody>
      </p:sp>
    </p:spTree>
    <p:extLst>
      <p:ext uri="{BB962C8B-B14F-4D97-AF65-F5344CB8AC3E}">
        <p14:creationId xmlns:p14="http://schemas.microsoft.com/office/powerpoint/2010/main" val="2007966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Classful</a:t>
            </a:r>
            <a:r>
              <a:rPr lang="en-US" dirty="0"/>
              <a:t> Addressing </a:t>
            </a:r>
          </a:p>
        </p:txBody>
      </p:sp>
      <p:sp>
        <p:nvSpPr>
          <p:cNvPr id="3" name="Content Placeholder 2"/>
          <p:cNvSpPr>
            <a:spLocks noGrp="1"/>
          </p:cNvSpPr>
          <p:nvPr>
            <p:ph idx="1"/>
          </p:nvPr>
        </p:nvSpPr>
        <p:spPr/>
        <p:txBody>
          <a:bodyPr>
            <a:normAutofit fontScale="85000" lnSpcReduction="10000"/>
          </a:bodyPr>
          <a:lstStyle/>
          <a:p>
            <a:r>
              <a:rPr lang="en-US" sz="2600" dirty="0">
                <a:latin typeface="Times New Roman" panose="02020603050405020304" pitchFamily="18" charset="0"/>
                <a:cs typeface="Times New Roman" panose="02020603050405020304" pitchFamily="18" charset="0"/>
              </a:rPr>
              <a:t>IPv4 addressing uses the concept of classes. </a:t>
            </a:r>
          </a:p>
          <a:p>
            <a:r>
              <a:rPr lang="en-US" sz="2600" dirty="0">
                <a:latin typeface="Times New Roman" panose="02020603050405020304" pitchFamily="18" charset="0"/>
                <a:cs typeface="Times New Roman" panose="02020603050405020304" pitchFamily="18" charset="0"/>
              </a:rPr>
              <a:t>This architecture is called </a:t>
            </a:r>
            <a:r>
              <a:rPr lang="en-US" sz="2600" dirty="0" err="1">
                <a:latin typeface="Times New Roman" panose="02020603050405020304" pitchFamily="18" charset="0"/>
                <a:cs typeface="Times New Roman" panose="02020603050405020304" pitchFamily="18" charset="0"/>
              </a:rPr>
              <a:t>classful</a:t>
            </a:r>
            <a:r>
              <a:rPr lang="en-US" sz="2600" dirty="0">
                <a:latin typeface="Times New Roman" panose="02020603050405020304" pitchFamily="18" charset="0"/>
                <a:cs typeface="Times New Roman" panose="02020603050405020304" pitchFamily="18" charset="0"/>
              </a:rPr>
              <a:t> addressing. </a:t>
            </a:r>
          </a:p>
          <a:p>
            <a:r>
              <a:rPr lang="en-US" sz="2600" dirty="0">
                <a:latin typeface="Times New Roman" panose="02020603050405020304" pitchFamily="18" charset="0"/>
                <a:cs typeface="Times New Roman" panose="02020603050405020304" pitchFamily="18" charset="0"/>
              </a:rPr>
              <a:t>In </a:t>
            </a:r>
            <a:r>
              <a:rPr lang="en-US" sz="2600" dirty="0" err="1">
                <a:latin typeface="Times New Roman" panose="02020603050405020304" pitchFamily="18" charset="0"/>
                <a:cs typeface="Times New Roman" panose="02020603050405020304" pitchFamily="18" charset="0"/>
              </a:rPr>
              <a:t>classful</a:t>
            </a:r>
            <a:r>
              <a:rPr lang="en-US" sz="2600" dirty="0">
                <a:latin typeface="Times New Roman" panose="02020603050405020304" pitchFamily="18" charset="0"/>
                <a:cs typeface="Times New Roman" panose="02020603050405020304" pitchFamily="18" charset="0"/>
              </a:rPr>
              <a:t> addressing, the address space is divided into five classes: A, B, C, D, and E. </a:t>
            </a:r>
          </a:p>
          <a:p>
            <a:r>
              <a:rPr lang="en-US" sz="2600" dirty="0">
                <a:latin typeface="Times New Roman" panose="02020603050405020304" pitchFamily="18" charset="0"/>
                <a:cs typeface="Times New Roman" panose="02020603050405020304" pitchFamily="18" charset="0"/>
              </a:rPr>
              <a:t>Each class occupies some part of the address space.</a:t>
            </a:r>
          </a:p>
          <a:p>
            <a:pPr marL="0" indent="0"/>
            <a:r>
              <a:rPr lang="en-US" sz="2600" dirty="0">
                <a:latin typeface="Times New Roman" panose="02020603050405020304" pitchFamily="18" charset="0"/>
                <a:cs typeface="Times New Roman" panose="02020603050405020304" pitchFamily="18" charset="0"/>
              </a:rPr>
              <a:t>IPv4 addresses classes are:-</a:t>
            </a:r>
          </a:p>
          <a:p>
            <a:pPr marL="342900" indent="-342900"/>
            <a:r>
              <a:rPr lang="en-CA" sz="2600" dirty="0">
                <a:latin typeface="Times New Roman" panose="02020603050405020304" pitchFamily="18" charset="0"/>
                <a:cs typeface="Times New Roman" panose="02020603050405020304" pitchFamily="18" charset="0"/>
              </a:rPr>
              <a:t>Class A (1.0.0.0/8 to 127.0.0.0/8)</a:t>
            </a:r>
          </a:p>
          <a:p>
            <a:pPr marL="342900" indent="-342900"/>
            <a:r>
              <a:rPr lang="en-CA" sz="2600" dirty="0">
                <a:latin typeface="Times New Roman" panose="02020603050405020304" pitchFamily="18" charset="0"/>
                <a:cs typeface="Times New Roman" panose="02020603050405020304" pitchFamily="18" charset="0"/>
              </a:rPr>
              <a:t>Class B (128.0.0.0 /16 – 191.255.0.0 /16)</a:t>
            </a:r>
          </a:p>
          <a:p>
            <a:pPr marL="342900" indent="-342900"/>
            <a:r>
              <a:rPr lang="en-CA" sz="2600" dirty="0">
                <a:latin typeface="Times New Roman" panose="02020603050405020304" pitchFamily="18" charset="0"/>
                <a:cs typeface="Times New Roman" panose="02020603050405020304" pitchFamily="18" charset="0"/>
              </a:rPr>
              <a:t>Class C (192.0.0.0 /24 – 223.255.255.0 /24)</a:t>
            </a:r>
          </a:p>
          <a:p>
            <a:pPr marL="342900" indent="-342900"/>
            <a:r>
              <a:rPr lang="en-CA" sz="2600" dirty="0">
                <a:latin typeface="Times New Roman" panose="02020603050405020304" pitchFamily="18" charset="0"/>
                <a:cs typeface="Times New Roman" panose="02020603050405020304" pitchFamily="18" charset="0"/>
              </a:rPr>
              <a:t>Class D (224.0.0.0 to 239.0.0.0)</a:t>
            </a:r>
          </a:p>
          <a:p>
            <a:pPr marL="342900" indent="-342900"/>
            <a:r>
              <a:rPr lang="en-CA" sz="2600" dirty="0">
                <a:latin typeface="Times New Roman" panose="02020603050405020304" pitchFamily="18" charset="0"/>
                <a:cs typeface="Times New Roman" panose="02020603050405020304" pitchFamily="18" charset="0"/>
              </a:rPr>
              <a:t>Class E (240.0.0.0 – 255.0.0.0)</a:t>
            </a:r>
          </a:p>
          <a:p>
            <a:pPr marL="342900" indent="-342900"/>
            <a:r>
              <a:rPr lang="en-CA" sz="2600" dirty="0" err="1">
                <a:latin typeface="Times New Roman" panose="02020603050405020304" pitchFamily="18" charset="0"/>
                <a:cs typeface="Times New Roman" panose="02020603050405020304" pitchFamily="18" charset="0"/>
              </a:rPr>
              <a:t>Classful</a:t>
            </a:r>
            <a:r>
              <a:rPr lang="en-CA" sz="2600" dirty="0">
                <a:latin typeface="Times New Roman" panose="02020603050405020304" pitchFamily="18" charset="0"/>
                <a:cs typeface="Times New Roman" panose="02020603050405020304" pitchFamily="18" charset="0"/>
              </a:rPr>
              <a:t> addressing wasted many IPv4 addresses.</a:t>
            </a:r>
          </a:p>
          <a:p>
            <a:r>
              <a:rPr lang="en-CA" sz="2600" dirty="0" err="1">
                <a:latin typeface="Times New Roman" panose="02020603050405020304" pitchFamily="18" charset="0"/>
                <a:cs typeface="Times New Roman" panose="02020603050405020304" pitchFamily="18" charset="0"/>
              </a:rPr>
              <a:t>Classful</a:t>
            </a:r>
            <a:r>
              <a:rPr lang="en-CA" sz="2600" dirty="0">
                <a:latin typeface="Times New Roman" panose="02020603050405020304" pitchFamily="18" charset="0"/>
                <a:cs typeface="Times New Roman" panose="02020603050405020304" pitchFamily="18" charset="0"/>
              </a:rPr>
              <a:t> address allocation was replaced with classless addressing.</a:t>
            </a:r>
            <a:endParaRPr lang="en-US" dirty="0"/>
          </a:p>
          <a:p>
            <a:endParaRPr lang="en-US" dirty="0"/>
          </a:p>
        </p:txBody>
      </p:sp>
    </p:spTree>
    <p:extLst>
      <p:ext uri="{BB962C8B-B14F-4D97-AF65-F5344CB8AC3E}">
        <p14:creationId xmlns:p14="http://schemas.microsoft.com/office/powerpoint/2010/main" val="1698194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Cot..</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Class A- </a:t>
            </a:r>
            <a:r>
              <a:rPr lang="en-US" sz="2200" dirty="0">
                <a:latin typeface="Times New Roman" panose="02020603050405020304" pitchFamily="18" charset="0"/>
                <a:cs typeface="Times New Roman" panose="02020603050405020304" pitchFamily="18" charset="0"/>
              </a:rPr>
              <a:t>IP address belonging to class A are assigned to the networks that contain a large number of hosts.</a:t>
            </a:r>
          </a:p>
          <a:p>
            <a:r>
              <a:rPr lang="en-US" sz="2200" dirty="0">
                <a:latin typeface="Times New Roman" panose="02020603050405020304" pitchFamily="18" charset="0"/>
                <a:cs typeface="Times New Roman" panose="02020603050405020304" pitchFamily="18" charset="0"/>
              </a:rPr>
              <a:t>It has 8 bits long network id</a:t>
            </a:r>
          </a:p>
          <a:p>
            <a:r>
              <a:rPr lang="en-US" sz="2200" dirty="0">
                <a:latin typeface="Times New Roman" panose="02020603050405020304" pitchFamily="18" charset="0"/>
                <a:cs typeface="Times New Roman" panose="02020603050405020304" pitchFamily="18" charset="0"/>
              </a:rPr>
              <a:t>It has 24 bits host id</a:t>
            </a:r>
          </a:p>
          <a:p>
            <a:r>
              <a:rPr lang="en-US" sz="2200" dirty="0">
                <a:latin typeface="Times New Roman" panose="02020603050405020304" pitchFamily="18" charset="0"/>
                <a:cs typeface="Times New Roman" panose="02020603050405020304" pitchFamily="18" charset="0"/>
              </a:rPr>
              <a:t>Default subnet mask is 255.0.0.0</a:t>
            </a:r>
          </a:p>
          <a:p>
            <a:r>
              <a:rPr lang="en-US" sz="2200" dirty="0">
                <a:latin typeface="Times New Roman" panose="02020603050405020304" pitchFamily="18" charset="0"/>
                <a:cs typeface="Times New Roman" panose="02020603050405020304" pitchFamily="18" charset="0"/>
              </a:rPr>
              <a:t>The address range is 1-127</a:t>
            </a:r>
          </a:p>
          <a:p>
            <a:r>
              <a:rPr lang="en-US" sz="2200" b="1" dirty="0">
                <a:latin typeface="Times New Roman" panose="02020603050405020304" pitchFamily="18" charset="0"/>
                <a:cs typeface="Times New Roman" panose="02020603050405020304" pitchFamily="18" charset="0"/>
              </a:rPr>
              <a:t>Class B- </a:t>
            </a:r>
            <a:r>
              <a:rPr lang="en-US" sz="2200" dirty="0">
                <a:latin typeface="Times New Roman" panose="02020603050405020304" pitchFamily="18" charset="0"/>
                <a:cs typeface="Times New Roman" panose="02020603050405020304" pitchFamily="18" charset="0"/>
              </a:rPr>
              <a:t>IP address belonging this class are assigned to the medium-sized to large-sized networks.</a:t>
            </a:r>
          </a:p>
          <a:p>
            <a:r>
              <a:rPr lang="en-US" sz="2200" dirty="0">
                <a:latin typeface="Times New Roman" panose="02020603050405020304" pitchFamily="18" charset="0"/>
                <a:cs typeface="Times New Roman" panose="02020603050405020304" pitchFamily="18" charset="0"/>
              </a:rPr>
              <a:t>It has 16 bits long network id</a:t>
            </a:r>
          </a:p>
          <a:p>
            <a:r>
              <a:rPr lang="en-US" sz="2200" dirty="0">
                <a:latin typeface="Times New Roman" panose="02020603050405020304" pitchFamily="18" charset="0"/>
                <a:cs typeface="Times New Roman" panose="02020603050405020304" pitchFamily="18" charset="0"/>
              </a:rPr>
              <a:t>It has 16 bits host id</a:t>
            </a:r>
          </a:p>
          <a:p>
            <a:r>
              <a:rPr lang="en-US" sz="2200" dirty="0">
                <a:latin typeface="Times New Roman" panose="02020603050405020304" pitchFamily="18" charset="0"/>
                <a:cs typeface="Times New Roman" panose="02020603050405020304" pitchFamily="18" charset="0"/>
              </a:rPr>
              <a:t>Default subnet mask is 255.255.0.0</a:t>
            </a:r>
          </a:p>
          <a:p>
            <a:r>
              <a:rPr lang="en-US" sz="2200" dirty="0">
                <a:latin typeface="Times New Roman" panose="02020603050405020304" pitchFamily="18" charset="0"/>
                <a:cs typeface="Times New Roman" panose="02020603050405020304" pitchFamily="18" charset="0"/>
              </a:rPr>
              <a:t>The address range is 128-191</a:t>
            </a:r>
          </a:p>
        </p:txBody>
      </p:sp>
    </p:spTree>
    <p:extLst>
      <p:ext uri="{BB962C8B-B14F-4D97-AF65-F5344CB8AC3E}">
        <p14:creationId xmlns:p14="http://schemas.microsoft.com/office/powerpoint/2010/main" val="1664662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lnSpcReduction="10000"/>
          </a:bodyPr>
          <a:lstStyle/>
          <a:p>
            <a:r>
              <a:rPr lang="en-US" b="1" dirty="0">
                <a:latin typeface="Times New Roman" panose="02020603050405020304" pitchFamily="18" charset="0"/>
                <a:cs typeface="Times New Roman" panose="02020603050405020304" pitchFamily="18" charset="0"/>
              </a:rPr>
              <a:t>Class C- </a:t>
            </a:r>
            <a:r>
              <a:rPr lang="en-US" dirty="0">
                <a:latin typeface="Times New Roman" panose="02020603050405020304" pitchFamily="18" charset="0"/>
                <a:cs typeface="Times New Roman" panose="02020603050405020304" pitchFamily="18" charset="0"/>
              </a:rPr>
              <a:t>IP address belonging this class are assigned to the small-sized networks.</a:t>
            </a:r>
          </a:p>
          <a:p>
            <a:r>
              <a:rPr lang="en-US" dirty="0">
                <a:latin typeface="Times New Roman" panose="02020603050405020304" pitchFamily="18" charset="0"/>
                <a:cs typeface="Times New Roman" panose="02020603050405020304" pitchFamily="18" charset="0"/>
              </a:rPr>
              <a:t>It has 24 bits long network id</a:t>
            </a:r>
          </a:p>
          <a:p>
            <a:r>
              <a:rPr lang="en-US" dirty="0">
                <a:latin typeface="Times New Roman" panose="02020603050405020304" pitchFamily="18" charset="0"/>
                <a:cs typeface="Times New Roman" panose="02020603050405020304" pitchFamily="18" charset="0"/>
              </a:rPr>
              <a:t>It has 8 bits host id</a:t>
            </a:r>
          </a:p>
          <a:p>
            <a:r>
              <a:rPr lang="en-US" dirty="0">
                <a:latin typeface="Times New Roman" panose="02020603050405020304" pitchFamily="18" charset="0"/>
                <a:cs typeface="Times New Roman" panose="02020603050405020304" pitchFamily="18" charset="0"/>
              </a:rPr>
              <a:t>Default subnet mask is 255.255.255.0</a:t>
            </a:r>
          </a:p>
          <a:p>
            <a:r>
              <a:rPr lang="en-US" dirty="0">
                <a:latin typeface="Times New Roman" panose="02020603050405020304" pitchFamily="18" charset="0"/>
                <a:cs typeface="Times New Roman" panose="02020603050405020304" pitchFamily="18" charset="0"/>
              </a:rPr>
              <a:t>The address range is 192-223</a:t>
            </a:r>
          </a:p>
          <a:p>
            <a:r>
              <a:rPr lang="en-US" b="1" dirty="0">
                <a:latin typeface="Times New Roman" panose="02020603050405020304" pitchFamily="18" charset="0"/>
                <a:cs typeface="Times New Roman" panose="02020603050405020304" pitchFamily="18" charset="0"/>
              </a:rPr>
              <a:t>Class D- </a:t>
            </a:r>
            <a:r>
              <a:rPr lang="en-US" dirty="0">
                <a:latin typeface="Times New Roman" panose="02020603050405020304" pitchFamily="18" charset="0"/>
                <a:cs typeface="Times New Roman" panose="02020603050405020304" pitchFamily="18" charset="0"/>
              </a:rPr>
              <a:t>IP address belonging this class are reserved  for multi-casting.</a:t>
            </a:r>
          </a:p>
          <a:p>
            <a:r>
              <a:rPr lang="en-US" dirty="0">
                <a:latin typeface="Times New Roman" panose="02020603050405020304" pitchFamily="18" charset="0"/>
                <a:cs typeface="Times New Roman" panose="02020603050405020304" pitchFamily="18" charset="0"/>
              </a:rPr>
              <a:t>The address range is 224-239</a:t>
            </a:r>
          </a:p>
          <a:p>
            <a:r>
              <a:rPr lang="en-US" b="1" dirty="0">
                <a:latin typeface="Times New Roman" panose="02020603050405020304" pitchFamily="18" charset="0"/>
                <a:cs typeface="Times New Roman" panose="02020603050405020304" pitchFamily="18" charset="0"/>
              </a:rPr>
              <a:t>Class E- </a:t>
            </a:r>
            <a:r>
              <a:rPr lang="en-US" dirty="0">
                <a:latin typeface="Times New Roman" panose="02020603050405020304" pitchFamily="18" charset="0"/>
                <a:cs typeface="Times New Roman" panose="02020603050405020304" pitchFamily="18" charset="0"/>
              </a:rPr>
              <a:t>IP address belonging this class are reserved  for experimental and research purposes.</a:t>
            </a:r>
          </a:p>
          <a:p>
            <a:r>
              <a:rPr lang="en-US" dirty="0">
                <a:latin typeface="Times New Roman" panose="02020603050405020304" pitchFamily="18" charset="0"/>
                <a:cs typeface="Times New Roman" panose="02020603050405020304" pitchFamily="18" charset="0"/>
              </a:rPr>
              <a:t>The address range is 240-255</a:t>
            </a:r>
          </a:p>
          <a:p>
            <a:pPr marL="0" indent="0">
              <a:buNone/>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59709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marL="176213" indent="-176213"/>
            <a:r>
              <a:rPr lang="en-CA" dirty="0">
                <a:latin typeface="Times New Roman" panose="02020603050405020304" pitchFamily="18" charset="0"/>
                <a:cs typeface="Times New Roman" panose="02020603050405020304" pitchFamily="18" charset="0"/>
              </a:rPr>
              <a:t>An IPv4 address is a 32-bit hierarchical address that is made up of a network portion and a host portion. </a:t>
            </a:r>
          </a:p>
          <a:p>
            <a:pPr marL="176213" indent="-176213"/>
            <a:r>
              <a:rPr lang="en-CA" dirty="0">
                <a:latin typeface="Times New Roman" panose="02020603050405020304" pitchFamily="18" charset="0"/>
                <a:cs typeface="Times New Roman" panose="02020603050405020304" pitchFamily="18" charset="0"/>
              </a:rPr>
              <a:t>When determining the network portion versus the host portion, you must look at the 32-bit stream.</a:t>
            </a:r>
          </a:p>
          <a:p>
            <a:pPr marL="176213" indent="-176213"/>
            <a:r>
              <a:rPr lang="en-CA" dirty="0">
                <a:latin typeface="Times New Roman" panose="02020603050405020304" pitchFamily="18" charset="0"/>
                <a:cs typeface="Times New Roman" panose="02020603050405020304" pitchFamily="18" charset="0"/>
              </a:rPr>
              <a:t>A subnet mask is used to determine the network and host portions. </a:t>
            </a:r>
          </a:p>
          <a:p>
            <a:pPr marL="176213" indent="-176213"/>
            <a:endParaRPr lang="en-US" dirty="0">
              <a:latin typeface="Times New Roman" panose="02020603050405020304" pitchFamily="18" charset="0"/>
              <a:cs typeface="Times New Roman" panose="02020603050405020304" pitchFamily="18" charset="0"/>
            </a:endParaRP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733800"/>
            <a:ext cx="62484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6296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762000"/>
          </a:xfrm>
        </p:spPr>
        <p:txBody>
          <a:bodyPr>
            <a:normAutofit/>
          </a:bodyPr>
          <a:lstStyle/>
          <a:p>
            <a:r>
              <a:rPr lang="en-US" dirty="0"/>
              <a:t>Cont..</a:t>
            </a:r>
          </a:p>
        </p:txBody>
      </p:sp>
      <p:sp>
        <p:nvSpPr>
          <p:cNvPr id="3" name="Content Placeholder 2"/>
          <p:cNvSpPr>
            <a:spLocks noGrp="1"/>
          </p:cNvSpPr>
          <p:nvPr>
            <p:ph idx="1"/>
          </p:nvPr>
        </p:nvSpPr>
        <p:spPr>
          <a:xfrm>
            <a:off x="228600" y="990600"/>
            <a:ext cx="8229600" cy="4876800"/>
          </a:xfrm>
        </p:spPr>
        <p:txBody>
          <a:bodyPr/>
          <a:lstStyle/>
          <a:p>
            <a:pPr marL="0" indent="0">
              <a:buNone/>
            </a:pPr>
            <a:r>
              <a:rPr lang="en-US" altLang="en-US" b="1" dirty="0">
                <a:latin typeface="Times New Roman" panose="02020603050405020304" pitchFamily="18" charset="0"/>
                <a:cs typeface="Times New Roman" panose="02020603050405020304" pitchFamily="18" charset="0"/>
              </a:rPr>
              <a:t>Devices on the Same Network</a:t>
            </a:r>
            <a:endParaRPr lang="en-CA" alt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When devices are on the same network the source and destination will have the same number in network portion of the address.</a:t>
            </a:r>
          </a:p>
          <a:p>
            <a:pPr lvl="1"/>
            <a:r>
              <a:rPr lang="en-US" sz="2400" dirty="0">
                <a:latin typeface="Times New Roman" panose="02020603050405020304" pitchFamily="18" charset="0"/>
                <a:cs typeface="Times New Roman" panose="02020603050405020304" pitchFamily="18" charset="0"/>
              </a:rPr>
              <a:t>PC1 – </a:t>
            </a:r>
            <a:r>
              <a:rPr lang="en-US" sz="2400" dirty="0">
                <a:solidFill>
                  <a:srgbClr val="00B050"/>
                </a:solidFill>
                <a:latin typeface="Times New Roman" panose="02020603050405020304" pitchFamily="18" charset="0"/>
                <a:cs typeface="Times New Roman" panose="02020603050405020304" pitchFamily="18" charset="0"/>
              </a:rPr>
              <a:t>192.168.1</a:t>
            </a:r>
            <a:r>
              <a:rPr lang="en-US" sz="2400" dirty="0">
                <a:latin typeface="Times New Roman" panose="02020603050405020304" pitchFamily="18" charset="0"/>
                <a:cs typeface="Times New Roman" panose="02020603050405020304" pitchFamily="18" charset="0"/>
              </a:rPr>
              <a:t>.110                 PC2 –  </a:t>
            </a:r>
            <a:r>
              <a:rPr lang="en-US" sz="2400" dirty="0">
                <a:solidFill>
                  <a:srgbClr val="00B050"/>
                </a:solidFill>
                <a:latin typeface="Times New Roman" panose="02020603050405020304" pitchFamily="18" charset="0"/>
                <a:cs typeface="Times New Roman" panose="02020603050405020304" pitchFamily="18" charset="0"/>
              </a:rPr>
              <a:t>192.168.1.</a:t>
            </a:r>
            <a:r>
              <a:rPr lang="en-US" sz="2400" dirty="0">
                <a:latin typeface="Times New Roman" panose="02020603050405020304" pitchFamily="18" charset="0"/>
                <a:cs typeface="Times New Roman" panose="02020603050405020304" pitchFamily="18" charset="0"/>
              </a:rPr>
              <a:t>20</a:t>
            </a:r>
          </a:p>
          <a:p>
            <a:pPr lvl="1"/>
            <a:r>
              <a:rPr lang="en-US" sz="2400" dirty="0">
                <a:latin typeface="Times New Roman" panose="02020603050405020304" pitchFamily="18" charset="0"/>
                <a:cs typeface="Times New Roman" panose="02020603050405020304" pitchFamily="18" charset="0"/>
              </a:rPr>
              <a:t>FTP Server – </a:t>
            </a:r>
            <a:r>
              <a:rPr lang="en-US" sz="2400" dirty="0">
                <a:solidFill>
                  <a:srgbClr val="00B050"/>
                </a:solidFill>
                <a:latin typeface="Times New Roman" panose="02020603050405020304" pitchFamily="18" charset="0"/>
                <a:cs typeface="Times New Roman" panose="02020603050405020304" pitchFamily="18" charset="0"/>
              </a:rPr>
              <a:t>192.168.1</a:t>
            </a:r>
            <a:r>
              <a:rPr lang="en-US" sz="2400" dirty="0">
                <a:latin typeface="Times New Roman" panose="02020603050405020304" pitchFamily="18" charset="0"/>
                <a:cs typeface="Times New Roman" panose="02020603050405020304" pitchFamily="18" charset="0"/>
              </a:rPr>
              <a:t>.9</a:t>
            </a:r>
          </a:p>
          <a:p>
            <a:endParaRPr lang="en-US" dirty="0"/>
          </a:p>
        </p:txBody>
      </p:sp>
      <p:pic>
        <p:nvPicPr>
          <p:cNvPr id="4" name="Picture 2">
            <a:extLst>
              <a:ext uri="{FF2B5EF4-FFF2-40B4-BE49-F238E27FC236}">
                <a16:creationId xmlns:a16="http://schemas.microsoft.com/office/drawing/2014/main" id="{9A96C16A-B9B3-1684-5620-E12794F183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581400"/>
            <a:ext cx="9067800" cy="3356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7594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a:xfrm>
            <a:off x="457200" y="1371600"/>
            <a:ext cx="8229600" cy="4876800"/>
          </a:xfrm>
        </p:spPr>
        <p:txBody>
          <a:bodyPr/>
          <a:lstStyle/>
          <a:p>
            <a:pPr marL="0" indent="0">
              <a:buNone/>
            </a:pPr>
            <a:r>
              <a:rPr lang="en-US" b="1" dirty="0">
                <a:latin typeface="Times New Roman" panose="02020603050405020304" pitchFamily="18" charset="0"/>
                <a:cs typeface="Times New Roman" panose="02020603050405020304" pitchFamily="18" charset="0"/>
              </a:rPr>
              <a:t>The Subnet Mask</a:t>
            </a:r>
            <a:endParaRPr lang="en-CA" b="1" dirty="0">
              <a:latin typeface="Times New Roman" panose="02020603050405020304" pitchFamily="18" charset="0"/>
              <a:cs typeface="Times New Roman" panose="02020603050405020304" pitchFamily="18" charset="0"/>
            </a:endParaRPr>
          </a:p>
          <a:p>
            <a:pPr marL="176213" indent="-176213"/>
            <a:r>
              <a:rPr lang="en-CA" dirty="0">
                <a:latin typeface="Times New Roman" panose="02020603050405020304" pitchFamily="18" charset="0"/>
                <a:cs typeface="Times New Roman" panose="02020603050405020304" pitchFamily="18" charset="0"/>
              </a:rPr>
              <a:t>It is a 32 bit number created by setting all host bits to ‘0’and all network bits to ‘1’.</a:t>
            </a:r>
          </a:p>
          <a:p>
            <a:pPr marL="176213" indent="-176213"/>
            <a:r>
              <a:rPr lang="en-CA" dirty="0">
                <a:latin typeface="Times New Roman" panose="02020603050405020304" pitchFamily="18" charset="0"/>
                <a:cs typeface="Times New Roman" panose="02020603050405020304" pitchFamily="18" charset="0"/>
              </a:rPr>
              <a:t>This way the subnet mask separates the IP address in to the network and host addresses.</a:t>
            </a:r>
          </a:p>
          <a:p>
            <a:pPr marL="176213" indent="-176213"/>
            <a:r>
              <a:rPr lang="en-CA" dirty="0">
                <a:latin typeface="Times New Roman" panose="02020603050405020304" pitchFamily="18" charset="0"/>
                <a:cs typeface="Times New Roman" panose="02020603050405020304" pitchFamily="18" charset="0"/>
              </a:rPr>
              <a:t>Class A, B, and C has default subnet masks.</a:t>
            </a:r>
          </a:p>
          <a:p>
            <a:pPr marL="176213" indent="-176213"/>
            <a:r>
              <a:rPr lang="en-CA" dirty="0">
                <a:latin typeface="Times New Roman" panose="02020603050405020304" pitchFamily="18" charset="0"/>
                <a:cs typeface="Times New Roman" panose="02020603050405020304" pitchFamily="18" charset="0"/>
              </a:rPr>
              <a:t>To identify the network and host portions of an IPv4 address, the subnet mask is compared to the IPv4 address bit for bit, from left to right.</a:t>
            </a:r>
          </a:p>
          <a:p>
            <a:pPr marL="176213" indent="-176213"/>
            <a:r>
              <a:rPr lang="en-CA" dirty="0">
                <a:latin typeface="Times New Roman" panose="02020603050405020304" pitchFamily="18" charset="0"/>
                <a:cs typeface="Times New Roman" panose="02020603050405020304" pitchFamily="18" charset="0"/>
              </a:rPr>
              <a:t>The actual process used to identify the network and host portions is called </a:t>
            </a:r>
            <a:r>
              <a:rPr lang="en-CA" dirty="0" err="1">
                <a:latin typeface="Times New Roman" panose="02020603050405020304" pitchFamily="18" charset="0"/>
                <a:cs typeface="Times New Roman" panose="02020603050405020304" pitchFamily="18" charset="0"/>
              </a:rPr>
              <a:t>ANDing</a:t>
            </a:r>
            <a:r>
              <a:rPr lang="en-CA" dirty="0">
                <a:latin typeface="Times New Roman" panose="02020603050405020304" pitchFamily="18" charset="0"/>
                <a:cs typeface="Times New Roman" panose="02020603050405020304" pitchFamily="18" charset="0"/>
              </a:rPr>
              <a:t>.</a:t>
            </a:r>
          </a:p>
          <a:p>
            <a:pPr marL="342900" indent="-342900"/>
            <a:endParaRPr lang="en-CA" dirty="0">
              <a:solidFill>
                <a:srgbClr val="000000"/>
              </a:solidFill>
            </a:endParaRPr>
          </a:p>
        </p:txBody>
      </p:sp>
    </p:spTree>
    <p:extLst>
      <p:ext uri="{BB962C8B-B14F-4D97-AF65-F5344CB8AC3E}">
        <p14:creationId xmlns:p14="http://schemas.microsoft.com/office/powerpoint/2010/main" val="1958697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Layer</a:t>
            </a:r>
          </a:p>
        </p:txBody>
      </p:sp>
      <p:sp>
        <p:nvSpPr>
          <p:cNvPr id="3" name="Content Placeholder 2"/>
          <p:cNvSpPr>
            <a:spLocks noGrp="1"/>
          </p:cNvSpPr>
          <p:nvPr>
            <p:ph idx="1"/>
          </p:nvPr>
        </p:nvSpPr>
        <p:spPr/>
        <p:txBody>
          <a:bodyPr/>
          <a:lstStyle/>
          <a:p>
            <a:pPr>
              <a:lnSpc>
                <a:spcPct val="150000"/>
              </a:lnSpc>
              <a:tabLst>
                <a:tab pos="176213" algn="l"/>
              </a:tabLst>
            </a:pPr>
            <a:r>
              <a:rPr lang="en-US" spc="5" dirty="0">
                <a:latin typeface="Times New Roman" panose="02020603050405020304" pitchFamily="18" charset="0"/>
                <a:cs typeface="Times New Roman" panose="02020603050405020304" pitchFamily="18" charset="0"/>
              </a:rPr>
              <a:t>It is responsible </a:t>
            </a:r>
            <a:r>
              <a:rPr lang="en-US" dirty="0">
                <a:latin typeface="Times New Roman" panose="02020603050405020304" pitchFamily="18" charset="0"/>
                <a:cs typeface="Times New Roman" panose="02020603050405020304" pitchFamily="18" charset="0"/>
              </a:rPr>
              <a:t>for </a:t>
            </a:r>
            <a:r>
              <a:rPr lang="en-US" spc="5" dirty="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source to </a:t>
            </a:r>
            <a:r>
              <a:rPr lang="en-US" spc="5" dirty="0">
                <a:latin typeface="Times New Roman" panose="02020603050405020304" pitchFamily="18" charset="0"/>
                <a:cs typeface="Times New Roman" panose="02020603050405020304" pitchFamily="18" charset="0"/>
              </a:rPr>
              <a:t>destination </a:t>
            </a:r>
            <a:r>
              <a:rPr lang="en-US" spc="-40" dirty="0">
                <a:latin typeface="Times New Roman" panose="02020603050405020304" pitchFamily="18" charset="0"/>
                <a:cs typeface="Times New Roman" panose="02020603050405020304" pitchFamily="18" charset="0"/>
              </a:rPr>
              <a:t>delivery  </a:t>
            </a:r>
            <a:r>
              <a:rPr lang="en-US" dirty="0">
                <a:latin typeface="Times New Roman" panose="02020603050405020304" pitchFamily="18" charset="0"/>
                <a:cs typeface="Times New Roman" panose="02020603050405020304" pitchFamily="18" charset="0"/>
              </a:rPr>
              <a:t>of </a:t>
            </a:r>
            <a:r>
              <a:rPr lang="en-US" spc="5" dirty="0">
                <a:latin typeface="Times New Roman" panose="02020603050405020304" pitchFamily="18" charset="0"/>
                <a:cs typeface="Times New Roman" panose="02020603050405020304" pitchFamily="18" charset="0"/>
              </a:rPr>
              <a:t>a packet across multiple</a:t>
            </a:r>
            <a:r>
              <a:rPr lang="en-US" spc="-22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networks.</a:t>
            </a:r>
            <a:endParaRPr lang="en-US" altLang="en-US" dirty="0">
              <a:latin typeface="Times New Roman" panose="02020603050405020304" pitchFamily="18" charset="0"/>
              <a:cs typeface="Times New Roman" panose="02020603050405020304" pitchFamily="18" charset="0"/>
            </a:endParaRPr>
          </a:p>
          <a:p>
            <a:pPr marL="176213" marR="5080" indent="-112713">
              <a:buSzPct val="85185"/>
              <a:tabLst>
                <a:tab pos="176213" algn="l"/>
              </a:tabLst>
            </a:pPr>
            <a:r>
              <a:rPr lang="en-US" spc="5" dirty="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two </a:t>
            </a:r>
            <a:r>
              <a:rPr lang="en-US" spc="5" dirty="0">
                <a:latin typeface="Times New Roman" panose="02020603050405020304" pitchFamily="18" charset="0"/>
                <a:cs typeface="Times New Roman" panose="02020603050405020304" pitchFamily="18" charset="0"/>
              </a:rPr>
              <a:t>systems are attached </a:t>
            </a:r>
            <a:r>
              <a:rPr lang="en-US" dirty="0">
                <a:latin typeface="Times New Roman" panose="02020603050405020304" pitchFamily="18" charset="0"/>
                <a:cs typeface="Times New Roman" panose="02020603050405020304" pitchFamily="18" charset="0"/>
              </a:rPr>
              <a:t>to </a:t>
            </a:r>
            <a:r>
              <a:rPr lang="en-US" spc="5" dirty="0">
                <a:latin typeface="Times New Roman" panose="02020603050405020304" pitchFamily="18" charset="0"/>
                <a:cs typeface="Times New Roman" panose="02020603050405020304" pitchFamily="18" charset="0"/>
              </a:rPr>
              <a:t>different networks </a:t>
            </a:r>
            <a:r>
              <a:rPr lang="en-US" spc="-85" dirty="0">
                <a:latin typeface="Times New Roman" panose="02020603050405020304" pitchFamily="18" charset="0"/>
                <a:cs typeface="Times New Roman" panose="02020603050405020304" pitchFamily="18" charset="0"/>
              </a:rPr>
              <a:t>with  </a:t>
            </a:r>
            <a:r>
              <a:rPr lang="en-US" spc="5" dirty="0">
                <a:latin typeface="Times New Roman" panose="02020603050405020304" pitchFamily="18" charset="0"/>
                <a:cs typeface="Times New Roman" panose="02020603050405020304" pitchFamily="18" charset="0"/>
              </a:rPr>
              <a:t>devices </a:t>
            </a:r>
            <a:r>
              <a:rPr lang="en-US" dirty="0">
                <a:latin typeface="Times New Roman" panose="02020603050405020304" pitchFamily="18" charset="0"/>
                <a:cs typeface="Times New Roman" panose="02020603050405020304" pitchFamily="18" charset="0"/>
              </a:rPr>
              <a:t>like </a:t>
            </a:r>
            <a:r>
              <a:rPr lang="en-US" spc="5" dirty="0">
                <a:latin typeface="Times New Roman" panose="02020603050405020304" pitchFamily="18" charset="0"/>
                <a:cs typeface="Times New Roman" panose="02020603050405020304" pitchFamily="18" charset="0"/>
              </a:rPr>
              <a:t>routers, then </a:t>
            </a:r>
            <a:r>
              <a:rPr lang="en-US" spc="10" dirty="0">
                <a:latin typeface="Times New Roman" panose="02020603050405020304" pitchFamily="18" charset="0"/>
                <a:cs typeface="Times New Roman" panose="02020603050405020304" pitchFamily="18" charset="0"/>
              </a:rPr>
              <a:t>network </a:t>
            </a:r>
            <a:r>
              <a:rPr lang="en-US" spc="5" dirty="0">
                <a:latin typeface="Times New Roman" panose="02020603050405020304" pitchFamily="18" charset="0"/>
                <a:cs typeface="Times New Roman" panose="02020603050405020304" pitchFamily="18" charset="0"/>
              </a:rPr>
              <a:t>layer </a:t>
            </a:r>
            <a:r>
              <a:rPr lang="en-US" dirty="0">
                <a:latin typeface="Times New Roman" panose="02020603050405020304" pitchFamily="18" charset="0"/>
                <a:cs typeface="Times New Roman" panose="02020603050405020304" pitchFamily="18" charset="0"/>
              </a:rPr>
              <a:t>is</a:t>
            </a:r>
            <a:r>
              <a:rPr lang="en-US" spc="-33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used.</a:t>
            </a:r>
          </a:p>
          <a:p>
            <a:pPr marL="176213" marR="5080" indent="-112713">
              <a:buSzPct val="85185"/>
              <a:tabLst>
                <a:tab pos="176213" algn="l"/>
              </a:tabLst>
            </a:pPr>
            <a:r>
              <a:rPr lang="en-US" altLang="en-US" dirty="0">
                <a:latin typeface="Times New Roman" panose="02020603050405020304" pitchFamily="18" charset="0"/>
                <a:cs typeface="Times New Roman" panose="02020603050405020304" pitchFamily="18" charset="0"/>
              </a:rPr>
              <a:t>Routers (layer-3 devices) are specified at the Network layer and provide the routing services within an internetwork.</a:t>
            </a:r>
            <a:endParaRPr lang="en-US" dirty="0">
              <a:latin typeface="Times New Roman" panose="02020603050405020304" pitchFamily="18" charset="0"/>
              <a:cs typeface="Times New Roman" panose="02020603050405020304" pitchFamily="18" charset="0"/>
            </a:endParaRPr>
          </a:p>
          <a:p>
            <a:pPr marL="176213" marR="14604" indent="-112713">
              <a:buSzPct val="85185"/>
              <a:tabLst>
                <a:tab pos="176213" algn="l"/>
              </a:tabLst>
            </a:pPr>
            <a:r>
              <a:rPr lang="en-US" spc="5" dirty="0">
                <a:latin typeface="Times New Roman" panose="02020603050405020304" pitchFamily="18" charset="0"/>
                <a:cs typeface="Times New Roman" panose="02020603050405020304" pitchFamily="18" charset="0"/>
              </a:rPr>
              <a:t>Thus </a:t>
            </a:r>
            <a:r>
              <a:rPr lang="en-US" spc="10">
                <a:latin typeface="Times New Roman" panose="02020603050405020304" pitchFamily="18" charset="0"/>
                <a:cs typeface="Times New Roman" panose="02020603050405020304" pitchFamily="18" charset="0"/>
              </a:rPr>
              <a:t>Data link layer </a:t>
            </a:r>
            <a:r>
              <a:rPr lang="en-US" spc="5" dirty="0">
                <a:latin typeface="Times New Roman" panose="02020603050405020304" pitchFamily="18" charset="0"/>
                <a:cs typeface="Times New Roman" panose="02020603050405020304" pitchFamily="18" charset="0"/>
              </a:rPr>
              <a:t>overseas the delivery </a:t>
            </a:r>
            <a:r>
              <a:rPr lang="en-US" dirty="0">
                <a:latin typeface="Times New Roman" panose="02020603050405020304" pitchFamily="18" charset="0"/>
                <a:cs typeface="Times New Roman" panose="02020603050405020304" pitchFamily="18" charset="0"/>
              </a:rPr>
              <a:t>of </a:t>
            </a:r>
            <a:r>
              <a:rPr lang="en-US" spc="5" dirty="0">
                <a:latin typeface="Times New Roman" panose="02020603050405020304" pitchFamily="18" charset="0"/>
                <a:cs typeface="Times New Roman" panose="02020603050405020304" pitchFamily="18" charset="0"/>
              </a:rPr>
              <a:t>the </a:t>
            </a:r>
            <a:r>
              <a:rPr lang="en-US" spc="10" dirty="0">
                <a:latin typeface="Times New Roman" panose="02020603050405020304" pitchFamily="18" charset="0"/>
                <a:cs typeface="Times New Roman" panose="02020603050405020304" pitchFamily="18" charset="0"/>
              </a:rPr>
              <a:t>packet </a:t>
            </a:r>
            <a:r>
              <a:rPr lang="en-US" spc="-45" dirty="0">
                <a:latin typeface="Times New Roman" panose="02020603050405020304" pitchFamily="18" charset="0"/>
                <a:cs typeface="Times New Roman" panose="02020603050405020304" pitchFamily="18" charset="0"/>
              </a:rPr>
              <a:t>between  </a:t>
            </a:r>
            <a:r>
              <a:rPr lang="en-US" spc="5" dirty="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two </a:t>
            </a:r>
            <a:r>
              <a:rPr lang="en-US" spc="5" dirty="0">
                <a:latin typeface="Times New Roman" panose="02020603050405020304" pitchFamily="18" charset="0"/>
                <a:cs typeface="Times New Roman" panose="02020603050405020304" pitchFamily="18" charset="0"/>
              </a:rPr>
              <a:t>systems </a:t>
            </a:r>
            <a:r>
              <a:rPr lang="en-US" dirty="0">
                <a:latin typeface="Times New Roman" panose="02020603050405020304" pitchFamily="18" charset="0"/>
                <a:cs typeface="Times New Roman" panose="02020603050405020304" pitchFamily="18" charset="0"/>
              </a:rPr>
              <a:t>on </a:t>
            </a:r>
            <a:r>
              <a:rPr lang="en-US" spc="5" dirty="0">
                <a:latin typeface="Times New Roman" panose="02020603050405020304" pitchFamily="18" charset="0"/>
                <a:cs typeface="Times New Roman" panose="02020603050405020304" pitchFamily="18" charset="0"/>
              </a:rPr>
              <a:t>same network and the </a:t>
            </a:r>
            <a:r>
              <a:rPr lang="en-US" dirty="0">
                <a:latin typeface="Times New Roman" panose="02020603050405020304" pitchFamily="18" charset="0"/>
                <a:cs typeface="Times New Roman" panose="02020603050405020304" pitchFamily="18" charset="0"/>
              </a:rPr>
              <a:t>network  </a:t>
            </a:r>
            <a:r>
              <a:rPr lang="en-US" spc="5" dirty="0">
                <a:latin typeface="Times New Roman" panose="02020603050405020304" pitchFamily="18" charset="0"/>
                <a:cs typeface="Times New Roman" panose="02020603050405020304" pitchFamily="18" charset="0"/>
              </a:rPr>
              <a:t>layer ensures that the packet gets </a:t>
            </a:r>
            <a:r>
              <a:rPr lang="en-US" dirty="0">
                <a:latin typeface="Times New Roman" panose="02020603050405020304" pitchFamily="18" charset="0"/>
                <a:cs typeface="Times New Roman" panose="02020603050405020304" pitchFamily="18" charset="0"/>
              </a:rPr>
              <a:t>its </a:t>
            </a:r>
            <a:r>
              <a:rPr lang="en-US" spc="5" dirty="0">
                <a:latin typeface="Times New Roman" panose="02020603050405020304" pitchFamily="18" charset="0"/>
                <a:cs typeface="Times New Roman" panose="02020603050405020304" pitchFamily="18" charset="0"/>
              </a:rPr>
              <a:t>point </a:t>
            </a:r>
            <a:r>
              <a:rPr lang="en-US" dirty="0">
                <a:latin typeface="Times New Roman" panose="02020603050405020304" pitchFamily="18" charset="0"/>
                <a:cs typeface="Times New Roman" panose="02020603050405020304" pitchFamily="18" charset="0"/>
              </a:rPr>
              <a:t>of origin</a:t>
            </a:r>
            <a:r>
              <a:rPr lang="en-US" spc="-44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 </a:t>
            </a:r>
            <a:r>
              <a:rPr lang="en-US" spc="5" dirty="0">
                <a:latin typeface="Times New Roman" panose="02020603050405020304" pitchFamily="18" charset="0"/>
                <a:cs typeface="Times New Roman" panose="02020603050405020304" pitchFamily="18" charset="0"/>
              </a:rPr>
              <a:t>its final</a:t>
            </a:r>
            <a:r>
              <a:rPr lang="en-US" spc="-8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destination.</a:t>
            </a:r>
          </a:p>
        </p:txBody>
      </p:sp>
    </p:spTree>
    <p:extLst>
      <p:ext uri="{BB962C8B-B14F-4D97-AF65-F5344CB8AC3E}">
        <p14:creationId xmlns:p14="http://schemas.microsoft.com/office/powerpoint/2010/main" val="3472177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5" name="Content Placeholder 4"/>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latin typeface="Times New Roman" panose="02020603050405020304" pitchFamily="18" charset="0"/>
                <a:cs typeface="Times New Roman" panose="02020603050405020304" pitchFamily="18" charset="0"/>
              </a:rPr>
              <a:t>In the above example, the IP address is class C.</a:t>
            </a:r>
          </a:p>
          <a:p>
            <a:r>
              <a:rPr lang="en-US" dirty="0">
                <a:latin typeface="Times New Roman" panose="02020603050405020304" pitchFamily="18" charset="0"/>
                <a:cs typeface="Times New Roman" panose="02020603050405020304" pitchFamily="18" charset="0"/>
              </a:rPr>
              <a:t>So that, 192.168.10 is the network portion and 10 is the host portion of the IP address.</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82296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770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The Prefix Length</a:t>
            </a:r>
          </a:p>
          <a:p>
            <a:r>
              <a:rPr lang="en-CA" dirty="0">
                <a:latin typeface="Times New Roman" panose="02020603050405020304" pitchFamily="18" charset="0"/>
                <a:cs typeface="Times New Roman" panose="02020603050405020304" pitchFamily="18" charset="0"/>
              </a:rPr>
              <a:t>A prefix length is a less cumbersome method used to identify a subnet mask address.</a:t>
            </a:r>
            <a:endParaRPr lang="en-US" dirty="0">
              <a:latin typeface="Times New Roman" panose="02020603050405020304" pitchFamily="18" charset="0"/>
              <a:cs typeface="Times New Roman" panose="02020603050405020304" pitchFamily="18" charset="0"/>
            </a:endParaRPr>
          </a:p>
          <a:p>
            <a:pPr marL="176213" indent="-176213"/>
            <a:r>
              <a:rPr lang="en-CA" dirty="0">
                <a:latin typeface="Times New Roman" panose="02020603050405020304" pitchFamily="18" charset="0"/>
                <a:cs typeface="Times New Roman" panose="02020603050405020304" pitchFamily="18" charset="0"/>
              </a:rPr>
              <a:t>The prefix length is the number of bits set to 1 in the subnet mask. </a:t>
            </a:r>
          </a:p>
          <a:p>
            <a:pPr marL="176213" indent="-176213"/>
            <a:r>
              <a:rPr lang="en-CA" dirty="0">
                <a:latin typeface="Times New Roman" panose="02020603050405020304" pitchFamily="18" charset="0"/>
                <a:cs typeface="Times New Roman" panose="02020603050405020304" pitchFamily="18" charset="0"/>
              </a:rPr>
              <a:t>It is written in “slash notation” therefore, count the number of bits in the subnet mask and prepend it with a slash.</a:t>
            </a:r>
          </a:p>
          <a:p>
            <a:endParaRPr lang="en-US" dirty="0"/>
          </a:p>
        </p:txBody>
      </p:sp>
    </p:spTree>
    <p:extLst>
      <p:ext uri="{BB962C8B-B14F-4D97-AF65-F5344CB8AC3E}">
        <p14:creationId xmlns:p14="http://schemas.microsoft.com/office/powerpoint/2010/main" val="4200900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8610599" cy="3657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809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marL="0" indent="0">
              <a:buNone/>
            </a:pPr>
            <a:r>
              <a:rPr lang="en-CA" b="1" dirty="0">
                <a:latin typeface="Times New Roman" panose="02020603050405020304" pitchFamily="18" charset="0"/>
                <a:cs typeface="Times New Roman" panose="02020603050405020304" pitchFamily="18" charset="0"/>
              </a:rPr>
              <a:t>Network, Host, and Broadcast Addresses</a:t>
            </a:r>
          </a:p>
          <a:p>
            <a:pPr marL="176213" indent="-176213"/>
            <a:r>
              <a:rPr lang="en-CA" dirty="0">
                <a:latin typeface="Times New Roman" panose="02020603050405020304" pitchFamily="18" charset="0"/>
                <a:cs typeface="Times New Roman" panose="02020603050405020304" pitchFamily="18" charset="0"/>
              </a:rPr>
              <a:t>Within each network are three types of IP addresses:</a:t>
            </a:r>
          </a:p>
          <a:p>
            <a:pPr marL="415985" lvl="1" indent="-342900"/>
            <a:r>
              <a:rPr lang="en-CA" sz="2400" dirty="0">
                <a:latin typeface="Times New Roman" panose="02020603050405020304" pitchFamily="18" charset="0"/>
                <a:cs typeface="Times New Roman" panose="02020603050405020304" pitchFamily="18" charset="0"/>
              </a:rPr>
              <a:t>Network address</a:t>
            </a:r>
          </a:p>
          <a:p>
            <a:pPr marL="415985" lvl="1" indent="-342900"/>
            <a:r>
              <a:rPr lang="en-CA" sz="2400" dirty="0">
                <a:latin typeface="Times New Roman" panose="02020603050405020304" pitchFamily="18" charset="0"/>
                <a:cs typeface="Times New Roman" panose="02020603050405020304" pitchFamily="18" charset="0"/>
              </a:rPr>
              <a:t>Host addresses</a:t>
            </a:r>
          </a:p>
          <a:p>
            <a:pPr marL="415985" lvl="1" indent="-342900"/>
            <a:r>
              <a:rPr lang="en-CA" sz="2400" dirty="0">
                <a:latin typeface="Times New Roman" panose="02020603050405020304" pitchFamily="18" charset="0"/>
                <a:cs typeface="Times New Roman" panose="02020603050405020304" pitchFamily="18" charset="0"/>
              </a:rPr>
              <a:t>Broadcast address</a:t>
            </a:r>
            <a:endParaRPr lang="en-US" sz="2400" dirty="0">
              <a:latin typeface="Times New Roman" panose="02020603050405020304" pitchFamily="18" charset="0"/>
              <a:cs typeface="Times New Roman" panose="02020603050405020304" pitchFamily="18" charset="0"/>
            </a:endParaRP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733800"/>
            <a:ext cx="79248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8622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marL="0" indent="0">
              <a:buNone/>
            </a:pPr>
            <a:r>
              <a:rPr lang="en-CA" b="1" dirty="0">
                <a:latin typeface="Times New Roman" panose="02020603050405020304" pitchFamily="18" charset="0"/>
                <a:cs typeface="Times New Roman" panose="02020603050405020304" pitchFamily="18" charset="0"/>
              </a:rPr>
              <a:t>Determining the Network: Logical AND</a:t>
            </a:r>
          </a:p>
          <a:p>
            <a:pPr marL="342900" indent="-342900"/>
            <a:r>
              <a:rPr lang="en-CA" dirty="0">
                <a:latin typeface="Times New Roman" panose="02020603050405020304" pitchFamily="18" charset="0"/>
                <a:cs typeface="Times New Roman" panose="02020603050405020304" pitchFamily="18" charset="0"/>
              </a:rPr>
              <a:t>A logical AND Boolean operation is used in determining the network address.</a:t>
            </a:r>
          </a:p>
          <a:p>
            <a:pPr marL="415985" lvl="1" indent="-342900"/>
            <a:r>
              <a:rPr lang="en-CA" sz="2400" dirty="0">
                <a:latin typeface="Times New Roman" panose="02020603050405020304" pitchFamily="18" charset="0"/>
                <a:cs typeface="Times New Roman" panose="02020603050405020304" pitchFamily="18" charset="0"/>
              </a:rPr>
              <a:t>Logical AND is the comparison of two bits where only a 1 AND 1 produces a 1 and any other combination results in a 0.</a:t>
            </a:r>
          </a:p>
          <a:p>
            <a:pPr marL="415985" lvl="1" indent="-342900"/>
            <a:r>
              <a:rPr lang="en-CA" sz="2400" dirty="0">
                <a:latin typeface="Times New Roman" panose="02020603050405020304" pitchFamily="18" charset="0"/>
                <a:cs typeface="Times New Roman" panose="02020603050405020304" pitchFamily="18" charset="0"/>
              </a:rPr>
              <a:t>1 AND 1 = 1, 0 AND 1 = 0, 1 AND 0 = 0, 0 AND 0 = 0</a:t>
            </a:r>
          </a:p>
          <a:p>
            <a:pPr marL="415985" lvl="1" indent="-342900"/>
            <a:r>
              <a:rPr lang="en-CA" sz="2400" dirty="0">
                <a:latin typeface="Times New Roman" panose="02020603050405020304" pitchFamily="18" charset="0"/>
                <a:cs typeface="Times New Roman" panose="02020603050405020304" pitchFamily="18" charset="0"/>
              </a:rPr>
              <a:t>1 = True and 0  = False</a:t>
            </a:r>
          </a:p>
          <a:p>
            <a:pPr marL="342900" indent="-342900"/>
            <a:r>
              <a:rPr lang="en-CA" dirty="0">
                <a:latin typeface="Times New Roman" panose="02020603050405020304" pitchFamily="18" charset="0"/>
                <a:cs typeface="Times New Roman" panose="02020603050405020304" pitchFamily="18" charset="0"/>
              </a:rPr>
              <a:t>To identify the network address, the host IPv4 address is logically </a:t>
            </a:r>
            <a:r>
              <a:rPr lang="en-CA" dirty="0" err="1">
                <a:latin typeface="Times New Roman" panose="02020603050405020304" pitchFamily="18" charset="0"/>
                <a:cs typeface="Times New Roman" panose="02020603050405020304" pitchFamily="18" charset="0"/>
              </a:rPr>
              <a:t>ANDed</a:t>
            </a:r>
            <a:r>
              <a:rPr lang="en-CA" dirty="0">
                <a:latin typeface="Times New Roman" panose="02020603050405020304" pitchFamily="18" charset="0"/>
                <a:cs typeface="Times New Roman" panose="02020603050405020304" pitchFamily="18" charset="0"/>
              </a:rPr>
              <a:t>, bit by bit, with the subnet mask to identify the network address.</a:t>
            </a:r>
          </a:p>
          <a:p>
            <a:pPr marL="342900" indent="-342900"/>
            <a:endParaRPr lang="en-CA" sz="1600" dirty="0">
              <a:solidFill>
                <a:srgbClr val="000000"/>
              </a:solidFill>
            </a:endParaRPr>
          </a:p>
          <a:p>
            <a:pPr marL="415985" lvl="1" indent="-342900"/>
            <a:endParaRPr lang="en-CA" sz="1600" dirty="0">
              <a:solidFill>
                <a:srgbClr val="000000"/>
              </a:solidFill>
            </a:endParaRPr>
          </a:p>
        </p:txBody>
      </p:sp>
    </p:spTree>
    <p:extLst>
      <p:ext uri="{BB962C8B-B14F-4D97-AF65-F5344CB8AC3E}">
        <p14:creationId xmlns:p14="http://schemas.microsoft.com/office/powerpoint/2010/main" val="2338392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1" y="2571750"/>
            <a:ext cx="777240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26538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192.168.5.85/24</a:t>
            </a:r>
          </a:p>
          <a:p>
            <a:r>
              <a:rPr lang="en-US" b="1" dirty="0">
                <a:latin typeface="Times New Roman" panose="02020603050405020304" pitchFamily="18" charset="0"/>
                <a:cs typeface="Times New Roman" panose="02020603050405020304" pitchFamily="18" charset="0"/>
              </a:rPr>
              <a:t>The network address/id </a:t>
            </a:r>
            <a:r>
              <a:rPr lang="en-US" dirty="0">
                <a:latin typeface="Times New Roman" panose="02020603050405020304" pitchFamily="18" charset="0"/>
                <a:cs typeface="Times New Roman" panose="02020603050405020304" pitchFamily="18" charset="0"/>
              </a:rPr>
              <a:t>is 192.168.5.0</a:t>
            </a:r>
          </a:p>
          <a:p>
            <a:r>
              <a:rPr lang="en-US" b="1" dirty="0">
                <a:latin typeface="Times New Roman" panose="02020603050405020304" pitchFamily="18" charset="0"/>
                <a:cs typeface="Times New Roman" panose="02020603050405020304" pitchFamily="18" charset="0"/>
              </a:rPr>
              <a:t>The first usable host </a:t>
            </a:r>
            <a:r>
              <a:rPr lang="en-US" dirty="0">
                <a:latin typeface="Times New Roman" panose="02020603050405020304" pitchFamily="18" charset="0"/>
                <a:cs typeface="Times New Roman" panose="02020603050405020304" pitchFamily="18" charset="0"/>
              </a:rPr>
              <a:t>is 192.168.5.1</a:t>
            </a:r>
          </a:p>
          <a:p>
            <a:r>
              <a:rPr lang="en-US" b="1" dirty="0">
                <a:latin typeface="Times New Roman" panose="02020603050405020304" pitchFamily="18" charset="0"/>
                <a:cs typeface="Times New Roman" panose="02020603050405020304" pitchFamily="18" charset="0"/>
              </a:rPr>
              <a:t>The last usable host </a:t>
            </a:r>
            <a:r>
              <a:rPr lang="en-US" dirty="0">
                <a:latin typeface="Times New Roman" panose="02020603050405020304" pitchFamily="18" charset="0"/>
                <a:cs typeface="Times New Roman" panose="02020603050405020304" pitchFamily="18" charset="0"/>
              </a:rPr>
              <a:t>is 192.168.5.254</a:t>
            </a:r>
          </a:p>
          <a:p>
            <a:r>
              <a:rPr lang="en-US" b="1" dirty="0">
                <a:latin typeface="Times New Roman" panose="02020603050405020304" pitchFamily="18" charset="0"/>
                <a:cs typeface="Times New Roman" panose="02020603050405020304" pitchFamily="18" charset="0"/>
              </a:rPr>
              <a:t>The </a:t>
            </a:r>
            <a:r>
              <a:rPr lang="en-US" b="1" dirty="0" err="1">
                <a:latin typeface="Times New Roman" panose="02020603050405020304" pitchFamily="18" charset="0"/>
                <a:cs typeface="Times New Roman" panose="02020603050405020304" pitchFamily="18" charset="0"/>
              </a:rPr>
              <a:t>braodcast</a:t>
            </a:r>
            <a:r>
              <a:rPr lang="en-US" b="1" dirty="0">
                <a:latin typeface="Times New Roman" panose="02020603050405020304" pitchFamily="18" charset="0"/>
                <a:cs typeface="Times New Roman" panose="02020603050405020304" pitchFamily="18" charset="0"/>
              </a:rPr>
              <a:t> address </a:t>
            </a:r>
            <a:r>
              <a:rPr lang="en-US" dirty="0">
                <a:latin typeface="Times New Roman" panose="02020603050405020304" pitchFamily="18" charset="0"/>
                <a:cs typeface="Times New Roman" panose="02020603050405020304" pitchFamily="18" charset="0"/>
              </a:rPr>
              <a:t>is 192.168.5.255</a:t>
            </a:r>
          </a:p>
        </p:txBody>
      </p:sp>
    </p:spTree>
    <p:extLst>
      <p:ext uri="{BB962C8B-B14F-4D97-AF65-F5344CB8AC3E}">
        <p14:creationId xmlns:p14="http://schemas.microsoft.com/office/powerpoint/2010/main" val="1245675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Convert Binary to Decimal</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Convert 11000000.10101000.00001011.00001010 to decimal.</a:t>
            </a:r>
          </a:p>
          <a:p>
            <a:endParaRPr lang="en-US" dirty="0"/>
          </a:p>
        </p:txBody>
      </p:sp>
      <p:graphicFrame>
        <p:nvGraphicFramePr>
          <p:cNvPr id="4" name="Table 3">
            <a:extLst>
              <a:ext uri="{FF2B5EF4-FFF2-40B4-BE49-F238E27FC236}">
                <a16:creationId xmlns:a16="http://schemas.microsoft.com/office/drawing/2014/main" id="{2D059512-AD8F-3FAD-C305-C6E1A1A4C1BD}"/>
              </a:ext>
            </a:extLst>
          </p:cNvPr>
          <p:cNvGraphicFramePr>
            <a:graphicFrameLocks noGrp="1"/>
          </p:cNvGraphicFramePr>
          <p:nvPr>
            <p:extLst>
              <p:ext uri="{D42A27DB-BD31-4B8C-83A1-F6EECF244321}">
                <p14:modId xmlns:p14="http://schemas.microsoft.com/office/powerpoint/2010/main" val="4086517769"/>
              </p:ext>
            </p:extLst>
          </p:nvPr>
        </p:nvGraphicFramePr>
        <p:xfrm>
          <a:off x="0" y="2133604"/>
          <a:ext cx="7222070" cy="4291568"/>
        </p:xfrm>
        <a:graphic>
          <a:graphicData uri="http://schemas.openxmlformats.org/drawingml/2006/table">
            <a:tbl>
              <a:tblPr firstRow="1" bandRow="1">
                <a:tableStyleId>{00A15C55-8517-42AA-B614-E9B94910E393}</a:tableStyleId>
              </a:tblPr>
              <a:tblGrid>
                <a:gridCol w="2283188">
                  <a:extLst>
                    <a:ext uri="{9D8B030D-6E8A-4147-A177-3AD203B41FA5}">
                      <a16:colId xmlns:a16="http://schemas.microsoft.com/office/drawing/2014/main" val="3837822917"/>
                    </a:ext>
                  </a:extLst>
                </a:gridCol>
                <a:gridCol w="734357">
                  <a:extLst>
                    <a:ext uri="{9D8B030D-6E8A-4147-A177-3AD203B41FA5}">
                      <a16:colId xmlns:a16="http://schemas.microsoft.com/office/drawing/2014/main" val="2257126818"/>
                    </a:ext>
                  </a:extLst>
                </a:gridCol>
                <a:gridCol w="614192">
                  <a:extLst>
                    <a:ext uri="{9D8B030D-6E8A-4147-A177-3AD203B41FA5}">
                      <a16:colId xmlns:a16="http://schemas.microsoft.com/office/drawing/2014/main" val="733968975"/>
                    </a:ext>
                  </a:extLst>
                </a:gridCol>
                <a:gridCol w="627542">
                  <a:extLst>
                    <a:ext uri="{9D8B030D-6E8A-4147-A177-3AD203B41FA5}">
                      <a16:colId xmlns:a16="http://schemas.microsoft.com/office/drawing/2014/main" val="2184405947"/>
                    </a:ext>
                  </a:extLst>
                </a:gridCol>
                <a:gridCol w="600838">
                  <a:extLst>
                    <a:ext uri="{9D8B030D-6E8A-4147-A177-3AD203B41FA5}">
                      <a16:colId xmlns:a16="http://schemas.microsoft.com/office/drawing/2014/main" val="2878814134"/>
                    </a:ext>
                  </a:extLst>
                </a:gridCol>
                <a:gridCol w="572788">
                  <a:extLst>
                    <a:ext uri="{9D8B030D-6E8A-4147-A177-3AD203B41FA5}">
                      <a16:colId xmlns:a16="http://schemas.microsoft.com/office/drawing/2014/main" val="326059745"/>
                    </a:ext>
                  </a:extLst>
                </a:gridCol>
                <a:gridCol w="574134">
                  <a:extLst>
                    <a:ext uri="{9D8B030D-6E8A-4147-A177-3AD203B41FA5}">
                      <a16:colId xmlns:a16="http://schemas.microsoft.com/office/drawing/2014/main" val="1053828557"/>
                    </a:ext>
                  </a:extLst>
                </a:gridCol>
                <a:gridCol w="600839">
                  <a:extLst>
                    <a:ext uri="{9D8B030D-6E8A-4147-A177-3AD203B41FA5}">
                      <a16:colId xmlns:a16="http://schemas.microsoft.com/office/drawing/2014/main" val="830387269"/>
                    </a:ext>
                  </a:extLst>
                </a:gridCol>
                <a:gridCol w="614192">
                  <a:extLst>
                    <a:ext uri="{9D8B030D-6E8A-4147-A177-3AD203B41FA5}">
                      <a16:colId xmlns:a16="http://schemas.microsoft.com/office/drawing/2014/main" val="3034883102"/>
                    </a:ext>
                  </a:extLst>
                </a:gridCol>
              </a:tblGrid>
              <a:tr h="311016">
                <a:tc>
                  <a:txBody>
                    <a:bodyPr/>
                    <a:lstStyle/>
                    <a:p>
                      <a:r>
                        <a:rPr lang="en-US" sz="1200" dirty="0"/>
                        <a:t>Positional Value</a:t>
                      </a:r>
                    </a:p>
                  </a:txBody>
                  <a:tcPr/>
                </a:tc>
                <a:tc>
                  <a:txBody>
                    <a:bodyPr/>
                    <a:lstStyle/>
                    <a:p>
                      <a:r>
                        <a:rPr lang="en-US" sz="1200" dirty="0"/>
                        <a:t>128</a:t>
                      </a:r>
                    </a:p>
                  </a:txBody>
                  <a:tcPr/>
                </a:tc>
                <a:tc>
                  <a:txBody>
                    <a:bodyPr/>
                    <a:lstStyle/>
                    <a:p>
                      <a:r>
                        <a:rPr lang="en-US" sz="1200" dirty="0"/>
                        <a:t>64</a:t>
                      </a:r>
                    </a:p>
                  </a:txBody>
                  <a:tcPr/>
                </a:tc>
                <a:tc>
                  <a:txBody>
                    <a:bodyPr/>
                    <a:lstStyle/>
                    <a:p>
                      <a:r>
                        <a:rPr lang="en-US" sz="1200" dirty="0"/>
                        <a:t>32</a:t>
                      </a:r>
                    </a:p>
                  </a:txBody>
                  <a:tcPr/>
                </a:tc>
                <a:tc>
                  <a:txBody>
                    <a:bodyPr/>
                    <a:lstStyle/>
                    <a:p>
                      <a:r>
                        <a:rPr lang="en-US" sz="1200" dirty="0"/>
                        <a:t>16</a:t>
                      </a:r>
                    </a:p>
                  </a:txBody>
                  <a:tcPr/>
                </a:tc>
                <a:tc>
                  <a:txBody>
                    <a:bodyPr/>
                    <a:lstStyle/>
                    <a:p>
                      <a:r>
                        <a:rPr lang="en-US" sz="1200" dirty="0"/>
                        <a:t>8</a:t>
                      </a:r>
                    </a:p>
                  </a:txBody>
                  <a:tcPr/>
                </a:tc>
                <a:tc>
                  <a:txBody>
                    <a:bodyPr/>
                    <a:lstStyle/>
                    <a:p>
                      <a:r>
                        <a:rPr lang="en-US" sz="1200" dirty="0"/>
                        <a:t>4</a:t>
                      </a:r>
                    </a:p>
                  </a:txBody>
                  <a:tcPr/>
                </a:tc>
                <a:tc>
                  <a:txBody>
                    <a:bodyPr/>
                    <a:lstStyle/>
                    <a:p>
                      <a:r>
                        <a:rPr lang="en-US" sz="1200" dirty="0"/>
                        <a:t>2</a:t>
                      </a:r>
                    </a:p>
                  </a:txBody>
                  <a:tcPr/>
                </a:tc>
                <a:tc>
                  <a:txBody>
                    <a:bodyPr/>
                    <a:lstStyle/>
                    <a:p>
                      <a:r>
                        <a:rPr lang="en-US" sz="1200" dirty="0"/>
                        <a:t>1</a:t>
                      </a:r>
                    </a:p>
                  </a:txBody>
                  <a:tcPr/>
                </a:tc>
                <a:extLst>
                  <a:ext uri="{0D108BD9-81ED-4DB2-BD59-A6C34878D82A}">
                    <a16:rowId xmlns:a16="http://schemas.microsoft.com/office/drawing/2014/main" val="1798718847"/>
                  </a:ext>
                </a:extLst>
              </a:tr>
              <a:tr h="342061">
                <a:tc>
                  <a:txBody>
                    <a:bodyPr/>
                    <a:lstStyle/>
                    <a:p>
                      <a:r>
                        <a:rPr lang="en-US" sz="1200" b="1" dirty="0"/>
                        <a:t>Binary Number (11000000)</a:t>
                      </a:r>
                    </a:p>
                  </a:txBody>
                  <a:tcPr/>
                </a:tc>
                <a:tc>
                  <a:txBody>
                    <a:bodyPr/>
                    <a:lstStyle/>
                    <a:p>
                      <a:r>
                        <a:rPr lang="en-US" sz="1200" b="1" dirty="0"/>
                        <a:t>1</a:t>
                      </a:r>
                    </a:p>
                  </a:txBody>
                  <a:tcPr/>
                </a:tc>
                <a:tc>
                  <a:txBody>
                    <a:bodyPr/>
                    <a:lstStyle/>
                    <a:p>
                      <a:r>
                        <a:rPr lang="en-US" sz="1200" b="1" dirty="0"/>
                        <a:t>1</a:t>
                      </a:r>
                    </a:p>
                  </a:txBody>
                  <a:tcPr/>
                </a:tc>
                <a:tc>
                  <a:txBody>
                    <a:bodyPr/>
                    <a:lstStyle/>
                    <a:p>
                      <a:r>
                        <a:rPr lang="en-US" sz="1200" b="1" dirty="0"/>
                        <a:t>0</a:t>
                      </a:r>
                    </a:p>
                  </a:txBody>
                  <a:tcPr/>
                </a:tc>
                <a:tc>
                  <a:txBody>
                    <a:bodyPr/>
                    <a:lstStyle/>
                    <a:p>
                      <a:r>
                        <a:rPr lang="en-US" sz="1200" b="1" dirty="0"/>
                        <a:t>0</a:t>
                      </a:r>
                    </a:p>
                  </a:txBody>
                  <a:tcPr/>
                </a:tc>
                <a:tc>
                  <a:txBody>
                    <a:bodyPr/>
                    <a:lstStyle/>
                    <a:p>
                      <a:r>
                        <a:rPr lang="en-US" sz="1200" b="1" dirty="0"/>
                        <a:t>0</a:t>
                      </a:r>
                    </a:p>
                  </a:txBody>
                  <a:tcPr/>
                </a:tc>
                <a:tc>
                  <a:txBody>
                    <a:bodyPr/>
                    <a:lstStyle/>
                    <a:p>
                      <a:r>
                        <a:rPr lang="en-US" sz="1200" b="1" dirty="0"/>
                        <a:t>0</a:t>
                      </a:r>
                    </a:p>
                  </a:txBody>
                  <a:tcPr/>
                </a:tc>
                <a:tc>
                  <a:txBody>
                    <a:bodyPr/>
                    <a:lstStyle/>
                    <a:p>
                      <a:r>
                        <a:rPr lang="en-US" sz="1200" b="1" dirty="0"/>
                        <a:t>0</a:t>
                      </a:r>
                    </a:p>
                  </a:txBody>
                  <a:tcPr/>
                </a:tc>
                <a:tc>
                  <a:txBody>
                    <a:bodyPr/>
                    <a:lstStyle/>
                    <a:p>
                      <a:r>
                        <a:rPr lang="en-US" sz="1200" b="1" dirty="0"/>
                        <a:t>0</a:t>
                      </a:r>
                    </a:p>
                  </a:txBody>
                  <a:tcPr/>
                </a:tc>
                <a:extLst>
                  <a:ext uri="{0D108BD9-81ED-4DB2-BD59-A6C34878D82A}">
                    <a16:rowId xmlns:a16="http://schemas.microsoft.com/office/drawing/2014/main" val="3580694335"/>
                  </a:ext>
                </a:extLst>
              </a:tr>
              <a:tr h="342061">
                <a:tc>
                  <a:txBody>
                    <a:bodyPr/>
                    <a:lstStyle/>
                    <a:p>
                      <a:r>
                        <a:rPr lang="en-US" sz="1200" dirty="0"/>
                        <a:t>Calculate</a:t>
                      </a:r>
                    </a:p>
                  </a:txBody>
                  <a:tcPr/>
                </a:tc>
                <a:tc>
                  <a:txBody>
                    <a:bodyPr/>
                    <a:lstStyle/>
                    <a:p>
                      <a:r>
                        <a:rPr lang="en-US" sz="1200" dirty="0"/>
                        <a:t>1x128</a:t>
                      </a:r>
                    </a:p>
                  </a:txBody>
                  <a:tcPr/>
                </a:tc>
                <a:tc>
                  <a:txBody>
                    <a:bodyPr/>
                    <a:lstStyle/>
                    <a:p>
                      <a:r>
                        <a:rPr lang="en-US" sz="1200" dirty="0"/>
                        <a:t>1x64</a:t>
                      </a:r>
                    </a:p>
                  </a:txBody>
                  <a:tcPr/>
                </a:tc>
                <a:tc>
                  <a:txBody>
                    <a:bodyPr/>
                    <a:lstStyle/>
                    <a:p>
                      <a:r>
                        <a:rPr lang="en-US" sz="1200" dirty="0"/>
                        <a:t>0x32</a:t>
                      </a:r>
                    </a:p>
                  </a:txBody>
                  <a:tcPr/>
                </a:tc>
                <a:tc>
                  <a:txBody>
                    <a:bodyPr/>
                    <a:lstStyle/>
                    <a:p>
                      <a:r>
                        <a:rPr lang="en-US" sz="1200" dirty="0"/>
                        <a:t>0x16</a:t>
                      </a:r>
                    </a:p>
                  </a:txBody>
                  <a:tcPr/>
                </a:tc>
                <a:tc>
                  <a:txBody>
                    <a:bodyPr/>
                    <a:lstStyle/>
                    <a:p>
                      <a:r>
                        <a:rPr lang="en-US" sz="1200" dirty="0"/>
                        <a:t>0x8</a:t>
                      </a:r>
                    </a:p>
                  </a:txBody>
                  <a:tcPr/>
                </a:tc>
                <a:tc>
                  <a:txBody>
                    <a:bodyPr/>
                    <a:lstStyle/>
                    <a:p>
                      <a:r>
                        <a:rPr lang="en-US" sz="1200" dirty="0"/>
                        <a:t>0x4</a:t>
                      </a:r>
                    </a:p>
                  </a:txBody>
                  <a:tcPr/>
                </a:tc>
                <a:tc>
                  <a:txBody>
                    <a:bodyPr/>
                    <a:lstStyle/>
                    <a:p>
                      <a:r>
                        <a:rPr lang="en-US" sz="1200" dirty="0"/>
                        <a:t>0x2</a:t>
                      </a:r>
                    </a:p>
                  </a:txBody>
                  <a:tcPr/>
                </a:tc>
                <a:tc>
                  <a:txBody>
                    <a:bodyPr/>
                    <a:lstStyle/>
                    <a:p>
                      <a:r>
                        <a:rPr lang="en-US" sz="1200" dirty="0"/>
                        <a:t>0x1</a:t>
                      </a:r>
                    </a:p>
                  </a:txBody>
                  <a:tcPr/>
                </a:tc>
                <a:extLst>
                  <a:ext uri="{0D108BD9-81ED-4DB2-BD59-A6C34878D82A}">
                    <a16:rowId xmlns:a16="http://schemas.microsoft.com/office/drawing/2014/main" val="3026254151"/>
                  </a:ext>
                </a:extLst>
              </a:tr>
              <a:tr h="311016">
                <a:tc>
                  <a:txBody>
                    <a:bodyPr/>
                    <a:lstStyle/>
                    <a:p>
                      <a:r>
                        <a:rPr lang="en-US" sz="1200" dirty="0"/>
                        <a:t>Add Them Up…</a:t>
                      </a:r>
                    </a:p>
                  </a:txBody>
                  <a:tcPr/>
                </a:tc>
                <a:tc>
                  <a:txBody>
                    <a:bodyPr/>
                    <a:lstStyle/>
                    <a:p>
                      <a:r>
                        <a:rPr lang="en-US" sz="1200" dirty="0"/>
                        <a:t>128</a:t>
                      </a:r>
                    </a:p>
                  </a:txBody>
                  <a:tcPr/>
                </a:tc>
                <a:tc>
                  <a:txBody>
                    <a:bodyPr/>
                    <a:lstStyle/>
                    <a:p>
                      <a:r>
                        <a:rPr lang="en-US" sz="1200" dirty="0"/>
                        <a:t>+ 64</a:t>
                      </a:r>
                    </a:p>
                  </a:txBody>
                  <a:tcPr/>
                </a:tc>
                <a:tc>
                  <a:txBody>
                    <a:bodyPr/>
                    <a:lstStyle/>
                    <a:p>
                      <a:r>
                        <a:rPr lang="en-US" sz="1200" dirty="0"/>
                        <a:t>+ 0</a:t>
                      </a:r>
                    </a:p>
                  </a:txBody>
                  <a:tcPr/>
                </a:tc>
                <a:tc>
                  <a:txBody>
                    <a:bodyPr/>
                    <a:lstStyle/>
                    <a:p>
                      <a:r>
                        <a:rPr lang="en-US" sz="1200" dirty="0"/>
                        <a:t>+ 0</a:t>
                      </a:r>
                    </a:p>
                  </a:txBody>
                  <a:tcPr/>
                </a:tc>
                <a:tc>
                  <a:txBody>
                    <a:bodyPr/>
                    <a:lstStyle/>
                    <a:p>
                      <a:r>
                        <a:rPr lang="en-US" sz="1200" dirty="0"/>
                        <a:t>+ 0</a:t>
                      </a:r>
                    </a:p>
                  </a:txBody>
                  <a:tcPr/>
                </a:tc>
                <a:tc>
                  <a:txBody>
                    <a:bodyPr/>
                    <a:lstStyle/>
                    <a:p>
                      <a:r>
                        <a:rPr lang="en-US" sz="1200" dirty="0"/>
                        <a:t>+ 0</a:t>
                      </a:r>
                    </a:p>
                  </a:txBody>
                  <a:tcPr/>
                </a:tc>
                <a:tc>
                  <a:txBody>
                    <a:bodyPr/>
                    <a:lstStyle/>
                    <a:p>
                      <a:r>
                        <a:rPr lang="en-US" sz="1200" dirty="0"/>
                        <a:t>+ 0</a:t>
                      </a:r>
                    </a:p>
                  </a:txBody>
                  <a:tcPr/>
                </a:tc>
                <a:tc>
                  <a:txBody>
                    <a:bodyPr/>
                    <a:lstStyle/>
                    <a:p>
                      <a:r>
                        <a:rPr lang="en-US" sz="1200" dirty="0"/>
                        <a:t>+ 0</a:t>
                      </a:r>
                    </a:p>
                  </a:txBody>
                  <a:tcPr/>
                </a:tc>
                <a:extLst>
                  <a:ext uri="{0D108BD9-81ED-4DB2-BD59-A6C34878D82A}">
                    <a16:rowId xmlns:a16="http://schemas.microsoft.com/office/drawing/2014/main" val="4226814726"/>
                  </a:ext>
                </a:extLst>
              </a:tr>
              <a:tr h="342061">
                <a:tc>
                  <a:txBody>
                    <a:bodyPr/>
                    <a:lstStyle/>
                    <a:p>
                      <a:r>
                        <a:rPr lang="en-US" sz="1200" b="1" dirty="0"/>
                        <a:t>Binary Number (10101000)</a:t>
                      </a:r>
                    </a:p>
                  </a:txBody>
                  <a:tcPr/>
                </a:tc>
                <a:tc>
                  <a:txBody>
                    <a:bodyPr/>
                    <a:lstStyle/>
                    <a:p>
                      <a:r>
                        <a:rPr lang="en-US" sz="1200" b="1" dirty="0"/>
                        <a:t>1</a:t>
                      </a:r>
                    </a:p>
                  </a:txBody>
                  <a:tcPr/>
                </a:tc>
                <a:tc>
                  <a:txBody>
                    <a:bodyPr/>
                    <a:lstStyle/>
                    <a:p>
                      <a:r>
                        <a:rPr lang="en-US" sz="1200" b="1" dirty="0"/>
                        <a:t>0</a:t>
                      </a:r>
                    </a:p>
                  </a:txBody>
                  <a:tcPr/>
                </a:tc>
                <a:tc>
                  <a:txBody>
                    <a:bodyPr/>
                    <a:lstStyle/>
                    <a:p>
                      <a:r>
                        <a:rPr lang="en-US" sz="1200" b="1" dirty="0"/>
                        <a:t>1</a:t>
                      </a:r>
                    </a:p>
                  </a:txBody>
                  <a:tcPr/>
                </a:tc>
                <a:tc>
                  <a:txBody>
                    <a:bodyPr/>
                    <a:lstStyle/>
                    <a:p>
                      <a:r>
                        <a:rPr lang="en-US" sz="1200" b="1" dirty="0"/>
                        <a:t>0</a:t>
                      </a:r>
                    </a:p>
                  </a:txBody>
                  <a:tcPr/>
                </a:tc>
                <a:tc>
                  <a:txBody>
                    <a:bodyPr/>
                    <a:lstStyle/>
                    <a:p>
                      <a:r>
                        <a:rPr lang="en-US" sz="1200" b="1" dirty="0"/>
                        <a:t>1</a:t>
                      </a:r>
                    </a:p>
                  </a:txBody>
                  <a:tcPr/>
                </a:tc>
                <a:tc>
                  <a:txBody>
                    <a:bodyPr/>
                    <a:lstStyle/>
                    <a:p>
                      <a:r>
                        <a:rPr lang="en-US" sz="1200" b="1" dirty="0"/>
                        <a:t>0</a:t>
                      </a:r>
                    </a:p>
                  </a:txBody>
                  <a:tcPr/>
                </a:tc>
                <a:tc>
                  <a:txBody>
                    <a:bodyPr/>
                    <a:lstStyle/>
                    <a:p>
                      <a:r>
                        <a:rPr lang="en-US" sz="1200" b="1" dirty="0"/>
                        <a:t>0</a:t>
                      </a:r>
                    </a:p>
                  </a:txBody>
                  <a:tcPr/>
                </a:tc>
                <a:tc>
                  <a:txBody>
                    <a:bodyPr/>
                    <a:lstStyle/>
                    <a:p>
                      <a:r>
                        <a:rPr lang="en-US" sz="1200" b="1" dirty="0"/>
                        <a:t>0</a:t>
                      </a:r>
                    </a:p>
                  </a:txBody>
                  <a:tcPr/>
                </a:tc>
                <a:extLst>
                  <a:ext uri="{0D108BD9-81ED-4DB2-BD59-A6C34878D82A}">
                    <a16:rowId xmlns:a16="http://schemas.microsoft.com/office/drawing/2014/main" val="2135192349"/>
                  </a:ext>
                </a:extLst>
              </a:tr>
              <a:tr h="342061">
                <a:tc>
                  <a:txBody>
                    <a:bodyPr/>
                    <a:lstStyle/>
                    <a:p>
                      <a:r>
                        <a:rPr lang="en-US" sz="1200" dirty="0"/>
                        <a:t>Calculate</a:t>
                      </a:r>
                    </a:p>
                  </a:txBody>
                  <a:tcPr/>
                </a:tc>
                <a:tc>
                  <a:txBody>
                    <a:bodyPr/>
                    <a:lstStyle/>
                    <a:p>
                      <a:r>
                        <a:rPr lang="en-US" sz="1200" dirty="0"/>
                        <a:t>1x128</a:t>
                      </a:r>
                    </a:p>
                  </a:txBody>
                  <a:tcPr/>
                </a:tc>
                <a:tc>
                  <a:txBody>
                    <a:bodyPr/>
                    <a:lstStyle/>
                    <a:p>
                      <a:r>
                        <a:rPr lang="en-US" sz="1200" dirty="0"/>
                        <a:t>0x64</a:t>
                      </a:r>
                    </a:p>
                  </a:txBody>
                  <a:tcPr/>
                </a:tc>
                <a:tc>
                  <a:txBody>
                    <a:bodyPr/>
                    <a:lstStyle/>
                    <a:p>
                      <a:r>
                        <a:rPr lang="en-US" sz="1200" dirty="0"/>
                        <a:t>1x32</a:t>
                      </a:r>
                    </a:p>
                  </a:txBody>
                  <a:tcPr/>
                </a:tc>
                <a:tc>
                  <a:txBody>
                    <a:bodyPr/>
                    <a:lstStyle/>
                    <a:p>
                      <a:r>
                        <a:rPr lang="en-US" sz="1200" dirty="0"/>
                        <a:t>0x16</a:t>
                      </a:r>
                    </a:p>
                  </a:txBody>
                  <a:tcPr/>
                </a:tc>
                <a:tc>
                  <a:txBody>
                    <a:bodyPr/>
                    <a:lstStyle/>
                    <a:p>
                      <a:r>
                        <a:rPr lang="en-US" sz="1200" dirty="0"/>
                        <a:t>1x8</a:t>
                      </a:r>
                    </a:p>
                  </a:txBody>
                  <a:tcPr/>
                </a:tc>
                <a:tc>
                  <a:txBody>
                    <a:bodyPr/>
                    <a:lstStyle/>
                    <a:p>
                      <a:r>
                        <a:rPr lang="en-US" sz="1200" dirty="0"/>
                        <a:t>0x4</a:t>
                      </a:r>
                    </a:p>
                  </a:txBody>
                  <a:tcPr/>
                </a:tc>
                <a:tc>
                  <a:txBody>
                    <a:bodyPr/>
                    <a:lstStyle/>
                    <a:p>
                      <a:r>
                        <a:rPr lang="en-US" sz="1200" dirty="0"/>
                        <a:t>0x2</a:t>
                      </a:r>
                    </a:p>
                  </a:txBody>
                  <a:tcPr/>
                </a:tc>
                <a:tc>
                  <a:txBody>
                    <a:bodyPr/>
                    <a:lstStyle/>
                    <a:p>
                      <a:r>
                        <a:rPr lang="en-US" sz="1200" dirty="0"/>
                        <a:t>0x1</a:t>
                      </a:r>
                    </a:p>
                  </a:txBody>
                  <a:tcPr/>
                </a:tc>
                <a:extLst>
                  <a:ext uri="{0D108BD9-81ED-4DB2-BD59-A6C34878D82A}">
                    <a16:rowId xmlns:a16="http://schemas.microsoft.com/office/drawing/2014/main" val="1705965177"/>
                  </a:ext>
                </a:extLst>
              </a:tr>
              <a:tr h="311016">
                <a:tc>
                  <a:txBody>
                    <a:bodyPr/>
                    <a:lstStyle/>
                    <a:p>
                      <a:r>
                        <a:rPr lang="en-US" sz="1200" dirty="0"/>
                        <a:t>Add Them Up…</a:t>
                      </a:r>
                    </a:p>
                  </a:txBody>
                  <a:tcPr/>
                </a:tc>
                <a:tc>
                  <a:txBody>
                    <a:bodyPr/>
                    <a:lstStyle/>
                    <a:p>
                      <a:r>
                        <a:rPr lang="en-US" sz="1200" dirty="0"/>
                        <a:t>128</a:t>
                      </a:r>
                    </a:p>
                  </a:txBody>
                  <a:tcPr/>
                </a:tc>
                <a:tc>
                  <a:txBody>
                    <a:bodyPr/>
                    <a:lstStyle/>
                    <a:p>
                      <a:r>
                        <a:rPr lang="en-US" sz="1200" dirty="0"/>
                        <a:t>+ 0</a:t>
                      </a:r>
                    </a:p>
                  </a:txBody>
                  <a:tcPr/>
                </a:tc>
                <a:tc>
                  <a:txBody>
                    <a:bodyPr/>
                    <a:lstStyle/>
                    <a:p>
                      <a:r>
                        <a:rPr lang="en-US" sz="1200" dirty="0"/>
                        <a:t>+ 32</a:t>
                      </a:r>
                    </a:p>
                  </a:txBody>
                  <a:tcPr/>
                </a:tc>
                <a:tc>
                  <a:txBody>
                    <a:bodyPr/>
                    <a:lstStyle/>
                    <a:p>
                      <a:r>
                        <a:rPr lang="en-US" sz="1200" dirty="0"/>
                        <a:t>+ 0</a:t>
                      </a:r>
                    </a:p>
                  </a:txBody>
                  <a:tcPr/>
                </a:tc>
                <a:tc>
                  <a:txBody>
                    <a:bodyPr/>
                    <a:lstStyle/>
                    <a:p>
                      <a:r>
                        <a:rPr lang="en-US" sz="1200" dirty="0"/>
                        <a:t>+ 8</a:t>
                      </a:r>
                    </a:p>
                  </a:txBody>
                  <a:tcPr/>
                </a:tc>
                <a:tc>
                  <a:txBody>
                    <a:bodyPr/>
                    <a:lstStyle/>
                    <a:p>
                      <a:r>
                        <a:rPr lang="en-US" sz="1200" dirty="0"/>
                        <a:t>+ 0</a:t>
                      </a:r>
                    </a:p>
                  </a:txBody>
                  <a:tcPr/>
                </a:tc>
                <a:tc>
                  <a:txBody>
                    <a:bodyPr/>
                    <a:lstStyle/>
                    <a:p>
                      <a:r>
                        <a:rPr lang="en-US" sz="1200" dirty="0"/>
                        <a:t>+ 0</a:t>
                      </a:r>
                    </a:p>
                  </a:txBody>
                  <a:tcPr/>
                </a:tc>
                <a:tc>
                  <a:txBody>
                    <a:bodyPr/>
                    <a:lstStyle/>
                    <a:p>
                      <a:r>
                        <a:rPr lang="en-US" sz="1200" dirty="0"/>
                        <a:t>+ 0</a:t>
                      </a:r>
                    </a:p>
                  </a:txBody>
                  <a:tcPr/>
                </a:tc>
                <a:extLst>
                  <a:ext uri="{0D108BD9-81ED-4DB2-BD59-A6C34878D82A}">
                    <a16:rowId xmlns:a16="http://schemas.microsoft.com/office/drawing/2014/main" val="663785248"/>
                  </a:ext>
                </a:extLst>
              </a:tr>
              <a:tr h="342061">
                <a:tc>
                  <a:txBody>
                    <a:bodyPr/>
                    <a:lstStyle/>
                    <a:p>
                      <a:r>
                        <a:rPr lang="en-US" sz="1200" b="1" dirty="0"/>
                        <a:t>Binary Number (00001011)</a:t>
                      </a:r>
                    </a:p>
                  </a:txBody>
                  <a:tcPr/>
                </a:tc>
                <a:tc>
                  <a:txBody>
                    <a:bodyPr/>
                    <a:lstStyle/>
                    <a:p>
                      <a:r>
                        <a:rPr lang="en-US" sz="1200" b="1" dirty="0"/>
                        <a:t>0</a:t>
                      </a:r>
                    </a:p>
                  </a:txBody>
                  <a:tcPr/>
                </a:tc>
                <a:tc>
                  <a:txBody>
                    <a:bodyPr/>
                    <a:lstStyle/>
                    <a:p>
                      <a:r>
                        <a:rPr lang="en-US" sz="1200" b="1" dirty="0"/>
                        <a:t>0</a:t>
                      </a:r>
                    </a:p>
                  </a:txBody>
                  <a:tcPr/>
                </a:tc>
                <a:tc>
                  <a:txBody>
                    <a:bodyPr/>
                    <a:lstStyle/>
                    <a:p>
                      <a:r>
                        <a:rPr lang="en-US" sz="1200" b="1" dirty="0"/>
                        <a:t>0</a:t>
                      </a:r>
                    </a:p>
                  </a:txBody>
                  <a:tcPr/>
                </a:tc>
                <a:tc>
                  <a:txBody>
                    <a:bodyPr/>
                    <a:lstStyle/>
                    <a:p>
                      <a:r>
                        <a:rPr lang="en-US" sz="1200" b="1" dirty="0"/>
                        <a:t>0</a:t>
                      </a:r>
                    </a:p>
                  </a:txBody>
                  <a:tcPr/>
                </a:tc>
                <a:tc>
                  <a:txBody>
                    <a:bodyPr/>
                    <a:lstStyle/>
                    <a:p>
                      <a:r>
                        <a:rPr lang="en-US" sz="1200" b="1" dirty="0"/>
                        <a:t>1</a:t>
                      </a:r>
                    </a:p>
                  </a:txBody>
                  <a:tcPr/>
                </a:tc>
                <a:tc>
                  <a:txBody>
                    <a:bodyPr/>
                    <a:lstStyle/>
                    <a:p>
                      <a:r>
                        <a:rPr lang="en-US" sz="1200" b="1" dirty="0"/>
                        <a:t>0</a:t>
                      </a:r>
                    </a:p>
                  </a:txBody>
                  <a:tcPr/>
                </a:tc>
                <a:tc>
                  <a:txBody>
                    <a:bodyPr/>
                    <a:lstStyle/>
                    <a:p>
                      <a:r>
                        <a:rPr lang="en-US" sz="1200" b="1" dirty="0"/>
                        <a:t>1</a:t>
                      </a:r>
                    </a:p>
                  </a:txBody>
                  <a:tcPr/>
                </a:tc>
                <a:tc>
                  <a:txBody>
                    <a:bodyPr/>
                    <a:lstStyle/>
                    <a:p>
                      <a:r>
                        <a:rPr lang="en-US" sz="1200" b="1" dirty="0"/>
                        <a:t>1</a:t>
                      </a:r>
                    </a:p>
                  </a:txBody>
                  <a:tcPr/>
                </a:tc>
                <a:extLst>
                  <a:ext uri="{0D108BD9-81ED-4DB2-BD59-A6C34878D82A}">
                    <a16:rowId xmlns:a16="http://schemas.microsoft.com/office/drawing/2014/main" val="811484521"/>
                  </a:ext>
                </a:extLst>
              </a:tr>
              <a:tr h="342061">
                <a:tc>
                  <a:txBody>
                    <a:bodyPr/>
                    <a:lstStyle/>
                    <a:p>
                      <a:r>
                        <a:rPr lang="en-US" sz="1200" dirty="0"/>
                        <a:t>Calculate</a:t>
                      </a:r>
                    </a:p>
                  </a:txBody>
                  <a:tcPr/>
                </a:tc>
                <a:tc>
                  <a:txBody>
                    <a:bodyPr/>
                    <a:lstStyle/>
                    <a:p>
                      <a:r>
                        <a:rPr lang="en-US" sz="1200" dirty="0"/>
                        <a:t>0x128</a:t>
                      </a:r>
                    </a:p>
                  </a:txBody>
                  <a:tcPr/>
                </a:tc>
                <a:tc>
                  <a:txBody>
                    <a:bodyPr/>
                    <a:lstStyle/>
                    <a:p>
                      <a:r>
                        <a:rPr lang="en-US" sz="1200" dirty="0"/>
                        <a:t>0x64</a:t>
                      </a:r>
                    </a:p>
                  </a:txBody>
                  <a:tcPr/>
                </a:tc>
                <a:tc>
                  <a:txBody>
                    <a:bodyPr/>
                    <a:lstStyle/>
                    <a:p>
                      <a:r>
                        <a:rPr lang="en-US" sz="1200" dirty="0"/>
                        <a:t>0x32</a:t>
                      </a:r>
                    </a:p>
                  </a:txBody>
                  <a:tcPr/>
                </a:tc>
                <a:tc>
                  <a:txBody>
                    <a:bodyPr/>
                    <a:lstStyle/>
                    <a:p>
                      <a:r>
                        <a:rPr lang="en-US" sz="1200" dirty="0"/>
                        <a:t>0x16</a:t>
                      </a:r>
                    </a:p>
                  </a:txBody>
                  <a:tcPr/>
                </a:tc>
                <a:tc>
                  <a:txBody>
                    <a:bodyPr/>
                    <a:lstStyle/>
                    <a:p>
                      <a:r>
                        <a:rPr lang="en-US" sz="1200" dirty="0"/>
                        <a:t>1x8</a:t>
                      </a:r>
                    </a:p>
                  </a:txBody>
                  <a:tcPr/>
                </a:tc>
                <a:tc>
                  <a:txBody>
                    <a:bodyPr/>
                    <a:lstStyle/>
                    <a:p>
                      <a:r>
                        <a:rPr lang="en-US" sz="1200" dirty="0"/>
                        <a:t>0x4</a:t>
                      </a:r>
                    </a:p>
                  </a:txBody>
                  <a:tcPr/>
                </a:tc>
                <a:tc>
                  <a:txBody>
                    <a:bodyPr/>
                    <a:lstStyle/>
                    <a:p>
                      <a:r>
                        <a:rPr lang="en-US" sz="1200" dirty="0"/>
                        <a:t>1x2</a:t>
                      </a:r>
                    </a:p>
                  </a:txBody>
                  <a:tcPr/>
                </a:tc>
                <a:tc>
                  <a:txBody>
                    <a:bodyPr/>
                    <a:lstStyle/>
                    <a:p>
                      <a:r>
                        <a:rPr lang="en-US" sz="1200" dirty="0"/>
                        <a:t>1x1</a:t>
                      </a:r>
                    </a:p>
                  </a:txBody>
                  <a:tcPr/>
                </a:tc>
                <a:extLst>
                  <a:ext uri="{0D108BD9-81ED-4DB2-BD59-A6C34878D82A}">
                    <a16:rowId xmlns:a16="http://schemas.microsoft.com/office/drawing/2014/main" val="480687189"/>
                  </a:ext>
                </a:extLst>
              </a:tr>
              <a:tr h="311016">
                <a:tc>
                  <a:txBody>
                    <a:bodyPr/>
                    <a:lstStyle/>
                    <a:p>
                      <a:r>
                        <a:rPr lang="en-US" sz="1200" dirty="0"/>
                        <a:t>Add Them Up…</a:t>
                      </a:r>
                    </a:p>
                  </a:txBody>
                  <a:tcPr/>
                </a:tc>
                <a:tc>
                  <a:txBody>
                    <a:bodyPr/>
                    <a:lstStyle/>
                    <a:p>
                      <a:r>
                        <a:rPr lang="en-US" sz="1200" dirty="0"/>
                        <a:t>0</a:t>
                      </a:r>
                    </a:p>
                  </a:txBody>
                  <a:tcPr/>
                </a:tc>
                <a:tc>
                  <a:txBody>
                    <a:bodyPr/>
                    <a:lstStyle/>
                    <a:p>
                      <a:r>
                        <a:rPr lang="en-US" sz="1200" dirty="0"/>
                        <a:t>+ 0</a:t>
                      </a:r>
                    </a:p>
                  </a:txBody>
                  <a:tcPr/>
                </a:tc>
                <a:tc>
                  <a:txBody>
                    <a:bodyPr/>
                    <a:lstStyle/>
                    <a:p>
                      <a:r>
                        <a:rPr lang="en-US" sz="1200" dirty="0"/>
                        <a:t>+ 0</a:t>
                      </a:r>
                    </a:p>
                  </a:txBody>
                  <a:tcPr/>
                </a:tc>
                <a:tc>
                  <a:txBody>
                    <a:bodyPr/>
                    <a:lstStyle/>
                    <a:p>
                      <a:r>
                        <a:rPr lang="en-US" sz="1200" dirty="0"/>
                        <a:t>+ 0</a:t>
                      </a:r>
                    </a:p>
                  </a:txBody>
                  <a:tcPr/>
                </a:tc>
                <a:tc>
                  <a:txBody>
                    <a:bodyPr/>
                    <a:lstStyle/>
                    <a:p>
                      <a:r>
                        <a:rPr lang="en-US" sz="1200" dirty="0"/>
                        <a:t>+ 8</a:t>
                      </a:r>
                    </a:p>
                  </a:txBody>
                  <a:tcPr/>
                </a:tc>
                <a:tc>
                  <a:txBody>
                    <a:bodyPr/>
                    <a:lstStyle/>
                    <a:p>
                      <a:r>
                        <a:rPr lang="en-US" sz="1200" dirty="0"/>
                        <a:t>+ 0</a:t>
                      </a:r>
                    </a:p>
                  </a:txBody>
                  <a:tcPr/>
                </a:tc>
                <a:tc>
                  <a:txBody>
                    <a:bodyPr/>
                    <a:lstStyle/>
                    <a:p>
                      <a:r>
                        <a:rPr lang="en-US" sz="1200" dirty="0"/>
                        <a:t>+ 2</a:t>
                      </a:r>
                    </a:p>
                  </a:txBody>
                  <a:tcPr/>
                </a:tc>
                <a:tc>
                  <a:txBody>
                    <a:bodyPr/>
                    <a:lstStyle/>
                    <a:p>
                      <a:r>
                        <a:rPr lang="en-US" sz="1200" dirty="0"/>
                        <a:t>+ 1</a:t>
                      </a:r>
                    </a:p>
                  </a:txBody>
                  <a:tcPr/>
                </a:tc>
                <a:extLst>
                  <a:ext uri="{0D108BD9-81ED-4DB2-BD59-A6C34878D82A}">
                    <a16:rowId xmlns:a16="http://schemas.microsoft.com/office/drawing/2014/main" val="191276895"/>
                  </a:ext>
                </a:extLst>
              </a:tr>
              <a:tr h="342061">
                <a:tc>
                  <a:txBody>
                    <a:bodyPr/>
                    <a:lstStyle/>
                    <a:p>
                      <a:r>
                        <a:rPr lang="en-US" sz="1200" b="1" dirty="0"/>
                        <a:t>Binary Number (00001010)</a:t>
                      </a:r>
                    </a:p>
                  </a:txBody>
                  <a:tcPr/>
                </a:tc>
                <a:tc>
                  <a:txBody>
                    <a:bodyPr/>
                    <a:lstStyle/>
                    <a:p>
                      <a:r>
                        <a:rPr lang="en-US" sz="1200" b="1" dirty="0"/>
                        <a:t>0</a:t>
                      </a:r>
                    </a:p>
                  </a:txBody>
                  <a:tcPr/>
                </a:tc>
                <a:tc>
                  <a:txBody>
                    <a:bodyPr/>
                    <a:lstStyle/>
                    <a:p>
                      <a:r>
                        <a:rPr lang="en-US" sz="1200" b="1" dirty="0"/>
                        <a:t>0</a:t>
                      </a:r>
                    </a:p>
                  </a:txBody>
                  <a:tcPr/>
                </a:tc>
                <a:tc>
                  <a:txBody>
                    <a:bodyPr/>
                    <a:lstStyle/>
                    <a:p>
                      <a:r>
                        <a:rPr lang="en-US" sz="1200" b="1" dirty="0"/>
                        <a:t>0</a:t>
                      </a:r>
                    </a:p>
                  </a:txBody>
                  <a:tcPr/>
                </a:tc>
                <a:tc>
                  <a:txBody>
                    <a:bodyPr/>
                    <a:lstStyle/>
                    <a:p>
                      <a:r>
                        <a:rPr lang="en-US" sz="1200" b="1" dirty="0"/>
                        <a:t>0</a:t>
                      </a:r>
                    </a:p>
                  </a:txBody>
                  <a:tcPr/>
                </a:tc>
                <a:tc>
                  <a:txBody>
                    <a:bodyPr/>
                    <a:lstStyle/>
                    <a:p>
                      <a:r>
                        <a:rPr lang="en-US" sz="1200" b="1" dirty="0"/>
                        <a:t>1</a:t>
                      </a:r>
                    </a:p>
                  </a:txBody>
                  <a:tcPr/>
                </a:tc>
                <a:tc>
                  <a:txBody>
                    <a:bodyPr/>
                    <a:lstStyle/>
                    <a:p>
                      <a:r>
                        <a:rPr lang="en-US" sz="1200" b="1" dirty="0"/>
                        <a:t>0</a:t>
                      </a:r>
                    </a:p>
                  </a:txBody>
                  <a:tcPr/>
                </a:tc>
                <a:tc>
                  <a:txBody>
                    <a:bodyPr/>
                    <a:lstStyle/>
                    <a:p>
                      <a:r>
                        <a:rPr lang="en-US" sz="1200" b="1" dirty="0"/>
                        <a:t>1</a:t>
                      </a:r>
                    </a:p>
                  </a:txBody>
                  <a:tcPr/>
                </a:tc>
                <a:tc>
                  <a:txBody>
                    <a:bodyPr/>
                    <a:lstStyle/>
                    <a:p>
                      <a:r>
                        <a:rPr lang="en-US" sz="1200" b="1" dirty="0"/>
                        <a:t>0</a:t>
                      </a:r>
                    </a:p>
                  </a:txBody>
                  <a:tcPr/>
                </a:tc>
                <a:extLst>
                  <a:ext uri="{0D108BD9-81ED-4DB2-BD59-A6C34878D82A}">
                    <a16:rowId xmlns:a16="http://schemas.microsoft.com/office/drawing/2014/main" val="2114818952"/>
                  </a:ext>
                </a:extLst>
              </a:tr>
              <a:tr h="342061">
                <a:tc>
                  <a:txBody>
                    <a:bodyPr/>
                    <a:lstStyle/>
                    <a:p>
                      <a:r>
                        <a:rPr lang="en-US" sz="1200" dirty="0"/>
                        <a:t>Calculate</a:t>
                      </a:r>
                    </a:p>
                  </a:txBody>
                  <a:tcPr/>
                </a:tc>
                <a:tc>
                  <a:txBody>
                    <a:bodyPr/>
                    <a:lstStyle/>
                    <a:p>
                      <a:r>
                        <a:rPr lang="en-US" sz="1200" dirty="0"/>
                        <a:t>0x128</a:t>
                      </a:r>
                    </a:p>
                  </a:txBody>
                  <a:tcPr/>
                </a:tc>
                <a:tc>
                  <a:txBody>
                    <a:bodyPr/>
                    <a:lstStyle/>
                    <a:p>
                      <a:r>
                        <a:rPr lang="en-US" sz="1200" dirty="0"/>
                        <a:t>0x64</a:t>
                      </a:r>
                    </a:p>
                  </a:txBody>
                  <a:tcPr/>
                </a:tc>
                <a:tc>
                  <a:txBody>
                    <a:bodyPr/>
                    <a:lstStyle/>
                    <a:p>
                      <a:r>
                        <a:rPr lang="en-US" sz="1200" dirty="0"/>
                        <a:t>0x32</a:t>
                      </a:r>
                    </a:p>
                  </a:txBody>
                  <a:tcPr/>
                </a:tc>
                <a:tc>
                  <a:txBody>
                    <a:bodyPr/>
                    <a:lstStyle/>
                    <a:p>
                      <a:r>
                        <a:rPr lang="en-US" sz="1200" dirty="0"/>
                        <a:t>0x16</a:t>
                      </a:r>
                    </a:p>
                  </a:txBody>
                  <a:tcPr/>
                </a:tc>
                <a:tc>
                  <a:txBody>
                    <a:bodyPr/>
                    <a:lstStyle/>
                    <a:p>
                      <a:r>
                        <a:rPr lang="en-US" sz="1200" dirty="0"/>
                        <a:t>1x8</a:t>
                      </a:r>
                    </a:p>
                  </a:txBody>
                  <a:tcPr/>
                </a:tc>
                <a:tc>
                  <a:txBody>
                    <a:bodyPr/>
                    <a:lstStyle/>
                    <a:p>
                      <a:r>
                        <a:rPr lang="en-US" sz="1200" dirty="0"/>
                        <a:t>0x4</a:t>
                      </a:r>
                    </a:p>
                  </a:txBody>
                  <a:tcPr/>
                </a:tc>
                <a:tc>
                  <a:txBody>
                    <a:bodyPr/>
                    <a:lstStyle/>
                    <a:p>
                      <a:r>
                        <a:rPr lang="en-US" sz="1200" dirty="0"/>
                        <a:t>1x2</a:t>
                      </a:r>
                    </a:p>
                  </a:txBody>
                  <a:tcPr/>
                </a:tc>
                <a:tc>
                  <a:txBody>
                    <a:bodyPr/>
                    <a:lstStyle/>
                    <a:p>
                      <a:r>
                        <a:rPr lang="en-US" sz="1200" dirty="0"/>
                        <a:t>0x1</a:t>
                      </a:r>
                    </a:p>
                  </a:txBody>
                  <a:tcPr/>
                </a:tc>
                <a:extLst>
                  <a:ext uri="{0D108BD9-81ED-4DB2-BD59-A6C34878D82A}">
                    <a16:rowId xmlns:a16="http://schemas.microsoft.com/office/drawing/2014/main" val="2987708464"/>
                  </a:ext>
                </a:extLst>
              </a:tr>
              <a:tr h="311016">
                <a:tc>
                  <a:txBody>
                    <a:bodyPr/>
                    <a:lstStyle/>
                    <a:p>
                      <a:r>
                        <a:rPr lang="en-US" sz="1200" dirty="0"/>
                        <a:t>Add Them Up…</a:t>
                      </a:r>
                    </a:p>
                  </a:txBody>
                  <a:tcPr/>
                </a:tc>
                <a:tc>
                  <a:txBody>
                    <a:bodyPr/>
                    <a:lstStyle/>
                    <a:p>
                      <a:r>
                        <a:rPr lang="en-US" sz="1200" dirty="0"/>
                        <a:t>0</a:t>
                      </a:r>
                    </a:p>
                  </a:txBody>
                  <a:tcPr/>
                </a:tc>
                <a:tc>
                  <a:txBody>
                    <a:bodyPr/>
                    <a:lstStyle/>
                    <a:p>
                      <a:r>
                        <a:rPr lang="en-US" sz="1200" dirty="0"/>
                        <a:t>+ 0</a:t>
                      </a:r>
                    </a:p>
                  </a:txBody>
                  <a:tcPr/>
                </a:tc>
                <a:tc>
                  <a:txBody>
                    <a:bodyPr/>
                    <a:lstStyle/>
                    <a:p>
                      <a:r>
                        <a:rPr lang="en-US" sz="1200" dirty="0"/>
                        <a:t>+ 0</a:t>
                      </a:r>
                    </a:p>
                  </a:txBody>
                  <a:tcPr/>
                </a:tc>
                <a:tc>
                  <a:txBody>
                    <a:bodyPr/>
                    <a:lstStyle/>
                    <a:p>
                      <a:r>
                        <a:rPr lang="en-US" sz="1200" dirty="0"/>
                        <a:t>+ 0</a:t>
                      </a:r>
                    </a:p>
                  </a:txBody>
                  <a:tcPr/>
                </a:tc>
                <a:tc>
                  <a:txBody>
                    <a:bodyPr/>
                    <a:lstStyle/>
                    <a:p>
                      <a:r>
                        <a:rPr lang="en-US" sz="1200" dirty="0"/>
                        <a:t>+ 8</a:t>
                      </a:r>
                    </a:p>
                  </a:txBody>
                  <a:tcPr/>
                </a:tc>
                <a:tc>
                  <a:txBody>
                    <a:bodyPr/>
                    <a:lstStyle/>
                    <a:p>
                      <a:r>
                        <a:rPr lang="en-US" sz="1200" dirty="0"/>
                        <a:t>+ 0</a:t>
                      </a:r>
                    </a:p>
                  </a:txBody>
                  <a:tcPr/>
                </a:tc>
                <a:tc>
                  <a:txBody>
                    <a:bodyPr/>
                    <a:lstStyle/>
                    <a:p>
                      <a:r>
                        <a:rPr lang="en-US" sz="1200" dirty="0"/>
                        <a:t>+ 2</a:t>
                      </a:r>
                    </a:p>
                  </a:txBody>
                  <a:tcPr/>
                </a:tc>
                <a:tc>
                  <a:txBody>
                    <a:bodyPr/>
                    <a:lstStyle/>
                    <a:p>
                      <a:r>
                        <a:rPr lang="en-US" sz="1200" dirty="0"/>
                        <a:t>+ 0</a:t>
                      </a:r>
                    </a:p>
                  </a:txBody>
                  <a:tcPr/>
                </a:tc>
                <a:extLst>
                  <a:ext uri="{0D108BD9-81ED-4DB2-BD59-A6C34878D82A}">
                    <a16:rowId xmlns:a16="http://schemas.microsoft.com/office/drawing/2014/main" val="1243732414"/>
                  </a:ext>
                </a:extLst>
              </a:tr>
            </a:tbl>
          </a:graphicData>
        </a:graphic>
      </p:graphicFrame>
      <p:sp>
        <p:nvSpPr>
          <p:cNvPr id="5" name="Striped Right Arrow 9">
            <a:extLst>
              <a:ext uri="{FF2B5EF4-FFF2-40B4-BE49-F238E27FC236}">
                <a16:creationId xmlns:a16="http://schemas.microsoft.com/office/drawing/2014/main" id="{7FB0CEA9-3C73-2873-9339-E001F22DE6AB}"/>
              </a:ext>
            </a:extLst>
          </p:cNvPr>
          <p:cNvSpPr/>
          <p:nvPr/>
        </p:nvSpPr>
        <p:spPr>
          <a:xfrm>
            <a:off x="7201908" y="2593850"/>
            <a:ext cx="430915" cy="136228"/>
          </a:xfrm>
          <a:prstGeom prst="stripedRightArrow">
            <a:avLst/>
          </a:prstGeom>
          <a:solidFill>
            <a:srgbClr val="36A4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6" name="TextBox 5">
            <a:extLst>
              <a:ext uri="{FF2B5EF4-FFF2-40B4-BE49-F238E27FC236}">
                <a16:creationId xmlns:a16="http://schemas.microsoft.com/office/drawing/2014/main" id="{27F0525A-C430-63FF-F714-A1BEAC8656CB}"/>
              </a:ext>
            </a:extLst>
          </p:cNvPr>
          <p:cNvSpPr txBox="1"/>
          <p:nvPr/>
        </p:nvSpPr>
        <p:spPr>
          <a:xfrm>
            <a:off x="7545985" y="2477298"/>
            <a:ext cx="828814" cy="369332"/>
          </a:xfrm>
          <a:prstGeom prst="rect">
            <a:avLst/>
          </a:prstGeom>
          <a:noFill/>
        </p:spPr>
        <p:txBody>
          <a:bodyPr wrap="square" rtlCol="0">
            <a:spAutoFit/>
          </a:bodyPr>
          <a:lstStyle/>
          <a:p>
            <a:r>
              <a:rPr lang="en-US" dirty="0"/>
              <a:t>192</a:t>
            </a:r>
          </a:p>
        </p:txBody>
      </p:sp>
      <p:sp>
        <p:nvSpPr>
          <p:cNvPr id="7" name="Striped Right Arrow 10">
            <a:extLst>
              <a:ext uri="{FF2B5EF4-FFF2-40B4-BE49-F238E27FC236}">
                <a16:creationId xmlns:a16="http://schemas.microsoft.com/office/drawing/2014/main" id="{A4B414EC-4FA4-5A21-1183-011AE47BE2A1}"/>
              </a:ext>
            </a:extLst>
          </p:cNvPr>
          <p:cNvSpPr/>
          <p:nvPr/>
        </p:nvSpPr>
        <p:spPr>
          <a:xfrm>
            <a:off x="7189914" y="3954137"/>
            <a:ext cx="430915" cy="136228"/>
          </a:xfrm>
          <a:prstGeom prst="stripedRightArrow">
            <a:avLst/>
          </a:prstGeom>
          <a:solidFill>
            <a:srgbClr val="36A4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8" name="TextBox 7">
            <a:extLst>
              <a:ext uri="{FF2B5EF4-FFF2-40B4-BE49-F238E27FC236}">
                <a16:creationId xmlns:a16="http://schemas.microsoft.com/office/drawing/2014/main" id="{CAB54F0C-571D-67C2-8E53-D936F58E1686}"/>
              </a:ext>
            </a:extLst>
          </p:cNvPr>
          <p:cNvSpPr txBox="1"/>
          <p:nvPr/>
        </p:nvSpPr>
        <p:spPr>
          <a:xfrm>
            <a:off x="7467600" y="3769471"/>
            <a:ext cx="828814" cy="369332"/>
          </a:xfrm>
          <a:prstGeom prst="rect">
            <a:avLst/>
          </a:prstGeom>
          <a:noFill/>
        </p:spPr>
        <p:txBody>
          <a:bodyPr wrap="square" rtlCol="0">
            <a:spAutoFit/>
          </a:bodyPr>
          <a:lstStyle/>
          <a:p>
            <a:r>
              <a:rPr lang="en-US" dirty="0"/>
              <a:t>168</a:t>
            </a:r>
          </a:p>
        </p:txBody>
      </p:sp>
      <p:sp>
        <p:nvSpPr>
          <p:cNvPr id="9" name="Striped Right Arrow 11">
            <a:extLst>
              <a:ext uri="{FF2B5EF4-FFF2-40B4-BE49-F238E27FC236}">
                <a16:creationId xmlns:a16="http://schemas.microsoft.com/office/drawing/2014/main" id="{9FF53FE5-A2CA-44A6-55BA-33C132678339}"/>
              </a:ext>
            </a:extLst>
          </p:cNvPr>
          <p:cNvSpPr/>
          <p:nvPr/>
        </p:nvSpPr>
        <p:spPr>
          <a:xfrm>
            <a:off x="7229057" y="4856571"/>
            <a:ext cx="430915" cy="136228"/>
          </a:xfrm>
          <a:prstGeom prst="stripedRightArrow">
            <a:avLst/>
          </a:prstGeom>
          <a:solidFill>
            <a:srgbClr val="36A4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0" name="TextBox 9">
            <a:extLst>
              <a:ext uri="{FF2B5EF4-FFF2-40B4-BE49-F238E27FC236}">
                <a16:creationId xmlns:a16="http://schemas.microsoft.com/office/drawing/2014/main" id="{69D41EA5-F925-008C-176F-2F4C9149FC4A}"/>
              </a:ext>
            </a:extLst>
          </p:cNvPr>
          <p:cNvSpPr txBox="1"/>
          <p:nvPr/>
        </p:nvSpPr>
        <p:spPr>
          <a:xfrm>
            <a:off x="7590094" y="4808133"/>
            <a:ext cx="622155" cy="369332"/>
          </a:xfrm>
          <a:prstGeom prst="rect">
            <a:avLst/>
          </a:prstGeom>
          <a:noFill/>
        </p:spPr>
        <p:txBody>
          <a:bodyPr wrap="square" rtlCol="0">
            <a:spAutoFit/>
          </a:bodyPr>
          <a:lstStyle/>
          <a:p>
            <a:r>
              <a:rPr lang="en-US" dirty="0"/>
              <a:t>11</a:t>
            </a:r>
          </a:p>
        </p:txBody>
      </p:sp>
      <p:sp>
        <p:nvSpPr>
          <p:cNvPr id="11" name="Striped Right Arrow 12">
            <a:extLst>
              <a:ext uri="{FF2B5EF4-FFF2-40B4-BE49-F238E27FC236}">
                <a16:creationId xmlns:a16="http://schemas.microsoft.com/office/drawing/2014/main" id="{1E075A53-703F-807E-9C42-1748C60C6B04}"/>
              </a:ext>
            </a:extLst>
          </p:cNvPr>
          <p:cNvSpPr/>
          <p:nvPr/>
        </p:nvSpPr>
        <p:spPr>
          <a:xfrm>
            <a:off x="7229057" y="5937757"/>
            <a:ext cx="430915" cy="77329"/>
          </a:xfrm>
          <a:prstGeom prst="stripedRightArrow">
            <a:avLst/>
          </a:prstGeom>
          <a:solidFill>
            <a:srgbClr val="36A4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12" name="TextBox 11">
            <a:extLst>
              <a:ext uri="{FF2B5EF4-FFF2-40B4-BE49-F238E27FC236}">
                <a16:creationId xmlns:a16="http://schemas.microsoft.com/office/drawing/2014/main" id="{BC0005B4-7BA4-3CB8-1D10-CE577BB43C9E}"/>
              </a:ext>
            </a:extLst>
          </p:cNvPr>
          <p:cNvSpPr txBox="1"/>
          <p:nvPr/>
        </p:nvSpPr>
        <p:spPr>
          <a:xfrm>
            <a:off x="7545985" y="5753091"/>
            <a:ext cx="622155" cy="369332"/>
          </a:xfrm>
          <a:prstGeom prst="rect">
            <a:avLst/>
          </a:prstGeom>
          <a:noFill/>
        </p:spPr>
        <p:txBody>
          <a:bodyPr wrap="square" rtlCol="0">
            <a:spAutoFit/>
          </a:bodyPr>
          <a:lstStyle/>
          <a:p>
            <a:r>
              <a:rPr lang="en-US" dirty="0"/>
              <a:t>10</a:t>
            </a:r>
          </a:p>
        </p:txBody>
      </p:sp>
      <p:sp>
        <p:nvSpPr>
          <p:cNvPr id="13" name="TextBox 12">
            <a:extLst>
              <a:ext uri="{FF2B5EF4-FFF2-40B4-BE49-F238E27FC236}">
                <a16:creationId xmlns:a16="http://schemas.microsoft.com/office/drawing/2014/main" id="{04399B29-E109-88BA-1CCC-87D700B7EAB2}"/>
              </a:ext>
            </a:extLst>
          </p:cNvPr>
          <p:cNvSpPr txBox="1"/>
          <p:nvPr/>
        </p:nvSpPr>
        <p:spPr>
          <a:xfrm>
            <a:off x="4343400" y="6517843"/>
            <a:ext cx="2585421" cy="369332"/>
          </a:xfrm>
          <a:prstGeom prst="rect">
            <a:avLst/>
          </a:prstGeom>
          <a:noFill/>
        </p:spPr>
        <p:txBody>
          <a:bodyPr wrap="square" rtlCol="0">
            <a:spAutoFit/>
          </a:bodyPr>
          <a:lstStyle/>
          <a:p>
            <a:r>
              <a:rPr lang="en-US" dirty="0"/>
              <a:t>192.168.11.10</a:t>
            </a:r>
          </a:p>
        </p:txBody>
      </p:sp>
      <p:sp>
        <p:nvSpPr>
          <p:cNvPr id="14" name="Date Placeholder 13">
            <a:extLst>
              <a:ext uri="{FF2B5EF4-FFF2-40B4-BE49-F238E27FC236}">
                <a16:creationId xmlns:a16="http://schemas.microsoft.com/office/drawing/2014/main" id="{F3C5AD50-9848-9B2F-C2C0-EB9EEAA38500}"/>
              </a:ext>
            </a:extLst>
          </p:cNvPr>
          <p:cNvSpPr>
            <a:spLocks noGrp="1"/>
          </p:cNvSpPr>
          <p:nvPr>
            <p:ph type="dt" sz="half" idx="10"/>
          </p:nvPr>
        </p:nvSpPr>
        <p:spPr>
          <a:xfrm>
            <a:off x="479170" y="6354623"/>
            <a:ext cx="3102230" cy="258700"/>
          </a:xfrm>
        </p:spPr>
        <p:txBody>
          <a:bodyPr/>
          <a:lstStyle/>
          <a:p>
            <a:fld id="{3B219FED-8020-4C0B-B91B-F47A43DC7292}" type="datetime1">
              <a:rPr lang="en-US" smtClean="0"/>
              <a:t>2/23/2023</a:t>
            </a:fld>
            <a:endParaRPr lang="en-US"/>
          </a:p>
        </p:txBody>
      </p:sp>
      <p:sp>
        <p:nvSpPr>
          <p:cNvPr id="15" name="Slide Number Placeholder 14">
            <a:extLst>
              <a:ext uri="{FF2B5EF4-FFF2-40B4-BE49-F238E27FC236}">
                <a16:creationId xmlns:a16="http://schemas.microsoft.com/office/drawing/2014/main" id="{6A57BBF9-A4E6-5303-9D69-ED837B38EFD7}"/>
              </a:ext>
            </a:extLst>
          </p:cNvPr>
          <p:cNvSpPr>
            <a:spLocks noGrp="1"/>
          </p:cNvSpPr>
          <p:nvPr>
            <p:ph type="sldNum" sz="quarter" idx="12"/>
          </p:nvPr>
        </p:nvSpPr>
        <p:spPr>
          <a:xfrm>
            <a:off x="8251570" y="6354623"/>
            <a:ext cx="3102230" cy="258700"/>
          </a:xfrm>
        </p:spPr>
        <p:txBody>
          <a:bodyPr/>
          <a:lstStyle/>
          <a:p>
            <a:fld id="{E7D58198-0E8D-4080-9CD6-1190D553EBC9}" type="slidenum">
              <a:rPr lang="en-US" smtClean="0"/>
              <a:t>27</a:t>
            </a:fld>
            <a:endParaRPr lang="en-US"/>
          </a:p>
        </p:txBody>
      </p:sp>
    </p:spTree>
    <p:extLst>
      <p:ext uri="{BB962C8B-B14F-4D97-AF65-F5344CB8AC3E}">
        <p14:creationId xmlns:p14="http://schemas.microsoft.com/office/powerpoint/2010/main" val="3102795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normAutofit/>
          </a:bodyPr>
          <a:lstStyle/>
          <a:p>
            <a:r>
              <a:rPr lang="en-US" dirty="0" err="1"/>
              <a:t>Subnetting</a:t>
            </a:r>
            <a:endParaRPr lang="en-US" dirty="0"/>
          </a:p>
        </p:txBody>
      </p:sp>
      <p:sp>
        <p:nvSpPr>
          <p:cNvPr id="3" name="Content Placeholder 2"/>
          <p:cNvSpPr>
            <a:spLocks noGrp="1"/>
          </p:cNvSpPr>
          <p:nvPr>
            <p:ph idx="1"/>
          </p:nvPr>
        </p:nvSpPr>
        <p:spPr>
          <a:xfrm>
            <a:off x="304800" y="956468"/>
            <a:ext cx="8229600" cy="4876800"/>
          </a:xfrm>
        </p:spPr>
        <p:txBody>
          <a:bodyPr>
            <a:normAutofit/>
          </a:bodyPr>
          <a:lstStyle/>
          <a:p>
            <a:r>
              <a:rPr lang="en-US" dirty="0" err="1">
                <a:latin typeface="Times New Roman" panose="02020603050405020304" pitchFamily="18" charset="0"/>
                <a:cs typeface="Times New Roman" panose="02020603050405020304" pitchFamily="18" charset="0"/>
              </a:rPr>
              <a:t>Subnetting</a:t>
            </a:r>
            <a:r>
              <a:rPr lang="en-US" dirty="0">
                <a:latin typeface="Times New Roman" panose="02020603050405020304" pitchFamily="18" charset="0"/>
                <a:cs typeface="Times New Roman" panose="02020603050405020304" pitchFamily="18" charset="0"/>
              </a:rPr>
              <a:t> is a process of dividing or segmenting a network into smaller networks called subnets.</a:t>
            </a:r>
          </a:p>
          <a:p>
            <a:r>
              <a:rPr lang="en-US" dirty="0">
                <a:latin typeface="Times New Roman" panose="02020603050405020304" pitchFamily="18" charset="0"/>
                <a:cs typeface="Times New Roman" panose="02020603050405020304" pitchFamily="18" charset="0"/>
              </a:rPr>
              <a:t>A subnet or a </a:t>
            </a:r>
            <a:r>
              <a:rPr lang="en-US" dirty="0" err="1">
                <a:latin typeface="Times New Roman" panose="02020603050405020304" pitchFamily="18" charset="0"/>
                <a:cs typeface="Times New Roman" panose="02020603050405020304" pitchFamily="18" charset="0"/>
              </a:rPr>
              <a:t>subnetwork</a:t>
            </a:r>
            <a:r>
              <a:rPr lang="en-US" dirty="0">
                <a:latin typeface="Times New Roman" panose="02020603050405020304" pitchFamily="18" charset="0"/>
                <a:cs typeface="Times New Roman" panose="02020603050405020304" pitchFamily="18" charset="0"/>
              </a:rPr>
              <a:t> is a segmented piece of a larger network.</a:t>
            </a:r>
          </a:p>
          <a:p>
            <a:r>
              <a:rPr lang="en-US" dirty="0">
                <a:latin typeface="Times New Roman" panose="02020603050405020304" pitchFamily="18" charset="0"/>
                <a:cs typeface="Times New Roman" panose="02020603050405020304" pitchFamily="18" charset="0"/>
              </a:rPr>
              <a:t>If an organization was granted a large block in class A or B, it could divide the addresses into several contiguous groups and assign each group to smaller networks (called subnets).</a:t>
            </a:r>
          </a:p>
          <a:p>
            <a:r>
              <a:rPr lang="en-US" dirty="0">
                <a:latin typeface="Times New Roman" panose="02020603050405020304" pitchFamily="18" charset="0"/>
                <a:cs typeface="Times New Roman" panose="02020603050405020304" pitchFamily="18" charset="0"/>
              </a:rPr>
              <a:t>or, in rare cases, share part of the addresses with neighbors. </a:t>
            </a:r>
          </a:p>
          <a:p>
            <a:endParaRPr lang="en-US"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BC23B188-7D7D-E221-8886-A70D9FA02033}"/>
              </a:ext>
            </a:extLst>
          </p:cNvPr>
          <p:cNvPicPr>
            <a:picLocks noChangeAspect="1" noChangeArrowheads="1"/>
          </p:cNvPicPr>
          <p:nvPr/>
        </p:nvPicPr>
        <p:blipFill rotWithShape="1">
          <a:blip r:embed="rId2" cstate="print"/>
          <a:srcRect l="40734" t="46354" r="24432" b="32311"/>
          <a:stretch/>
        </p:blipFill>
        <p:spPr>
          <a:xfrm>
            <a:off x="1371600" y="4267200"/>
            <a:ext cx="5766619" cy="2590800"/>
          </a:xfrm>
          <a:prstGeom prst="rect">
            <a:avLst/>
          </a:prstGeom>
          <a:noFill/>
        </p:spPr>
      </p:pic>
    </p:spTree>
    <p:extLst>
      <p:ext uri="{BB962C8B-B14F-4D97-AF65-F5344CB8AC3E}">
        <p14:creationId xmlns:p14="http://schemas.microsoft.com/office/powerpoint/2010/main" val="7246005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Reasons for </a:t>
            </a:r>
            <a:r>
              <a:rPr lang="en-US" dirty="0" err="1"/>
              <a:t>Subnetting</a:t>
            </a:r>
            <a:endParaRPr lang="en-US" dirty="0"/>
          </a:p>
        </p:txBody>
      </p:sp>
      <p:sp>
        <p:nvSpPr>
          <p:cNvPr id="3" name="Content Placeholder 2"/>
          <p:cNvSpPr>
            <a:spLocks noGrp="1"/>
          </p:cNvSpPr>
          <p:nvPr>
            <p:ph idx="1"/>
          </p:nvPr>
        </p:nvSpPr>
        <p:spPr/>
        <p:txBody>
          <a:bodyPr>
            <a:noAutofit/>
          </a:bodyPr>
          <a:lstStyle/>
          <a:p>
            <a:pPr marL="0" indent="0">
              <a:lnSpc>
                <a:spcPct val="75000"/>
              </a:lnSpc>
              <a:buFont typeface="Wingdings" pitchFamily="2" charset="2"/>
              <a:buNone/>
            </a:pPr>
            <a:r>
              <a:rPr lang="en-US" b="1" dirty="0">
                <a:latin typeface="Times New Roman" panose="02020603050405020304" pitchFamily="18" charset="0"/>
                <a:cs typeface="Times New Roman" panose="02020603050405020304" pitchFamily="18" charset="0"/>
              </a:rPr>
              <a:t>Large networks need to be segmented into smaller sub-networks, creating smaller groups of devices and services in order to:</a:t>
            </a:r>
          </a:p>
          <a:p>
            <a:pPr>
              <a:lnSpc>
                <a:spcPct val="75000"/>
              </a:lnSpc>
            </a:pPr>
            <a:r>
              <a:rPr lang="en-US" dirty="0">
                <a:latin typeface="Times New Roman" panose="02020603050405020304" pitchFamily="18" charset="0"/>
                <a:cs typeface="Times New Roman" panose="02020603050405020304" pitchFamily="18" charset="0"/>
              </a:rPr>
              <a:t>Control traffic by containing broadcast traffic within </a:t>
            </a:r>
            <a:r>
              <a:rPr lang="en-US" dirty="0" err="1">
                <a:latin typeface="Times New Roman" panose="02020603050405020304" pitchFamily="18" charset="0"/>
                <a:cs typeface="Times New Roman" panose="02020603050405020304" pitchFamily="18" charset="0"/>
              </a:rPr>
              <a:t>subnetwork</a:t>
            </a:r>
            <a:r>
              <a:rPr lang="en-US" dirty="0">
                <a:latin typeface="Times New Roman" panose="02020603050405020304" pitchFamily="18" charset="0"/>
                <a:cs typeface="Times New Roman" panose="02020603050405020304" pitchFamily="18" charset="0"/>
              </a:rPr>
              <a:t> </a:t>
            </a:r>
          </a:p>
          <a:p>
            <a:pPr>
              <a:lnSpc>
                <a:spcPct val="75000"/>
              </a:lnSpc>
            </a:pPr>
            <a:r>
              <a:rPr lang="en-US" dirty="0">
                <a:latin typeface="Times New Roman" panose="02020603050405020304" pitchFamily="18" charset="0"/>
                <a:cs typeface="Times New Roman" panose="02020603050405020304" pitchFamily="18" charset="0"/>
              </a:rPr>
              <a:t>Reduce overall network traffic and improve network performance</a:t>
            </a:r>
          </a:p>
          <a:p>
            <a:pPr>
              <a:lnSpc>
                <a:spcPct val="75000"/>
              </a:lnSpc>
              <a:buFont typeface="Wingdings" pitchFamily="2" charset="2"/>
              <a:buNone/>
            </a:pPr>
            <a:r>
              <a:rPr lang="en-US" b="1" dirty="0">
                <a:latin typeface="Times New Roman" panose="02020603050405020304" pitchFamily="18" charset="0"/>
                <a:cs typeface="Times New Roman" panose="02020603050405020304" pitchFamily="18" charset="0"/>
              </a:rPr>
              <a:t>Communication Between Subnets</a:t>
            </a:r>
          </a:p>
          <a:p>
            <a:pPr>
              <a:lnSpc>
                <a:spcPct val="75000"/>
              </a:lnSpc>
            </a:pPr>
            <a:r>
              <a:rPr lang="en-US" dirty="0">
                <a:latin typeface="Times New Roman" panose="02020603050405020304" pitchFamily="18" charset="0"/>
                <a:cs typeface="Times New Roman" panose="02020603050405020304" pitchFamily="18" charset="0"/>
              </a:rPr>
              <a:t>A router is necessary for devices on different networks and subnets to communicate. </a:t>
            </a:r>
          </a:p>
          <a:p>
            <a:pPr>
              <a:lnSpc>
                <a:spcPct val="75000"/>
              </a:lnSpc>
            </a:pPr>
            <a:r>
              <a:rPr lang="en-US" dirty="0">
                <a:latin typeface="Times New Roman" panose="02020603050405020304" pitchFamily="18" charset="0"/>
                <a:cs typeface="Times New Roman" panose="02020603050405020304" pitchFamily="18" charset="0"/>
              </a:rPr>
              <a:t>Each router interface must have an IPv4 host address that belongs to the network or subnet that the router interface is connected to.</a:t>
            </a:r>
          </a:p>
          <a:p>
            <a:pPr>
              <a:lnSpc>
                <a:spcPct val="75000"/>
              </a:lnSpc>
            </a:pPr>
            <a:r>
              <a:rPr lang="en-US" dirty="0">
                <a:latin typeface="Times New Roman" panose="02020603050405020304" pitchFamily="18" charset="0"/>
                <a:cs typeface="Times New Roman" panose="02020603050405020304" pitchFamily="18" charset="0"/>
              </a:rPr>
              <a:t>Devices on a network and subnet use the router interface attached to their LAN as their default gateway.</a:t>
            </a:r>
          </a:p>
        </p:txBody>
      </p:sp>
    </p:spTree>
    <p:extLst>
      <p:ext uri="{BB962C8B-B14F-4D97-AF65-F5344CB8AC3E}">
        <p14:creationId xmlns:p14="http://schemas.microsoft.com/office/powerpoint/2010/main" val="2610946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Basic operations/ functions of the network layer</a:t>
            </a:r>
            <a:endParaRPr lang="en-US" dirty="0"/>
          </a:p>
        </p:txBody>
      </p:sp>
      <p:sp>
        <p:nvSpPr>
          <p:cNvPr id="3" name="Content Placeholder 2"/>
          <p:cNvSpPr>
            <a:spLocks noGrp="1"/>
          </p:cNvSpPr>
          <p:nvPr>
            <p:ph idx="1"/>
          </p:nvPr>
        </p:nvSpPr>
        <p:spPr/>
        <p:txBody>
          <a:bodyPr/>
          <a:lstStyle/>
          <a:p>
            <a:pPr marL="0" indent="0">
              <a:lnSpc>
                <a:spcPct val="150000"/>
              </a:lnSpc>
              <a:buNone/>
              <a:defRPr/>
            </a:pPr>
            <a:r>
              <a:rPr lang="en-US"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Logical addressing</a:t>
            </a:r>
          </a:p>
          <a:p>
            <a:pPr>
              <a:lnSpc>
                <a:spcPct val="150000"/>
              </a:lnSpc>
              <a:defRPr/>
            </a:pPr>
            <a:r>
              <a:rPr lang="en-US" dirty="0">
                <a:latin typeface="Times New Roman" panose="02020603050405020304" pitchFamily="18" charset="0"/>
                <a:cs typeface="Times New Roman" panose="02020603050405020304" pitchFamily="18" charset="0"/>
              </a:rPr>
              <a:t>If a packet passes the network boundary, we need another addressing system to help distinguish the source and destination systems. </a:t>
            </a:r>
          </a:p>
          <a:p>
            <a:pPr>
              <a:lnSpc>
                <a:spcPct val="150000"/>
              </a:lnSpc>
              <a:defRPr/>
            </a:pPr>
            <a:r>
              <a:rPr lang="en-US" dirty="0">
                <a:latin typeface="Times New Roman" panose="02020603050405020304" pitchFamily="18" charset="0"/>
                <a:cs typeface="Times New Roman" panose="02020603050405020304" pitchFamily="18" charset="0"/>
              </a:rPr>
              <a:t>The network layer adds a header to the packet coming from the upper layer that, among other things, includes the logical addresses of the sender and receiver.</a:t>
            </a:r>
            <a:endParaRPr lang="en-US" dirty="0"/>
          </a:p>
        </p:txBody>
      </p:sp>
    </p:spTree>
    <p:extLst>
      <p:ext uri="{BB962C8B-B14F-4D97-AF65-F5344CB8AC3E}">
        <p14:creationId xmlns:p14="http://schemas.microsoft.com/office/powerpoint/2010/main" val="10276297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err="1"/>
              <a:t>Subnetting</a:t>
            </a:r>
            <a:r>
              <a:rPr lang="en-CA" dirty="0"/>
              <a:t> cont..</a:t>
            </a:r>
            <a:endParaRPr lang="en-US" dirty="0"/>
          </a:p>
        </p:txBody>
      </p:sp>
      <p:sp>
        <p:nvSpPr>
          <p:cNvPr id="3" name="Content Placeholder 2"/>
          <p:cNvSpPr>
            <a:spLocks noGrp="1"/>
          </p:cNvSpPr>
          <p:nvPr>
            <p:ph idx="1"/>
          </p:nvPr>
        </p:nvSpPr>
        <p:spPr/>
        <p:txBody>
          <a:bodyPr/>
          <a:lstStyle/>
          <a:p>
            <a:pPr marL="176213" indent="-176213"/>
            <a:r>
              <a:rPr lang="en-CA" sz="2200" dirty="0">
                <a:latin typeface="Times New Roman" panose="02020603050405020304" pitchFamily="18" charset="0"/>
                <a:cs typeface="Times New Roman" panose="02020603050405020304" pitchFamily="18" charset="0"/>
              </a:rPr>
              <a:t>Networks are most easily </a:t>
            </a:r>
            <a:r>
              <a:rPr lang="en-CA" sz="2200" dirty="0" err="1">
                <a:latin typeface="Times New Roman" panose="02020603050405020304" pitchFamily="18" charset="0"/>
                <a:cs typeface="Times New Roman" panose="02020603050405020304" pitchFamily="18" charset="0"/>
              </a:rPr>
              <a:t>subnetted</a:t>
            </a:r>
            <a:r>
              <a:rPr lang="en-CA" sz="2200" dirty="0">
                <a:latin typeface="Times New Roman" panose="02020603050405020304" pitchFamily="18" charset="0"/>
                <a:cs typeface="Times New Roman" panose="02020603050405020304" pitchFamily="18" charset="0"/>
              </a:rPr>
              <a:t> at the octet boundary of /8, /16, and /24. </a:t>
            </a:r>
          </a:p>
          <a:p>
            <a:pPr marL="176213" indent="-176213"/>
            <a:r>
              <a:rPr lang="en-CA" sz="2200" dirty="0">
                <a:latin typeface="Times New Roman" panose="02020603050405020304" pitchFamily="18" charset="0"/>
                <a:cs typeface="Times New Roman" panose="02020603050405020304" pitchFamily="18" charset="0"/>
              </a:rPr>
              <a:t>Notice that using longer prefix lengths decreases the number of hosts per subnet.</a:t>
            </a:r>
            <a:endParaRPr lang="en-US" sz="2200" dirty="0">
              <a:latin typeface="Times New Roman" panose="02020603050405020304" pitchFamily="18" charset="0"/>
              <a:cs typeface="Times New Roman" panose="02020603050405020304" pitchFamily="18" charset="0"/>
            </a:endParaRPr>
          </a:p>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733800"/>
            <a:ext cx="75438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43527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Example</a:t>
            </a:r>
          </a:p>
          <a:p>
            <a:r>
              <a:rPr lang="en-US" dirty="0">
                <a:latin typeface="Times New Roman" panose="02020603050405020304" pitchFamily="18" charset="0"/>
                <a:cs typeface="Times New Roman" panose="02020603050405020304" pitchFamily="18" charset="0"/>
              </a:rPr>
              <a:t>192.168.5.85</a:t>
            </a:r>
          </a:p>
          <a:p>
            <a:r>
              <a:rPr lang="en-US" dirty="0">
                <a:latin typeface="Times New Roman" panose="02020603050405020304" pitchFamily="18" charset="0"/>
                <a:cs typeface="Times New Roman" panose="02020603050405020304" pitchFamily="18" charset="0"/>
              </a:rPr>
              <a:t>This address is a class C address. Its default subnet mask is 255.255.255.0.</a:t>
            </a:r>
          </a:p>
          <a:p>
            <a:r>
              <a:rPr lang="en-US" dirty="0">
                <a:latin typeface="Times New Roman" panose="02020603050405020304" pitchFamily="18" charset="0"/>
                <a:cs typeface="Times New Roman" panose="02020603050405020304" pitchFamily="18" charset="0"/>
              </a:rPr>
              <a:t>Or it could be written as 192.168.5.85/24. this shows 24 bits are network portion.</a:t>
            </a:r>
          </a:p>
          <a:p>
            <a:r>
              <a:rPr lang="en-US" dirty="0">
                <a:latin typeface="Times New Roman" panose="02020603050405020304" pitchFamily="18" charset="0"/>
                <a:cs typeface="Times New Roman" panose="02020603050405020304" pitchFamily="18" charset="0"/>
              </a:rPr>
              <a:t>Binary of 192.168.5.85 and 255.255.255.0 are 11000000.10101000.00000101.01010101 11111111.11111111.11111111.00000000</a:t>
            </a:r>
          </a:p>
          <a:p>
            <a:r>
              <a:rPr lang="en-US" dirty="0">
                <a:latin typeface="Times New Roman" panose="02020603050405020304" pitchFamily="18" charset="0"/>
                <a:cs typeface="Times New Roman" panose="02020603050405020304" pitchFamily="18" charset="0"/>
              </a:rPr>
              <a:t>By </a:t>
            </a:r>
            <a:r>
              <a:rPr lang="en-US" dirty="0" err="1">
                <a:latin typeface="Times New Roman" panose="02020603050405020304" pitchFamily="18" charset="0"/>
                <a:cs typeface="Times New Roman" panose="02020603050405020304" pitchFamily="18" charset="0"/>
              </a:rPr>
              <a:t>Anding</a:t>
            </a:r>
            <a:r>
              <a:rPr lang="en-US" dirty="0">
                <a:latin typeface="Times New Roman" panose="02020603050405020304" pitchFamily="18" charset="0"/>
                <a:cs typeface="Times New Roman" panose="02020603050405020304" pitchFamily="18" charset="0"/>
              </a:rPr>
              <a:t> these two, we get 11000000.10101000.00000101.00000000 = 192.168.5.0</a:t>
            </a:r>
          </a:p>
          <a:p>
            <a:r>
              <a:rPr lang="en-US" dirty="0">
                <a:latin typeface="Times New Roman" panose="02020603050405020304" pitchFamily="18" charset="0"/>
                <a:cs typeface="Times New Roman" panose="02020603050405020304" pitchFamily="18" charset="0"/>
              </a:rPr>
              <a:t>This is the network address and 192.168.5.255 is the broadcast address.</a:t>
            </a:r>
          </a:p>
          <a:p>
            <a:r>
              <a:rPr lang="en-US" dirty="0">
                <a:latin typeface="Times New Roman" panose="02020603050405020304" pitchFamily="18" charset="0"/>
                <a:cs typeface="Times New Roman" panose="02020603050405020304" pitchFamily="18" charset="0"/>
              </a:rPr>
              <a:t>192.168.5.1 - 192.168.5.254 will be the usable host address range.</a:t>
            </a:r>
          </a:p>
          <a:p>
            <a:endParaRPr lang="en-US" dirty="0"/>
          </a:p>
          <a:p>
            <a:endParaRPr lang="en-US" dirty="0"/>
          </a:p>
        </p:txBody>
      </p:sp>
    </p:spTree>
    <p:extLst>
      <p:ext uri="{BB962C8B-B14F-4D97-AF65-F5344CB8AC3E}">
        <p14:creationId xmlns:p14="http://schemas.microsoft.com/office/powerpoint/2010/main" val="3199919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90600"/>
          </a:xfrm>
        </p:spPr>
        <p:txBody>
          <a:bodyPr/>
          <a:lstStyle/>
          <a:p>
            <a:r>
              <a:rPr lang="en-US" dirty="0"/>
              <a:t>Cont..</a:t>
            </a:r>
          </a:p>
        </p:txBody>
      </p:sp>
      <p:sp>
        <p:nvSpPr>
          <p:cNvPr id="3" name="Content Placeholder 2"/>
          <p:cNvSpPr>
            <a:spLocks noGrp="1"/>
          </p:cNvSpPr>
          <p:nvPr>
            <p:ph idx="1"/>
          </p:nvPr>
        </p:nvSpPr>
        <p:spPr>
          <a:xfrm>
            <a:off x="457200" y="1371600"/>
            <a:ext cx="8229600" cy="4876800"/>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Formulas for Subnet Calculation </a:t>
            </a:r>
          </a:p>
          <a:p>
            <a:pPr marL="0" indent="0">
              <a:buNone/>
            </a:pPr>
            <a:r>
              <a:rPr lang="en-US" sz="2200" b="1" dirty="0">
                <a:latin typeface="Times New Roman" panose="02020603050405020304" pitchFamily="18" charset="0"/>
                <a:cs typeface="Times New Roman" panose="02020603050405020304" pitchFamily="18" charset="0"/>
              </a:rPr>
              <a:t>Possible Number of Subnets </a:t>
            </a:r>
          </a:p>
          <a:p>
            <a:r>
              <a:rPr lang="en-US" sz="2200" dirty="0">
                <a:latin typeface="Times New Roman" panose="02020603050405020304" pitchFamily="18" charset="0"/>
                <a:cs typeface="Times New Roman" panose="02020603050405020304" pitchFamily="18" charset="0"/>
              </a:rPr>
              <a:t>To calculate the number of possible subnets, use the formula 2</a:t>
            </a:r>
            <a:r>
              <a:rPr lang="en-US" sz="2800" baseline="30000" dirty="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 where n equals the number of host bits borrowed. </a:t>
            </a:r>
          </a:p>
          <a:p>
            <a:r>
              <a:rPr lang="en-US" sz="2200" dirty="0">
                <a:latin typeface="Times New Roman" panose="02020603050405020304" pitchFamily="18" charset="0"/>
                <a:cs typeface="Times New Roman" panose="02020603050405020304" pitchFamily="18" charset="0"/>
              </a:rPr>
              <a:t>For example, if three host bits are borrowed, then n=3. </a:t>
            </a:r>
          </a:p>
          <a:p>
            <a:r>
              <a:rPr lang="en-US" sz="2200" dirty="0">
                <a:latin typeface="Times New Roman" panose="02020603050405020304" pitchFamily="18" charset="0"/>
                <a:cs typeface="Times New Roman" panose="02020603050405020304" pitchFamily="18" charset="0"/>
              </a:rPr>
              <a:t>2</a:t>
            </a:r>
            <a:r>
              <a:rPr lang="en-US" sz="2800" baseline="30000" dirty="0">
                <a:latin typeface="Times New Roman" panose="02020603050405020304" pitchFamily="18" charset="0"/>
                <a:cs typeface="Times New Roman" panose="02020603050405020304" pitchFamily="18" charset="0"/>
              </a:rPr>
              <a:t>3</a:t>
            </a:r>
            <a:r>
              <a:rPr lang="en-US" sz="2200" dirty="0">
                <a:latin typeface="Times New Roman" panose="02020603050405020304" pitchFamily="18" charset="0"/>
                <a:cs typeface="Times New Roman" panose="02020603050405020304" pitchFamily="18" charset="0"/>
              </a:rPr>
              <a:t> = 8, so eight subnets are possible if three host bits are borrowed. </a:t>
            </a:r>
          </a:p>
          <a:p>
            <a:pPr marL="0" indent="0">
              <a:buNone/>
            </a:pPr>
            <a:r>
              <a:rPr lang="en-US" sz="2200" b="1" dirty="0">
                <a:latin typeface="Times New Roman" panose="02020603050405020304" pitchFamily="18" charset="0"/>
                <a:cs typeface="Times New Roman" panose="02020603050405020304" pitchFamily="18" charset="0"/>
              </a:rPr>
              <a:t>Possible Number of Hosts per Subnet </a:t>
            </a:r>
          </a:p>
          <a:p>
            <a:r>
              <a:rPr lang="en-US" sz="2200" dirty="0">
                <a:latin typeface="Times New Roman" panose="02020603050405020304" pitchFamily="18" charset="0"/>
                <a:cs typeface="Times New Roman" panose="02020603050405020304" pitchFamily="18" charset="0"/>
              </a:rPr>
              <a:t>To calculate the number of possible hosts per subnet, use the formula 2</a:t>
            </a:r>
            <a:r>
              <a:rPr lang="en-US" sz="2800" baseline="30000" dirty="0">
                <a:latin typeface="Times New Roman" panose="02020603050405020304" pitchFamily="18" charset="0"/>
                <a:cs typeface="Times New Roman" panose="02020603050405020304" pitchFamily="18" charset="0"/>
              </a:rPr>
              <a:t>h</a:t>
            </a:r>
            <a:r>
              <a:rPr lang="en-US" sz="2200" dirty="0">
                <a:latin typeface="Times New Roman" panose="02020603050405020304" pitchFamily="18" charset="0"/>
                <a:cs typeface="Times New Roman" panose="02020603050405020304" pitchFamily="18" charset="0"/>
              </a:rPr>
              <a:t>, where h equals the number of host bits.</a:t>
            </a:r>
          </a:p>
          <a:p>
            <a:pPr marL="0" indent="0">
              <a:buNone/>
            </a:pPr>
            <a:r>
              <a:rPr lang="en-US" sz="2200" b="1" dirty="0">
                <a:latin typeface="Times New Roman" panose="02020603050405020304" pitchFamily="18" charset="0"/>
                <a:cs typeface="Times New Roman" panose="02020603050405020304" pitchFamily="18" charset="0"/>
              </a:rPr>
              <a:t>Possible Number of usable Hosts per Subnet </a:t>
            </a:r>
          </a:p>
          <a:p>
            <a:r>
              <a:rPr lang="en-US" sz="2200" dirty="0">
                <a:latin typeface="Times New Roman" panose="02020603050405020304" pitchFamily="18" charset="0"/>
                <a:cs typeface="Times New Roman" panose="02020603050405020304" pitchFamily="18" charset="0"/>
              </a:rPr>
              <a:t>To calculate the number of possible hosts per subnet, use the formula 2</a:t>
            </a:r>
            <a:r>
              <a:rPr lang="en-US" sz="2800" baseline="30000" dirty="0">
                <a:latin typeface="Times New Roman" panose="02020603050405020304" pitchFamily="18" charset="0"/>
                <a:cs typeface="Times New Roman" panose="02020603050405020304" pitchFamily="18" charset="0"/>
              </a:rPr>
              <a:t>h</a:t>
            </a:r>
            <a:r>
              <a:rPr lang="en-US" sz="2200" dirty="0">
                <a:latin typeface="Times New Roman" panose="02020603050405020304" pitchFamily="18" charset="0"/>
                <a:cs typeface="Times New Roman" panose="02020603050405020304" pitchFamily="18" charset="0"/>
              </a:rPr>
              <a:t> - 2, where h equals the number of host bits.</a:t>
            </a:r>
          </a:p>
          <a:p>
            <a:r>
              <a:rPr lang="en-US" sz="2200" dirty="0">
                <a:latin typeface="Times New Roman" panose="02020603050405020304" pitchFamily="18" charset="0"/>
                <a:cs typeface="Times New Roman" panose="02020603050405020304" pitchFamily="18" charset="0"/>
              </a:rPr>
              <a:t>The reason two addresses must be subtracted is because of the network address and the broadcast address. </a:t>
            </a:r>
          </a:p>
        </p:txBody>
      </p:sp>
    </p:spTree>
    <p:extLst>
      <p:ext uri="{BB962C8B-B14F-4D97-AF65-F5344CB8AC3E}">
        <p14:creationId xmlns:p14="http://schemas.microsoft.com/office/powerpoint/2010/main" val="21225966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In order to create IP subnets, host bits are changed to network bits. </a:t>
            </a:r>
          </a:p>
          <a:p>
            <a:r>
              <a:rPr lang="en-US" sz="2200" dirty="0">
                <a:latin typeface="Times New Roman" panose="02020603050405020304" pitchFamily="18" charset="0"/>
                <a:cs typeface="Times New Roman" panose="02020603050405020304" pitchFamily="18" charset="0"/>
              </a:rPr>
              <a:t>This is often called borrowing bits.</a:t>
            </a:r>
          </a:p>
          <a:p>
            <a:r>
              <a:rPr lang="en-US" sz="2200" dirty="0">
                <a:latin typeface="Times New Roman" panose="02020603050405020304" pitchFamily="18" charset="0"/>
                <a:cs typeface="Times New Roman" panose="02020603050405020304" pitchFamily="18" charset="0"/>
              </a:rPr>
              <a:t>It is also often referred to as taking host bits and giving them to the network. </a:t>
            </a:r>
          </a:p>
          <a:p>
            <a:r>
              <a:rPr lang="en-US" sz="2200" dirty="0">
                <a:latin typeface="Times New Roman" panose="02020603050405020304" pitchFamily="18" charset="0"/>
                <a:cs typeface="Times New Roman" panose="02020603050405020304" pitchFamily="18" charset="0"/>
              </a:rPr>
              <a:t>By borrowing host bits, more IP subnets are created, but each subnet can support fewer hosts. </a:t>
            </a:r>
          </a:p>
          <a:p>
            <a:r>
              <a:rPr lang="en-US" sz="2200" dirty="0">
                <a:latin typeface="Times New Roman" panose="02020603050405020304" pitchFamily="18" charset="0"/>
                <a:cs typeface="Times New Roman" panose="02020603050405020304" pitchFamily="18" charset="0"/>
              </a:rPr>
              <a:t>To change a host bit to a network bit, the subnet mask must be changed. </a:t>
            </a:r>
          </a:p>
          <a:p>
            <a:r>
              <a:rPr lang="en-US" sz="2200" dirty="0">
                <a:latin typeface="Times New Roman" panose="02020603050405020304" pitchFamily="18" charset="0"/>
                <a:cs typeface="Times New Roman" panose="02020603050405020304" pitchFamily="18" charset="0"/>
              </a:rPr>
              <a:t>Remember, a binary 0 in the subnet mask means that bit is part of the host portion of an IP address. A binary 1 in the subnet mask means that bit is part of the network portion of an IP address. </a:t>
            </a:r>
          </a:p>
          <a:p>
            <a:r>
              <a:rPr lang="en-US" sz="2200" dirty="0">
                <a:latin typeface="Times New Roman" panose="02020603050405020304" pitchFamily="18" charset="0"/>
                <a:cs typeface="Times New Roman" panose="02020603050405020304" pitchFamily="18" charset="0"/>
              </a:rPr>
              <a:t>So, to change a bit from a host bit to a network bit, the binary value of the bit must be changed from 0 to 1 in the subnet mask. </a:t>
            </a:r>
          </a:p>
        </p:txBody>
      </p:sp>
    </p:spTree>
    <p:extLst>
      <p:ext uri="{BB962C8B-B14F-4D97-AF65-F5344CB8AC3E}">
        <p14:creationId xmlns:p14="http://schemas.microsoft.com/office/powerpoint/2010/main" val="17913725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a:bodyPr>
          <a:lstStyle/>
          <a:p>
            <a:pPr marL="0" indent="0">
              <a:lnSpc>
                <a:spcPct val="75000"/>
              </a:lnSpc>
            </a:pPr>
            <a:r>
              <a:rPr lang="en-US" altLang="ja-JP" dirty="0">
                <a:ea typeface="ＭＳ Ｐゴシック" pitchFamily="34" charset="-128"/>
                <a:cs typeface="Arial" charset="0"/>
              </a:rPr>
              <a:t> </a:t>
            </a:r>
            <a:r>
              <a:rPr lang="en-US" altLang="ja-JP" sz="2200" dirty="0">
                <a:latin typeface="Times New Roman" panose="02020603050405020304" pitchFamily="18" charset="0"/>
                <a:cs typeface="Times New Roman" panose="02020603050405020304" pitchFamily="18" charset="0"/>
              </a:rPr>
              <a:t>Borrowing Bits to Create Subnets</a:t>
            </a:r>
          </a:p>
          <a:p>
            <a:pPr marL="0" indent="0">
              <a:lnSpc>
                <a:spcPct val="75000"/>
              </a:lnSpc>
            </a:pPr>
            <a:r>
              <a:rPr lang="en-US" altLang="ja-JP" sz="2200" dirty="0">
                <a:latin typeface="Times New Roman" panose="02020603050405020304" pitchFamily="18" charset="0"/>
                <a:cs typeface="Times New Roman" panose="02020603050405020304" pitchFamily="18" charset="0"/>
              </a:rPr>
              <a:t> Borrowing 1 bit   2</a:t>
            </a:r>
            <a:r>
              <a:rPr lang="en-US" altLang="ja-JP" baseline="30000" dirty="0">
                <a:latin typeface="Times New Roman" panose="02020603050405020304" pitchFamily="18" charset="0"/>
                <a:cs typeface="Times New Roman" panose="02020603050405020304" pitchFamily="18" charset="0"/>
              </a:rPr>
              <a:t>1</a:t>
            </a:r>
            <a:r>
              <a:rPr lang="en-US" altLang="ja-JP" sz="2200" dirty="0">
                <a:latin typeface="Times New Roman" panose="02020603050405020304" pitchFamily="18" charset="0"/>
                <a:cs typeface="Times New Roman" panose="02020603050405020304" pitchFamily="18" charset="0"/>
              </a:rPr>
              <a:t> = 2 subnets</a:t>
            </a:r>
          </a:p>
          <a:p>
            <a:pPr marL="0" indent="0">
              <a:lnSpc>
                <a:spcPct val="75000"/>
              </a:lnSpc>
            </a:pPr>
            <a:endParaRPr lang="en-US" altLang="ja-JP" dirty="0">
              <a:ea typeface="ＭＳ Ｐゴシック" pitchFamily="34" charset="-128"/>
              <a:cs typeface="Arial" charset="0"/>
            </a:endParaRPr>
          </a:p>
          <a:p>
            <a:pPr marL="0" indent="0">
              <a:lnSpc>
                <a:spcPct val="75000"/>
              </a:lnSpc>
            </a:pPr>
            <a:endParaRPr lang="en-US" altLang="ja-JP" dirty="0">
              <a:ea typeface="ＭＳ Ｐゴシック" pitchFamily="34" charset="-128"/>
              <a:cs typeface="Arial" charset="0"/>
            </a:endParaRPr>
          </a:p>
          <a:p>
            <a:pPr marL="0" indent="0">
              <a:lnSpc>
                <a:spcPct val="75000"/>
              </a:lnSpc>
            </a:pPr>
            <a:endParaRPr lang="en-US" altLang="ja-JP" dirty="0">
              <a:ea typeface="ＭＳ Ｐゴシック" pitchFamily="34" charset="-128"/>
              <a:cs typeface="Arial" charset="0"/>
            </a:endParaRPr>
          </a:p>
          <a:p>
            <a:pPr marL="0" indent="0">
              <a:lnSpc>
                <a:spcPct val="75000"/>
              </a:lnSpc>
            </a:pPr>
            <a:endParaRPr lang="en-US" altLang="ja-JP" dirty="0">
              <a:ea typeface="ＭＳ Ｐゴシック" pitchFamily="34" charset="-128"/>
              <a:cs typeface="Arial" charset="0"/>
            </a:endParaRPr>
          </a:p>
          <a:p>
            <a:pPr marL="0" indent="0">
              <a:lnSpc>
                <a:spcPct val="75000"/>
              </a:lnSpc>
            </a:pPr>
            <a:endParaRPr lang="en-US" altLang="ja-JP" dirty="0">
              <a:ea typeface="ＭＳ Ｐゴシック" pitchFamily="34" charset="-128"/>
              <a:cs typeface="Arial" charset="0"/>
            </a:endParaRPr>
          </a:p>
          <a:p>
            <a:pPr marL="0" indent="0">
              <a:lnSpc>
                <a:spcPct val="75000"/>
              </a:lnSpc>
            </a:pPr>
            <a:endParaRPr lang="en-US" altLang="ja-JP" dirty="0">
              <a:ea typeface="ＭＳ Ｐゴシック" pitchFamily="34" charset="-128"/>
              <a:cs typeface="Arial" charset="0"/>
            </a:endParaRPr>
          </a:p>
          <a:p>
            <a:pPr marL="0" indent="0">
              <a:lnSpc>
                <a:spcPct val="75000"/>
              </a:lnSpc>
            </a:pPr>
            <a:endParaRPr lang="en-US" altLang="ja-JP" dirty="0">
              <a:ea typeface="ＭＳ Ｐゴシック" pitchFamily="34" charset="-128"/>
              <a:cs typeface="Arial" charset="0"/>
            </a:endParaRPr>
          </a:p>
          <a:p>
            <a:endParaRPr lang="en-US" dirty="0"/>
          </a:p>
        </p:txBody>
      </p:sp>
      <p:pic>
        <p:nvPicPr>
          <p:cNvPr id="4" name="Picture 5">
            <a:extLst>
              <a:ext uri="{FF2B5EF4-FFF2-40B4-BE49-F238E27FC236}">
                <a16:creationId xmlns:a16="http://schemas.microsoft.com/office/drawing/2014/main" id="{EB6CD8DE-CEC8-1708-2927-2036627DAB51}"/>
              </a:ext>
            </a:extLst>
          </p:cNvPr>
          <p:cNvPicPr>
            <a:picLocks noChangeAspect="1" noChangeArrowheads="1"/>
          </p:cNvPicPr>
          <p:nvPr/>
        </p:nvPicPr>
        <p:blipFill>
          <a:blip r:embed="rId2" cstate="print"/>
          <a:srcRect l="32239" t="29465" r="29723" b="51289"/>
          <a:stretch>
            <a:fillRect/>
          </a:stretch>
        </p:blipFill>
        <p:spPr bwMode="auto">
          <a:xfrm>
            <a:off x="762000" y="2285999"/>
            <a:ext cx="6067425" cy="1539875"/>
          </a:xfrm>
          <a:prstGeom prst="rect">
            <a:avLst/>
          </a:prstGeom>
          <a:noFill/>
          <a:ln w="9525" algn="ctr">
            <a:noFill/>
            <a:miter lim="800000"/>
            <a:headEnd/>
            <a:tailEnd/>
          </a:ln>
        </p:spPr>
      </p:pic>
      <p:pic>
        <p:nvPicPr>
          <p:cNvPr id="5" name="Picture 5">
            <a:extLst>
              <a:ext uri="{FF2B5EF4-FFF2-40B4-BE49-F238E27FC236}">
                <a16:creationId xmlns:a16="http://schemas.microsoft.com/office/drawing/2014/main" id="{36A0CF3C-A095-C9EF-5477-DE849A564469}"/>
              </a:ext>
            </a:extLst>
          </p:cNvPr>
          <p:cNvPicPr>
            <a:picLocks noChangeAspect="1" noChangeArrowheads="1"/>
          </p:cNvPicPr>
          <p:nvPr/>
        </p:nvPicPr>
        <p:blipFill>
          <a:blip r:embed="rId3" cstate="print"/>
          <a:srcRect l="32822" t="29762" r="28247" b="57976"/>
          <a:stretch>
            <a:fillRect/>
          </a:stretch>
        </p:blipFill>
        <p:spPr bwMode="auto">
          <a:xfrm>
            <a:off x="762000" y="3548062"/>
            <a:ext cx="6719888" cy="1247775"/>
          </a:xfrm>
          <a:prstGeom prst="rect">
            <a:avLst/>
          </a:prstGeom>
          <a:noFill/>
          <a:ln w="9525" algn="ctr">
            <a:noFill/>
            <a:miter lim="800000"/>
            <a:headEnd/>
            <a:tailEnd/>
          </a:ln>
        </p:spPr>
      </p:pic>
      <p:sp>
        <p:nvSpPr>
          <p:cNvPr id="7" name="Rectangle 6">
            <a:extLst>
              <a:ext uri="{FF2B5EF4-FFF2-40B4-BE49-F238E27FC236}">
                <a16:creationId xmlns:a16="http://schemas.microsoft.com/office/drawing/2014/main" id="{915C3822-D714-A442-E6D1-4A86817FB227}"/>
              </a:ext>
            </a:extLst>
          </p:cNvPr>
          <p:cNvSpPr>
            <a:spLocks noChangeArrowheads="1"/>
          </p:cNvSpPr>
          <p:nvPr/>
        </p:nvSpPr>
        <p:spPr bwMode="auto">
          <a:xfrm>
            <a:off x="762000" y="5230812"/>
            <a:ext cx="3581400" cy="1246495"/>
          </a:xfrm>
          <a:prstGeom prst="rect">
            <a:avLst/>
          </a:prstGeom>
          <a:noFill/>
          <a:ln w="9525">
            <a:noFill/>
            <a:miter lim="800000"/>
            <a:headEnd/>
            <a:tailEnd/>
          </a:ln>
        </p:spPr>
        <p:txBody>
          <a:bodyPr wrap="square">
            <a:spAutoFit/>
          </a:bodyPr>
          <a:lstStyle/>
          <a:p>
            <a:pPr>
              <a:lnSpc>
                <a:spcPct val="150000"/>
              </a:lnSpc>
            </a:pPr>
            <a:r>
              <a:rPr lang="en-US" dirty="0"/>
              <a:t>Subnet 0</a:t>
            </a:r>
          </a:p>
          <a:p>
            <a:pPr>
              <a:lnSpc>
                <a:spcPct val="150000"/>
              </a:lnSpc>
            </a:pPr>
            <a:r>
              <a:rPr lang="en-US" sz="1600" dirty="0"/>
              <a:t>Network 192.168.1.</a:t>
            </a:r>
            <a:r>
              <a:rPr lang="en-US" sz="1600" b="1" dirty="0">
                <a:solidFill>
                  <a:srgbClr val="339933"/>
                </a:solidFill>
              </a:rPr>
              <a:t>0-127</a:t>
            </a:r>
            <a:r>
              <a:rPr lang="en-US" sz="1600" dirty="0"/>
              <a:t>/</a:t>
            </a:r>
            <a:r>
              <a:rPr lang="en-US" sz="1600" b="1" dirty="0">
                <a:cs typeface="Courier New" pitchFamily="49" charset="0"/>
              </a:rPr>
              <a:t>2</a:t>
            </a:r>
            <a:r>
              <a:rPr lang="en-US" sz="1600" b="1" dirty="0"/>
              <a:t>5</a:t>
            </a:r>
          </a:p>
          <a:p>
            <a:pPr>
              <a:lnSpc>
                <a:spcPct val="150000"/>
              </a:lnSpc>
            </a:pPr>
            <a:r>
              <a:rPr lang="en-US" sz="1600" dirty="0"/>
              <a:t>Mask: 255.255.255.</a:t>
            </a:r>
            <a:r>
              <a:rPr lang="en-US" sz="1600" b="1" dirty="0">
                <a:solidFill>
                  <a:srgbClr val="FF0000"/>
                </a:solidFill>
              </a:rPr>
              <a:t>128</a:t>
            </a:r>
          </a:p>
        </p:txBody>
      </p:sp>
      <p:sp>
        <p:nvSpPr>
          <p:cNvPr id="8" name="Rectangle 5">
            <a:extLst>
              <a:ext uri="{FF2B5EF4-FFF2-40B4-BE49-F238E27FC236}">
                <a16:creationId xmlns:a16="http://schemas.microsoft.com/office/drawing/2014/main" id="{84702342-ED7D-A213-1FAB-B497E1918A7B}"/>
              </a:ext>
            </a:extLst>
          </p:cNvPr>
          <p:cNvSpPr>
            <a:spLocks noChangeArrowheads="1"/>
          </p:cNvSpPr>
          <p:nvPr/>
        </p:nvSpPr>
        <p:spPr bwMode="auto">
          <a:xfrm>
            <a:off x="5029200" y="5223899"/>
            <a:ext cx="3276600" cy="1246495"/>
          </a:xfrm>
          <a:prstGeom prst="rect">
            <a:avLst/>
          </a:prstGeom>
          <a:noFill/>
          <a:ln w="9525">
            <a:noFill/>
            <a:miter lim="800000"/>
            <a:headEnd/>
            <a:tailEnd/>
          </a:ln>
        </p:spPr>
        <p:txBody>
          <a:bodyPr wrap="square">
            <a:spAutoFit/>
          </a:bodyPr>
          <a:lstStyle/>
          <a:p>
            <a:pPr>
              <a:lnSpc>
                <a:spcPct val="150000"/>
              </a:lnSpc>
            </a:pPr>
            <a:r>
              <a:rPr lang="en-US" dirty="0"/>
              <a:t>Subnet 1</a:t>
            </a:r>
          </a:p>
          <a:p>
            <a:pPr>
              <a:lnSpc>
                <a:spcPct val="150000"/>
              </a:lnSpc>
            </a:pPr>
            <a:r>
              <a:rPr lang="en-US" sz="1600" dirty="0"/>
              <a:t>Network 192.168.1.</a:t>
            </a:r>
            <a:r>
              <a:rPr lang="en-US" sz="1600" b="1" dirty="0">
                <a:solidFill>
                  <a:srgbClr val="339933"/>
                </a:solidFill>
              </a:rPr>
              <a:t>128-255</a:t>
            </a:r>
            <a:r>
              <a:rPr lang="en-US" sz="1600" dirty="0"/>
              <a:t>/</a:t>
            </a:r>
            <a:r>
              <a:rPr lang="en-US" sz="1600" b="1" dirty="0"/>
              <a:t>25</a:t>
            </a:r>
          </a:p>
          <a:p>
            <a:pPr>
              <a:lnSpc>
                <a:spcPct val="150000"/>
              </a:lnSpc>
            </a:pPr>
            <a:r>
              <a:rPr lang="en-US" sz="1600" dirty="0"/>
              <a:t>Mask: 255.255.255.</a:t>
            </a:r>
            <a:r>
              <a:rPr lang="en-US" sz="1600" b="1" dirty="0">
                <a:solidFill>
                  <a:srgbClr val="FF0000"/>
                </a:solidFill>
              </a:rPr>
              <a:t>128</a:t>
            </a:r>
          </a:p>
        </p:txBody>
      </p:sp>
    </p:spTree>
    <p:extLst>
      <p:ext uri="{BB962C8B-B14F-4D97-AF65-F5344CB8AC3E}">
        <p14:creationId xmlns:p14="http://schemas.microsoft.com/office/powerpoint/2010/main" val="23173003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192.168.1.0/25</a:t>
            </a:r>
          </a:p>
          <a:p>
            <a:endParaRPr lang="en-US" dirty="0"/>
          </a:p>
        </p:txBody>
      </p:sp>
      <p:pic>
        <p:nvPicPr>
          <p:cNvPr id="4" name="Picture 3">
            <a:extLst>
              <a:ext uri="{FF2B5EF4-FFF2-40B4-BE49-F238E27FC236}">
                <a16:creationId xmlns:a16="http://schemas.microsoft.com/office/drawing/2014/main" id="{47DF926A-9958-87C9-D3CD-86458E01DF30}"/>
              </a:ext>
            </a:extLst>
          </p:cNvPr>
          <p:cNvPicPr>
            <a:picLocks noChangeAspect="1" noChangeArrowheads="1"/>
          </p:cNvPicPr>
          <p:nvPr/>
        </p:nvPicPr>
        <p:blipFill>
          <a:blip r:embed="rId2" cstate="print"/>
          <a:srcRect l="37482" t="31548" r="41658" b="47620"/>
          <a:stretch>
            <a:fillRect/>
          </a:stretch>
        </p:blipFill>
        <p:spPr bwMode="auto">
          <a:xfrm>
            <a:off x="0" y="3276600"/>
            <a:ext cx="3733800" cy="1565275"/>
          </a:xfrm>
          <a:prstGeom prst="rect">
            <a:avLst/>
          </a:prstGeom>
          <a:noFill/>
          <a:ln w="9525" algn="ctr">
            <a:noFill/>
            <a:miter lim="800000"/>
            <a:headEnd/>
            <a:tailEnd/>
          </a:ln>
        </p:spPr>
      </p:pic>
      <p:sp>
        <p:nvSpPr>
          <p:cNvPr id="5" name="TextBox 6">
            <a:extLst>
              <a:ext uri="{FF2B5EF4-FFF2-40B4-BE49-F238E27FC236}">
                <a16:creationId xmlns:a16="http://schemas.microsoft.com/office/drawing/2014/main" id="{2A5F6127-966A-044B-782D-D67625EF4CDE}"/>
              </a:ext>
            </a:extLst>
          </p:cNvPr>
          <p:cNvSpPr txBox="1">
            <a:spLocks noChangeArrowheads="1"/>
          </p:cNvSpPr>
          <p:nvPr/>
        </p:nvSpPr>
        <p:spPr bwMode="auto">
          <a:xfrm>
            <a:off x="473867" y="2438400"/>
            <a:ext cx="2786063" cy="738187"/>
          </a:xfrm>
          <a:prstGeom prst="rect">
            <a:avLst/>
          </a:prstGeom>
          <a:noFill/>
          <a:ln w="9525">
            <a:noFill/>
            <a:miter lim="800000"/>
            <a:headEnd/>
            <a:tailEnd/>
          </a:ln>
        </p:spPr>
        <p:txBody>
          <a:bodyPr>
            <a:spAutoFit/>
          </a:bodyPr>
          <a:lstStyle/>
          <a:p>
            <a:pPr algn="l">
              <a:lnSpc>
                <a:spcPct val="150000"/>
              </a:lnSpc>
            </a:pPr>
            <a:r>
              <a:rPr lang="en-US" sz="1400" dirty="0"/>
              <a:t>Subnet 0</a:t>
            </a:r>
          </a:p>
          <a:p>
            <a:pPr algn="l">
              <a:lnSpc>
                <a:spcPct val="150000"/>
              </a:lnSpc>
            </a:pPr>
            <a:r>
              <a:rPr lang="en-US" sz="1400" dirty="0"/>
              <a:t>Network 192.168.1.</a:t>
            </a:r>
            <a:r>
              <a:rPr lang="en-US" sz="1400" b="1" dirty="0">
                <a:solidFill>
                  <a:srgbClr val="339933"/>
                </a:solidFill>
              </a:rPr>
              <a:t>0-127</a:t>
            </a:r>
            <a:r>
              <a:rPr lang="en-US" sz="1400" dirty="0"/>
              <a:t>/</a:t>
            </a:r>
            <a:r>
              <a:rPr lang="en-US" sz="1400" b="1" dirty="0">
                <a:cs typeface="Courier New" pitchFamily="49" charset="0"/>
              </a:rPr>
              <a:t>2</a:t>
            </a:r>
            <a:r>
              <a:rPr lang="en-US" sz="1400" b="1" dirty="0"/>
              <a:t>5</a:t>
            </a:r>
          </a:p>
        </p:txBody>
      </p:sp>
      <p:sp>
        <p:nvSpPr>
          <p:cNvPr id="6" name="TextBox 7">
            <a:extLst>
              <a:ext uri="{FF2B5EF4-FFF2-40B4-BE49-F238E27FC236}">
                <a16:creationId xmlns:a16="http://schemas.microsoft.com/office/drawing/2014/main" id="{F4238022-31CB-9182-E288-B92D36635B20}"/>
              </a:ext>
            </a:extLst>
          </p:cNvPr>
          <p:cNvSpPr txBox="1">
            <a:spLocks noChangeArrowheads="1"/>
          </p:cNvSpPr>
          <p:nvPr/>
        </p:nvSpPr>
        <p:spPr bwMode="auto">
          <a:xfrm>
            <a:off x="575468" y="4841875"/>
            <a:ext cx="2684463" cy="698500"/>
          </a:xfrm>
          <a:prstGeom prst="rect">
            <a:avLst/>
          </a:prstGeom>
          <a:noFill/>
          <a:ln w="9525">
            <a:noFill/>
            <a:miter lim="800000"/>
            <a:headEnd/>
            <a:tailEnd/>
          </a:ln>
        </p:spPr>
        <p:txBody>
          <a:bodyPr>
            <a:spAutoFit/>
          </a:bodyPr>
          <a:lstStyle/>
          <a:p>
            <a:pPr algn="l">
              <a:lnSpc>
                <a:spcPct val="150000"/>
              </a:lnSpc>
            </a:pPr>
            <a:r>
              <a:rPr lang="en-US" sz="1400" dirty="0"/>
              <a:t>Subnet 1</a:t>
            </a:r>
          </a:p>
          <a:p>
            <a:pPr algn="l">
              <a:lnSpc>
                <a:spcPct val="150000"/>
              </a:lnSpc>
            </a:pPr>
            <a:r>
              <a:rPr lang="en-US" sz="1400" dirty="0"/>
              <a:t>Network 192.168.1.</a:t>
            </a:r>
            <a:r>
              <a:rPr lang="en-US" sz="1400" b="1" dirty="0">
                <a:solidFill>
                  <a:srgbClr val="339933"/>
                </a:solidFill>
              </a:rPr>
              <a:t>128-255</a:t>
            </a:r>
            <a:r>
              <a:rPr lang="en-US" sz="1400" dirty="0"/>
              <a:t>/</a:t>
            </a:r>
            <a:r>
              <a:rPr lang="en-US" sz="1400" b="1" dirty="0"/>
              <a:t>25</a:t>
            </a:r>
            <a:endParaRPr lang="en-US" sz="1400" dirty="0"/>
          </a:p>
        </p:txBody>
      </p:sp>
      <p:pic>
        <p:nvPicPr>
          <p:cNvPr id="7" name="Picture 6">
            <a:extLst>
              <a:ext uri="{FF2B5EF4-FFF2-40B4-BE49-F238E27FC236}">
                <a16:creationId xmlns:a16="http://schemas.microsoft.com/office/drawing/2014/main" id="{5CB43D57-2ACA-27E4-229C-89D838ABC78A}"/>
              </a:ext>
            </a:extLst>
          </p:cNvPr>
          <p:cNvPicPr>
            <a:picLocks noChangeAspect="1" noChangeArrowheads="1"/>
          </p:cNvPicPr>
          <p:nvPr/>
        </p:nvPicPr>
        <p:blipFill>
          <a:blip r:embed="rId3" cstate="print"/>
          <a:srcRect l="27020" t="27332" r="40073" b="32788"/>
          <a:stretch>
            <a:fillRect/>
          </a:stretch>
        </p:blipFill>
        <p:spPr bwMode="auto">
          <a:xfrm>
            <a:off x="3733800" y="1752600"/>
            <a:ext cx="5257800" cy="2431774"/>
          </a:xfrm>
          <a:prstGeom prst="rect">
            <a:avLst/>
          </a:prstGeom>
          <a:noFill/>
          <a:ln w="9525" algn="ctr">
            <a:noFill/>
            <a:miter lim="800000"/>
            <a:headEnd/>
            <a:tailEnd/>
          </a:ln>
        </p:spPr>
      </p:pic>
      <p:pic>
        <p:nvPicPr>
          <p:cNvPr id="8" name="Picture 7">
            <a:extLst>
              <a:ext uri="{FF2B5EF4-FFF2-40B4-BE49-F238E27FC236}">
                <a16:creationId xmlns:a16="http://schemas.microsoft.com/office/drawing/2014/main" id="{52474C09-B651-1C51-1E2C-CE5A5BE59F69}"/>
              </a:ext>
            </a:extLst>
          </p:cNvPr>
          <p:cNvPicPr>
            <a:picLocks noChangeAspect="1" noChangeArrowheads="1"/>
          </p:cNvPicPr>
          <p:nvPr/>
        </p:nvPicPr>
        <p:blipFill>
          <a:blip r:embed="rId4" cstate="print"/>
          <a:srcRect l="25793" t="27133" r="41522" b="33978"/>
          <a:stretch>
            <a:fillRect/>
          </a:stretch>
        </p:blipFill>
        <p:spPr bwMode="auto">
          <a:xfrm>
            <a:off x="3733800" y="4184374"/>
            <a:ext cx="5257799" cy="2673626"/>
          </a:xfrm>
          <a:prstGeom prst="rect">
            <a:avLst/>
          </a:prstGeom>
          <a:noFill/>
          <a:ln w="9525" algn="ctr">
            <a:noFill/>
            <a:miter lim="800000"/>
            <a:headEnd/>
            <a:tailEnd/>
          </a:ln>
        </p:spPr>
      </p:pic>
    </p:spTree>
    <p:extLst>
      <p:ext uri="{BB962C8B-B14F-4D97-AF65-F5344CB8AC3E}">
        <p14:creationId xmlns:p14="http://schemas.microsoft.com/office/powerpoint/2010/main" val="35969170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marL="0" indent="0"/>
            <a:r>
              <a:rPr lang="en-US" dirty="0">
                <a:latin typeface="Times New Roman" pitchFamily="18" charset="0"/>
                <a:cs typeface="Times New Roman" pitchFamily="18" charset="0"/>
              </a:rPr>
              <a:t>It is important to balance the number of subnets needed and the number of hosts required for the largest subnet. </a:t>
            </a:r>
          </a:p>
          <a:p>
            <a:pPr marL="0" indent="0"/>
            <a:r>
              <a:rPr lang="en-US" dirty="0">
                <a:latin typeface="Times New Roman" pitchFamily="18" charset="0"/>
                <a:cs typeface="Times New Roman" pitchFamily="18" charset="0"/>
              </a:rPr>
              <a:t> Design the addressing scheme to accommodate the maximum number of hosts for each subnet. </a:t>
            </a:r>
          </a:p>
          <a:p>
            <a:pPr marL="0" indent="0"/>
            <a:r>
              <a:rPr lang="en-US" altLang="ja-JP" dirty="0">
                <a:latin typeface="Times New Roman" pitchFamily="18" charset="0"/>
                <a:cs typeface="Times New Roman" pitchFamily="18" charset="0"/>
              </a:rPr>
              <a:t>Allow for growth in  each subnet.</a:t>
            </a:r>
          </a:p>
          <a:p>
            <a:endParaRPr lang="en-US" dirty="0"/>
          </a:p>
        </p:txBody>
      </p:sp>
    </p:spTree>
    <p:extLst>
      <p:ext uri="{BB962C8B-B14F-4D97-AF65-F5344CB8AC3E}">
        <p14:creationId xmlns:p14="http://schemas.microsoft.com/office/powerpoint/2010/main" val="42217932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a:t>
            </a:r>
          </a:p>
        </p:txBody>
      </p:sp>
      <p:sp>
        <p:nvSpPr>
          <p:cNvPr id="3" name="Content Placeholder 2"/>
          <p:cNvSpPr>
            <a:spLocks noGrp="1"/>
          </p:cNvSpPr>
          <p:nvPr>
            <p:ph idx="1"/>
          </p:nvPr>
        </p:nvSpPr>
        <p:spPr/>
        <p:txBody>
          <a:bodyPr>
            <a:normAutofit fontScale="92500"/>
          </a:bodyPr>
          <a:lstStyle/>
          <a:p>
            <a:pPr marL="0" indent="0">
              <a:buNone/>
            </a:pPr>
            <a:r>
              <a:rPr lang="en-US" sz="2600" dirty="0">
                <a:latin typeface="Times New Roman" pitchFamily="18" charset="0"/>
                <a:cs typeface="Times New Roman" pitchFamily="18" charset="0"/>
              </a:rPr>
              <a:t>Example</a:t>
            </a:r>
          </a:p>
          <a:p>
            <a:pPr marL="0" indent="0">
              <a:buNone/>
            </a:pPr>
            <a:r>
              <a:rPr lang="en-US" sz="2600" dirty="0">
                <a:latin typeface="Times New Roman" pitchFamily="18" charset="0"/>
                <a:cs typeface="Times New Roman" pitchFamily="18" charset="0"/>
              </a:rPr>
              <a:t>Number of needed subnets  14</a:t>
            </a:r>
            <a:br>
              <a:rPr lang="en-US" sz="2600" dirty="0">
                <a:latin typeface="Times New Roman" pitchFamily="18" charset="0"/>
                <a:cs typeface="Times New Roman" pitchFamily="18" charset="0"/>
              </a:rPr>
            </a:br>
            <a:r>
              <a:rPr lang="en-US" sz="2600" dirty="0">
                <a:latin typeface="Times New Roman" pitchFamily="18" charset="0"/>
                <a:cs typeface="Times New Roman" pitchFamily="18" charset="0"/>
              </a:rPr>
              <a:t>Number of needed usable hosts  10</a:t>
            </a:r>
            <a:br>
              <a:rPr lang="en-US" sz="2600" dirty="0">
                <a:latin typeface="Times New Roman" pitchFamily="18" charset="0"/>
                <a:cs typeface="Times New Roman" pitchFamily="18" charset="0"/>
              </a:rPr>
            </a:br>
            <a:r>
              <a:rPr lang="en-US" sz="2600" dirty="0">
                <a:latin typeface="Times New Roman" pitchFamily="18" charset="0"/>
                <a:cs typeface="Times New Roman" pitchFamily="18" charset="0"/>
              </a:rPr>
              <a:t>Network Address 192.10.10.0</a:t>
            </a:r>
          </a:p>
          <a:p>
            <a:r>
              <a:rPr lang="en-US" sz="2600" dirty="0">
                <a:latin typeface="Times New Roman" pitchFamily="18" charset="0"/>
                <a:cs typeface="Times New Roman" pitchFamily="18" charset="0"/>
              </a:rPr>
              <a:t>No of subnets 2</a:t>
            </a:r>
            <a:r>
              <a:rPr lang="en-US" sz="3900" baseline="30000" dirty="0">
                <a:latin typeface="Times New Roman" pitchFamily="18" charset="0"/>
                <a:cs typeface="Times New Roman" pitchFamily="18" charset="0"/>
              </a:rPr>
              <a:t>n</a:t>
            </a:r>
            <a:r>
              <a:rPr lang="en-US" sz="2600" dirty="0">
                <a:latin typeface="Times New Roman" pitchFamily="18" charset="0"/>
                <a:cs typeface="Times New Roman" pitchFamily="18" charset="0"/>
              </a:rPr>
              <a:t>  = 2</a:t>
            </a:r>
            <a:r>
              <a:rPr lang="en-US" sz="3900" baseline="30000" dirty="0">
                <a:latin typeface="Times New Roman" pitchFamily="18" charset="0"/>
                <a:cs typeface="Times New Roman" pitchFamily="18" charset="0"/>
              </a:rPr>
              <a:t>4</a:t>
            </a:r>
            <a:r>
              <a:rPr lang="en-US" sz="2600" dirty="0">
                <a:latin typeface="Times New Roman" pitchFamily="18" charset="0"/>
                <a:cs typeface="Times New Roman" pitchFamily="18" charset="0"/>
              </a:rPr>
              <a:t>  = 16</a:t>
            </a:r>
          </a:p>
          <a:p>
            <a:r>
              <a:rPr lang="en-US" sz="2600" dirty="0">
                <a:latin typeface="Times New Roman" pitchFamily="18" charset="0"/>
                <a:cs typeface="Times New Roman" pitchFamily="18" charset="0"/>
              </a:rPr>
              <a:t>No of hosts 2</a:t>
            </a:r>
            <a:r>
              <a:rPr lang="en-US" sz="3900" baseline="30000" dirty="0">
                <a:latin typeface="Times New Roman" pitchFamily="18" charset="0"/>
                <a:cs typeface="Times New Roman" pitchFamily="18" charset="0"/>
              </a:rPr>
              <a:t>h </a:t>
            </a:r>
            <a:r>
              <a:rPr lang="en-US" sz="2600" dirty="0">
                <a:latin typeface="Times New Roman" pitchFamily="18" charset="0"/>
                <a:cs typeface="Times New Roman" pitchFamily="18" charset="0"/>
              </a:rPr>
              <a:t> = 2</a:t>
            </a:r>
            <a:r>
              <a:rPr lang="en-US" sz="3900" baseline="30000" dirty="0">
                <a:latin typeface="Times New Roman" pitchFamily="18" charset="0"/>
                <a:cs typeface="Times New Roman" pitchFamily="18" charset="0"/>
              </a:rPr>
              <a:t>4</a:t>
            </a:r>
            <a:r>
              <a:rPr lang="en-US" sz="2600" dirty="0">
                <a:latin typeface="Times New Roman" pitchFamily="18" charset="0"/>
                <a:cs typeface="Times New Roman" pitchFamily="18" charset="0"/>
              </a:rPr>
              <a:t>  = 16</a:t>
            </a:r>
          </a:p>
          <a:p>
            <a:r>
              <a:rPr lang="en-US" sz="2600" dirty="0">
                <a:latin typeface="Times New Roman" pitchFamily="18" charset="0"/>
                <a:cs typeface="Times New Roman" pitchFamily="18" charset="0"/>
              </a:rPr>
              <a:t>No of usable hosts = no of hosts – 2 = 16 -2 = 14</a:t>
            </a:r>
          </a:p>
          <a:p>
            <a:pPr marL="0" indent="0">
              <a:buNone/>
            </a:pPr>
            <a:r>
              <a:rPr lang="en-US" sz="2200" dirty="0"/>
              <a:t>                       Network id       usable host range         broadcast address</a:t>
            </a:r>
          </a:p>
          <a:p>
            <a:r>
              <a:rPr lang="en-US" sz="2200" dirty="0"/>
              <a:t>Subnet 1-&gt; 192.10.10.0    192.10.10.1-192.10.10.14       192.10.10.15</a:t>
            </a:r>
          </a:p>
          <a:p>
            <a:r>
              <a:rPr lang="en-US" sz="2200" dirty="0"/>
              <a:t>Subnet 2-&gt; 192.10.10.16  192.10.10.17-192.10.10.30     192.10.10.31</a:t>
            </a:r>
          </a:p>
          <a:p>
            <a:r>
              <a:rPr lang="en-US" sz="2200" dirty="0"/>
              <a:t>Subnet 3-&gt; 192.10.10.32  192.10.10.33-192.10.10.46     192.10.10.47</a:t>
            </a:r>
          </a:p>
          <a:p>
            <a:r>
              <a:rPr lang="en-US" sz="2200" dirty="0"/>
              <a:t>Subnet 4-&gt; 192.10.10.48  192.10.10.49-192.10.10.62     192.10.10.63</a:t>
            </a:r>
          </a:p>
          <a:p>
            <a:endParaRPr lang="en-US" dirty="0"/>
          </a:p>
          <a:p>
            <a:endParaRPr lang="en-US" dirty="0"/>
          </a:p>
          <a:p>
            <a:endParaRPr lang="en-US" dirty="0"/>
          </a:p>
        </p:txBody>
      </p:sp>
    </p:spTree>
    <p:extLst>
      <p:ext uri="{BB962C8B-B14F-4D97-AF65-F5344CB8AC3E}">
        <p14:creationId xmlns:p14="http://schemas.microsoft.com/office/powerpoint/2010/main" val="34618571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a:t>
            </a:r>
          </a:p>
        </p:txBody>
      </p:sp>
      <p:sp>
        <p:nvSpPr>
          <p:cNvPr id="3" name="Content Placeholder 2"/>
          <p:cNvSpPr>
            <a:spLocks noGrp="1"/>
          </p:cNvSpPr>
          <p:nvPr>
            <p:ph idx="1"/>
          </p:nvPr>
        </p:nvSpPr>
        <p:spPr/>
        <p:txBody>
          <a:bodyPr>
            <a:normAutofit/>
          </a:bodyPr>
          <a:lstStyle/>
          <a:p>
            <a:r>
              <a:rPr lang="en-US" sz="1800" dirty="0"/>
              <a:t>Subnet 5-&gt; 192.10.10.64     192.10.10.65-192.10.10.78       192.10.10.79</a:t>
            </a:r>
          </a:p>
          <a:p>
            <a:r>
              <a:rPr lang="en-US" sz="1800" dirty="0"/>
              <a:t>Subnet 6-&gt; 192.10.10.80     </a:t>
            </a:r>
            <a:r>
              <a:rPr lang="en-US" sz="1800"/>
              <a:t>192.10.10.81-192.10.10.94       </a:t>
            </a:r>
            <a:r>
              <a:rPr lang="en-US" sz="1800" dirty="0"/>
              <a:t>192.10.10.95</a:t>
            </a:r>
          </a:p>
          <a:p>
            <a:r>
              <a:rPr lang="en-US" sz="1800" dirty="0"/>
              <a:t>Subnet 7-&gt; 192.10.10.96      192.10.10.97-192.10.10.110      192.10.10.111</a:t>
            </a:r>
          </a:p>
          <a:p>
            <a:r>
              <a:rPr lang="en-US" sz="1800" dirty="0"/>
              <a:t>Subnet 8-&gt; 192.10.10.112     192.10.10.113-192.10.10.126    192.10.10.127</a:t>
            </a:r>
          </a:p>
          <a:p>
            <a:r>
              <a:rPr lang="en-US" sz="1800" dirty="0"/>
              <a:t>Subnet 9-&gt; 192.10.10.128     192.10.10.129-192.10.10.142    192.10.10.143</a:t>
            </a:r>
          </a:p>
          <a:p>
            <a:r>
              <a:rPr lang="en-US" sz="1800" dirty="0"/>
              <a:t>Subnet 10-&gt; 192.10.10.144   192.10.10.145-192.10.10.158    192.10.10.159</a:t>
            </a:r>
          </a:p>
          <a:p>
            <a:r>
              <a:rPr lang="en-US" sz="1800" dirty="0"/>
              <a:t>Subnet 11-&gt; 192.10.10.160   192.10.10.161-192.10.10.174     192.10.10.175</a:t>
            </a:r>
          </a:p>
          <a:p>
            <a:r>
              <a:rPr lang="en-US" sz="1800" dirty="0"/>
              <a:t>Subnet 12-&gt; 192.10.10.176   192.10.10.177-192.10.10.190     192.10.10.191</a:t>
            </a:r>
          </a:p>
          <a:p>
            <a:r>
              <a:rPr lang="en-US" sz="1800" dirty="0"/>
              <a:t>Subnet 13-&gt; 192.10.10.192    192.10.10.193-192.10.10.206    192.10.10.207</a:t>
            </a:r>
          </a:p>
          <a:p>
            <a:r>
              <a:rPr lang="en-US" sz="1800" dirty="0"/>
              <a:t>Subnet 14-&gt; 192.10.10.208    192.10.10.209-192.10.10.222    192.10.10.223</a:t>
            </a:r>
          </a:p>
          <a:p>
            <a:r>
              <a:rPr lang="en-US" sz="1800" dirty="0"/>
              <a:t>Subnet 15-&gt; 192.10.10.224    192.10.10.225-192.10.10.238    192.10.10.239</a:t>
            </a:r>
          </a:p>
          <a:p>
            <a:r>
              <a:rPr lang="en-US" sz="1800" dirty="0"/>
              <a:t>Subnet 16-&gt; 192.10.10.240    192.10.10.241-192.10.10.254    192.10.10.255</a:t>
            </a:r>
          </a:p>
          <a:p>
            <a:endParaRPr lang="en-US" sz="2000" dirty="0"/>
          </a:p>
        </p:txBody>
      </p:sp>
    </p:spTree>
    <p:extLst>
      <p:ext uri="{BB962C8B-B14F-4D97-AF65-F5344CB8AC3E}">
        <p14:creationId xmlns:p14="http://schemas.microsoft.com/office/powerpoint/2010/main" val="5049302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cs typeface="Arial" pitchFamily="34" charset="0"/>
              </a:rPr>
              <a:t>Subnetting</a:t>
            </a:r>
            <a:r>
              <a:rPr lang="en-US" dirty="0">
                <a:cs typeface="Arial" pitchFamily="34" charset="0"/>
              </a:rPr>
              <a:t> Based on Host Requirements</a:t>
            </a:r>
            <a:endParaRPr lang="en-US" dirty="0"/>
          </a:p>
        </p:txBody>
      </p:sp>
      <p:sp>
        <p:nvSpPr>
          <p:cNvPr id="3" name="Content Placeholder 2"/>
          <p:cNvSpPr>
            <a:spLocks noGrp="1"/>
          </p:cNvSpPr>
          <p:nvPr>
            <p:ph idx="1"/>
          </p:nvPr>
        </p:nvSpPr>
        <p:spPr/>
        <p:txBody>
          <a:bodyPr/>
          <a:lstStyle/>
          <a:p>
            <a:pPr marL="0" indent="0">
              <a:lnSpc>
                <a:spcPct val="75000"/>
              </a:lnSpc>
              <a:buFont typeface="Wingdings" pitchFamily="2" charset="2"/>
              <a:buNone/>
              <a:defRPr/>
            </a:pPr>
            <a:r>
              <a:rPr lang="en-US" b="1" dirty="0">
                <a:latin typeface="Times New Roman" pitchFamily="18" charset="0"/>
                <a:cs typeface="Times New Roman" pitchFamily="18" charset="0"/>
              </a:rPr>
              <a:t>There are two considerations when planning subnets:</a:t>
            </a:r>
          </a:p>
          <a:p>
            <a:pPr marL="0" indent="0">
              <a:lnSpc>
                <a:spcPct val="75000"/>
              </a:lnSpc>
              <a:defRPr/>
            </a:pPr>
            <a:r>
              <a:rPr lang="en-US" dirty="0">
                <a:latin typeface="Times New Roman" pitchFamily="18" charset="0"/>
                <a:cs typeface="Times New Roman" pitchFamily="18" charset="0"/>
              </a:rPr>
              <a:t> Number of Subnets required</a:t>
            </a:r>
          </a:p>
          <a:p>
            <a:pPr marL="0" indent="0">
              <a:lnSpc>
                <a:spcPct val="75000"/>
              </a:lnSpc>
              <a:defRPr/>
            </a:pPr>
            <a:r>
              <a:rPr lang="en-US" dirty="0">
                <a:latin typeface="Times New Roman" pitchFamily="18" charset="0"/>
                <a:cs typeface="Times New Roman" pitchFamily="18" charset="0"/>
              </a:rPr>
              <a:t> Number of Host addresses required</a:t>
            </a:r>
          </a:p>
          <a:p>
            <a:pPr marL="0" indent="0">
              <a:lnSpc>
                <a:spcPct val="75000"/>
              </a:lnSpc>
              <a:defRPr/>
            </a:pPr>
            <a:endParaRPr lang="en-US" dirty="0">
              <a:latin typeface="Times New Roman" pitchFamily="18" charset="0"/>
              <a:cs typeface="Times New Roman" pitchFamily="18" charset="0"/>
            </a:endParaRPr>
          </a:p>
          <a:p>
            <a:pPr marL="0" indent="0">
              <a:lnSpc>
                <a:spcPct val="75000"/>
              </a:lnSpc>
              <a:buFont typeface="Wingdings" pitchFamily="2" charset="2"/>
              <a:buNone/>
            </a:pPr>
            <a:r>
              <a:rPr lang="en-US" dirty="0">
                <a:latin typeface="Times New Roman" pitchFamily="18" charset="0"/>
                <a:cs typeface="Times New Roman" pitchFamily="18" charset="0"/>
              </a:rPr>
              <a:t>Calculate number of subnets </a:t>
            </a:r>
          </a:p>
          <a:p>
            <a:pPr marL="0" indent="0">
              <a:lnSpc>
                <a:spcPct val="75000"/>
              </a:lnSpc>
            </a:pPr>
            <a:r>
              <a:rPr lang="en-US" dirty="0">
                <a:latin typeface="Times New Roman" pitchFamily="18" charset="0"/>
                <a:cs typeface="Times New Roman" pitchFamily="18" charset="0"/>
              </a:rPr>
              <a:t>Formula 2</a:t>
            </a:r>
            <a:r>
              <a:rPr lang="en-US" sz="2800" baseline="30000" dirty="0">
                <a:latin typeface="Times New Roman" pitchFamily="18" charset="0"/>
                <a:cs typeface="Times New Roman" pitchFamily="18" charset="0"/>
              </a:rPr>
              <a:t>n</a:t>
            </a:r>
            <a:r>
              <a:rPr lang="en-US" dirty="0">
                <a:latin typeface="Times New Roman" pitchFamily="18" charset="0"/>
                <a:cs typeface="Times New Roman" pitchFamily="18" charset="0"/>
              </a:rPr>
              <a:t> (where n is the number of bits borrowed)</a:t>
            </a:r>
          </a:p>
          <a:p>
            <a:pPr defTabSz="814388">
              <a:lnSpc>
                <a:spcPct val="75000"/>
              </a:lnSpc>
              <a:spcBef>
                <a:spcPct val="50000"/>
              </a:spcBef>
              <a:buClr>
                <a:srgbClr val="708CA1"/>
              </a:buClr>
              <a:defRPr/>
            </a:pPr>
            <a:r>
              <a:rPr lang="en-US" altLang="ja-JP" dirty="0">
                <a:latin typeface="Times New Roman" pitchFamily="18" charset="0"/>
                <a:cs typeface="Times New Roman" pitchFamily="18" charset="0"/>
              </a:rPr>
              <a:t>Subnet needed for each </a:t>
            </a:r>
          </a:p>
          <a:p>
            <a:pPr marL="0" indent="0" defTabSz="814388">
              <a:lnSpc>
                <a:spcPct val="75000"/>
              </a:lnSpc>
              <a:spcBef>
                <a:spcPct val="50000"/>
              </a:spcBef>
              <a:buClr>
                <a:srgbClr val="708CA1"/>
              </a:buClr>
              <a:buNone/>
              <a:defRPr/>
            </a:pPr>
            <a:r>
              <a:rPr lang="en-US" altLang="ja-JP" dirty="0">
                <a:latin typeface="Times New Roman" pitchFamily="18" charset="0"/>
                <a:cs typeface="Times New Roman" pitchFamily="18" charset="0"/>
              </a:rPr>
              <a:t>department in graphic</a:t>
            </a:r>
          </a:p>
        </p:txBody>
      </p:sp>
      <p:pic>
        <p:nvPicPr>
          <p:cNvPr id="4" name="Picture 3">
            <a:extLst>
              <a:ext uri="{FF2B5EF4-FFF2-40B4-BE49-F238E27FC236}">
                <a16:creationId xmlns:a16="http://schemas.microsoft.com/office/drawing/2014/main" id="{A31BD50A-4C56-0D8E-0DC7-E60A8D7935A9}"/>
              </a:ext>
            </a:extLst>
          </p:cNvPr>
          <p:cNvPicPr>
            <a:picLocks noChangeAspect="1" noChangeArrowheads="1"/>
          </p:cNvPicPr>
          <p:nvPr/>
        </p:nvPicPr>
        <p:blipFill>
          <a:blip r:embed="rId2" cstate="print"/>
          <a:srcRect l="42859" t="26277" r="14746" b="23264"/>
          <a:stretch>
            <a:fillRect/>
          </a:stretch>
        </p:blipFill>
        <p:spPr bwMode="auto">
          <a:xfrm>
            <a:off x="4501284" y="3733800"/>
            <a:ext cx="4490316" cy="3124200"/>
          </a:xfrm>
          <a:prstGeom prst="rect">
            <a:avLst/>
          </a:prstGeom>
          <a:noFill/>
          <a:ln w="9525" algn="ctr">
            <a:noFill/>
            <a:miter lim="800000"/>
            <a:headEnd/>
            <a:tailEnd/>
          </a:ln>
        </p:spPr>
      </p:pic>
    </p:spTree>
    <p:extLst>
      <p:ext uri="{BB962C8B-B14F-4D97-AF65-F5344CB8AC3E}">
        <p14:creationId xmlns:p14="http://schemas.microsoft.com/office/powerpoint/2010/main" val="4291423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fontScale="92500"/>
          </a:bodyPr>
          <a:lstStyle/>
          <a:p>
            <a:pPr marL="0" indent="0">
              <a:lnSpc>
                <a:spcPct val="150000"/>
              </a:lnSpc>
              <a:buNone/>
              <a:defRPr/>
            </a:pPr>
            <a:r>
              <a:rPr lang="en-US"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Routing</a:t>
            </a:r>
          </a:p>
          <a:p>
            <a:pPr>
              <a:lnSpc>
                <a:spcPct val="150000"/>
              </a:lnSpc>
              <a:defRPr/>
            </a:pPr>
            <a:r>
              <a:rPr lang="en-US" dirty="0">
                <a:latin typeface="Times New Roman" panose="02020603050405020304" pitchFamily="18" charset="0"/>
                <a:cs typeface="Times New Roman" panose="02020603050405020304" pitchFamily="18" charset="0"/>
              </a:rPr>
              <a:t>Routing is method to route a data packet from source to destination.</a:t>
            </a:r>
          </a:p>
          <a:p>
            <a:pPr>
              <a:lnSpc>
                <a:spcPct val="150000"/>
              </a:lnSpc>
              <a:defRPr/>
            </a:pPr>
            <a:r>
              <a:rPr lang="en-US" dirty="0">
                <a:latin typeface="Times New Roman" panose="02020603050405020304" pitchFamily="18" charset="0"/>
                <a:cs typeface="Times New Roman" panose="02020603050405020304" pitchFamily="18" charset="0"/>
              </a:rPr>
              <a:t>It is determined by the hope count, the bandwidth of the path.</a:t>
            </a:r>
          </a:p>
          <a:p>
            <a:pPr>
              <a:lnSpc>
                <a:spcPct val="150000"/>
              </a:lnSpc>
              <a:defRPr/>
            </a:pPr>
            <a:r>
              <a:rPr lang="en-US" dirty="0">
                <a:latin typeface="Times New Roman" panose="02020603050405020304" pitchFamily="18" charset="0"/>
                <a:cs typeface="Times New Roman" panose="02020603050405020304" pitchFamily="18" charset="0"/>
              </a:rPr>
              <a:t>When independent networks or links are connected to create internetworks (network of networks) or a large network, the connecting devices (called routers) route the packets to their final destination.</a:t>
            </a:r>
          </a:p>
          <a:p>
            <a:pPr marL="0" indent="0">
              <a:lnSpc>
                <a:spcPct val="150000"/>
              </a:lnSpc>
              <a:buNone/>
              <a:defRPr/>
            </a:pPr>
            <a:r>
              <a:rPr lang="en-US" dirty="0">
                <a:latin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41601470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457200" y="2023393"/>
            <a:ext cx="8229600" cy="4030414"/>
          </a:xfrm>
        </p:spPr>
        <p:txBody>
          <a:bodyPr/>
          <a:lstStyle/>
          <a:p>
            <a:r>
              <a:rPr lang="en-US" dirty="0">
                <a:latin typeface="Times New Roman" pitchFamily="18" charset="0"/>
                <a:cs typeface="Times New Roman" pitchFamily="18" charset="0"/>
              </a:rPr>
              <a:t>You have been given the network address 192.168.10.0/25 by your customer. Based on this information, answer the </a:t>
            </a:r>
            <a:r>
              <a:rPr lang="en-US" dirty="0" err="1">
                <a:latin typeface="Times New Roman" pitchFamily="18" charset="0"/>
                <a:cs typeface="Times New Roman" pitchFamily="18" charset="0"/>
              </a:rPr>
              <a:t>ff</a:t>
            </a:r>
            <a:r>
              <a:rPr lang="en-US" dirty="0">
                <a:latin typeface="Times New Roman" pitchFamily="18" charset="0"/>
                <a:cs typeface="Times New Roman" pitchFamily="18" charset="0"/>
              </a:rPr>
              <a:t> questions. </a:t>
            </a:r>
          </a:p>
          <a:p>
            <a:pPr marL="514350" indent="-514350">
              <a:buFont typeface="+mj-lt"/>
              <a:buAutoNum type="arabicParenR"/>
            </a:pPr>
            <a:r>
              <a:rPr lang="en-US" dirty="0">
                <a:latin typeface="Times New Roman" pitchFamily="18" charset="0"/>
                <a:cs typeface="Times New Roman" pitchFamily="18" charset="0"/>
              </a:rPr>
              <a:t>Find the subnet mask?</a:t>
            </a:r>
          </a:p>
          <a:p>
            <a:pPr marL="514350" indent="-514350">
              <a:buFont typeface="+mj-lt"/>
              <a:buAutoNum type="arabicParenR"/>
            </a:pPr>
            <a:r>
              <a:rPr lang="en-US" dirty="0">
                <a:latin typeface="Times New Roman" pitchFamily="18" charset="0"/>
                <a:cs typeface="Times New Roman" pitchFamily="18" charset="0"/>
              </a:rPr>
              <a:t>Find the total number of network can be created? </a:t>
            </a:r>
          </a:p>
          <a:p>
            <a:pPr marL="514350" indent="-514350">
              <a:buFont typeface="+mj-lt"/>
              <a:buAutoNum type="arabicParenR"/>
            </a:pPr>
            <a:r>
              <a:rPr lang="en-US" dirty="0">
                <a:latin typeface="Times New Roman" pitchFamily="18" charset="0"/>
                <a:cs typeface="Times New Roman" pitchFamily="18" charset="0"/>
              </a:rPr>
              <a:t>Find the total number of IP address on each network?</a:t>
            </a:r>
          </a:p>
          <a:p>
            <a:pPr marL="514350" indent="-514350">
              <a:buFont typeface="+mj-lt"/>
              <a:buAutoNum type="arabicParenR"/>
            </a:pPr>
            <a:r>
              <a:rPr lang="en-US" dirty="0">
                <a:latin typeface="Times New Roman" pitchFamily="18" charset="0"/>
                <a:cs typeface="Times New Roman" pitchFamily="18" charset="0"/>
              </a:rPr>
              <a:t>Find the total number of host on each network?</a:t>
            </a:r>
          </a:p>
          <a:p>
            <a:pPr marL="514350" indent="-514350">
              <a:buFont typeface="+mj-lt"/>
              <a:buAutoNum type="arabicParenR"/>
            </a:pPr>
            <a:r>
              <a:rPr lang="en-US" dirty="0">
                <a:latin typeface="Times New Roman" pitchFamily="18" charset="0"/>
                <a:cs typeface="Times New Roman" pitchFamily="18" charset="0"/>
              </a:rPr>
              <a:t>Find the first usable host IP address and the last usable host IP address on each network?</a:t>
            </a:r>
          </a:p>
          <a:p>
            <a:endParaRPr lang="en-US" dirty="0"/>
          </a:p>
        </p:txBody>
      </p:sp>
    </p:spTree>
    <p:extLst>
      <p:ext uri="{BB962C8B-B14F-4D97-AF65-F5344CB8AC3E}">
        <p14:creationId xmlns:p14="http://schemas.microsoft.com/office/powerpoint/2010/main" val="20179155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144000" cy="3810000"/>
          </a:xfrm>
        </p:spPr>
        <p:txBody>
          <a:bodyPr>
            <a:normAutofit fontScale="77500" lnSpcReduction="20000"/>
          </a:bodyPr>
          <a:lstStyle/>
          <a:p>
            <a:r>
              <a:rPr lang="en-US" sz="3100" b="1" dirty="0">
                <a:latin typeface="Times New Roman" pitchFamily="18" charset="0"/>
                <a:cs typeface="Times New Roman" pitchFamily="18" charset="0"/>
              </a:rPr>
              <a:t>Solution</a:t>
            </a:r>
            <a:r>
              <a:rPr lang="en-US" sz="3100" dirty="0">
                <a:latin typeface="Times New Roman" pitchFamily="18" charset="0"/>
                <a:cs typeface="Times New Roman" pitchFamily="18" charset="0"/>
              </a:rPr>
              <a:t>:-</a:t>
            </a:r>
          </a:p>
          <a:p>
            <a:r>
              <a:rPr lang="en-US" sz="3100" dirty="0">
                <a:latin typeface="Times New Roman" pitchFamily="18" charset="0"/>
                <a:cs typeface="Times New Roman" pitchFamily="18" charset="0"/>
              </a:rPr>
              <a:t>Number of network: 2</a:t>
            </a:r>
            <a:r>
              <a:rPr lang="en-US" sz="3600" baseline="30000" dirty="0">
                <a:latin typeface="Times New Roman" pitchFamily="18" charset="0"/>
                <a:cs typeface="Times New Roman" pitchFamily="18" charset="0"/>
              </a:rPr>
              <a:t>n</a:t>
            </a:r>
          </a:p>
          <a:p>
            <a:r>
              <a:rPr lang="en-US" sz="3100" dirty="0">
                <a:latin typeface="Times New Roman" pitchFamily="18" charset="0"/>
                <a:cs typeface="Times New Roman" pitchFamily="18" charset="0"/>
              </a:rPr>
              <a:t>Total number of bits borrowed from host)</a:t>
            </a:r>
          </a:p>
          <a:p>
            <a:r>
              <a:rPr lang="en-US" sz="3100" dirty="0">
                <a:latin typeface="Times New Roman" pitchFamily="18" charset="0"/>
                <a:cs typeface="Times New Roman" pitchFamily="18" charset="0"/>
              </a:rPr>
              <a:t>2</a:t>
            </a:r>
            <a:r>
              <a:rPr lang="en-US" sz="3600" baseline="30000" dirty="0">
                <a:latin typeface="Times New Roman" pitchFamily="18" charset="0"/>
                <a:cs typeface="Times New Roman" pitchFamily="18" charset="0"/>
              </a:rPr>
              <a:t>1</a:t>
            </a:r>
            <a:r>
              <a:rPr lang="en-US" sz="3100" dirty="0">
                <a:latin typeface="Times New Roman" pitchFamily="18" charset="0"/>
                <a:cs typeface="Times New Roman" pitchFamily="18" charset="0"/>
              </a:rPr>
              <a:t>=2</a:t>
            </a:r>
          </a:p>
          <a:p>
            <a:r>
              <a:rPr lang="en-US" sz="3100" dirty="0">
                <a:latin typeface="Times New Roman" pitchFamily="18" charset="0"/>
                <a:cs typeface="Times New Roman" pitchFamily="18" charset="0"/>
              </a:rPr>
              <a:t>Number of IP add on each network: 2</a:t>
            </a:r>
            <a:r>
              <a:rPr lang="en-US" sz="3600" baseline="30000" dirty="0">
                <a:latin typeface="Times New Roman" pitchFamily="18" charset="0"/>
                <a:cs typeface="Times New Roman" pitchFamily="18" charset="0"/>
              </a:rPr>
              <a:t>n</a:t>
            </a:r>
          </a:p>
          <a:p>
            <a:r>
              <a:rPr lang="en-US" sz="3100" dirty="0">
                <a:latin typeface="Times New Roman" pitchFamily="18" charset="0"/>
                <a:cs typeface="Times New Roman" pitchFamily="18" charset="0"/>
              </a:rPr>
              <a:t>Total number of host bits)</a:t>
            </a:r>
          </a:p>
          <a:p>
            <a:r>
              <a:rPr lang="en-US" sz="3100" dirty="0">
                <a:latin typeface="Times New Roman" pitchFamily="18" charset="0"/>
                <a:cs typeface="Times New Roman" pitchFamily="18" charset="0"/>
              </a:rPr>
              <a:t>2</a:t>
            </a:r>
            <a:r>
              <a:rPr lang="en-US" sz="3600" baseline="30000" dirty="0">
                <a:latin typeface="Times New Roman" pitchFamily="18" charset="0"/>
                <a:cs typeface="Times New Roman" pitchFamily="18" charset="0"/>
              </a:rPr>
              <a:t>7=</a:t>
            </a:r>
            <a:r>
              <a:rPr lang="en-US" sz="3100" dirty="0">
                <a:latin typeface="Times New Roman" pitchFamily="18" charset="0"/>
                <a:cs typeface="Times New Roman" pitchFamily="18" charset="0"/>
              </a:rPr>
              <a:t>128</a:t>
            </a:r>
          </a:p>
          <a:p>
            <a:r>
              <a:rPr lang="en-US" sz="3100" dirty="0">
                <a:latin typeface="Times New Roman" pitchFamily="18" charset="0"/>
                <a:cs typeface="Times New Roman" pitchFamily="18" charset="0"/>
              </a:rPr>
              <a:t>Number of hosts on each network: 2</a:t>
            </a:r>
            <a:r>
              <a:rPr lang="en-US" sz="3600" baseline="30000" dirty="0">
                <a:latin typeface="Times New Roman" pitchFamily="18" charset="0"/>
                <a:cs typeface="Times New Roman" pitchFamily="18" charset="0"/>
              </a:rPr>
              <a:t>n</a:t>
            </a:r>
            <a:r>
              <a:rPr lang="en-US" sz="3100" dirty="0">
                <a:latin typeface="Times New Roman" pitchFamily="18" charset="0"/>
                <a:cs typeface="Times New Roman" pitchFamily="18" charset="0"/>
              </a:rPr>
              <a:t>-2</a:t>
            </a:r>
          </a:p>
          <a:p>
            <a:r>
              <a:rPr lang="en-US" sz="3100" dirty="0">
                <a:latin typeface="Times New Roman" pitchFamily="18" charset="0"/>
                <a:cs typeface="Times New Roman" pitchFamily="18" charset="0"/>
              </a:rPr>
              <a:t>Total number of remaining host bits)</a:t>
            </a:r>
          </a:p>
          <a:p>
            <a:r>
              <a:rPr lang="en-US" sz="3100" dirty="0">
                <a:latin typeface="Times New Roman" pitchFamily="18" charset="0"/>
                <a:cs typeface="Times New Roman" pitchFamily="18" charset="0"/>
              </a:rPr>
              <a:t>2</a:t>
            </a:r>
            <a:r>
              <a:rPr lang="en-US" sz="3600" baseline="30000" dirty="0">
                <a:latin typeface="Times New Roman" pitchFamily="18" charset="0"/>
                <a:cs typeface="Times New Roman" pitchFamily="18" charset="0"/>
              </a:rPr>
              <a:t>7</a:t>
            </a:r>
            <a:r>
              <a:rPr lang="en-US" sz="3100" dirty="0">
                <a:latin typeface="Times New Roman" pitchFamily="18" charset="0"/>
                <a:cs typeface="Times New Roman" pitchFamily="18" charset="0"/>
              </a:rPr>
              <a:t>-2=126</a:t>
            </a:r>
          </a:p>
          <a:p>
            <a:endParaRPr lang="en-US" dirty="0"/>
          </a:p>
        </p:txBody>
      </p:sp>
      <p:pic>
        <p:nvPicPr>
          <p:cNvPr id="5" name="Picture 4">
            <a:extLst>
              <a:ext uri="{FF2B5EF4-FFF2-40B4-BE49-F238E27FC236}">
                <a16:creationId xmlns:a16="http://schemas.microsoft.com/office/drawing/2014/main" id="{BD6D4F72-F8EE-0824-1D7A-5E361B7CE29A}"/>
              </a:ext>
            </a:extLst>
          </p:cNvPr>
          <p:cNvPicPr>
            <a:picLocks noChangeAspect="1"/>
          </p:cNvPicPr>
          <p:nvPr/>
        </p:nvPicPr>
        <p:blipFill rotWithShape="1">
          <a:blip r:embed="rId2"/>
          <a:srcRect r="5760" b="5427"/>
          <a:stretch/>
        </p:blipFill>
        <p:spPr>
          <a:xfrm>
            <a:off x="1828801" y="3581400"/>
            <a:ext cx="7315199" cy="3276600"/>
          </a:xfrm>
          <a:prstGeom prst="rect">
            <a:avLst/>
          </a:prstGeom>
        </p:spPr>
      </p:pic>
    </p:spTree>
    <p:extLst>
      <p:ext uri="{BB962C8B-B14F-4D97-AF65-F5344CB8AC3E}">
        <p14:creationId xmlns:p14="http://schemas.microsoft.com/office/powerpoint/2010/main" val="32264747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You have been given the network address 192.168.10.0/28 from </a:t>
            </a:r>
            <a:r>
              <a:rPr lang="en-US" dirty="0" err="1">
                <a:latin typeface="Times New Roman" pitchFamily="18" charset="0"/>
                <a:cs typeface="Times New Roman" pitchFamily="18" charset="0"/>
              </a:rPr>
              <a:t>EthioTelecom</a:t>
            </a:r>
            <a:r>
              <a:rPr lang="en-US" dirty="0">
                <a:latin typeface="Times New Roman" pitchFamily="18" charset="0"/>
                <a:cs typeface="Times New Roman" pitchFamily="18" charset="0"/>
              </a:rPr>
              <a:t>. Based on this information, answer the following questions. </a:t>
            </a:r>
          </a:p>
          <a:p>
            <a:pPr marL="514350" indent="-514350">
              <a:buFont typeface="+mj-lt"/>
              <a:buAutoNum type="arabicParenR"/>
            </a:pPr>
            <a:r>
              <a:rPr lang="en-US" dirty="0">
                <a:latin typeface="Times New Roman" pitchFamily="18" charset="0"/>
                <a:cs typeface="Times New Roman" pitchFamily="18" charset="0"/>
              </a:rPr>
              <a:t>Find the subnet mask?</a:t>
            </a:r>
          </a:p>
          <a:p>
            <a:pPr marL="514350" indent="-514350">
              <a:buFont typeface="+mj-lt"/>
              <a:buAutoNum type="arabicParenR"/>
            </a:pPr>
            <a:r>
              <a:rPr lang="en-US" dirty="0">
                <a:latin typeface="Times New Roman" pitchFamily="18" charset="0"/>
                <a:cs typeface="Times New Roman" pitchFamily="18" charset="0"/>
              </a:rPr>
              <a:t>Find the total number of network can be created? </a:t>
            </a:r>
          </a:p>
          <a:p>
            <a:pPr marL="514350" indent="-514350">
              <a:buFont typeface="+mj-lt"/>
              <a:buAutoNum type="arabicParenR"/>
            </a:pPr>
            <a:r>
              <a:rPr lang="en-US" dirty="0">
                <a:latin typeface="Times New Roman" pitchFamily="18" charset="0"/>
                <a:cs typeface="Times New Roman" pitchFamily="18" charset="0"/>
              </a:rPr>
              <a:t>Find the total number of IP address on each network?</a:t>
            </a:r>
          </a:p>
          <a:p>
            <a:pPr marL="514350" indent="-514350">
              <a:buFont typeface="+mj-lt"/>
              <a:buAutoNum type="arabicParenR"/>
            </a:pPr>
            <a:r>
              <a:rPr lang="en-US" dirty="0">
                <a:latin typeface="Times New Roman" pitchFamily="18" charset="0"/>
                <a:cs typeface="Times New Roman" pitchFamily="18" charset="0"/>
              </a:rPr>
              <a:t>Find the total number of host on each network?</a:t>
            </a:r>
          </a:p>
          <a:p>
            <a:pPr marL="514350" indent="-514350">
              <a:buFont typeface="+mj-lt"/>
              <a:buAutoNum type="arabicParenR"/>
            </a:pPr>
            <a:r>
              <a:rPr lang="en-US" dirty="0">
                <a:latin typeface="Times New Roman" pitchFamily="18" charset="0"/>
                <a:cs typeface="Times New Roman" pitchFamily="18" charset="0"/>
              </a:rPr>
              <a:t>Find the first usable host IP address and the last usable host IP address on each network?</a:t>
            </a:r>
          </a:p>
          <a:p>
            <a:pPr marL="514350" indent="-514350">
              <a:buFont typeface="+mj-lt"/>
              <a:buAutoNum type="arabicParenR"/>
            </a:pPr>
            <a:endParaRPr lang="en-US" dirty="0"/>
          </a:p>
          <a:p>
            <a:endParaRPr lang="en-US" dirty="0"/>
          </a:p>
          <a:p>
            <a:endParaRPr lang="en-US" dirty="0"/>
          </a:p>
        </p:txBody>
      </p:sp>
    </p:spTree>
    <p:extLst>
      <p:ext uri="{BB962C8B-B14F-4D97-AF65-F5344CB8AC3E}">
        <p14:creationId xmlns:p14="http://schemas.microsoft.com/office/powerpoint/2010/main" val="19727850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a:t>
            </a:r>
          </a:p>
        </p:txBody>
      </p:sp>
      <p:sp>
        <p:nvSpPr>
          <p:cNvPr id="3" name="Content Placeholder 2"/>
          <p:cNvSpPr>
            <a:spLocks noGrp="1"/>
          </p:cNvSpPr>
          <p:nvPr>
            <p:ph idx="1"/>
          </p:nvPr>
        </p:nvSpPr>
        <p:spPr/>
        <p:txBody>
          <a:bodyPr/>
          <a:lstStyle/>
          <a:p>
            <a:pPr marL="0" indent="0">
              <a:buNone/>
            </a:pPr>
            <a:br>
              <a:rPr lang="en-US" dirty="0">
                <a:cs typeface="Arial" pitchFamily="34" charset="0"/>
              </a:rPr>
            </a:br>
            <a:r>
              <a:rPr lang="en-US" dirty="0">
                <a:latin typeface="Times New Roman" pitchFamily="18" charset="0"/>
                <a:cs typeface="Times New Roman" pitchFamily="18" charset="0"/>
              </a:rPr>
              <a:t>Traditional </a:t>
            </a:r>
            <a:r>
              <a:rPr lang="en-US" dirty="0" err="1">
                <a:latin typeface="Times New Roman" pitchFamily="18" charset="0"/>
                <a:cs typeface="Times New Roman" pitchFamily="18" charset="0"/>
              </a:rPr>
              <a:t>Subnetting</a:t>
            </a:r>
            <a:r>
              <a:rPr lang="en-US" dirty="0">
                <a:latin typeface="Times New Roman" pitchFamily="18" charset="0"/>
                <a:cs typeface="Times New Roman" pitchFamily="18" charset="0"/>
              </a:rPr>
              <a:t> Wastes Addresses</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a:p>
            <a:pPr marL="0" indent="0"/>
            <a:r>
              <a:rPr lang="en-US" b="1" dirty="0">
                <a:latin typeface="Times New Roman" pitchFamily="18" charset="0"/>
                <a:cs typeface="Times New Roman" pitchFamily="18" charset="0"/>
              </a:rPr>
              <a:t>Traditional </a:t>
            </a:r>
            <a:r>
              <a:rPr lang="en-US" b="1" dirty="0" err="1">
                <a:latin typeface="Times New Roman" pitchFamily="18" charset="0"/>
                <a:cs typeface="Times New Roman" pitchFamily="18" charset="0"/>
              </a:rPr>
              <a:t>subnetting</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 same number of addresses is allocated for each subnet.</a:t>
            </a:r>
          </a:p>
          <a:p>
            <a:pPr marL="0" indent="0"/>
            <a:r>
              <a:rPr lang="en-US" altLang="ja-JP" dirty="0">
                <a:latin typeface="Times New Roman" pitchFamily="18" charset="0"/>
                <a:cs typeface="Times New Roman" pitchFamily="18" charset="0"/>
              </a:rPr>
              <a:t>Subnets that require fewer addresses have unused (wasted) addresses. </a:t>
            </a:r>
          </a:p>
          <a:p>
            <a:pPr marL="0" indent="0"/>
            <a:r>
              <a:rPr lang="nb-NO" b="1" dirty="0">
                <a:latin typeface="Times New Roman" pitchFamily="18" charset="0"/>
                <a:cs typeface="Times New Roman" pitchFamily="18" charset="0"/>
              </a:rPr>
              <a:t>Variable Length Subnet Mask (VLSM) </a:t>
            </a:r>
            <a:r>
              <a:rPr lang="nb-NO" dirty="0">
                <a:latin typeface="Times New Roman" pitchFamily="18" charset="0"/>
                <a:cs typeface="Times New Roman" pitchFamily="18" charset="0"/>
              </a:rPr>
              <a:t>or subnetting a subnet provides more efficient use of addresses.</a:t>
            </a:r>
            <a:endParaRPr lang="en-US" altLang="ja-JP" dirty="0">
              <a:latin typeface="Times New Roman" pitchFamily="18" charset="0"/>
              <a:cs typeface="Times New Roman" pitchFamily="18" charset="0"/>
            </a:endParaRPr>
          </a:p>
          <a:p>
            <a:pPr marL="0" indent="0">
              <a:buFont typeface="Wingdings" pitchFamily="2" charset="2"/>
              <a:buNone/>
            </a:pPr>
            <a:endParaRPr lang="en-US" altLang="ja-JP" dirty="0">
              <a:ea typeface="ＭＳ Ｐゴシック" pitchFamily="34" charset="-128"/>
            </a:endParaRPr>
          </a:p>
          <a:p>
            <a:endParaRPr lang="en-US" dirty="0"/>
          </a:p>
        </p:txBody>
      </p:sp>
    </p:spTree>
    <p:extLst>
      <p:ext uri="{BB962C8B-B14F-4D97-AF65-F5344CB8AC3E}">
        <p14:creationId xmlns:p14="http://schemas.microsoft.com/office/powerpoint/2010/main" val="4802983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cs typeface="Arial" pitchFamily="34" charset="0"/>
              </a:rPr>
              <a:t>Variable Length Subnet Masks (VLSM)</a:t>
            </a:r>
            <a:endParaRPr lang="en-US" dirty="0"/>
          </a:p>
        </p:txBody>
      </p:sp>
      <p:sp>
        <p:nvSpPr>
          <p:cNvPr id="3" name="Content Placeholder 2"/>
          <p:cNvSpPr>
            <a:spLocks noGrp="1"/>
          </p:cNvSpPr>
          <p:nvPr>
            <p:ph idx="1"/>
          </p:nvPr>
        </p:nvSpPr>
        <p:spPr>
          <a:xfrm>
            <a:off x="457200" y="1752600"/>
            <a:ext cx="8229600" cy="4876800"/>
          </a:xfrm>
        </p:spPr>
        <p:txBody>
          <a:bodyPr>
            <a:normAutofit/>
          </a:bodyPr>
          <a:lstStyle/>
          <a:p>
            <a:pPr marL="0" indent="0"/>
            <a:r>
              <a:rPr lang="en-US" dirty="0">
                <a:latin typeface="Times New Roman" pitchFamily="18" charset="0"/>
                <a:cs typeface="Times New Roman" pitchFamily="18" charset="0"/>
              </a:rPr>
              <a:t>VLSM allows a network space to be divided in unequal parts.</a:t>
            </a:r>
          </a:p>
          <a:p>
            <a:pPr marL="0" indent="0"/>
            <a:r>
              <a:rPr lang="en-US" dirty="0">
                <a:latin typeface="Times New Roman" pitchFamily="18" charset="0"/>
                <a:cs typeface="Times New Roman" pitchFamily="18" charset="0"/>
              </a:rPr>
              <a:t>Subnet mask will vary depending on how many bits have been borrowed for a particular subnet.</a:t>
            </a:r>
          </a:p>
          <a:p>
            <a:pPr marL="0" indent="0"/>
            <a:r>
              <a:rPr lang="en-US" dirty="0">
                <a:latin typeface="Times New Roman" pitchFamily="18" charset="0"/>
                <a:cs typeface="Times New Roman" pitchFamily="18" charset="0"/>
              </a:rPr>
              <a:t>Network is first </a:t>
            </a:r>
            <a:r>
              <a:rPr lang="en-US" dirty="0" err="1">
                <a:latin typeface="Times New Roman" pitchFamily="18" charset="0"/>
                <a:cs typeface="Times New Roman" pitchFamily="18" charset="0"/>
              </a:rPr>
              <a:t>subnetted</a:t>
            </a:r>
            <a:r>
              <a:rPr lang="en-US" dirty="0">
                <a:latin typeface="Times New Roman" pitchFamily="18" charset="0"/>
                <a:cs typeface="Times New Roman" pitchFamily="18" charset="0"/>
              </a:rPr>
              <a:t>, and then the subnets are </a:t>
            </a:r>
            <a:r>
              <a:rPr lang="en-US" dirty="0" err="1">
                <a:latin typeface="Times New Roman" pitchFamily="18" charset="0"/>
                <a:cs typeface="Times New Roman" pitchFamily="18" charset="0"/>
              </a:rPr>
              <a:t>subnetted</a:t>
            </a:r>
            <a:r>
              <a:rPr lang="en-US" dirty="0">
                <a:latin typeface="Times New Roman" pitchFamily="18" charset="0"/>
                <a:cs typeface="Times New Roman" pitchFamily="18" charset="0"/>
              </a:rPr>
              <a:t> again.</a:t>
            </a:r>
          </a:p>
          <a:p>
            <a:pPr marL="0" indent="0"/>
            <a:r>
              <a:rPr lang="en-US" altLang="ja-JP" dirty="0">
                <a:latin typeface="Times New Roman" pitchFamily="18" charset="0"/>
                <a:cs typeface="Times New Roman" pitchFamily="18" charset="0"/>
              </a:rPr>
              <a:t>Process repeated as necessary to create subnets of various sizes.</a:t>
            </a:r>
          </a:p>
          <a:p>
            <a:pPr marL="0" indent="0"/>
            <a:r>
              <a:rPr lang="en-US" dirty="0">
                <a:latin typeface="Times New Roman" pitchFamily="18" charset="0"/>
                <a:cs typeface="Times New Roman" pitchFamily="18" charset="0"/>
              </a:rPr>
              <a:t>Using VLSM subnets, the network segments can be addressed with minimum waste.</a:t>
            </a:r>
          </a:p>
        </p:txBody>
      </p:sp>
    </p:spTree>
    <p:extLst>
      <p:ext uri="{BB962C8B-B14F-4D97-AF65-F5344CB8AC3E}">
        <p14:creationId xmlns:p14="http://schemas.microsoft.com/office/powerpoint/2010/main" val="8782638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Content Placeholder 3"/>
          <p:cNvSpPr>
            <a:spLocks noGrp="1"/>
          </p:cNvSpPr>
          <p:nvPr>
            <p:ph idx="1"/>
          </p:nvPr>
        </p:nvSpPr>
        <p:spPr>
          <a:xfrm>
            <a:off x="5257800" y="2438400"/>
            <a:ext cx="3886200" cy="4038600"/>
          </a:xfrm>
        </p:spPr>
        <p:txBody>
          <a:bodyPr>
            <a:normAutofit/>
          </a:bodyPr>
          <a:lstStyle/>
          <a:p>
            <a:pPr marL="0" indent="0">
              <a:buNone/>
            </a:pPr>
            <a:r>
              <a:rPr lang="en-US" dirty="0">
                <a:latin typeface="Times New Roman" pitchFamily="18" charset="0"/>
                <a:cs typeface="Times New Roman" pitchFamily="18" charset="0"/>
              </a:rPr>
              <a:t>192.168.1.0/24 IP Address.</a:t>
            </a:r>
          </a:p>
          <a:p>
            <a:pPr marL="0" indent="0">
              <a:buNone/>
            </a:pPr>
            <a:r>
              <a:rPr lang="en-US" dirty="0">
                <a:latin typeface="Times New Roman" pitchFamily="18" charset="0"/>
                <a:cs typeface="Times New Roman" pitchFamily="18" charset="0"/>
              </a:rPr>
              <a:t>Subnet 1 = 28 hosts</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Subnet 2 = 52 hosts</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Subnet 3 = 15 host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Subnet 4 = 5 hosts</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54277"/>
            <a:ext cx="5000625" cy="4803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56400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fontScale="92500" lnSpcReduction="10000"/>
          </a:bodyPr>
          <a:lstStyle/>
          <a:p>
            <a:r>
              <a:rPr lang="en-US" sz="2600" dirty="0">
                <a:latin typeface="Times New Roman" pitchFamily="18" charset="0"/>
                <a:cs typeface="Times New Roman" pitchFamily="18" charset="0"/>
              </a:rPr>
              <a:t>To overcome this </a:t>
            </a:r>
            <a:r>
              <a:rPr lang="en-US" sz="2600" dirty="0" err="1">
                <a:latin typeface="Times New Roman" pitchFamily="18" charset="0"/>
                <a:cs typeface="Times New Roman" pitchFamily="18" charset="0"/>
              </a:rPr>
              <a:t>Subnetting</a:t>
            </a:r>
            <a:r>
              <a:rPr lang="en-US" sz="2600" dirty="0">
                <a:latin typeface="Times New Roman" pitchFamily="18" charset="0"/>
                <a:cs typeface="Times New Roman" pitchFamily="18" charset="0"/>
              </a:rPr>
              <a:t> issue, firstly we determine the host bits for each subnet.</a:t>
            </a:r>
          </a:p>
          <a:p>
            <a:r>
              <a:rPr lang="en-US" sz="2600" dirty="0">
                <a:latin typeface="Times New Roman" pitchFamily="18" charset="0"/>
                <a:cs typeface="Times New Roman" pitchFamily="18" charset="0"/>
              </a:rPr>
              <a:t> For the first subnet; we need 5 host bits. With 5 bits we can have 2</a:t>
            </a:r>
            <a:r>
              <a:rPr lang="en-US" sz="3000" baseline="30000" dirty="0">
                <a:latin typeface="Times New Roman" pitchFamily="18" charset="0"/>
                <a:cs typeface="Times New Roman" pitchFamily="18" charset="0"/>
              </a:rPr>
              <a:t>5</a:t>
            </a:r>
            <a:r>
              <a:rPr lang="en-US" sz="2600" dirty="0">
                <a:latin typeface="Times New Roman" pitchFamily="18" charset="0"/>
                <a:cs typeface="Times New Roman" pitchFamily="18" charset="0"/>
              </a:rPr>
              <a:t>=32 addresses. This means that there are 32-2 usable host addresses.</a:t>
            </a:r>
          </a:p>
          <a:p>
            <a:r>
              <a:rPr lang="en-US" sz="2600" dirty="0">
                <a:latin typeface="Times New Roman" pitchFamily="18" charset="0"/>
                <a:cs typeface="Times New Roman" pitchFamily="18" charset="0"/>
              </a:rPr>
              <a:t>For the second subnet; we need 6 host bits. With 6 bits we can have 2</a:t>
            </a:r>
            <a:r>
              <a:rPr lang="en-US" sz="3000" baseline="30000" dirty="0">
                <a:latin typeface="Times New Roman" pitchFamily="18" charset="0"/>
                <a:cs typeface="Times New Roman" pitchFamily="18" charset="0"/>
              </a:rPr>
              <a:t>6</a:t>
            </a:r>
            <a:r>
              <a:rPr lang="en-US" sz="2600" dirty="0">
                <a:latin typeface="Times New Roman" pitchFamily="18" charset="0"/>
                <a:cs typeface="Times New Roman" pitchFamily="18" charset="0"/>
              </a:rPr>
              <a:t>=64 addresses. This means that there are 64-2 usable host addresses.</a:t>
            </a:r>
          </a:p>
          <a:p>
            <a:r>
              <a:rPr lang="en-US" sz="2600" dirty="0">
                <a:latin typeface="Times New Roman" pitchFamily="18" charset="0"/>
                <a:cs typeface="Times New Roman" pitchFamily="18" charset="0"/>
              </a:rPr>
              <a:t>For the third subnet; we need 5 host bits. With 5 bits we can have 2</a:t>
            </a:r>
            <a:r>
              <a:rPr lang="en-US" sz="3000" baseline="30000" dirty="0">
                <a:latin typeface="Times New Roman" pitchFamily="18" charset="0"/>
                <a:cs typeface="Times New Roman" pitchFamily="18" charset="0"/>
              </a:rPr>
              <a:t>5</a:t>
            </a:r>
            <a:r>
              <a:rPr lang="en-US" sz="2600" dirty="0">
                <a:latin typeface="Times New Roman" pitchFamily="18" charset="0"/>
                <a:cs typeface="Times New Roman" pitchFamily="18" charset="0"/>
              </a:rPr>
              <a:t>=32 addresses…</a:t>
            </a:r>
          </a:p>
          <a:p>
            <a:r>
              <a:rPr lang="en-US" sz="2600" dirty="0">
                <a:latin typeface="Times New Roman" pitchFamily="18" charset="0"/>
                <a:cs typeface="Times New Roman" pitchFamily="18" charset="0"/>
              </a:rPr>
              <a:t>For the fourth subnet; we need 3 host bits. With 3 bits we can have 2</a:t>
            </a:r>
            <a:r>
              <a:rPr lang="en-US" sz="3000" baseline="30000" dirty="0">
                <a:latin typeface="Times New Roman" pitchFamily="18" charset="0"/>
                <a:cs typeface="Times New Roman" pitchFamily="18" charset="0"/>
              </a:rPr>
              <a:t>3</a:t>
            </a:r>
            <a:r>
              <a:rPr lang="en-US" sz="2600" dirty="0">
                <a:latin typeface="Times New Roman" pitchFamily="18" charset="0"/>
                <a:cs typeface="Times New Roman" pitchFamily="18" charset="0"/>
              </a:rPr>
              <a:t>=8 addresses. This means that there are 8-2 usable host addresses.</a:t>
            </a:r>
          </a:p>
        </p:txBody>
      </p:sp>
    </p:spTree>
    <p:extLst>
      <p:ext uri="{BB962C8B-B14F-4D97-AF65-F5344CB8AC3E}">
        <p14:creationId xmlns:p14="http://schemas.microsoft.com/office/powerpoint/2010/main" val="31633990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Autofit/>
          </a:bodyPr>
          <a:lstStyle/>
          <a:p>
            <a:r>
              <a:rPr lang="en-US" dirty="0">
                <a:latin typeface="Times New Roman" pitchFamily="18" charset="0"/>
                <a:cs typeface="Times New Roman" pitchFamily="18" charset="0"/>
              </a:rPr>
              <a:t>If we use /26 with 192.168.1.0 like 192.168.1.0/26, then we will have 4 subnets. The given Subnet was 24 and our new subnet is 26. 26-24=2 and 2</a:t>
            </a:r>
            <a:r>
              <a:rPr lang="en-US" baseline="30000" dirty="0">
                <a:latin typeface="Times New Roman" pitchFamily="18" charset="0"/>
                <a:cs typeface="Times New Roman" pitchFamily="18" charset="0"/>
              </a:rPr>
              <a:t>2</a:t>
            </a:r>
            <a:r>
              <a:rPr lang="en-US" dirty="0">
                <a:latin typeface="Times New Roman" pitchFamily="18" charset="0"/>
                <a:cs typeface="Times New Roman" pitchFamily="18" charset="0"/>
              </a:rPr>
              <a:t>=4 subnets.</a:t>
            </a:r>
          </a:p>
          <a:p>
            <a:r>
              <a:rPr lang="en-US" sz="2000" dirty="0">
                <a:latin typeface="Times New Roman" pitchFamily="18" charset="0"/>
                <a:cs typeface="Times New Roman" pitchFamily="18" charset="0"/>
              </a:rPr>
              <a:t>192.168.1.0/26</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192.168.1.64/26</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192.168.1.128/26</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192.168.1.192/26</a:t>
            </a:r>
          </a:p>
          <a:p>
            <a:r>
              <a:rPr lang="en-US" dirty="0">
                <a:latin typeface="Times New Roman" pitchFamily="18" charset="0"/>
                <a:cs typeface="Times New Roman" pitchFamily="18" charset="0"/>
              </a:rPr>
              <a:t>We will use the first one for the Subnet 2. (192.168.1.0/26)</a:t>
            </a:r>
          </a:p>
          <a:p>
            <a:r>
              <a:rPr lang="en-US" dirty="0">
                <a:latin typeface="Times New Roman" pitchFamily="18" charset="0"/>
                <a:cs typeface="Times New Roman" pitchFamily="18" charset="0"/>
              </a:rPr>
              <a:t> Now, for the first and third subnet, let’s use the second block (192.168.1.64/26) and divide it again.</a:t>
            </a:r>
          </a:p>
          <a:p>
            <a:r>
              <a:rPr lang="en-US" dirty="0">
                <a:latin typeface="Times New Roman" pitchFamily="18" charset="0"/>
                <a:cs typeface="Times New Roman" pitchFamily="18" charset="0"/>
              </a:rPr>
              <a:t>If we divide it by borrowing a bit again, then we will have two subnets.</a:t>
            </a:r>
          </a:p>
          <a:p>
            <a:r>
              <a:rPr lang="en-US" sz="2000" dirty="0">
                <a:latin typeface="Times New Roman" pitchFamily="18" charset="0"/>
                <a:cs typeface="Times New Roman" pitchFamily="18" charset="0"/>
              </a:rPr>
              <a:t>192.168.1.64/27</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192.168.1.96/27</a:t>
            </a:r>
          </a:p>
        </p:txBody>
      </p:sp>
    </p:spTree>
    <p:extLst>
      <p:ext uri="{BB962C8B-B14F-4D97-AF65-F5344CB8AC3E}">
        <p14:creationId xmlns:p14="http://schemas.microsoft.com/office/powerpoint/2010/main" val="10934453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fontScale="92500" lnSpcReduction="20000"/>
          </a:bodyPr>
          <a:lstStyle/>
          <a:p>
            <a:r>
              <a:rPr lang="en-US" sz="2600" dirty="0">
                <a:latin typeface="Times New Roman" pitchFamily="18" charset="0"/>
                <a:cs typeface="Times New Roman" pitchFamily="18" charset="0"/>
              </a:rPr>
              <a:t>We can use these two Prefixes for first and second subnet.</a:t>
            </a:r>
          </a:p>
          <a:p>
            <a:r>
              <a:rPr lang="en-US" sz="2600" dirty="0">
                <a:latin typeface="Times New Roman" pitchFamily="18" charset="0"/>
                <a:cs typeface="Times New Roman" pitchFamily="18" charset="0"/>
              </a:rPr>
              <a:t> And lastly, for the small subnet, we can use the above third block(192.168.10.128/26). </a:t>
            </a:r>
          </a:p>
          <a:p>
            <a:r>
              <a:rPr lang="en-US" sz="2600" dirty="0">
                <a:latin typeface="Times New Roman" pitchFamily="18" charset="0"/>
                <a:cs typeface="Times New Roman" pitchFamily="18" charset="0"/>
              </a:rPr>
              <a:t>We will divide it again.</a:t>
            </a:r>
          </a:p>
          <a:p>
            <a:r>
              <a:rPr lang="en-US" sz="2600" dirty="0">
                <a:latin typeface="Times New Roman" pitchFamily="18" charset="0"/>
                <a:cs typeface="Times New Roman" pitchFamily="18" charset="0"/>
              </a:rPr>
              <a:t>Because we need only 5 host address.</a:t>
            </a:r>
          </a:p>
          <a:p>
            <a:r>
              <a:rPr lang="en-US" sz="2600" dirty="0">
                <a:latin typeface="Times New Roman" pitchFamily="18" charset="0"/>
                <a:cs typeface="Times New Roman" pitchFamily="18" charset="0"/>
              </a:rPr>
              <a:t>When we divide again, we will have the below small subnets, and we can use the first one for our fourth and last Subnet.</a:t>
            </a:r>
          </a:p>
          <a:p>
            <a:endParaRPr lang="en-US" dirty="0"/>
          </a:p>
          <a:p>
            <a:r>
              <a:rPr lang="en-US" sz="2200" dirty="0">
                <a:latin typeface="Times New Roman" pitchFamily="18" charset="0"/>
                <a:cs typeface="Times New Roman" pitchFamily="18" charset="0"/>
              </a:rPr>
              <a:t>192.168.1.128/29</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192.168.1.136/29</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192.168.1.144/29</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192.168.1.152/29</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192.168.1.160/29</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192.168.1.168/29</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192.168.1.176/29</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192.168.1.184/29</a:t>
            </a:r>
          </a:p>
          <a:p>
            <a:endParaRPr lang="en-US" dirty="0"/>
          </a:p>
          <a:p>
            <a:endParaRPr lang="en-US" dirty="0"/>
          </a:p>
        </p:txBody>
      </p:sp>
    </p:spTree>
    <p:extLst>
      <p:ext uri="{BB962C8B-B14F-4D97-AF65-F5344CB8AC3E}">
        <p14:creationId xmlns:p14="http://schemas.microsoft.com/office/powerpoint/2010/main" val="303249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we have used our IP Block very efficiently. The unused remaining blocks can be used in the future. What are these remaining blocks let’s remember. The remaining blocks are the last block of /26 subnets and the last 7 block of /29 subnets.</a:t>
            </a:r>
          </a:p>
          <a:p>
            <a:r>
              <a:rPr lang="en-US" dirty="0">
                <a:latin typeface="Times New Roman" pitchFamily="18" charset="0"/>
                <a:cs typeface="Times New Roman" pitchFamily="18" charset="0"/>
              </a:rPr>
              <a:t>At the end our subnets will be like below:</a:t>
            </a:r>
          </a:p>
          <a:p>
            <a:r>
              <a:rPr lang="en-US" dirty="0">
                <a:latin typeface="Times New Roman" pitchFamily="18" charset="0"/>
                <a:cs typeface="Times New Roman" pitchFamily="18" charset="0"/>
              </a:rPr>
              <a:t>192.168.1.0/26</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192.168.1.64/27</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192.168.1.96/27</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192.168.1.128/29</a:t>
            </a:r>
          </a:p>
          <a:p>
            <a:endParaRPr lang="en-US" dirty="0"/>
          </a:p>
        </p:txBody>
      </p:sp>
    </p:spTree>
    <p:extLst>
      <p:ext uri="{BB962C8B-B14F-4D97-AF65-F5344CB8AC3E}">
        <p14:creationId xmlns:p14="http://schemas.microsoft.com/office/powerpoint/2010/main" val="3567567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a:lnSpc>
                <a:spcPct val="150000"/>
              </a:lnSpc>
              <a:defRPr/>
            </a:pPr>
            <a:r>
              <a:rPr lang="en-US" dirty="0">
                <a:latin typeface="Times New Roman" panose="02020603050405020304" pitchFamily="18" charset="0"/>
                <a:cs typeface="Times New Roman" panose="02020603050405020304" pitchFamily="18" charset="0"/>
              </a:rPr>
              <a:t>For example : when you want to access some data from Facebook, you open your laptop, type Facebook URL and send request to Facebook  for some data.</a:t>
            </a:r>
          </a:p>
          <a:p>
            <a:pPr>
              <a:lnSpc>
                <a:spcPct val="150000"/>
              </a:lnSpc>
              <a:defRPr/>
            </a:pPr>
            <a:r>
              <a:rPr lang="en-US" dirty="0">
                <a:latin typeface="Times New Roman" panose="02020603050405020304" pitchFamily="18" charset="0"/>
                <a:cs typeface="Times New Roman" panose="02020603050405020304" pitchFamily="18" charset="0"/>
              </a:rPr>
              <a:t>Since Facebook server is outside your local area network , your request is forward to Facebook through the default gateway or router of your institution.</a:t>
            </a:r>
          </a:p>
          <a:p>
            <a:pPr>
              <a:lnSpc>
                <a:spcPct val="150000"/>
              </a:lnSpc>
              <a:defRPr/>
            </a:pPr>
            <a:r>
              <a:rPr lang="en-US" dirty="0">
                <a:latin typeface="Times New Roman" panose="02020603050405020304" pitchFamily="18" charset="0"/>
                <a:cs typeface="Times New Roman" panose="02020603050405020304" pitchFamily="18" charset="0"/>
              </a:rPr>
              <a:t>This forwarding of data request to the server or user is known as routing.</a:t>
            </a:r>
          </a:p>
          <a:p>
            <a:pPr>
              <a:lnSpc>
                <a:spcPct val="150000"/>
              </a:lnSpc>
              <a:defRPr/>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979664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Classless Addressing</a:t>
            </a:r>
          </a:p>
        </p:txBody>
      </p:sp>
      <p:sp>
        <p:nvSpPr>
          <p:cNvPr id="3" name="Content Placeholder 2"/>
          <p:cNvSpPr>
            <a:spLocks noGrp="1"/>
          </p:cNvSpPr>
          <p:nvPr>
            <p:ph idx="1"/>
          </p:nvPr>
        </p:nvSpPr>
        <p:spPr/>
        <p:txBody>
          <a:bodyPr>
            <a:normAutofit lnSpcReduction="10000"/>
          </a:bodyPr>
          <a:lstStyle/>
          <a:p>
            <a:r>
              <a:rPr lang="en-US" dirty="0">
                <a:latin typeface="Times New Roman" pitchFamily="18" charset="0"/>
                <a:cs typeface="Times New Roman" pitchFamily="18" charset="0"/>
              </a:rPr>
              <a:t>Formal name is Classless Inter-Domain Routing (CIDR, pronounced “cider.</a:t>
            </a:r>
          </a:p>
          <a:p>
            <a:r>
              <a:rPr lang="en-US" dirty="0">
                <a:latin typeface="Times New Roman" pitchFamily="18" charset="0"/>
                <a:cs typeface="Times New Roman" pitchFamily="18" charset="0"/>
              </a:rPr>
              <a:t>Created a new set of standards that allowed service providers to allocate IPv4 addresses on any address bit boundary (prefix length) instead of only by a class A, B, or C address.</a:t>
            </a:r>
          </a:p>
          <a:p>
            <a:r>
              <a:rPr lang="en-US" dirty="0">
                <a:latin typeface="Times New Roman" pitchFamily="18" charset="0"/>
                <a:cs typeface="Times New Roman" pitchFamily="18" charset="0"/>
              </a:rPr>
              <a:t>CIDR or Classless Inter Domain Routing provides the flexibility of borrowing bits of Host part of the IP address and using them as Network in Network, called Subnet. </a:t>
            </a:r>
          </a:p>
          <a:p>
            <a:r>
              <a:rPr lang="en-US" dirty="0" err="1">
                <a:latin typeface="Times New Roman" pitchFamily="18" charset="0"/>
                <a:cs typeface="Times New Roman" pitchFamily="18" charset="0"/>
              </a:rPr>
              <a:t>Eg</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190.79.18.70/18</a:t>
            </a:r>
          </a:p>
          <a:p>
            <a:r>
              <a:rPr lang="en-US" dirty="0">
                <a:latin typeface="Times New Roman" pitchFamily="18" charset="0"/>
                <a:cs typeface="Times New Roman" pitchFamily="18" charset="0"/>
              </a:rPr>
              <a:t>This address is a traditional class B and its default subnet mask is 255.255.0.0. but it has 25 network bits that are all 1. therefore the subnet mask will be 255.255.192.0.</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p>
          <a:p>
            <a:endParaRPr lang="en-US" dirty="0"/>
          </a:p>
        </p:txBody>
      </p:sp>
    </p:spTree>
    <p:extLst>
      <p:ext uri="{BB962C8B-B14F-4D97-AF65-F5344CB8AC3E}">
        <p14:creationId xmlns:p14="http://schemas.microsoft.com/office/powerpoint/2010/main" val="28808226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Supernetting</a:t>
            </a:r>
            <a:endParaRPr lang="en-US" dirty="0"/>
          </a:p>
        </p:txBody>
      </p:sp>
      <p:sp>
        <p:nvSpPr>
          <p:cNvPr id="3" name="Content Placeholder 2"/>
          <p:cNvSpPr>
            <a:spLocks noGrp="1"/>
          </p:cNvSpPr>
          <p:nvPr>
            <p:ph idx="1"/>
          </p:nvPr>
        </p:nvSpPr>
        <p:spPr/>
        <p:txBody>
          <a:bodyPr>
            <a:normAutofit lnSpcReduction="10000"/>
          </a:bodyPr>
          <a:lstStyle/>
          <a:p>
            <a:pPr marL="285750" indent="-285750"/>
            <a:r>
              <a:rPr lang="en-US" dirty="0">
                <a:latin typeface="Times New Roman" panose="02020603050405020304" pitchFamily="18" charset="0"/>
                <a:cs typeface="Times New Roman" panose="02020603050405020304" pitchFamily="18" charset="0"/>
              </a:rPr>
              <a:t>It is inverse of </a:t>
            </a:r>
            <a:r>
              <a:rPr lang="en-US" dirty="0" err="1">
                <a:latin typeface="Times New Roman" panose="02020603050405020304" pitchFamily="18" charset="0"/>
                <a:cs typeface="Times New Roman" panose="02020603050405020304" pitchFamily="18" charset="0"/>
              </a:rPr>
              <a:t>subnetting</a:t>
            </a:r>
            <a:r>
              <a:rPr lang="en-US" dirty="0">
                <a:latin typeface="Times New Roman" panose="02020603050405020304" pitchFamily="18" charset="0"/>
                <a:cs typeface="Times New Roman" panose="02020603050405020304" pitchFamily="18" charset="0"/>
              </a:rPr>
              <a:t> </a:t>
            </a:r>
          </a:p>
          <a:p>
            <a:pPr marL="285750" indent="-285750"/>
            <a:r>
              <a:rPr lang="en-US" dirty="0">
                <a:latin typeface="Times New Roman" panose="02020603050405020304" pitchFamily="18" charset="0"/>
                <a:cs typeface="Times New Roman" panose="02020603050405020304" pitchFamily="18" charset="0"/>
              </a:rPr>
              <a:t>Combining of multiple networks to single networks </a:t>
            </a:r>
          </a:p>
          <a:p>
            <a:pPr marL="285750" indent="-285750"/>
            <a:r>
              <a:rPr lang="en-US" dirty="0">
                <a:latin typeface="Times New Roman" panose="02020603050405020304" pitchFamily="18" charset="0"/>
                <a:cs typeface="Times New Roman" panose="02020603050405020304" pitchFamily="18" charset="0"/>
              </a:rPr>
              <a:t>Converting network bits to hosts bits i.e. converting 1’s into 0’s </a:t>
            </a:r>
          </a:p>
          <a:p>
            <a:pPr marL="285750" indent="-285750"/>
            <a:r>
              <a:rPr lang="en-US" dirty="0">
                <a:latin typeface="Times New Roman" panose="02020603050405020304" pitchFamily="18" charset="0"/>
                <a:cs typeface="Times New Roman" panose="02020603050405020304" pitchFamily="18" charset="0"/>
              </a:rPr>
              <a:t>It is also known as classless inter domain routing(CIDR)</a:t>
            </a:r>
          </a:p>
          <a:p>
            <a:pPr marL="0" indent="0">
              <a:buNone/>
            </a:pPr>
            <a:r>
              <a:rPr lang="en-US" b="1" dirty="0">
                <a:latin typeface="Times New Roman" panose="02020603050405020304" pitchFamily="18" charset="0"/>
                <a:cs typeface="Times New Roman" panose="02020603050405020304" pitchFamily="18" charset="0"/>
              </a:rPr>
              <a:t>Benefit of </a:t>
            </a:r>
            <a:r>
              <a:rPr lang="en-US" b="1" dirty="0" err="1">
                <a:latin typeface="Times New Roman" panose="02020603050405020304" pitchFamily="18" charset="0"/>
                <a:cs typeface="Times New Roman" panose="02020603050405020304" pitchFamily="18" charset="0"/>
              </a:rPr>
              <a:t>supernetting</a:t>
            </a:r>
            <a:r>
              <a:rPr lang="en-US" b="1"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Reduce the network traffic </a:t>
            </a:r>
          </a:p>
          <a:p>
            <a:r>
              <a:rPr lang="en-US" dirty="0">
                <a:latin typeface="Times New Roman" panose="02020603050405020304" pitchFamily="18" charset="0"/>
                <a:cs typeface="Times New Roman" panose="02020603050405020304" pitchFamily="18" charset="0"/>
              </a:rPr>
              <a:t>To minimize the routing table</a:t>
            </a:r>
          </a:p>
          <a:p>
            <a:pPr marL="0" indent="0">
              <a:buNone/>
            </a:pPr>
            <a:r>
              <a:rPr lang="en-US" b="1" dirty="0">
                <a:latin typeface="Times New Roman" panose="02020603050405020304" pitchFamily="18" charset="0"/>
                <a:cs typeface="Times New Roman" panose="02020603050405020304" pitchFamily="18" charset="0"/>
              </a:rPr>
              <a:t>Steps:</a:t>
            </a:r>
          </a:p>
          <a:p>
            <a:pPr marL="342900" indent="-342900"/>
            <a:r>
              <a:rPr lang="en-US" dirty="0">
                <a:latin typeface="Times New Roman" panose="02020603050405020304" pitchFamily="18" charset="0"/>
                <a:cs typeface="Times New Roman" panose="02020603050405020304" pitchFamily="18" charset="0"/>
              </a:rPr>
              <a:t>Write all numbers in binary </a:t>
            </a:r>
          </a:p>
          <a:p>
            <a:pPr marL="342900" indent="-342900"/>
            <a:r>
              <a:rPr lang="en-US" dirty="0">
                <a:latin typeface="Times New Roman" panose="02020603050405020304" pitchFamily="18" charset="0"/>
                <a:cs typeface="Times New Roman" panose="02020603050405020304" pitchFamily="18" charset="0"/>
              </a:rPr>
              <a:t>Find matching bits left to write </a:t>
            </a:r>
            <a:r>
              <a:rPr lang="en-US" dirty="0" err="1">
                <a:latin typeface="Times New Roman" panose="02020603050405020304" pitchFamily="18" charset="0"/>
                <a:cs typeface="Times New Roman" panose="02020603050405020304" pitchFamily="18" charset="0"/>
              </a:rPr>
              <a:t>upto</a:t>
            </a:r>
            <a:r>
              <a:rPr lang="en-US" dirty="0">
                <a:latin typeface="Times New Roman" panose="02020603050405020304" pitchFamily="18" charset="0"/>
                <a:cs typeface="Times New Roman" panose="02020603050405020304" pitchFamily="18" charset="0"/>
              </a:rPr>
              <a:t> match</a:t>
            </a:r>
          </a:p>
          <a:p>
            <a:pPr marL="342900" indent="-342900"/>
            <a:r>
              <a:rPr lang="en-US" dirty="0">
                <a:latin typeface="Times New Roman" panose="02020603050405020304" pitchFamily="18" charset="0"/>
                <a:cs typeface="Times New Roman" panose="02020603050405020304" pitchFamily="18" charset="0"/>
              </a:rPr>
              <a:t>Write them </a:t>
            </a:r>
            <a:r>
              <a:rPr lang="en-US" dirty="0" err="1">
                <a:latin typeface="Times New Roman" panose="02020603050405020304" pitchFamily="18" charset="0"/>
                <a:cs typeface="Times New Roman" panose="02020603050405020304" pitchFamily="18" charset="0"/>
              </a:rPr>
              <a:t>upto</a:t>
            </a:r>
            <a:r>
              <a:rPr lang="en-US" dirty="0">
                <a:latin typeface="Times New Roman" panose="02020603050405020304" pitchFamily="18" charset="0"/>
                <a:cs typeface="Times New Roman" panose="02020603050405020304" pitchFamily="18" charset="0"/>
              </a:rPr>
              <a:t> match and 0 </a:t>
            </a:r>
            <a:r>
              <a:rPr lang="en-US" dirty="0" err="1">
                <a:latin typeface="Times New Roman" panose="02020603050405020304" pitchFamily="18" charset="0"/>
                <a:cs typeface="Times New Roman" panose="02020603050405020304" pitchFamily="18" charset="0"/>
              </a:rPr>
              <a:t>upto</a:t>
            </a:r>
            <a:r>
              <a:rPr lang="en-US" dirty="0">
                <a:latin typeface="Times New Roman" panose="02020603050405020304" pitchFamily="18" charset="0"/>
                <a:cs typeface="Times New Roman" panose="02020603050405020304" pitchFamily="18" charset="0"/>
              </a:rPr>
              <a:t> end (</a:t>
            </a:r>
            <a:r>
              <a:rPr lang="en-US" b="1" dirty="0">
                <a:latin typeface="Times New Roman" panose="02020603050405020304" pitchFamily="18" charset="0"/>
                <a:cs typeface="Times New Roman" panose="02020603050405020304" pitchFamily="18" charset="0"/>
              </a:rPr>
              <a:t>New Network ID</a:t>
            </a:r>
            <a:r>
              <a:rPr lang="en-US" dirty="0">
                <a:latin typeface="Times New Roman" panose="02020603050405020304" pitchFamily="18" charset="0"/>
                <a:cs typeface="Times New Roman" panose="02020603050405020304" pitchFamily="18" charset="0"/>
              </a:rPr>
              <a:t>)</a:t>
            </a:r>
          </a:p>
          <a:p>
            <a:pPr marL="342900" indent="-342900"/>
            <a:r>
              <a:rPr lang="en-US" dirty="0">
                <a:latin typeface="Times New Roman" panose="02020603050405020304" pitchFamily="18" charset="0"/>
                <a:cs typeface="Times New Roman" panose="02020603050405020304" pitchFamily="18" charset="0"/>
              </a:rPr>
              <a:t>Make all 1 </a:t>
            </a:r>
            <a:r>
              <a:rPr lang="en-US" dirty="0" err="1">
                <a:latin typeface="Times New Roman" panose="02020603050405020304" pitchFamily="18" charset="0"/>
                <a:cs typeface="Times New Roman" panose="02020603050405020304" pitchFamily="18" charset="0"/>
              </a:rPr>
              <a:t>upto</a:t>
            </a:r>
            <a:r>
              <a:rPr lang="en-US" dirty="0">
                <a:latin typeface="Times New Roman" panose="02020603050405020304" pitchFamily="18" charset="0"/>
                <a:cs typeface="Times New Roman" panose="02020603050405020304" pitchFamily="18" charset="0"/>
              </a:rPr>
              <a:t> match and zero </a:t>
            </a:r>
            <a:r>
              <a:rPr lang="en-US" dirty="0" err="1">
                <a:latin typeface="Times New Roman" panose="02020603050405020304" pitchFamily="18" charset="0"/>
                <a:cs typeface="Times New Roman" panose="02020603050405020304" pitchFamily="18" charset="0"/>
              </a:rPr>
              <a:t>upto</a:t>
            </a:r>
            <a:r>
              <a:rPr lang="en-US" dirty="0">
                <a:latin typeface="Times New Roman" panose="02020603050405020304" pitchFamily="18" charset="0"/>
                <a:cs typeface="Times New Roman" panose="02020603050405020304" pitchFamily="18" charset="0"/>
              </a:rPr>
              <a:t> end (</a:t>
            </a:r>
            <a:r>
              <a:rPr lang="en-US" b="1" dirty="0">
                <a:latin typeface="Times New Roman" panose="02020603050405020304" pitchFamily="18" charset="0"/>
                <a:cs typeface="Times New Roman" panose="02020603050405020304" pitchFamily="18" charset="0"/>
              </a:rPr>
              <a:t>New Mask</a:t>
            </a:r>
            <a:r>
              <a:rPr lang="en-US" dirty="0">
                <a:latin typeface="Times New Roman" panose="02020603050405020304" pitchFamily="18" charset="0"/>
                <a:cs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val="3490423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lstStyle/>
          <a:p>
            <a:r>
              <a:rPr lang="en-US" dirty="0"/>
              <a:t>Example</a:t>
            </a:r>
          </a:p>
        </p:txBody>
      </p:sp>
      <p:sp>
        <p:nvSpPr>
          <p:cNvPr id="3" name="Content Placeholder 2"/>
          <p:cNvSpPr>
            <a:spLocks noGrp="1"/>
          </p:cNvSpPr>
          <p:nvPr>
            <p:ph idx="1"/>
          </p:nvPr>
        </p:nvSpPr>
        <p:spPr>
          <a:xfrm>
            <a:off x="457200" y="1143000"/>
            <a:ext cx="8229600" cy="5715000"/>
          </a:xfrm>
        </p:spPr>
        <p:txBody>
          <a:bodyPr>
            <a:normAutofit fontScale="85000" lnSpcReduction="20000"/>
          </a:bodyPr>
          <a:lstStyle/>
          <a:p>
            <a:r>
              <a:rPr lang="en-US" sz="2600" dirty="0">
                <a:latin typeface="Times New Roman" panose="02020603050405020304" pitchFamily="18" charset="0"/>
                <a:cs typeface="Times New Roman" panose="02020603050405020304" pitchFamily="18" charset="0"/>
              </a:rPr>
              <a:t>192.168.0.0/24</a:t>
            </a:r>
          </a:p>
          <a:p>
            <a:r>
              <a:rPr lang="en-US" sz="2600" dirty="0">
                <a:latin typeface="Times New Roman" panose="02020603050405020304" pitchFamily="18" charset="0"/>
                <a:cs typeface="Times New Roman" panose="02020603050405020304" pitchFamily="18" charset="0"/>
              </a:rPr>
              <a:t>192.168.1.0/24</a:t>
            </a:r>
          </a:p>
          <a:p>
            <a:r>
              <a:rPr lang="en-US" sz="2600" dirty="0">
                <a:latin typeface="Times New Roman" panose="02020603050405020304" pitchFamily="18" charset="0"/>
                <a:cs typeface="Times New Roman" panose="02020603050405020304" pitchFamily="18" charset="0"/>
              </a:rPr>
              <a:t>192.168.2.0/24</a:t>
            </a:r>
          </a:p>
          <a:p>
            <a:r>
              <a:rPr lang="en-US" sz="2600" dirty="0">
                <a:latin typeface="Times New Roman" panose="02020603050405020304" pitchFamily="18" charset="0"/>
                <a:cs typeface="Times New Roman" panose="02020603050405020304" pitchFamily="18" charset="0"/>
              </a:rPr>
              <a:t>192.168.3.0/24</a:t>
            </a:r>
          </a:p>
          <a:p>
            <a:pPr marL="0" indent="0">
              <a:buNone/>
            </a:pPr>
            <a:r>
              <a:rPr lang="en-US" sz="2600" b="1" dirty="0">
                <a:latin typeface="Times New Roman" panose="02020603050405020304" pitchFamily="18" charset="0"/>
                <a:cs typeface="Times New Roman" panose="02020603050405020304" pitchFamily="18" charset="0"/>
              </a:rPr>
              <a:t>Step 1 and 2</a:t>
            </a:r>
          </a:p>
          <a:p>
            <a:r>
              <a:rPr lang="en-US" sz="2600" dirty="0">
                <a:latin typeface="Times New Roman" panose="02020603050405020304" pitchFamily="18" charset="0"/>
                <a:cs typeface="Times New Roman" panose="02020603050405020304" pitchFamily="18" charset="0"/>
              </a:rPr>
              <a:t>11000000.10101000.00000000.00000000</a:t>
            </a:r>
          </a:p>
          <a:p>
            <a:r>
              <a:rPr lang="en-US" sz="2600" dirty="0">
                <a:latin typeface="Times New Roman" panose="02020603050405020304" pitchFamily="18" charset="0"/>
                <a:cs typeface="Times New Roman" panose="02020603050405020304" pitchFamily="18" charset="0"/>
              </a:rPr>
              <a:t>11000000.10101000.00000001.00000000</a:t>
            </a:r>
          </a:p>
          <a:p>
            <a:r>
              <a:rPr lang="en-US" sz="2600" dirty="0">
                <a:latin typeface="Times New Roman" panose="02020603050405020304" pitchFamily="18" charset="0"/>
                <a:cs typeface="Times New Roman" panose="02020603050405020304" pitchFamily="18" charset="0"/>
              </a:rPr>
              <a:t>11000000.10101000.00000010.00000000</a:t>
            </a:r>
          </a:p>
          <a:p>
            <a:r>
              <a:rPr lang="en-US" sz="2600" dirty="0">
                <a:latin typeface="Times New Roman" panose="02020603050405020304" pitchFamily="18" charset="0"/>
                <a:cs typeface="Times New Roman" panose="02020603050405020304" pitchFamily="18" charset="0"/>
              </a:rPr>
              <a:t>11000000.10101000.00000011.00000000</a:t>
            </a:r>
          </a:p>
          <a:p>
            <a:pPr marL="0" indent="0">
              <a:buNone/>
            </a:pPr>
            <a:r>
              <a:rPr lang="en-US" sz="2600" b="1" dirty="0">
                <a:latin typeface="Times New Roman" panose="02020603050405020304" pitchFamily="18" charset="0"/>
                <a:cs typeface="Times New Roman" panose="02020603050405020304" pitchFamily="18" charset="0"/>
              </a:rPr>
              <a:t>Step 3</a:t>
            </a:r>
          </a:p>
          <a:p>
            <a:r>
              <a:rPr lang="en-US" sz="2600" dirty="0">
                <a:latin typeface="Times New Roman" panose="02020603050405020304" pitchFamily="18" charset="0"/>
                <a:cs typeface="Times New Roman" panose="02020603050405020304" pitchFamily="18" charset="0"/>
              </a:rPr>
              <a:t>11000000.10101000.00000000.00000000</a:t>
            </a:r>
          </a:p>
          <a:p>
            <a:r>
              <a:rPr lang="en-US" sz="2600" dirty="0">
                <a:latin typeface="Times New Roman" panose="02020603050405020304" pitchFamily="18" charset="0"/>
                <a:cs typeface="Times New Roman" panose="02020603050405020304" pitchFamily="18" charset="0"/>
              </a:rPr>
              <a:t>192.168.0.0 (New Network ID)</a:t>
            </a:r>
          </a:p>
          <a:p>
            <a:pPr marL="0" indent="0">
              <a:buNone/>
            </a:pPr>
            <a:r>
              <a:rPr lang="en-US" sz="2600" b="1" dirty="0">
                <a:latin typeface="Times New Roman" panose="02020603050405020304" pitchFamily="18" charset="0"/>
                <a:cs typeface="Times New Roman" panose="02020603050405020304" pitchFamily="18" charset="0"/>
              </a:rPr>
              <a:t>Step 4</a:t>
            </a:r>
          </a:p>
          <a:p>
            <a:r>
              <a:rPr lang="en-US" sz="2600" dirty="0">
                <a:latin typeface="Times New Roman" panose="02020603050405020304" pitchFamily="18" charset="0"/>
                <a:cs typeface="Times New Roman" panose="02020603050405020304" pitchFamily="18" charset="0"/>
              </a:rPr>
              <a:t>11111111.11111111.11111100.00000000</a:t>
            </a:r>
          </a:p>
          <a:p>
            <a:r>
              <a:rPr lang="en-US" sz="2600" dirty="0">
                <a:latin typeface="Times New Roman" panose="02020603050405020304" pitchFamily="18" charset="0"/>
                <a:cs typeface="Times New Roman" panose="02020603050405020304" pitchFamily="18" charset="0"/>
              </a:rPr>
              <a:t>255.255.252.0 (New Mask ID)</a:t>
            </a:r>
          </a:p>
          <a:p>
            <a:pPr marL="0" indent="0">
              <a:buNone/>
            </a:pPr>
            <a:r>
              <a:rPr lang="en-US" sz="2600" dirty="0">
                <a:latin typeface="Times New Roman" panose="02020603050405020304" pitchFamily="18" charset="0"/>
                <a:cs typeface="Times New Roman" panose="02020603050405020304" pitchFamily="18" charset="0"/>
              </a:rPr>
              <a:t>			        192.168.0.0/22 (New Network)</a:t>
            </a:r>
          </a:p>
          <a:p>
            <a:endParaRPr lang="en-US" dirty="0"/>
          </a:p>
          <a:p>
            <a:endParaRPr lang="en-US" dirty="0"/>
          </a:p>
          <a:p>
            <a:endParaRPr lang="en-US" dirty="0"/>
          </a:p>
        </p:txBody>
      </p:sp>
    </p:spTree>
    <p:extLst>
      <p:ext uri="{BB962C8B-B14F-4D97-AF65-F5344CB8AC3E}">
        <p14:creationId xmlns:p14="http://schemas.microsoft.com/office/powerpoint/2010/main" val="32127423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Private and Public IP addresses</a:t>
            </a:r>
          </a:p>
        </p:txBody>
      </p:sp>
      <p:sp>
        <p:nvSpPr>
          <p:cNvPr id="3" name="Content Placeholder 2"/>
          <p:cNvSpPr>
            <a:spLocks noGrp="1"/>
          </p:cNvSpPr>
          <p:nvPr>
            <p:ph idx="1"/>
          </p:nvPr>
        </p:nvSpPr>
        <p:spPr/>
        <p:txBody>
          <a:bodyPr>
            <a:normAutofit/>
          </a:bodyPr>
          <a:lstStyle/>
          <a:p>
            <a:pPr marL="342900" indent="-342900"/>
            <a:r>
              <a:rPr lang="en-CA" dirty="0">
                <a:latin typeface="Times New Roman" panose="02020603050405020304" pitchFamily="18" charset="0"/>
                <a:cs typeface="Times New Roman" panose="02020603050405020304" pitchFamily="18" charset="0"/>
              </a:rPr>
              <a:t>As defined in in RFC 1918, public IPv4 addresses are globally routed between internet service provider (ISP) routers. </a:t>
            </a:r>
          </a:p>
          <a:p>
            <a:pPr marL="342900" indent="-342900"/>
            <a:r>
              <a:rPr lang="en-CA" dirty="0">
                <a:latin typeface="Times New Roman" panose="02020603050405020304" pitchFamily="18" charset="0"/>
                <a:cs typeface="Times New Roman" panose="02020603050405020304" pitchFamily="18" charset="0"/>
              </a:rPr>
              <a:t>Private addresses are common blocks of addresses used by most organizations to assign IPv4 addresses to internal hosts.</a:t>
            </a:r>
          </a:p>
          <a:p>
            <a:pPr marL="342900" indent="-342900"/>
            <a:r>
              <a:rPr lang="en-CA" dirty="0">
                <a:latin typeface="Times New Roman" panose="02020603050405020304" pitchFamily="18" charset="0"/>
                <a:cs typeface="Times New Roman" panose="02020603050405020304" pitchFamily="18" charset="0"/>
              </a:rPr>
              <a:t>Private IPv4 addresses are not unique and can be used internally within any network.</a:t>
            </a:r>
          </a:p>
          <a:p>
            <a:pPr marL="342900" indent="-342900"/>
            <a:r>
              <a:rPr lang="en-CA" dirty="0">
                <a:latin typeface="Times New Roman" panose="02020603050405020304" pitchFamily="18" charset="0"/>
                <a:cs typeface="Times New Roman" panose="02020603050405020304" pitchFamily="18" charset="0"/>
              </a:rPr>
              <a:t>However, private addresses are not globally routable.</a:t>
            </a:r>
          </a:p>
          <a:p>
            <a:pPr marL="342900" indent="-342900"/>
            <a:endParaRPr lang="en-CA" dirty="0">
              <a:solidFill>
                <a:srgbClr val="000000"/>
              </a:solidFill>
            </a:endParaRPr>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648200"/>
            <a:ext cx="80010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03930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in the Internet</a:t>
            </a:r>
          </a:p>
        </p:txBody>
      </p:sp>
      <p:sp>
        <p:nvSpPr>
          <p:cNvPr id="3" name="Content Placeholder 2"/>
          <p:cNvSpPr>
            <a:spLocks noGrp="1"/>
          </p:cNvSpPr>
          <p:nvPr>
            <p:ph idx="1"/>
          </p:nvPr>
        </p:nvSpPr>
        <p:spPr>
          <a:xfrm>
            <a:off x="457200" y="1371600"/>
            <a:ext cx="4876800" cy="5486400"/>
          </a:xfrm>
        </p:spPr>
        <p:txBody>
          <a:bodyPr>
            <a:normAutofit fontScale="85000" lnSpcReduction="20000"/>
          </a:bodyPr>
          <a:lstStyle/>
          <a:p>
            <a:pPr marL="285750" indent="-285750"/>
            <a:r>
              <a:rPr lang="en-US" sz="2800" dirty="0">
                <a:latin typeface="Times New Roman" panose="02020603050405020304" pitchFamily="18" charset="0"/>
                <a:cs typeface="Times New Roman" panose="02020603050405020304" pitchFamily="18" charset="0"/>
              </a:rPr>
              <a:t>Networks are commonly implemented using private IPv4 addresses, as defined in RFC 1918.</a:t>
            </a:r>
          </a:p>
          <a:p>
            <a:pPr marL="285750" indent="-285750"/>
            <a:r>
              <a:rPr lang="en-US" sz="2800" dirty="0">
                <a:latin typeface="Times New Roman" panose="02020603050405020304" pitchFamily="18" charset="0"/>
                <a:cs typeface="Times New Roman" panose="02020603050405020304" pitchFamily="18" charset="0"/>
              </a:rPr>
              <a:t>Private IPv4 addresses cannot be routed over the internet and are used within an organization or site to allow devices to communicate locally.</a:t>
            </a:r>
          </a:p>
          <a:p>
            <a:pPr marL="285750" indent="-285750"/>
            <a:r>
              <a:rPr lang="en-US" sz="2800" dirty="0">
                <a:latin typeface="Times New Roman" panose="02020603050405020304" pitchFamily="18" charset="0"/>
                <a:cs typeface="Times New Roman" panose="02020603050405020304" pitchFamily="18" charset="0"/>
              </a:rPr>
              <a:t>To allow a device with a private IPv4 address to access devices and resources outside of the local network, the private address must first be translated to a public address.</a:t>
            </a:r>
          </a:p>
          <a:p>
            <a:pPr marL="285750" indent="-285750"/>
            <a:r>
              <a:rPr lang="en-US" sz="2800" dirty="0">
                <a:latin typeface="Times New Roman" panose="02020603050405020304" pitchFamily="18" charset="0"/>
                <a:cs typeface="Times New Roman" panose="02020603050405020304" pitchFamily="18" charset="0"/>
              </a:rPr>
              <a:t>NAT(Network Address Translation) provides the translation of private addresses to public addresses.</a:t>
            </a:r>
          </a:p>
          <a:p>
            <a:endParaRPr lang="en-US" dirty="0"/>
          </a:p>
        </p:txBody>
      </p:sp>
      <p:graphicFrame>
        <p:nvGraphicFramePr>
          <p:cNvPr id="4" name="Content Placeholder 3">
            <a:extLst>
              <a:ext uri="{FF2B5EF4-FFF2-40B4-BE49-F238E27FC236}">
                <a16:creationId xmlns:a16="http://schemas.microsoft.com/office/drawing/2014/main" id="{9C70C404-BBDF-C986-0585-00CD7F736FEB}"/>
              </a:ext>
            </a:extLst>
          </p:cNvPr>
          <p:cNvGraphicFramePr>
            <a:graphicFrameLocks/>
          </p:cNvGraphicFramePr>
          <p:nvPr>
            <p:extLst>
              <p:ext uri="{D42A27DB-BD31-4B8C-83A1-F6EECF244321}">
                <p14:modId xmlns:p14="http://schemas.microsoft.com/office/powerpoint/2010/main" val="2100263648"/>
              </p:ext>
            </p:extLst>
          </p:nvPr>
        </p:nvGraphicFramePr>
        <p:xfrm>
          <a:off x="5457367" y="1416248"/>
          <a:ext cx="3723503" cy="2707551"/>
        </p:xfrm>
        <a:graphic>
          <a:graphicData uri="http://schemas.openxmlformats.org/drawingml/2006/table">
            <a:tbl>
              <a:tblPr firstRow="1" bandRow="1">
                <a:tableStyleId>{5C22544A-7EE6-4342-B048-85BDC9FD1C3A}</a:tableStyleId>
              </a:tblPr>
              <a:tblGrid>
                <a:gridCol w="595194">
                  <a:extLst>
                    <a:ext uri="{9D8B030D-6E8A-4147-A177-3AD203B41FA5}">
                      <a16:colId xmlns:a16="http://schemas.microsoft.com/office/drawing/2014/main" val="20001"/>
                    </a:ext>
                  </a:extLst>
                </a:gridCol>
                <a:gridCol w="2100591">
                  <a:extLst>
                    <a:ext uri="{9D8B030D-6E8A-4147-A177-3AD203B41FA5}">
                      <a16:colId xmlns:a16="http://schemas.microsoft.com/office/drawing/2014/main" val="3156509146"/>
                    </a:ext>
                  </a:extLst>
                </a:gridCol>
                <a:gridCol w="1027718">
                  <a:extLst>
                    <a:ext uri="{9D8B030D-6E8A-4147-A177-3AD203B41FA5}">
                      <a16:colId xmlns:a16="http://schemas.microsoft.com/office/drawing/2014/main" val="20002"/>
                    </a:ext>
                  </a:extLst>
                </a:gridCol>
              </a:tblGrid>
              <a:tr h="657975">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Class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extLst>
                  <a:ext uri="{0D108BD9-81ED-4DB2-BD59-A6C34878D82A}">
                    <a16:rowId xmlns:a16="http://schemas.microsoft.com/office/drawing/2014/main" val="10000"/>
                  </a:ext>
                </a:extLst>
              </a:tr>
              <a:tr h="683192">
                <a:tc>
                  <a:txBody>
                    <a:bodyPr/>
                    <a:lstStyle/>
                    <a:p>
                      <a:pPr algn="ctr"/>
                      <a:r>
                        <a:rPr lang="en-US" sz="1100" dirty="0"/>
                        <a:t>A</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10.0.0.0 – 10.255.255.255</a:t>
                      </a:r>
                    </a:p>
                  </a:txBody>
                  <a:tcPr marL="68580" marR="68580" marT="34290" marB="34290" anchor="ctr"/>
                </a:tc>
                <a:tc>
                  <a:txBody>
                    <a:bodyPr/>
                    <a:lstStyle/>
                    <a:p>
                      <a:r>
                        <a:rPr lang="en-US" sz="1100" dirty="0"/>
                        <a:t>10.0.0.0/8</a:t>
                      </a:r>
                    </a:p>
                  </a:txBody>
                  <a:tcPr marL="68580" marR="68580" marT="34290" marB="34290" anchor="ctr"/>
                </a:tc>
                <a:extLst>
                  <a:ext uri="{0D108BD9-81ED-4DB2-BD59-A6C34878D82A}">
                    <a16:rowId xmlns:a16="http://schemas.microsoft.com/office/drawing/2014/main" val="10001"/>
                  </a:ext>
                </a:extLst>
              </a:tr>
              <a:tr h="683192">
                <a:tc>
                  <a:txBody>
                    <a:bodyPr/>
                    <a:lstStyle/>
                    <a:p>
                      <a:pPr algn="ctr"/>
                      <a:r>
                        <a:rPr lang="en-US" sz="1100" dirty="0"/>
                        <a:t>B</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172.16.0.0 – 172.31.255.255</a:t>
                      </a:r>
                    </a:p>
                  </a:txBody>
                  <a:tcPr marL="68580" marR="68580" marT="34290" marB="34290" anchor="ctr"/>
                </a:tc>
                <a:tc>
                  <a:txBody>
                    <a:bodyPr/>
                    <a:lstStyle/>
                    <a:p>
                      <a:r>
                        <a:rPr lang="en-US" sz="1100" dirty="0"/>
                        <a:t>172.16.0.0/12</a:t>
                      </a:r>
                    </a:p>
                  </a:txBody>
                  <a:tcPr marL="68580" marR="68580" marT="34290" marB="34290" anchor="ctr"/>
                </a:tc>
                <a:extLst>
                  <a:ext uri="{0D108BD9-81ED-4DB2-BD59-A6C34878D82A}">
                    <a16:rowId xmlns:a16="http://schemas.microsoft.com/office/drawing/2014/main" val="10006"/>
                  </a:ext>
                </a:extLst>
              </a:tr>
              <a:tr h="683192">
                <a:tc>
                  <a:txBody>
                    <a:bodyPr/>
                    <a:lstStyle/>
                    <a:p>
                      <a:pPr algn="ctr"/>
                      <a:r>
                        <a:rPr lang="en-US" sz="1100" dirty="0"/>
                        <a:t>C</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192.168.0.0 – 192.168.255.255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192.168.0.0/16</a:t>
                      </a:r>
                    </a:p>
                  </a:txBody>
                  <a:tcPr marL="68580" marR="68580" marT="34290" marB="34290" anchor="ctr"/>
                </a:tc>
                <a:extLst>
                  <a:ext uri="{0D108BD9-81ED-4DB2-BD59-A6C34878D82A}">
                    <a16:rowId xmlns:a16="http://schemas.microsoft.com/office/drawing/2014/main" val="10008"/>
                  </a:ext>
                </a:extLst>
              </a:tr>
            </a:tbl>
          </a:graphicData>
        </a:graphic>
      </p:graphicFrame>
      <p:pic>
        <p:nvPicPr>
          <p:cNvPr id="5" name="Picture 4">
            <a:extLst>
              <a:ext uri="{FF2B5EF4-FFF2-40B4-BE49-F238E27FC236}">
                <a16:creationId xmlns:a16="http://schemas.microsoft.com/office/drawing/2014/main" id="{C0B362E7-0F00-F857-D571-24D5104EEC8A}"/>
              </a:ext>
            </a:extLst>
          </p:cNvPr>
          <p:cNvPicPr>
            <a:picLocks noChangeAspect="1"/>
          </p:cNvPicPr>
          <p:nvPr/>
        </p:nvPicPr>
        <p:blipFill>
          <a:blip r:embed="rId2"/>
          <a:stretch>
            <a:fillRect/>
          </a:stretch>
        </p:blipFill>
        <p:spPr>
          <a:xfrm>
            <a:off x="5457367" y="3276600"/>
            <a:ext cx="3621817" cy="2541870"/>
          </a:xfrm>
          <a:prstGeom prst="rect">
            <a:avLst/>
          </a:prstGeom>
        </p:spPr>
      </p:pic>
    </p:spTree>
    <p:extLst>
      <p:ext uri="{BB962C8B-B14F-4D97-AF65-F5344CB8AC3E}">
        <p14:creationId xmlns:p14="http://schemas.microsoft.com/office/powerpoint/2010/main" val="26458016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lstStyle/>
          <a:p>
            <a:r>
              <a:rPr lang="en-US" dirty="0"/>
              <a:t> Network Address Translation(NAT)</a:t>
            </a:r>
          </a:p>
        </p:txBody>
      </p:sp>
      <p:sp>
        <p:nvSpPr>
          <p:cNvPr id="3" name="Content Placeholder 2"/>
          <p:cNvSpPr>
            <a:spLocks noGrp="1"/>
          </p:cNvSpPr>
          <p:nvPr>
            <p:ph idx="1"/>
          </p:nvPr>
        </p:nvSpPr>
        <p:spPr>
          <a:xfrm>
            <a:off x="457200" y="762000"/>
            <a:ext cx="8229600" cy="1752600"/>
          </a:xfrm>
        </p:spPr>
        <p:txBody>
          <a:bodyPr/>
          <a:lstStyle/>
          <a:p>
            <a:r>
              <a:rPr lang="en-US" dirty="0">
                <a:latin typeface="Times New Roman" panose="02020603050405020304" pitchFamily="18" charset="0"/>
                <a:cs typeface="Times New Roman" panose="02020603050405020304" pitchFamily="18" charset="0"/>
              </a:rPr>
              <a:t>It is a way to map local private addresses to a public address before transferring the information.</a:t>
            </a:r>
          </a:p>
          <a:p>
            <a:r>
              <a:rPr lang="en-US" dirty="0">
                <a:latin typeface="Times New Roman" panose="02020603050405020304" pitchFamily="18" charset="0"/>
                <a:cs typeface="Times New Roman" panose="02020603050405020304" pitchFamily="18" charset="0"/>
              </a:rPr>
              <a:t>It is designed for IP address conservation.</a:t>
            </a:r>
          </a:p>
          <a:p>
            <a:r>
              <a:rPr lang="en-US" dirty="0">
                <a:latin typeface="Times New Roman" panose="02020603050405020304" pitchFamily="18" charset="0"/>
                <a:cs typeface="Times New Roman" panose="02020603050405020304" pitchFamily="18" charset="0"/>
              </a:rPr>
              <a:t>It enables private IP addresses to connect to the internet.</a:t>
            </a:r>
          </a:p>
          <a:p>
            <a:endParaRPr lang="en-US" dirty="0"/>
          </a:p>
        </p:txBody>
      </p:sp>
      <p:pic>
        <p:nvPicPr>
          <p:cNvPr id="1026" name="Picture 2" descr="What is NA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0026" y="2743200"/>
            <a:ext cx="3581400" cy="4114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2438400"/>
            <a:ext cx="5860026" cy="4293483"/>
          </a:xfrm>
          <a:prstGeom prst="rect">
            <a:avLst/>
          </a:prstGeom>
        </p:spPr>
        <p:txBody>
          <a:bodyPr wrap="square">
            <a:spAutoFit/>
          </a:bodyPr>
          <a:lstStyle/>
          <a:p>
            <a:pPr marL="342900" indent="-342900">
              <a:buFont typeface="Arial" pitchFamily="34" charset="0"/>
              <a:buChar char="•"/>
            </a:pPr>
            <a:r>
              <a:rPr lang="en-US" sz="2100" dirty="0">
                <a:latin typeface="Times New Roman" panose="02020603050405020304" pitchFamily="18" charset="0"/>
                <a:cs typeface="Times New Roman" panose="02020603050405020304" pitchFamily="18" charset="0"/>
              </a:rPr>
              <a:t>NAT operates on a router.</a:t>
            </a:r>
          </a:p>
          <a:p>
            <a:pPr marL="342900" indent="-342900">
              <a:buFont typeface="Arial" pitchFamily="34" charset="0"/>
              <a:buChar char="•"/>
            </a:pPr>
            <a:r>
              <a:rPr lang="en-US" sz="2100" dirty="0">
                <a:latin typeface="Times New Roman" panose="02020603050405020304" pitchFamily="18" charset="0"/>
                <a:cs typeface="Times New Roman" panose="02020603050405020304" pitchFamily="18" charset="0"/>
              </a:rPr>
              <a:t>The three reserved ranges are:</a:t>
            </a:r>
          </a:p>
          <a:p>
            <a:r>
              <a:rPr lang="en-US" sz="2100" dirty="0">
                <a:latin typeface="Times New Roman" panose="02020603050405020304" pitchFamily="18" charset="0"/>
                <a:cs typeface="Times New Roman" panose="02020603050405020304" pitchFamily="18" charset="0"/>
              </a:rPr>
              <a:t>10.0.0.0 – 10.255.255.255/8 (16,777,216 hosts)</a:t>
            </a:r>
          </a:p>
          <a:p>
            <a:r>
              <a:rPr lang="en-US" sz="2100" dirty="0">
                <a:latin typeface="Times New Roman" panose="02020603050405020304" pitchFamily="18" charset="0"/>
                <a:cs typeface="Times New Roman" panose="02020603050405020304" pitchFamily="18" charset="0"/>
              </a:rPr>
              <a:t>172.16.0.0 – 172.31.255.255/12 (1,048,576 hosts)</a:t>
            </a:r>
          </a:p>
          <a:p>
            <a:r>
              <a:rPr lang="en-US" sz="2100" dirty="0">
                <a:latin typeface="Times New Roman" panose="02020603050405020304" pitchFamily="18" charset="0"/>
                <a:cs typeface="Times New Roman" panose="02020603050405020304" pitchFamily="18" charset="0"/>
              </a:rPr>
              <a:t>192.168.0.0 – 192.168.255.255/16 (65,536 hosts)</a:t>
            </a:r>
          </a:p>
          <a:p>
            <a:pPr marL="342900" indent="-342900">
              <a:buFont typeface="Arial" pitchFamily="34" charset="0"/>
              <a:buChar char="•"/>
            </a:pPr>
            <a:r>
              <a:rPr lang="en-US" sz="2100" dirty="0">
                <a:latin typeface="Times New Roman" panose="02020603050405020304" pitchFamily="18" charset="0"/>
                <a:cs typeface="Times New Roman" panose="02020603050405020304" pitchFamily="18" charset="0"/>
              </a:rPr>
              <a:t>It enables private IP networks that use unregistered IP addresses to connect to the Internet. </a:t>
            </a:r>
          </a:p>
          <a:p>
            <a:pPr marL="342900" indent="-342900">
              <a:buFont typeface="Arial" pitchFamily="34" charset="0"/>
              <a:buChar char="•"/>
            </a:pPr>
            <a:r>
              <a:rPr lang="en-US" sz="2100" dirty="0">
                <a:latin typeface="Times New Roman" panose="02020603050405020304" pitchFamily="18" charset="0"/>
                <a:cs typeface="Times New Roman" panose="02020603050405020304" pitchFamily="18" charset="0"/>
              </a:rPr>
              <a:t>NAT operates on a router, usually connecting two networks together, and translates the private (not globally unique) addresses in the internal network into legal addresses, before packets are forwarded to another network.</a:t>
            </a:r>
          </a:p>
        </p:txBody>
      </p:sp>
    </p:spTree>
    <p:extLst>
      <p:ext uri="{BB962C8B-B14F-4D97-AF65-F5344CB8AC3E}">
        <p14:creationId xmlns:p14="http://schemas.microsoft.com/office/powerpoint/2010/main" val="12050274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lnSpcReduction="10000"/>
          </a:bodyPr>
          <a:lstStyle/>
          <a:p>
            <a:r>
              <a:rPr lang="en-US" b="1" dirty="0">
                <a:latin typeface="Times New Roman" panose="02020603050405020304" pitchFamily="18" charset="0"/>
                <a:cs typeface="Times New Roman" panose="02020603050405020304" pitchFamily="18" charset="0"/>
              </a:rPr>
              <a:t>Types of NAT</a:t>
            </a:r>
          </a:p>
          <a:p>
            <a:pPr marL="0" indent="0">
              <a:buNone/>
            </a:pPr>
            <a:r>
              <a:rPr lang="en-US" dirty="0">
                <a:latin typeface="Times New Roman" panose="02020603050405020304" pitchFamily="18" charset="0"/>
                <a:cs typeface="Times New Roman" panose="02020603050405020304" pitchFamily="18" charset="0"/>
              </a:rPr>
              <a:t>1. Static NAT</a:t>
            </a:r>
          </a:p>
          <a:p>
            <a:r>
              <a:rPr lang="en-US" dirty="0">
                <a:latin typeface="Times New Roman" panose="02020603050405020304" pitchFamily="18" charset="0"/>
                <a:cs typeface="Times New Roman" panose="02020603050405020304" pitchFamily="18" charset="0"/>
              </a:rPr>
              <a:t>When the local address is converted to a public one, static NAT chooses the same one. </a:t>
            </a:r>
          </a:p>
          <a:p>
            <a:r>
              <a:rPr lang="en-US" dirty="0">
                <a:latin typeface="Times New Roman" panose="02020603050405020304" pitchFamily="18" charset="0"/>
                <a:cs typeface="Times New Roman" panose="02020603050405020304" pitchFamily="18" charset="0"/>
              </a:rPr>
              <a:t>This means there will be a consistent public IP address associated with that router or NAT device.</a:t>
            </a:r>
          </a:p>
          <a:p>
            <a:pPr marL="0" indent="0">
              <a:buNone/>
            </a:pPr>
            <a:r>
              <a:rPr lang="en-US" dirty="0">
                <a:latin typeface="Times New Roman" panose="02020603050405020304" pitchFamily="18" charset="0"/>
                <a:cs typeface="Times New Roman" panose="02020603050405020304" pitchFamily="18" charset="0"/>
              </a:rPr>
              <a:t>2. Dynamic NAT</a:t>
            </a:r>
          </a:p>
          <a:p>
            <a:r>
              <a:rPr lang="en-US" dirty="0">
                <a:latin typeface="Times New Roman" panose="02020603050405020304" pitchFamily="18" charset="0"/>
                <a:cs typeface="Times New Roman" panose="02020603050405020304" pitchFamily="18" charset="0"/>
              </a:rPr>
              <a:t>Instead of choosing the same IP address every time, dynamic NAT goes through a pool of public IP addresses. </a:t>
            </a:r>
          </a:p>
          <a:p>
            <a:r>
              <a:rPr lang="en-US" dirty="0">
                <a:latin typeface="Times New Roman" panose="02020603050405020304" pitchFamily="18" charset="0"/>
                <a:cs typeface="Times New Roman" panose="02020603050405020304" pitchFamily="18" charset="0"/>
              </a:rPr>
              <a:t>This results in the router or NAT device getting a different address each time the router translates the local address to a public address.</a:t>
            </a:r>
          </a:p>
          <a:p>
            <a:endParaRPr lang="en-US" dirty="0"/>
          </a:p>
        </p:txBody>
      </p:sp>
    </p:spTree>
    <p:extLst>
      <p:ext uri="{BB962C8B-B14F-4D97-AF65-F5344CB8AC3E}">
        <p14:creationId xmlns:p14="http://schemas.microsoft.com/office/powerpoint/2010/main" val="20762872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 address translation (PAT)</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It is an extension to NAT.</a:t>
            </a:r>
          </a:p>
          <a:p>
            <a:r>
              <a:rPr lang="en-US" dirty="0">
                <a:latin typeface="Times New Roman" panose="02020603050405020304" pitchFamily="18" charset="0"/>
                <a:cs typeface="Times New Roman" panose="02020603050405020304" pitchFamily="18" charset="0"/>
              </a:rPr>
              <a:t>It permits multiple devices on the local area network to be mapped to a single public IP address.</a:t>
            </a:r>
          </a:p>
          <a:p>
            <a:r>
              <a:rPr lang="en-US" dirty="0">
                <a:latin typeface="Times New Roman" panose="02020603050405020304" pitchFamily="18" charset="0"/>
                <a:cs typeface="Times New Roman" panose="02020603050405020304" pitchFamily="18" charset="0"/>
              </a:rPr>
              <a:t>In PAT, Private IP addresses are translated into the public IP address via Port numbers. </a:t>
            </a:r>
          </a:p>
          <a:p>
            <a:r>
              <a:rPr lang="en-US" dirty="0">
                <a:latin typeface="Times New Roman" panose="02020603050405020304" pitchFamily="18" charset="0"/>
                <a:cs typeface="Times New Roman" panose="02020603050405020304" pitchFamily="18" charset="0"/>
              </a:rPr>
              <a:t>PAT also uses IPv4 address but with port number.</a:t>
            </a:r>
          </a:p>
        </p:txBody>
      </p:sp>
      <p:pic>
        <p:nvPicPr>
          <p:cNvPr id="2050" name="Picture 2" descr="Port Address Translation (PAT) configu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114800"/>
            <a:ext cx="83820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6545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Address Mapping</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Address mapping is the process of determining the physical address by knowing the logical address of the device and vice versa.</a:t>
            </a:r>
          </a:p>
          <a:p>
            <a:pPr marL="176213" indent="-176213"/>
            <a:r>
              <a:rPr lang="en-US" dirty="0">
                <a:latin typeface="Times New Roman" panose="02020603050405020304" pitchFamily="18" charset="0"/>
                <a:cs typeface="Times New Roman" panose="02020603050405020304" pitchFamily="18" charset="0"/>
              </a:rPr>
              <a:t>Address mapping is required when a packet is routed from source host to destination host in the same or different network.</a:t>
            </a:r>
          </a:p>
          <a:p>
            <a:pPr marL="0" indent="0">
              <a:buNone/>
            </a:pPr>
            <a:r>
              <a:rPr lang="en-US" b="1" dirty="0">
                <a:latin typeface="Times New Roman" panose="02020603050405020304" pitchFamily="18" charset="0"/>
                <a:cs typeface="Times New Roman" panose="02020603050405020304" pitchFamily="18" charset="0"/>
              </a:rPr>
              <a:t>Static mapping</a:t>
            </a:r>
          </a:p>
          <a:p>
            <a:r>
              <a:rPr lang="en-US" dirty="0">
                <a:latin typeface="Times New Roman" panose="02020603050405020304" pitchFamily="18" charset="0"/>
                <a:cs typeface="Times New Roman" panose="02020603050405020304" pitchFamily="18" charset="0"/>
              </a:rPr>
              <a:t>In static mapping, each device connected to the network maintains a table i.e., </a:t>
            </a:r>
            <a:r>
              <a:rPr lang="en-US" b="1" dirty="0">
                <a:latin typeface="Times New Roman" panose="02020603050405020304" pitchFamily="18" charset="0"/>
                <a:cs typeface="Times New Roman" panose="02020603050405020304" pitchFamily="18" charset="0"/>
              </a:rPr>
              <a:t>routing table</a:t>
            </a:r>
            <a:r>
              <a:rPr lang="en-US" dirty="0">
                <a:latin typeface="Times New Roman" panose="02020603050405020304" pitchFamily="18" charset="0"/>
                <a:cs typeface="Times New Roman" panose="02020603050405020304" pitchFamily="18" charset="0"/>
              </a:rPr>
              <a:t> which has a list of all the routes from that device to a particular network or hosts. </a:t>
            </a:r>
          </a:p>
          <a:p>
            <a:r>
              <a:rPr lang="en-US" dirty="0">
                <a:latin typeface="Times New Roman" panose="02020603050405020304" pitchFamily="18" charset="0"/>
                <a:cs typeface="Times New Roman" panose="02020603050405020304" pitchFamily="18" charset="0"/>
              </a:rPr>
              <a:t>It maintains the network/next hop association i.e., the logical address of next-hop and its corresponding physical address.</a:t>
            </a:r>
          </a:p>
          <a:p>
            <a:pPr marL="176213" indent="-176213"/>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76612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Dynamic Mapping  </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In dynamic mapping usually, the source host knows the logical address of the destination host</a:t>
            </a:r>
          </a:p>
          <a:p>
            <a:r>
              <a:rPr lang="en-US" dirty="0">
                <a:latin typeface="Times New Roman" panose="02020603050405020304" pitchFamily="18" charset="0"/>
                <a:cs typeface="Times New Roman" panose="02020603050405020304" pitchFamily="18" charset="0"/>
              </a:rPr>
              <a:t>but to deliver the packet to the destined host its physical address is required, as at the physical level the device is identified by its physical address.</a:t>
            </a:r>
          </a:p>
          <a:p>
            <a:r>
              <a:rPr lang="en-US" dirty="0">
                <a:latin typeface="Times New Roman" panose="02020603050405020304" pitchFamily="18" charset="0"/>
                <a:cs typeface="Times New Roman" panose="02020603050405020304" pitchFamily="18" charset="0"/>
              </a:rPr>
              <a:t>The source knows one or two addresses and it can find the rest using mapping protocols.</a:t>
            </a:r>
          </a:p>
        </p:txBody>
      </p:sp>
    </p:spTree>
    <p:extLst>
      <p:ext uri="{BB962C8B-B14F-4D97-AF65-F5344CB8AC3E}">
        <p14:creationId xmlns:p14="http://schemas.microsoft.com/office/powerpoint/2010/main" val="3289979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marL="0" lvl="1" indent="0">
              <a:buNone/>
            </a:pPr>
            <a:r>
              <a:rPr lang="en-US" sz="2400" b="1" u="sng" dirty="0">
                <a:latin typeface="Times New Roman" panose="02020603050405020304" pitchFamily="18" charset="0"/>
                <a:cs typeface="Times New Roman" panose="02020603050405020304" pitchFamily="18" charset="0"/>
              </a:rPr>
              <a:t>Encapsulation and De-encapsulation</a:t>
            </a:r>
          </a:p>
          <a:p>
            <a:r>
              <a:rPr lang="en-US" dirty="0">
                <a:latin typeface="Times New Roman" panose="02020603050405020304" pitchFamily="18" charset="0"/>
                <a:cs typeface="Times New Roman" panose="02020603050405020304" pitchFamily="18" charset="0"/>
              </a:rPr>
              <a:t>It is a service that is offered by the network layer.</a:t>
            </a:r>
          </a:p>
          <a:p>
            <a:r>
              <a:rPr lang="en-US" dirty="0">
                <a:latin typeface="Times New Roman" panose="02020603050405020304" pitchFamily="18" charset="0"/>
                <a:cs typeface="Times New Roman" panose="02020603050405020304" pitchFamily="18" charset="0"/>
              </a:rPr>
              <a:t>It is the process of encapsulating the data received (payload) from upper layers of the network layer packet at the source and de-</a:t>
            </a:r>
            <a:r>
              <a:rPr lang="en-US" dirty="0" err="1">
                <a:latin typeface="Times New Roman" panose="02020603050405020304" pitchFamily="18" charset="0"/>
                <a:cs typeface="Times New Roman" panose="02020603050405020304" pitchFamily="18" charset="0"/>
              </a:rPr>
              <a:t>capsulating</a:t>
            </a:r>
            <a:r>
              <a:rPr lang="en-US" dirty="0">
                <a:latin typeface="Times New Roman" panose="02020603050405020304" pitchFamily="18" charset="0"/>
                <a:cs typeface="Times New Roman" panose="02020603050405020304" pitchFamily="18" charset="0"/>
              </a:rPr>
              <a:t> the payload from the network layer packet at the destination.</a:t>
            </a:r>
          </a:p>
          <a:p>
            <a:r>
              <a:rPr lang="en-US" dirty="0">
                <a:latin typeface="Times New Roman" panose="02020603050405020304" pitchFamily="18" charset="0"/>
                <a:cs typeface="Times New Roman" panose="02020603050405020304" pitchFamily="18" charset="0"/>
              </a:rPr>
              <a:t>The source adds source and destination address to the data received from the upper layer and delivers the packet to data link layer.</a:t>
            </a:r>
          </a:p>
          <a:p>
            <a:r>
              <a:rPr lang="en-US" dirty="0">
                <a:latin typeface="Times New Roman" panose="02020603050405020304" pitchFamily="18" charset="0"/>
                <a:cs typeface="Times New Roman" panose="02020603050405020304" pitchFamily="18" charset="0"/>
              </a:rPr>
              <a:t>The destination receives the network layer packet and             de-</a:t>
            </a:r>
            <a:r>
              <a:rPr lang="en-US" dirty="0" err="1">
                <a:latin typeface="Times New Roman" panose="02020603050405020304" pitchFamily="18" charset="0"/>
                <a:cs typeface="Times New Roman" panose="02020603050405020304" pitchFamily="18" charset="0"/>
              </a:rPr>
              <a:t>capsulates</a:t>
            </a:r>
            <a:r>
              <a:rPr lang="en-US" dirty="0">
                <a:latin typeface="Times New Roman" panose="02020603050405020304" pitchFamily="18" charset="0"/>
                <a:cs typeface="Times New Roman" panose="02020603050405020304" pitchFamily="18" charset="0"/>
              </a:rPr>
              <a:t> it, and delivers it to the upper layer.</a:t>
            </a:r>
          </a:p>
          <a:p>
            <a:endParaRPr lang="en-US" dirty="0"/>
          </a:p>
        </p:txBody>
      </p:sp>
    </p:spTree>
    <p:extLst>
      <p:ext uri="{BB962C8B-B14F-4D97-AF65-F5344CB8AC3E}">
        <p14:creationId xmlns:p14="http://schemas.microsoft.com/office/powerpoint/2010/main" val="14029577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Logical to Physical Address Mapping –ARP</a:t>
            </a:r>
          </a:p>
        </p:txBody>
      </p:sp>
      <p:sp>
        <p:nvSpPr>
          <p:cNvPr id="3" name="Content Placeholder 2"/>
          <p:cNvSpPr>
            <a:spLocks noGrp="1"/>
          </p:cNvSpPr>
          <p:nvPr>
            <p:ph idx="1"/>
          </p:nvPr>
        </p:nvSpPr>
        <p:spPr>
          <a:xfrm>
            <a:off x="457200" y="1600200"/>
            <a:ext cx="8229600" cy="5105400"/>
          </a:xfrm>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Address Resolution Protocol (ARP)</a:t>
            </a:r>
          </a:p>
          <a:p>
            <a:r>
              <a:rPr lang="en-US" dirty="0">
                <a:latin typeface="Times New Roman" panose="02020603050405020304" pitchFamily="18" charset="0"/>
                <a:cs typeface="Times New Roman" panose="02020603050405020304" pitchFamily="18" charset="0"/>
              </a:rPr>
              <a:t>It is a network layer protocol used to do address resolution or address mapping.</a:t>
            </a:r>
          </a:p>
          <a:p>
            <a:r>
              <a:rPr lang="en-US" dirty="0">
                <a:latin typeface="Times New Roman" panose="02020603050405020304" pitchFamily="18" charset="0"/>
                <a:cs typeface="Times New Roman" panose="02020603050405020304" pitchFamily="18" charset="0"/>
              </a:rPr>
              <a:t>Its purpose is to find the MAC address of a device in LAN for a corresponding IP address which a network application is trying to communicate.</a:t>
            </a:r>
          </a:p>
          <a:p>
            <a:pPr marL="0" indent="0"/>
            <a:r>
              <a:rPr lang="en-US" dirty="0">
                <a:latin typeface="Times New Roman" panose="02020603050405020304" pitchFamily="18" charset="0"/>
                <a:cs typeface="Times New Roman" panose="02020603050405020304" pitchFamily="18" charset="0"/>
              </a:rPr>
              <a:t>A device uses ARP to determine the destination MAC address of a local device when it knows its IPv4 address.</a:t>
            </a:r>
          </a:p>
          <a:p>
            <a:pPr marL="0" indent="0"/>
            <a:r>
              <a:rPr lang="en-US" dirty="0">
                <a:latin typeface="Times New Roman" panose="02020603050405020304" pitchFamily="18" charset="0"/>
                <a:cs typeface="Times New Roman" panose="02020603050405020304" pitchFamily="18" charset="0"/>
              </a:rPr>
              <a:t>When the destination IP address is on a remote network, the destination MAC address is that of the default gateway.</a:t>
            </a:r>
          </a:p>
          <a:p>
            <a:pPr marL="0" indent="0"/>
            <a:r>
              <a:rPr lang="en-US" dirty="0">
                <a:latin typeface="Times New Roman" panose="02020603050405020304" pitchFamily="18" charset="0"/>
                <a:cs typeface="Times New Roman" panose="02020603050405020304" pitchFamily="18" charset="0"/>
              </a:rPr>
              <a:t>ARP provides two basic functions:</a:t>
            </a:r>
          </a:p>
          <a:p>
            <a:pPr marL="415985" lvl="1" indent="-342900"/>
            <a:r>
              <a:rPr lang="en-US" sz="2400" dirty="0">
                <a:latin typeface="Times New Roman" panose="02020603050405020304" pitchFamily="18" charset="0"/>
                <a:cs typeface="Times New Roman" panose="02020603050405020304" pitchFamily="18" charset="0"/>
              </a:rPr>
              <a:t>Resolving IPv4 addresses to MAC addresses</a:t>
            </a:r>
          </a:p>
          <a:p>
            <a:pPr marL="415985" lvl="1" indent="-342900"/>
            <a:r>
              <a:rPr lang="en-US" sz="2400" dirty="0">
                <a:latin typeface="Times New Roman" panose="02020603050405020304" pitchFamily="18" charset="0"/>
                <a:cs typeface="Times New Roman" panose="02020603050405020304" pitchFamily="18" charset="0"/>
              </a:rPr>
              <a:t>Maintaining an ARP table of IPv4 to MAC address mappings</a:t>
            </a:r>
          </a:p>
          <a:p>
            <a:endParaRPr lang="en-US" dirty="0"/>
          </a:p>
        </p:txBody>
      </p:sp>
    </p:spTree>
    <p:extLst>
      <p:ext uri="{BB962C8B-B14F-4D97-AF65-F5344CB8AC3E}">
        <p14:creationId xmlns:p14="http://schemas.microsoft.com/office/powerpoint/2010/main" val="19500846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ARP functions</a:t>
            </a:r>
          </a:p>
        </p:txBody>
      </p:sp>
      <p:sp>
        <p:nvSpPr>
          <p:cNvPr id="3" name="Content Placeholder 2"/>
          <p:cNvSpPr>
            <a:spLocks noGrp="1"/>
          </p:cNvSpPr>
          <p:nvPr>
            <p:ph idx="1"/>
          </p:nvPr>
        </p:nvSpPr>
        <p:spPr/>
        <p:txBody>
          <a:bodyPr/>
          <a:lstStyle/>
          <a:p>
            <a:pPr marL="0" indent="0"/>
            <a:r>
              <a:rPr lang="en-US" dirty="0">
                <a:latin typeface="Times New Roman" panose="02020603050405020304" pitchFamily="18" charset="0"/>
                <a:cs typeface="Times New Roman" panose="02020603050405020304" pitchFamily="18" charset="0"/>
              </a:rPr>
              <a:t>To send a frame, a device will search its ARP table for a destination IPv4 address and a corresponding MAC address.</a:t>
            </a:r>
          </a:p>
          <a:p>
            <a:pPr marL="415985" lvl="1" indent="-342900"/>
            <a:r>
              <a:rPr lang="en-US" sz="2400" dirty="0">
                <a:latin typeface="Times New Roman" panose="02020603050405020304" pitchFamily="18" charset="0"/>
                <a:cs typeface="Times New Roman" panose="02020603050405020304" pitchFamily="18" charset="0"/>
              </a:rPr>
              <a:t>If the packet’s destination IPv4 address is on the same network, the device will search the ARP table for the destination IPv4 address.</a:t>
            </a:r>
          </a:p>
          <a:p>
            <a:pPr marL="415985" lvl="1" indent="-342900"/>
            <a:r>
              <a:rPr lang="en-US" sz="2400" dirty="0">
                <a:latin typeface="Times New Roman" panose="02020603050405020304" pitchFamily="18" charset="0"/>
                <a:cs typeface="Times New Roman" panose="02020603050405020304" pitchFamily="18" charset="0"/>
              </a:rPr>
              <a:t>If the destination IPv4 address is on a different network, the device will search the ARP table for the IPv4 address of the default gateway.</a:t>
            </a:r>
          </a:p>
          <a:p>
            <a:pPr marL="415985" lvl="1" indent="-342900"/>
            <a:r>
              <a:rPr lang="en-US" sz="2400" dirty="0">
                <a:latin typeface="Times New Roman" panose="02020603050405020304" pitchFamily="18" charset="0"/>
                <a:cs typeface="Times New Roman" panose="02020603050405020304" pitchFamily="18" charset="0"/>
              </a:rPr>
              <a:t>If the device locates the IPv4 address, its corresponding MAC address is used as the destination MAC address in the frame. </a:t>
            </a:r>
          </a:p>
          <a:p>
            <a:pPr marL="415985" lvl="1" indent="-342900"/>
            <a:r>
              <a:rPr lang="en-US" sz="2400" dirty="0">
                <a:latin typeface="Times New Roman" panose="02020603050405020304" pitchFamily="18" charset="0"/>
                <a:cs typeface="Times New Roman" panose="02020603050405020304" pitchFamily="18" charset="0"/>
              </a:rPr>
              <a:t>If there is no ARP table entry is found, then the device sends an ARP request.</a:t>
            </a:r>
          </a:p>
          <a:p>
            <a:endParaRPr lang="en-US" dirty="0"/>
          </a:p>
        </p:txBody>
      </p:sp>
    </p:spTree>
    <p:extLst>
      <p:ext uri="{BB962C8B-B14F-4D97-AF65-F5344CB8AC3E}">
        <p14:creationId xmlns:p14="http://schemas.microsoft.com/office/powerpoint/2010/main" val="4272048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400050"/>
            <a:ext cx="3914775"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descr="https://4.bp.blogspot.com/-HyGC002tLGo/W_wghcFFp6I/AAAAAAAAAWk/PY9JxzNfMnA-ItANnzb0w6daUIEQ7J9OQCLcBGAs/s1600/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667000"/>
            <a:ext cx="8153400"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23879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Physical to Logical Address Mapping –RARP</a:t>
            </a:r>
          </a:p>
        </p:txBody>
      </p:sp>
      <p:sp>
        <p:nvSpPr>
          <p:cNvPr id="3" name="Content Placeholder 2"/>
          <p:cNvSpPr>
            <a:spLocks noGrp="1"/>
          </p:cNvSpPr>
          <p:nvPr>
            <p:ph idx="1"/>
          </p:nvPr>
        </p:nvSpPr>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Reverse Address Resolution Protocol (RARP)</a:t>
            </a:r>
          </a:p>
          <a:p>
            <a:r>
              <a:rPr lang="en-US" dirty="0">
                <a:latin typeface="Times New Roman" panose="02020603050405020304" pitchFamily="18" charset="0"/>
                <a:cs typeface="Times New Roman" panose="02020603050405020304" pitchFamily="18" charset="0"/>
              </a:rPr>
              <a:t>Its reverse ARP.</a:t>
            </a:r>
          </a:p>
          <a:p>
            <a:r>
              <a:rPr lang="en-US" dirty="0">
                <a:latin typeface="Times New Roman" panose="02020603050405020304" pitchFamily="18" charset="0"/>
                <a:cs typeface="Times New Roman" panose="02020603050405020304" pitchFamily="18" charset="0"/>
              </a:rPr>
              <a:t>Opposite to ARP.</a:t>
            </a:r>
          </a:p>
          <a:p>
            <a:r>
              <a:rPr lang="en-US" dirty="0">
                <a:latin typeface="Times New Roman" panose="02020603050405020304" pitchFamily="18" charset="0"/>
                <a:cs typeface="Times New Roman" panose="02020603050405020304" pitchFamily="18" charset="0"/>
              </a:rPr>
              <a:t>It is also known as a network layer protocol that is used to do address resolution or address mapping.</a:t>
            </a:r>
          </a:p>
          <a:p>
            <a:r>
              <a:rPr lang="en-US" dirty="0">
                <a:latin typeface="Times New Roman" panose="02020603050405020304" pitchFamily="18" charset="0"/>
                <a:cs typeface="Times New Roman" panose="02020603050405020304" pitchFamily="18" charset="0"/>
              </a:rPr>
              <a:t>Its purpose is to find the logical address or the IP address that only knows its MAC address.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572000"/>
            <a:ext cx="5257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48914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endParaRPr lang="en-US" dirty="0"/>
          </a:p>
          <a:p>
            <a:endParaRPr lang="en-US" dirty="0"/>
          </a:p>
        </p:txBody>
      </p:sp>
      <p:pic>
        <p:nvPicPr>
          <p:cNvPr id="5122" name="Picture 2" descr="https://1.bp.blogspot.com/-ndPcCYAuF90/W_wiXXlvKuI/AAAAAAAAAXA/kIVHOfXbwmUeJq7rGCdJrHuXNdlSmXHbwCLcBGAs/s1600/4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447800"/>
            <a:ext cx="61722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4127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ICMP</a:t>
            </a:r>
          </a:p>
        </p:txBody>
      </p:sp>
      <p:sp>
        <p:nvSpPr>
          <p:cNvPr id="3" name="Content Placeholder 2"/>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The Internet Control Message Protocol </a:t>
            </a:r>
            <a:r>
              <a:rPr lang="en-US" dirty="0">
                <a:latin typeface="Times New Roman" panose="02020603050405020304" pitchFamily="18" charset="0"/>
                <a:cs typeface="Times New Roman" panose="02020603050405020304" pitchFamily="18" charset="0"/>
              </a:rPr>
              <a:t>(ICMP) is a protocol that devices within a network use to communicate problems with data transmission. </a:t>
            </a:r>
          </a:p>
          <a:p>
            <a:r>
              <a:rPr lang="en-US" dirty="0">
                <a:latin typeface="Times New Roman" panose="02020603050405020304" pitchFamily="18" charset="0"/>
                <a:cs typeface="Times New Roman" panose="02020603050405020304" pitchFamily="18" charset="0"/>
              </a:rPr>
              <a:t>One of the primary ways in which ICMP is used is to determine if data is getting to its destination and at the right time.</a:t>
            </a:r>
          </a:p>
          <a:p>
            <a:r>
              <a:rPr lang="en-US" dirty="0">
                <a:latin typeface="Times New Roman" panose="02020603050405020304" pitchFamily="18" charset="0"/>
                <a:cs typeface="Times New Roman" panose="02020603050405020304" pitchFamily="18" charset="0"/>
              </a:rPr>
              <a:t>This makes ICMP an important aspect of the error reporting process and testing to see how well a network is transmitting data. </a:t>
            </a:r>
          </a:p>
        </p:txBody>
      </p:sp>
    </p:spTree>
    <p:extLst>
      <p:ext uri="{BB962C8B-B14F-4D97-AF65-F5344CB8AC3E}">
        <p14:creationId xmlns:p14="http://schemas.microsoft.com/office/powerpoint/2010/main" val="6164172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Messages</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981200"/>
            <a:ext cx="7391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39609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990600"/>
          </a:xfrm>
        </p:spPr>
        <p:txBody>
          <a:bodyPr/>
          <a:lstStyle/>
          <a:p>
            <a:r>
              <a:rPr lang="en-US" dirty="0"/>
              <a:t>Cont..</a:t>
            </a:r>
          </a:p>
        </p:txBody>
      </p:sp>
      <p:sp>
        <p:nvSpPr>
          <p:cNvPr id="3" name="Content Placeholder 2"/>
          <p:cNvSpPr>
            <a:spLocks noGrp="1"/>
          </p:cNvSpPr>
          <p:nvPr>
            <p:ph idx="1"/>
          </p:nvPr>
        </p:nvSpPr>
        <p:spPr>
          <a:xfrm>
            <a:off x="457200" y="990600"/>
            <a:ext cx="8229600" cy="5486400"/>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Error Reporting Messages</a:t>
            </a:r>
          </a:p>
          <a:p>
            <a:r>
              <a:rPr lang="en-US" dirty="0">
                <a:latin typeface="Times New Roman" panose="02020603050405020304" pitchFamily="18" charset="0"/>
                <a:cs typeface="Times New Roman" panose="02020603050405020304" pitchFamily="18" charset="0"/>
              </a:rPr>
              <a:t>These are messages which are sent when an error is reported by ICMP protocol.</a:t>
            </a:r>
          </a:p>
          <a:p>
            <a:r>
              <a:rPr lang="en-US" dirty="0">
                <a:latin typeface="Times New Roman" panose="02020603050405020304" pitchFamily="18" charset="0"/>
                <a:cs typeface="Times New Roman" panose="02020603050405020304" pitchFamily="18" charset="0"/>
              </a:rPr>
              <a:t>Some of common messages under this category are as follows:</a:t>
            </a:r>
          </a:p>
          <a:p>
            <a:r>
              <a:rPr lang="en-US" b="1" dirty="0">
                <a:latin typeface="Times New Roman" panose="02020603050405020304" pitchFamily="18" charset="0"/>
                <a:cs typeface="Times New Roman" panose="02020603050405020304" pitchFamily="18" charset="0"/>
              </a:rPr>
              <a:t>Destination Unreachable (Type 3)</a:t>
            </a:r>
          </a:p>
          <a:p>
            <a:r>
              <a:rPr lang="en-US" dirty="0">
                <a:latin typeface="Times New Roman" panose="02020603050405020304" pitchFamily="18" charset="0"/>
                <a:cs typeface="Times New Roman" panose="02020603050405020304" pitchFamily="18" charset="0"/>
              </a:rPr>
              <a:t>One of the most common error reporting messages occurs when the router is unable to locate the path of the packet where it is needed to be delivered and in this case the packet also gets discarded and this message is sent to the source.</a:t>
            </a:r>
          </a:p>
          <a:p>
            <a:r>
              <a:rPr lang="en-US" b="1" dirty="0">
                <a:solidFill>
                  <a:schemeClr val="bg2">
                    <a:lumMod val="10000"/>
                  </a:schemeClr>
                </a:solidFill>
                <a:latin typeface="Times New Roman" panose="02020603050405020304" pitchFamily="18" charset="0"/>
                <a:cs typeface="Times New Roman" panose="02020603050405020304" pitchFamily="18" charset="0"/>
              </a:rPr>
              <a:t>Redirect</a:t>
            </a:r>
            <a:r>
              <a:rPr lang="en-US" b="1" dirty="0">
                <a:solidFill>
                  <a:srgbClr val="FF0000"/>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(Type 5)</a:t>
            </a:r>
          </a:p>
          <a:p>
            <a:r>
              <a:rPr lang="en-US" dirty="0">
                <a:latin typeface="Times New Roman" panose="02020603050405020304" pitchFamily="18" charset="0"/>
                <a:cs typeface="Times New Roman" panose="02020603050405020304" pitchFamily="18" charset="0"/>
              </a:rPr>
              <a:t>This ICMP error message occurs whenever there is a request that demands redirection means there is a router called Gateway that has the information of other routers and based on the destination the packet is sent to the correct router.</a:t>
            </a:r>
          </a:p>
        </p:txBody>
      </p:sp>
    </p:spTree>
    <p:extLst>
      <p:ext uri="{BB962C8B-B14F-4D97-AF65-F5344CB8AC3E}">
        <p14:creationId xmlns:p14="http://schemas.microsoft.com/office/powerpoint/2010/main" val="25703620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But sometimes the packet that is needed to be sent to a router is not in the gateway router information directly. </a:t>
            </a:r>
          </a:p>
          <a:p>
            <a:r>
              <a:rPr lang="en-US" dirty="0">
                <a:latin typeface="Times New Roman" panose="02020603050405020304" pitchFamily="18" charset="0"/>
                <a:cs typeface="Times New Roman" panose="02020603050405020304" pitchFamily="18" charset="0"/>
              </a:rPr>
              <a:t>It needs to get the address of that router from the routers mentioned in its table. </a:t>
            </a:r>
          </a:p>
          <a:p>
            <a:r>
              <a:rPr lang="en-US" dirty="0">
                <a:latin typeface="Times New Roman" panose="02020603050405020304" pitchFamily="18" charset="0"/>
                <a:cs typeface="Times New Roman" panose="02020603050405020304" pitchFamily="18" charset="0"/>
              </a:rPr>
              <a:t>So as soon as it gets that address it gives the redirect message to the host so that host can directly send the message to that given address.</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0301" y="4572000"/>
            <a:ext cx="6372225"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94596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596" y="-88490"/>
            <a:ext cx="8229600" cy="990600"/>
          </a:xfrm>
        </p:spPr>
        <p:txBody>
          <a:bodyPr/>
          <a:lstStyle/>
          <a:p>
            <a:r>
              <a:rPr lang="en-US" dirty="0"/>
              <a:t>Cont..</a:t>
            </a:r>
          </a:p>
        </p:txBody>
      </p:sp>
      <p:sp>
        <p:nvSpPr>
          <p:cNvPr id="3" name="Content Placeholder 2"/>
          <p:cNvSpPr>
            <a:spLocks noGrp="1"/>
          </p:cNvSpPr>
          <p:nvPr>
            <p:ph idx="1"/>
          </p:nvPr>
        </p:nvSpPr>
        <p:spPr>
          <a:xfrm>
            <a:off x="457200" y="609600"/>
            <a:ext cx="8229600" cy="5867400"/>
          </a:xfrm>
        </p:spPr>
        <p:txBody>
          <a:bodyPr>
            <a:normAutofit fontScale="92500" lnSpcReduction="20000"/>
          </a:bodyPr>
          <a:lstStyle/>
          <a:p>
            <a:pPr marL="0" indent="0">
              <a:buNone/>
            </a:pPr>
            <a:r>
              <a:rPr lang="en-US" sz="2600" b="1" dirty="0">
                <a:latin typeface="Times New Roman" panose="02020603050405020304" pitchFamily="18" charset="0"/>
                <a:cs typeface="Times New Roman" panose="02020603050405020304" pitchFamily="18" charset="0"/>
              </a:rPr>
              <a:t>Query Messages</a:t>
            </a:r>
          </a:p>
          <a:p>
            <a:r>
              <a:rPr lang="en-US" sz="2600" dirty="0">
                <a:latin typeface="Times New Roman" panose="02020603050405020304" pitchFamily="18" charset="0"/>
                <a:cs typeface="Times New Roman" panose="02020603050405020304" pitchFamily="18" charset="0"/>
              </a:rPr>
              <a:t>These are messages which are sent when ICMP queries about the status of the host.</a:t>
            </a:r>
          </a:p>
          <a:p>
            <a:r>
              <a:rPr lang="en-US" sz="2600" dirty="0">
                <a:latin typeface="Times New Roman" panose="02020603050405020304" pitchFamily="18" charset="0"/>
                <a:cs typeface="Times New Roman" panose="02020603050405020304" pitchFamily="18" charset="0"/>
              </a:rPr>
              <a:t>Some of common messages under this category are as follows </a:t>
            </a:r>
          </a:p>
          <a:p>
            <a:r>
              <a:rPr lang="en-US" sz="2600" b="1" dirty="0">
                <a:latin typeface="Times New Roman" panose="02020603050405020304" pitchFamily="18" charset="0"/>
                <a:cs typeface="Times New Roman" panose="02020603050405020304" pitchFamily="18" charset="0"/>
              </a:rPr>
              <a:t>Echo Request (Type 8) &amp; Echo reply (Type 0)</a:t>
            </a:r>
          </a:p>
          <a:p>
            <a:r>
              <a:rPr lang="en-US" sz="2500" dirty="0">
                <a:latin typeface="Times New Roman" panose="02020603050405020304" pitchFamily="18" charset="0"/>
                <a:cs typeface="Times New Roman" panose="02020603050405020304" pitchFamily="18" charset="0"/>
              </a:rPr>
              <a:t>This pair of messages determines whether a given host can connect to a given destination by generating the echo request and echo reply messages. These are used simply to diagnose a network connection between sender and destination.</a:t>
            </a:r>
          </a:p>
          <a:p>
            <a:r>
              <a:rPr lang="en-US" sz="2600" b="1" dirty="0">
                <a:latin typeface="Times New Roman" panose="02020603050405020304" pitchFamily="18" charset="0"/>
                <a:cs typeface="Times New Roman" panose="02020603050405020304" pitchFamily="18" charset="0"/>
              </a:rPr>
              <a:t>Time-stamp Request (Type 13) &amp; Time stamp Reply (Type14)</a:t>
            </a:r>
          </a:p>
          <a:p>
            <a:r>
              <a:rPr lang="en-US" sz="2500" dirty="0">
                <a:latin typeface="Times New Roman" panose="02020603050405020304" pitchFamily="18" charset="0"/>
                <a:cs typeface="Times New Roman" panose="02020603050405020304" pitchFamily="18" charset="0"/>
              </a:rPr>
              <a:t>These message pairs record the time taken by a host or router to reach another host or router by generating the time-stamp request and time-stamp reply messages where the difference between the 2 timestamps can tell the time </a:t>
            </a:r>
          </a:p>
          <a:p>
            <a:pPr marL="0" indent="0">
              <a:buNone/>
            </a:pPr>
            <a:r>
              <a:rPr lang="en-US" sz="2500" dirty="0">
                <a:latin typeface="Times New Roman" panose="02020603050405020304" pitchFamily="18" charset="0"/>
                <a:cs typeface="Times New Roman" panose="02020603050405020304" pitchFamily="18" charset="0"/>
              </a:rPr>
              <a:t>taken to reach from one host </a:t>
            </a:r>
          </a:p>
          <a:p>
            <a:pPr marL="0" indent="0">
              <a:buNone/>
            </a:pPr>
            <a:r>
              <a:rPr lang="en-US" sz="2500" dirty="0">
                <a:latin typeface="Times New Roman" panose="02020603050405020304" pitchFamily="18" charset="0"/>
                <a:cs typeface="Times New Roman" panose="02020603050405020304" pitchFamily="18" charset="0"/>
              </a:rPr>
              <a:t>to another.</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5181600"/>
            <a:ext cx="48387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9649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protocol</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most significant network layer protocol is the Internet protocol or IP.</a:t>
            </a:r>
          </a:p>
          <a:p>
            <a:r>
              <a:rPr lang="en-US" dirty="0" err="1">
                <a:latin typeface="Times New Roman" panose="02020603050405020304" pitchFamily="18" charset="0"/>
                <a:cs typeface="Times New Roman" panose="02020603050405020304" pitchFamily="18" charset="0"/>
              </a:rPr>
              <a:t>Ip</a:t>
            </a:r>
            <a:r>
              <a:rPr lang="en-US" dirty="0">
                <a:latin typeface="Times New Roman" panose="02020603050405020304" pitchFamily="18" charset="0"/>
                <a:cs typeface="Times New Roman" panose="02020603050405020304" pitchFamily="18" charset="0"/>
              </a:rPr>
              <a:t> is the standard for routing packets across interconnected networks or internet.</a:t>
            </a:r>
          </a:p>
          <a:p>
            <a:pPr marL="0" indent="0">
              <a:buNone/>
            </a:pPr>
            <a:r>
              <a:rPr lang="en-US" dirty="0">
                <a:latin typeface="Times New Roman" panose="02020603050405020304" pitchFamily="18" charset="0"/>
                <a:cs typeface="Times New Roman" panose="02020603050405020304" pitchFamily="18" charset="0"/>
              </a:rPr>
              <a:t>IP is meant to have low overhead and may be described as:</a:t>
            </a:r>
          </a:p>
          <a:p>
            <a:pPr lvl="1"/>
            <a:r>
              <a:rPr lang="en-US" sz="2400" dirty="0">
                <a:latin typeface="Times New Roman" panose="02020603050405020304" pitchFamily="18" charset="0"/>
                <a:cs typeface="Times New Roman" panose="02020603050405020304" pitchFamily="18" charset="0"/>
              </a:rPr>
              <a:t>Connectionless </a:t>
            </a:r>
          </a:p>
          <a:p>
            <a:pPr lvl="1"/>
            <a:r>
              <a:rPr lang="en-US" sz="2400" dirty="0">
                <a:latin typeface="Times New Roman" panose="02020603050405020304" pitchFamily="18" charset="0"/>
                <a:cs typeface="Times New Roman" panose="02020603050405020304" pitchFamily="18" charset="0"/>
              </a:rPr>
              <a:t>Best Effort</a:t>
            </a:r>
          </a:p>
          <a:p>
            <a:pPr lvl="1"/>
            <a:r>
              <a:rPr lang="en-US" sz="2400" dirty="0">
                <a:latin typeface="Times New Roman" panose="02020603050405020304" pitchFamily="18" charset="0"/>
                <a:cs typeface="Times New Roman" panose="02020603050405020304" pitchFamily="18" charset="0"/>
              </a:rPr>
              <a:t>Media Independent</a:t>
            </a:r>
          </a:p>
          <a:p>
            <a:endParaRPr lang="en-US" dirty="0"/>
          </a:p>
        </p:txBody>
      </p:sp>
    </p:spTree>
    <p:extLst>
      <p:ext uri="{BB962C8B-B14F-4D97-AF65-F5344CB8AC3E}">
        <p14:creationId xmlns:p14="http://schemas.microsoft.com/office/powerpoint/2010/main" val="38982927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ICMPv6</a:t>
            </a:r>
          </a:p>
        </p:txBody>
      </p:sp>
      <p:sp>
        <p:nvSpPr>
          <p:cNvPr id="3" name="Content Placeholder 2"/>
          <p:cNvSpPr>
            <a:spLocks noGrp="1"/>
          </p:cNvSpPr>
          <p:nvPr>
            <p:ph idx="1"/>
          </p:nvPr>
        </p:nvSpPr>
        <p:spPr/>
        <p:txBody>
          <a:bodyPr>
            <a:normAutofit/>
          </a:bodyPr>
          <a:lstStyle/>
          <a:p>
            <a:r>
              <a:rPr lang="en-US" sz="2300" dirty="0">
                <a:latin typeface="Times New Roman" panose="02020603050405020304" pitchFamily="18" charset="0"/>
                <a:cs typeface="Times New Roman" panose="02020603050405020304" pitchFamily="18" charset="0"/>
              </a:rPr>
              <a:t>The Internet Control Message Protocol Version 6 (ICMPv6) is a new version of the ICM protocol that forms an integral part of the Internet Protocol version 6 (IPv6) architecture.</a:t>
            </a:r>
          </a:p>
          <a:p>
            <a:r>
              <a:rPr lang="en-US" sz="2300" dirty="0">
                <a:latin typeface="Times New Roman" panose="02020603050405020304" pitchFamily="18" charset="0"/>
                <a:cs typeface="Times New Roman" panose="02020603050405020304" pitchFamily="18" charset="0"/>
              </a:rPr>
              <a:t>ICMPv6 is a multipurpose protocol and is used for a variety of activities including error reporting in packet processing, diagnostic activities, Neighbor Discovery process and IPv6 multicast membership reporting.</a:t>
            </a:r>
          </a:p>
          <a:p>
            <a:r>
              <a:rPr lang="en-US" sz="2300" dirty="0">
                <a:latin typeface="Times New Roman" panose="02020603050405020304" pitchFamily="18" charset="0"/>
                <a:cs typeface="Times New Roman" panose="02020603050405020304" pitchFamily="18" charset="0"/>
              </a:rPr>
              <a:t>ICMP is available for both IPv4 and IPv6. ICMPv4 is the messaging protocol for IPv4. </a:t>
            </a:r>
          </a:p>
          <a:p>
            <a:r>
              <a:rPr lang="en-US" sz="2300" dirty="0">
                <a:latin typeface="Times New Roman" panose="02020603050405020304" pitchFamily="18" charset="0"/>
                <a:cs typeface="Times New Roman" panose="02020603050405020304" pitchFamily="18" charset="0"/>
              </a:rPr>
              <a:t>ICMPv6 provides these same services for IPv6 but includes additional functionality.</a:t>
            </a:r>
          </a:p>
        </p:txBody>
      </p:sp>
    </p:spTree>
    <p:extLst>
      <p:ext uri="{BB962C8B-B14F-4D97-AF65-F5344CB8AC3E}">
        <p14:creationId xmlns:p14="http://schemas.microsoft.com/office/powerpoint/2010/main" val="39843166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IGMP</a:t>
            </a:r>
          </a:p>
        </p:txBody>
      </p:sp>
      <p:sp>
        <p:nvSpPr>
          <p:cNvPr id="3" name="Content Placeholder 2"/>
          <p:cNvSpPr>
            <a:spLocks noGrp="1"/>
          </p:cNvSpPr>
          <p:nvPr>
            <p:ph idx="1"/>
          </p:nvPr>
        </p:nvSpPr>
        <p:spPr/>
        <p:txBody>
          <a:bodyPr>
            <a:normAutofit/>
          </a:bodyPr>
          <a:lstStyle/>
          <a:p>
            <a:r>
              <a:rPr lang="en-US" sz="2300" b="1" dirty="0">
                <a:latin typeface="Times New Roman" panose="02020603050405020304" pitchFamily="18" charset="0"/>
                <a:cs typeface="Times New Roman" panose="02020603050405020304" pitchFamily="18" charset="0"/>
              </a:rPr>
              <a:t>The Internet Group Management Protocol </a:t>
            </a:r>
            <a:r>
              <a:rPr lang="en-US" sz="2300" dirty="0">
                <a:latin typeface="Times New Roman" panose="02020603050405020304" pitchFamily="18" charset="0"/>
                <a:cs typeface="Times New Roman" panose="02020603050405020304" pitchFamily="18" charset="0"/>
              </a:rPr>
              <a:t>(IGMP) is a protocol that allows several devices to share one IP address so they can all receive the same data. </a:t>
            </a:r>
          </a:p>
          <a:p>
            <a:r>
              <a:rPr lang="en-US" sz="2300" dirty="0">
                <a:latin typeface="Times New Roman" panose="02020603050405020304" pitchFamily="18" charset="0"/>
                <a:cs typeface="Times New Roman" panose="02020603050405020304" pitchFamily="18" charset="0"/>
              </a:rPr>
              <a:t>IGMP is a network layer protocols used to set up multicasting on networks that use the Internet Protocol version 4 (IPv4).</a:t>
            </a:r>
          </a:p>
          <a:p>
            <a:r>
              <a:rPr lang="en-US" sz="2300" dirty="0">
                <a:latin typeface="Times New Roman" panose="02020603050405020304" pitchFamily="18" charset="0"/>
                <a:cs typeface="Times New Roman" panose="02020603050405020304" pitchFamily="18" charset="0"/>
              </a:rPr>
              <a:t>Specifically, IGMP allows devices to join a multicasting group.</a:t>
            </a:r>
          </a:p>
          <a:p>
            <a:r>
              <a:rPr lang="en-US" sz="2300" dirty="0">
                <a:latin typeface="Times New Roman" panose="02020603050405020304" pitchFamily="18" charset="0"/>
                <a:cs typeface="Times New Roman" panose="02020603050405020304" pitchFamily="18" charset="0"/>
              </a:rPr>
              <a:t>IGMP can be used for one-to-many networking applications such as online streaming video and gaming, and allows more efficient use of resources when supporting these types of applications.</a:t>
            </a:r>
          </a:p>
          <a:p>
            <a:r>
              <a:rPr lang="en-US" sz="2300" dirty="0">
                <a:latin typeface="Times New Roman" panose="02020603050405020304" pitchFamily="18" charset="0"/>
                <a:cs typeface="Times New Roman" panose="02020603050405020304" pitchFamily="18" charset="0"/>
              </a:rPr>
              <a:t>IGMP is used on IPv4 networks.</a:t>
            </a:r>
          </a:p>
          <a:p>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25834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IGMP Messages</a:t>
            </a:r>
          </a:p>
        </p:txBody>
      </p:sp>
      <p:sp>
        <p:nvSpPr>
          <p:cNvPr id="3" name="Content Placeholder 2"/>
          <p:cNvSpPr>
            <a:spLocks noGrp="1"/>
          </p:cNvSpPr>
          <p:nvPr>
            <p:ph idx="1"/>
          </p:nvPr>
        </p:nvSpPr>
        <p:spPr/>
        <p:txBody>
          <a:bodyPr>
            <a:noAutofit/>
          </a:bodyPr>
          <a:lstStyle/>
          <a:p>
            <a:r>
              <a:rPr lang="en-US" dirty="0">
                <a:latin typeface="Times New Roman" panose="02020603050405020304" pitchFamily="18" charset="0"/>
                <a:cs typeface="Times New Roman" panose="02020603050405020304" pitchFamily="18" charset="0"/>
              </a:rPr>
              <a:t>The IGMP protocol allows for several kinds of IGMP messages:</a:t>
            </a:r>
          </a:p>
          <a:p>
            <a:r>
              <a:rPr lang="en-US" b="1" dirty="0">
                <a:latin typeface="Times New Roman" panose="02020603050405020304" pitchFamily="18" charset="0"/>
                <a:cs typeface="Times New Roman" panose="02020603050405020304" pitchFamily="18" charset="0"/>
              </a:rPr>
              <a:t>Membership reports</a:t>
            </a:r>
            <a:r>
              <a:rPr lang="en-US" dirty="0">
                <a:latin typeface="Times New Roman" panose="02020603050405020304" pitchFamily="18" charset="0"/>
                <a:cs typeface="Times New Roman" panose="02020603050405020304" pitchFamily="18" charset="0"/>
              </a:rPr>
              <a:t>: Devices send these to a multicast router in order to become a member of a multicast group.</a:t>
            </a:r>
          </a:p>
          <a:p>
            <a:r>
              <a:rPr lang="en-US" b="1" dirty="0">
                <a:latin typeface="Times New Roman" panose="02020603050405020304" pitchFamily="18" charset="0"/>
                <a:cs typeface="Times New Roman" panose="02020603050405020304" pitchFamily="18" charset="0"/>
              </a:rPr>
              <a:t>"Leave group" messages: </a:t>
            </a:r>
            <a:r>
              <a:rPr lang="en-US" dirty="0">
                <a:latin typeface="Times New Roman" panose="02020603050405020304" pitchFamily="18" charset="0"/>
                <a:cs typeface="Times New Roman" panose="02020603050405020304" pitchFamily="18" charset="0"/>
              </a:rPr>
              <a:t>These messages go from a device to a router and allow devices to leave a multicast group.</a:t>
            </a:r>
          </a:p>
          <a:p>
            <a:r>
              <a:rPr lang="en-US" b="1" dirty="0">
                <a:latin typeface="Times New Roman" panose="02020603050405020304" pitchFamily="18" charset="0"/>
                <a:cs typeface="Times New Roman" panose="02020603050405020304" pitchFamily="18" charset="0"/>
              </a:rPr>
              <a:t>General membership queries: </a:t>
            </a:r>
            <a:r>
              <a:rPr lang="en-US" dirty="0">
                <a:latin typeface="Times New Roman" panose="02020603050405020304" pitchFamily="18" charset="0"/>
                <a:cs typeface="Times New Roman" panose="02020603050405020304" pitchFamily="18" charset="0"/>
              </a:rPr>
              <a:t>A multicast-capable router sends out these messages to the entire connected network of devices to update multicast group membership for all groups on the network.</a:t>
            </a:r>
          </a:p>
        </p:txBody>
      </p:sp>
    </p:spTree>
    <p:extLst>
      <p:ext uri="{BB962C8B-B14F-4D97-AF65-F5344CB8AC3E}">
        <p14:creationId xmlns:p14="http://schemas.microsoft.com/office/powerpoint/2010/main" val="18460791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lstStyle/>
          <a:p>
            <a:r>
              <a:rPr lang="en-US" dirty="0"/>
              <a:t>IGMP Operation</a:t>
            </a:r>
          </a:p>
        </p:txBody>
      </p:sp>
      <p:sp>
        <p:nvSpPr>
          <p:cNvPr id="3" name="Content Placeholder 2"/>
          <p:cNvSpPr>
            <a:spLocks noGrp="1"/>
          </p:cNvSpPr>
          <p:nvPr>
            <p:ph idx="1"/>
          </p:nvPr>
        </p:nvSpPr>
        <p:spPr>
          <a:xfrm>
            <a:off x="457200" y="1219200"/>
            <a:ext cx="8229600" cy="5486400"/>
          </a:xfrm>
        </p:spPr>
        <p:txBody>
          <a:bodyPr>
            <a:normAutofit fontScale="70000" lnSpcReduction="20000"/>
          </a:bodyPr>
          <a:lstStyle/>
          <a:p>
            <a:r>
              <a:rPr lang="en-US" sz="3300" dirty="0">
                <a:latin typeface="Times New Roman" panose="02020603050405020304" pitchFamily="18" charset="0"/>
                <a:cs typeface="Times New Roman" panose="02020603050405020304" pitchFamily="18" charset="0"/>
              </a:rPr>
              <a:t>Computers and other devices connected to a network use IGMP when they want to join a multicast group.</a:t>
            </a:r>
          </a:p>
          <a:p>
            <a:r>
              <a:rPr lang="en-US" sz="3300" dirty="0">
                <a:latin typeface="Times New Roman" panose="02020603050405020304" pitchFamily="18" charset="0"/>
                <a:cs typeface="Times New Roman" panose="02020603050405020304" pitchFamily="18" charset="0"/>
              </a:rPr>
              <a:t>A router that supports IGMP listens to IGMP transmissions from devices in order to figure out which devices belong to which multicast groups.</a:t>
            </a:r>
          </a:p>
          <a:p>
            <a:r>
              <a:rPr lang="en-US" sz="3300" dirty="0">
                <a:latin typeface="Times New Roman" panose="02020603050405020304" pitchFamily="18" charset="0"/>
                <a:cs typeface="Times New Roman" panose="02020603050405020304" pitchFamily="18" charset="0"/>
              </a:rPr>
              <a:t>IGMP uses IP addresses that are set aside for multicasting.</a:t>
            </a:r>
          </a:p>
          <a:p>
            <a:r>
              <a:rPr lang="en-US" sz="3300" dirty="0">
                <a:latin typeface="Times New Roman" panose="02020603050405020304" pitchFamily="18" charset="0"/>
                <a:cs typeface="Times New Roman" panose="02020603050405020304" pitchFamily="18" charset="0"/>
              </a:rPr>
              <a:t>Multicast IP addresses are in the range between 224.0.0.0 and 239.255.255.255. </a:t>
            </a:r>
          </a:p>
          <a:p>
            <a:r>
              <a:rPr lang="en-US" sz="3300" dirty="0">
                <a:latin typeface="Times New Roman" panose="02020603050405020304" pitchFamily="18" charset="0"/>
                <a:cs typeface="Times New Roman" panose="02020603050405020304" pitchFamily="18" charset="0"/>
              </a:rPr>
              <a:t>Each multicast group shares one of these IP addresses. </a:t>
            </a:r>
          </a:p>
          <a:p>
            <a:r>
              <a:rPr lang="en-US" sz="3300" dirty="0">
                <a:latin typeface="Times New Roman" panose="02020603050405020304" pitchFamily="18" charset="0"/>
                <a:cs typeface="Times New Roman" panose="02020603050405020304" pitchFamily="18" charset="0"/>
              </a:rPr>
              <a:t>When a router receives a series of packets directed at the shared IP address, it will duplicate those packets, sending copies to all members of the multicast group.</a:t>
            </a:r>
          </a:p>
          <a:p>
            <a:r>
              <a:rPr lang="en-US" sz="3300" dirty="0">
                <a:latin typeface="Times New Roman" panose="02020603050405020304" pitchFamily="18" charset="0"/>
                <a:cs typeface="Times New Roman" panose="02020603050405020304" pitchFamily="18" charset="0"/>
              </a:rPr>
              <a:t>IGMP multicast groups can change at any time.</a:t>
            </a:r>
          </a:p>
          <a:p>
            <a:r>
              <a:rPr lang="en-US" sz="3200" dirty="0">
                <a:latin typeface="Times New Roman" panose="02020603050405020304" pitchFamily="18" charset="0"/>
                <a:cs typeface="Times New Roman" panose="02020603050405020304" pitchFamily="18" charset="0"/>
              </a:rPr>
              <a:t>A device can send an IGMP "join group" or "leave group" message at any point.</a:t>
            </a:r>
          </a:p>
          <a:p>
            <a:r>
              <a:rPr lang="en-US" sz="3200" dirty="0">
                <a:latin typeface="Times New Roman" panose="02020603050405020304" pitchFamily="18" charset="0"/>
                <a:cs typeface="Times New Roman" panose="02020603050405020304" pitchFamily="18" charset="0"/>
              </a:rPr>
              <a:t>IGMP works directly on top of the Internet Protocol (IP). </a:t>
            </a:r>
          </a:p>
          <a:p>
            <a:r>
              <a:rPr lang="en-US" sz="3200" dirty="0">
                <a:latin typeface="Times New Roman" panose="02020603050405020304" pitchFamily="18" charset="0"/>
                <a:cs typeface="Times New Roman" panose="02020603050405020304" pitchFamily="18" charset="0"/>
              </a:rPr>
              <a:t>Each IGMP packet has both an IGMP header and an IP header. </a:t>
            </a:r>
          </a:p>
        </p:txBody>
      </p:sp>
    </p:spTree>
    <p:extLst>
      <p:ext uri="{BB962C8B-B14F-4D97-AF65-F5344CB8AC3E}">
        <p14:creationId xmlns:p14="http://schemas.microsoft.com/office/powerpoint/2010/main" val="31182235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9497"/>
            <a:ext cx="8229600" cy="990600"/>
          </a:xfrm>
        </p:spPr>
        <p:txBody>
          <a:bodyPr>
            <a:normAutofit/>
          </a:bodyPr>
          <a:lstStyle/>
          <a:p>
            <a:r>
              <a:rPr lang="en-US" dirty="0"/>
              <a:t>Routing and forwarding </a:t>
            </a:r>
          </a:p>
        </p:txBody>
      </p:sp>
      <p:sp>
        <p:nvSpPr>
          <p:cNvPr id="3" name="Content Placeholder 2"/>
          <p:cNvSpPr>
            <a:spLocks noGrp="1"/>
          </p:cNvSpPr>
          <p:nvPr>
            <p:ph idx="1"/>
          </p:nvPr>
        </p:nvSpPr>
        <p:spPr>
          <a:xfrm>
            <a:off x="457200" y="990600"/>
            <a:ext cx="8229600" cy="5715000"/>
          </a:xfrm>
        </p:spPr>
        <p:txBody>
          <a:bodyPr>
            <a:normAutofit lnSpcReduction="10000"/>
          </a:bodyPr>
          <a:lstStyle/>
          <a:p>
            <a:r>
              <a:rPr lang="en-US" b="1" dirty="0">
                <a:latin typeface="Times New Roman" panose="02020603050405020304" pitchFamily="18" charset="0"/>
                <a:cs typeface="Times New Roman" panose="02020603050405020304" pitchFamily="18" charset="0"/>
              </a:rPr>
              <a:t>Forwarding</a:t>
            </a:r>
            <a:r>
              <a:rPr lang="en-US" dirty="0">
                <a:latin typeface="Times New Roman" panose="02020603050405020304" pitchFamily="18" charset="0"/>
                <a:cs typeface="Times New Roman" panose="02020603050405020304" pitchFamily="18" charset="0"/>
              </a:rPr>
              <a:t> refers to the router-local action of transferring packet from an input link interface to the appropriate output link interface.</a:t>
            </a:r>
          </a:p>
          <a:p>
            <a:r>
              <a:rPr lang="en-US" dirty="0">
                <a:latin typeface="Times New Roman" panose="02020603050405020304" pitchFamily="18" charset="0"/>
                <a:cs typeface="Times New Roman" panose="02020603050405020304" pitchFamily="18" charset="0"/>
              </a:rPr>
              <a:t>When a packet arrives at a router’s input link, the router must move the packet to the appropriate output link.</a:t>
            </a:r>
          </a:p>
          <a:p>
            <a:r>
              <a:rPr lang="en-US" dirty="0">
                <a:latin typeface="Times New Roman" panose="02020603050405020304" pitchFamily="18" charset="0"/>
                <a:cs typeface="Times New Roman" panose="02020603050405020304" pitchFamily="18" charset="0"/>
              </a:rPr>
              <a:t>For example, a packet arriving from Host H1 to Router R1 must be forwarded to the next router on a path to H2.</a:t>
            </a:r>
          </a:p>
          <a:p>
            <a:r>
              <a:rPr lang="en-US" b="1" dirty="0">
                <a:latin typeface="Times New Roman" panose="02020603050405020304" pitchFamily="18" charset="0"/>
                <a:cs typeface="Times New Roman" panose="02020603050405020304" pitchFamily="18" charset="0"/>
              </a:rPr>
              <a:t>Routing</a:t>
            </a:r>
            <a:r>
              <a:rPr lang="en-US" dirty="0">
                <a:latin typeface="Times New Roman" panose="02020603050405020304" pitchFamily="18" charset="0"/>
                <a:cs typeface="Times New Roman" panose="02020603050405020304" pitchFamily="18" charset="0"/>
              </a:rPr>
              <a:t> refers to the network-wide process that determines the end-to-end paths that packets take from source to destination.</a:t>
            </a:r>
          </a:p>
          <a:p>
            <a:r>
              <a:rPr lang="en-US" dirty="0">
                <a:latin typeface="Times New Roman" panose="02020603050405020304" pitchFamily="18" charset="0"/>
                <a:cs typeface="Times New Roman" panose="02020603050405020304" pitchFamily="18" charset="0"/>
              </a:rPr>
              <a:t>The network layer must determine the route or path taken by packets as they flow from a sender to a receiver. </a:t>
            </a:r>
          </a:p>
          <a:p>
            <a:r>
              <a:rPr lang="en-US" dirty="0">
                <a:latin typeface="Times New Roman" panose="02020603050405020304" pitchFamily="18" charset="0"/>
                <a:cs typeface="Times New Roman" panose="02020603050405020304" pitchFamily="18" charset="0"/>
              </a:rPr>
              <a:t>The algorithms that calculate these paths are referred to as </a:t>
            </a:r>
            <a:r>
              <a:rPr lang="en-US" b="1" dirty="0">
                <a:latin typeface="Times New Roman" panose="02020603050405020304" pitchFamily="18" charset="0"/>
                <a:cs typeface="Times New Roman" panose="02020603050405020304" pitchFamily="18" charset="0"/>
              </a:rPr>
              <a:t>routing algorithms</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 routing algorithm would determine, for example, the path along which packets flow from H1 to H2.</a:t>
            </a:r>
          </a:p>
        </p:txBody>
      </p:sp>
    </p:spTree>
    <p:extLst>
      <p:ext uri="{BB962C8B-B14F-4D97-AF65-F5344CB8AC3E}">
        <p14:creationId xmlns:p14="http://schemas.microsoft.com/office/powerpoint/2010/main" val="33549883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Routing algorithms </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7696200" cy="4800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15948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990600"/>
          </a:xfrm>
        </p:spPr>
        <p:txBody>
          <a:bodyPr/>
          <a:lstStyle/>
          <a:p>
            <a:r>
              <a:rPr lang="en-US" dirty="0"/>
              <a:t>Cont..</a:t>
            </a:r>
          </a:p>
        </p:txBody>
      </p:sp>
      <p:sp>
        <p:nvSpPr>
          <p:cNvPr id="3" name="Content Placeholder 2"/>
          <p:cNvSpPr>
            <a:spLocks noGrp="1"/>
          </p:cNvSpPr>
          <p:nvPr>
            <p:ph idx="1"/>
          </p:nvPr>
        </p:nvSpPr>
        <p:spPr>
          <a:xfrm>
            <a:off x="457200" y="990600"/>
            <a:ext cx="8229600" cy="5486400"/>
          </a:xfrm>
        </p:spPr>
        <p:txBody>
          <a:bodyPr>
            <a:normAutofit fontScale="77500" lnSpcReduction="20000"/>
          </a:bodyPr>
          <a:lstStyle/>
          <a:p>
            <a:pPr marL="0" indent="0">
              <a:buNone/>
            </a:pPr>
            <a:r>
              <a:rPr lang="en-US" sz="2800" b="1" dirty="0">
                <a:latin typeface="Times New Roman" panose="02020603050405020304" pitchFamily="18" charset="0"/>
                <a:cs typeface="Times New Roman" panose="02020603050405020304" pitchFamily="18" charset="0"/>
              </a:rPr>
              <a:t>Adaptive Routing Algorithms</a:t>
            </a:r>
          </a:p>
          <a:p>
            <a:r>
              <a:rPr lang="en-US" sz="2800" dirty="0">
                <a:latin typeface="Times New Roman" panose="02020603050405020304" pitchFamily="18" charset="0"/>
                <a:cs typeface="Times New Roman" panose="02020603050405020304" pitchFamily="18" charset="0"/>
              </a:rPr>
              <a:t>Adaptive routing algorithms, also known as </a:t>
            </a:r>
            <a:r>
              <a:rPr lang="en-US" sz="2800" b="1" dirty="0">
                <a:latin typeface="Times New Roman" panose="02020603050405020304" pitchFamily="18" charset="0"/>
                <a:cs typeface="Times New Roman" panose="02020603050405020304" pitchFamily="18" charset="0"/>
              </a:rPr>
              <a:t>dynamic</a:t>
            </a:r>
            <a:r>
              <a:rPr lang="en-US" sz="2800" dirty="0">
                <a:latin typeface="Times New Roman" panose="02020603050405020304" pitchFamily="18" charset="0"/>
                <a:cs typeface="Times New Roman" panose="02020603050405020304" pitchFamily="18" charset="0"/>
              </a:rPr>
              <a:t> routing algorithms, makes routing decisions dynamically depending on the network conditions.</a:t>
            </a:r>
          </a:p>
          <a:p>
            <a:r>
              <a:rPr lang="en-US" sz="2800" dirty="0">
                <a:latin typeface="Times New Roman" panose="02020603050405020304" pitchFamily="18" charset="0"/>
                <a:cs typeface="Times New Roman" panose="02020603050405020304" pitchFamily="18" charset="0"/>
              </a:rPr>
              <a:t>It constructs the routing table depending upon the network traffic and topology. </a:t>
            </a:r>
          </a:p>
          <a:p>
            <a:r>
              <a:rPr lang="en-US" sz="2800" dirty="0">
                <a:latin typeface="Times New Roman" panose="02020603050405020304" pitchFamily="18" charset="0"/>
                <a:cs typeface="Times New Roman" panose="02020603050405020304" pitchFamily="18" charset="0"/>
              </a:rPr>
              <a:t>They try to compute the optimized route depending upon the hop count, transit time and distance.</a:t>
            </a:r>
          </a:p>
          <a:p>
            <a:r>
              <a:rPr lang="en-US" sz="2800" dirty="0">
                <a:latin typeface="Times New Roman" panose="02020603050405020304" pitchFamily="18" charset="0"/>
                <a:cs typeface="Times New Roman" panose="02020603050405020304" pitchFamily="18" charset="0"/>
              </a:rPr>
              <a:t>The three popular types of adaptive routing algorithms are −</a:t>
            </a:r>
          </a:p>
          <a:p>
            <a:r>
              <a:rPr lang="en-US" sz="2800" b="1" dirty="0">
                <a:latin typeface="Times New Roman" panose="02020603050405020304" pitchFamily="18" charset="0"/>
                <a:cs typeface="Times New Roman" panose="02020603050405020304" pitchFamily="18" charset="0"/>
              </a:rPr>
              <a:t>Centralized algorithm</a:t>
            </a:r>
            <a:r>
              <a:rPr lang="en-US" sz="2800" dirty="0">
                <a:latin typeface="Times New Roman" panose="02020603050405020304" pitchFamily="18" charset="0"/>
                <a:cs typeface="Times New Roman" panose="02020603050405020304" pitchFamily="18" charset="0"/>
              </a:rPr>
              <a:t> − It finds the least-cost path between source and destination nodes by using global knowledge about the network. So, it is also known as global routing algorithm.</a:t>
            </a:r>
          </a:p>
          <a:p>
            <a:r>
              <a:rPr lang="en-US" sz="2800" b="1" dirty="0">
                <a:latin typeface="Times New Roman" panose="02020603050405020304" pitchFamily="18" charset="0"/>
                <a:cs typeface="Times New Roman" panose="02020603050405020304" pitchFamily="18" charset="0"/>
              </a:rPr>
              <a:t>Isolated algorithm</a:t>
            </a:r>
            <a:r>
              <a:rPr lang="en-US" sz="2800" dirty="0">
                <a:latin typeface="Times New Roman" panose="02020603050405020304" pitchFamily="18" charset="0"/>
                <a:cs typeface="Times New Roman" panose="02020603050405020304" pitchFamily="18" charset="0"/>
              </a:rPr>
              <a:t> − This algorithm procures the routing information by using local information instead of gathering information from other nodes.</a:t>
            </a:r>
          </a:p>
          <a:p>
            <a:r>
              <a:rPr lang="en-US" sz="2800" b="1" dirty="0">
                <a:latin typeface="Times New Roman" panose="02020603050405020304" pitchFamily="18" charset="0"/>
                <a:cs typeface="Times New Roman" panose="02020603050405020304" pitchFamily="18" charset="0"/>
              </a:rPr>
              <a:t>Distributed algorithm</a:t>
            </a:r>
            <a:r>
              <a:rPr lang="en-US" sz="2800" dirty="0">
                <a:latin typeface="Times New Roman" panose="02020603050405020304" pitchFamily="18" charset="0"/>
                <a:cs typeface="Times New Roman" panose="02020603050405020304" pitchFamily="18" charset="0"/>
              </a:rPr>
              <a:t> − This is a decentralized algorithm that computes the least-cost path between source and destination iteratively in a distributed manner.</a:t>
            </a:r>
          </a:p>
        </p:txBody>
      </p:sp>
    </p:spTree>
    <p:extLst>
      <p:ext uri="{BB962C8B-B14F-4D97-AF65-F5344CB8AC3E}">
        <p14:creationId xmlns:p14="http://schemas.microsoft.com/office/powerpoint/2010/main" val="97381618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fontScale="92500" lnSpcReduction="10000"/>
          </a:bodyPr>
          <a:lstStyle/>
          <a:p>
            <a:pPr marL="0" indent="0">
              <a:buNone/>
            </a:pPr>
            <a:r>
              <a:rPr lang="en-US" sz="2600" b="1" dirty="0">
                <a:latin typeface="Times New Roman" panose="02020603050405020304" pitchFamily="18" charset="0"/>
                <a:cs typeface="Times New Roman" panose="02020603050405020304" pitchFamily="18" charset="0"/>
              </a:rPr>
              <a:t>Non – Adaptive Routing Algorithms</a:t>
            </a:r>
          </a:p>
          <a:p>
            <a:r>
              <a:rPr lang="en-US" sz="2600" dirty="0">
                <a:latin typeface="Times New Roman" panose="02020603050405020304" pitchFamily="18" charset="0"/>
                <a:cs typeface="Times New Roman" panose="02020603050405020304" pitchFamily="18" charset="0"/>
              </a:rPr>
              <a:t>Non-adaptive Routing algorithms, also known as </a:t>
            </a:r>
            <a:r>
              <a:rPr lang="en-US" sz="2600" b="1" dirty="0">
                <a:latin typeface="Times New Roman" panose="02020603050405020304" pitchFamily="18" charset="0"/>
                <a:cs typeface="Times New Roman" panose="02020603050405020304" pitchFamily="18" charset="0"/>
              </a:rPr>
              <a:t>static</a:t>
            </a:r>
            <a:r>
              <a:rPr lang="en-US" sz="2600" dirty="0">
                <a:latin typeface="Times New Roman" panose="02020603050405020304" pitchFamily="18" charset="0"/>
                <a:cs typeface="Times New Roman" panose="02020603050405020304" pitchFamily="18" charset="0"/>
              </a:rPr>
              <a:t> routing algorithms, construct a static routing table to determine the path through which packets are to be sent. </a:t>
            </a:r>
          </a:p>
          <a:p>
            <a:r>
              <a:rPr lang="en-US" sz="2600" dirty="0">
                <a:latin typeface="Times New Roman" panose="02020603050405020304" pitchFamily="18" charset="0"/>
                <a:cs typeface="Times New Roman" panose="02020603050405020304" pitchFamily="18" charset="0"/>
              </a:rPr>
              <a:t>The static routing table is constructed based upon the routing information stored in the routers when the network is booted up.</a:t>
            </a:r>
          </a:p>
          <a:p>
            <a:r>
              <a:rPr lang="en-US" sz="2600" dirty="0">
                <a:latin typeface="Times New Roman" panose="02020603050405020304" pitchFamily="18" charset="0"/>
                <a:cs typeface="Times New Roman" panose="02020603050405020304" pitchFamily="18" charset="0"/>
              </a:rPr>
              <a:t>The two types of non – adaptive routing algorithms are −</a:t>
            </a:r>
          </a:p>
          <a:p>
            <a:r>
              <a:rPr lang="en-US" sz="2600" b="1" dirty="0">
                <a:latin typeface="Times New Roman" panose="02020603050405020304" pitchFamily="18" charset="0"/>
                <a:cs typeface="Times New Roman" panose="02020603050405020304" pitchFamily="18" charset="0"/>
              </a:rPr>
              <a:t>Flooding</a:t>
            </a:r>
            <a:r>
              <a:rPr lang="en-US" sz="2600" dirty="0">
                <a:latin typeface="Times New Roman" panose="02020603050405020304" pitchFamily="18" charset="0"/>
                <a:cs typeface="Times New Roman" panose="02020603050405020304" pitchFamily="18" charset="0"/>
              </a:rPr>
              <a:t> − In flooding, when a data packet arrives at a router, it is sent to all the outgoing links except the one it has arrived on. Flooding may be uncontrolled, controlled or selective flooding.</a:t>
            </a:r>
          </a:p>
          <a:p>
            <a:r>
              <a:rPr lang="en-US" sz="2600" b="1" dirty="0">
                <a:latin typeface="Times New Roman" panose="02020603050405020304" pitchFamily="18" charset="0"/>
                <a:cs typeface="Times New Roman" panose="02020603050405020304" pitchFamily="18" charset="0"/>
              </a:rPr>
              <a:t>Random walks</a:t>
            </a:r>
            <a:r>
              <a:rPr lang="en-US" sz="2600" dirty="0">
                <a:latin typeface="Times New Roman" panose="02020603050405020304" pitchFamily="18" charset="0"/>
                <a:cs typeface="Times New Roman" panose="02020603050405020304" pitchFamily="18" charset="0"/>
              </a:rPr>
              <a:t> − This is a probabilistic algorithm where a data packet is sent by the router to any one of its neighbors randomly.</a:t>
            </a:r>
          </a:p>
          <a:p>
            <a:endParaRPr lang="en-US" dirty="0"/>
          </a:p>
        </p:txBody>
      </p:sp>
    </p:spTree>
    <p:extLst>
      <p:ext uri="{BB962C8B-B14F-4D97-AF65-F5344CB8AC3E}">
        <p14:creationId xmlns:p14="http://schemas.microsoft.com/office/powerpoint/2010/main" val="35354355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Unicasting, Multicasting and Broadcasting</a:t>
            </a:r>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Unicast</a:t>
            </a:r>
          </a:p>
          <a:p>
            <a:pPr marL="342900" indent="-342900"/>
            <a:r>
              <a:rPr lang="en-CA" dirty="0">
                <a:latin typeface="Times New Roman" panose="02020603050405020304" pitchFamily="18" charset="0"/>
                <a:cs typeface="Times New Roman" panose="02020603050405020304" pitchFamily="18" charset="0"/>
              </a:rPr>
              <a:t>Unicast transmission is sending a packet to one destination IP address.</a:t>
            </a:r>
          </a:p>
          <a:p>
            <a:pPr marL="342900" indent="-342900"/>
            <a:r>
              <a:rPr lang="en-CA" dirty="0">
                <a:latin typeface="Times New Roman" panose="02020603050405020304" pitchFamily="18" charset="0"/>
                <a:cs typeface="Times New Roman" panose="02020603050405020304" pitchFamily="18" charset="0"/>
              </a:rPr>
              <a:t>For example, the PC at 172.16.4.1 sends a unicast packet to the printer at 172.16.4.253.</a:t>
            </a:r>
            <a:endParaRPr lang="en-US" dirty="0">
              <a:latin typeface="Times New Roman" panose="02020603050405020304" pitchFamily="18" charset="0"/>
              <a:cs typeface="Times New Roman" panose="02020603050405020304" pitchFamily="18" charset="0"/>
            </a:endParaRPr>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191000"/>
            <a:ext cx="8077200"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73458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Broadcast</a:t>
            </a:r>
          </a:p>
          <a:p>
            <a:pPr marL="342900" indent="-342900"/>
            <a:r>
              <a:rPr lang="en-US" dirty="0">
                <a:latin typeface="Times New Roman" panose="02020603050405020304" pitchFamily="18" charset="0"/>
                <a:cs typeface="Times New Roman" panose="02020603050405020304" pitchFamily="18" charset="0"/>
              </a:rPr>
              <a:t>Broadcast </a:t>
            </a:r>
            <a:r>
              <a:rPr lang="en-CA" dirty="0">
                <a:latin typeface="Times New Roman" panose="02020603050405020304" pitchFamily="18" charset="0"/>
                <a:cs typeface="Times New Roman" panose="02020603050405020304" pitchFamily="18" charset="0"/>
              </a:rPr>
              <a:t>transmission is sending a packet to all other destination IP addresses.</a:t>
            </a:r>
          </a:p>
          <a:p>
            <a:pPr marL="342900" indent="-342900"/>
            <a:r>
              <a:rPr lang="en-CA" dirty="0">
                <a:latin typeface="Times New Roman" panose="02020603050405020304" pitchFamily="18" charset="0"/>
                <a:cs typeface="Times New Roman" panose="02020603050405020304" pitchFamily="18" charset="0"/>
              </a:rPr>
              <a:t>For example, the PC at 172.16.4.1 sends a broadcast packet to all IPv4 hosts.</a:t>
            </a:r>
          </a:p>
          <a:p>
            <a:pPr marL="342900" indent="-342900"/>
            <a:endParaRPr lang="en-US" dirty="0">
              <a:solidFill>
                <a:srgbClr val="000000"/>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343400"/>
            <a:ext cx="76962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5961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IP is Connectionless </a:t>
            </a:r>
          </a:p>
          <a:p>
            <a:r>
              <a:rPr lang="en-US" dirty="0">
                <a:latin typeface="Times New Roman" panose="02020603050405020304" pitchFamily="18" charset="0"/>
                <a:cs typeface="Times New Roman" panose="02020603050405020304" pitchFamily="18" charset="0"/>
              </a:rPr>
              <a:t>IP does not establish a connection with the destination before sending the packet.</a:t>
            </a:r>
          </a:p>
          <a:p>
            <a:r>
              <a:rPr lang="en-US" dirty="0">
                <a:latin typeface="Times New Roman" panose="02020603050405020304" pitchFamily="18" charset="0"/>
                <a:cs typeface="Times New Roman" panose="02020603050405020304" pitchFamily="18" charset="0"/>
              </a:rPr>
              <a:t>There is no control information needed (synchronizations, acknowledgments, etc.).</a:t>
            </a:r>
          </a:p>
          <a:p>
            <a:r>
              <a:rPr lang="en-US" dirty="0">
                <a:latin typeface="Times New Roman" panose="02020603050405020304" pitchFamily="18" charset="0"/>
                <a:cs typeface="Times New Roman" panose="02020603050405020304" pitchFamily="18" charset="0"/>
              </a:rPr>
              <a:t>The destination will receive the packet when it arrives, but no pre-notifications are sent by IP.</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5619" y="4648200"/>
            <a:ext cx="535305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767175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Multicast</a:t>
            </a:r>
          </a:p>
          <a:p>
            <a:pPr marL="342900" indent="-342900"/>
            <a:r>
              <a:rPr lang="en-US" dirty="0">
                <a:latin typeface="Times New Roman" panose="02020603050405020304" pitchFamily="18" charset="0"/>
                <a:cs typeface="Times New Roman" panose="02020603050405020304" pitchFamily="18" charset="0"/>
              </a:rPr>
              <a:t>Multicast </a:t>
            </a:r>
            <a:r>
              <a:rPr lang="en-CA" dirty="0">
                <a:latin typeface="Times New Roman" panose="02020603050405020304" pitchFamily="18" charset="0"/>
                <a:cs typeface="Times New Roman" panose="02020603050405020304" pitchFamily="18" charset="0"/>
              </a:rPr>
              <a:t>transmission is sending a packet to a multicast address group.</a:t>
            </a:r>
          </a:p>
          <a:p>
            <a:pPr marL="342900" indent="-342900"/>
            <a:r>
              <a:rPr lang="en-CA" dirty="0">
                <a:latin typeface="Times New Roman" panose="02020603050405020304" pitchFamily="18" charset="0"/>
                <a:cs typeface="Times New Roman" panose="02020603050405020304" pitchFamily="18" charset="0"/>
              </a:rPr>
              <a:t>For example, the PC at 172.16.4.1 sends a multicast packet to the multicast group address 224.10.10.5.</a:t>
            </a:r>
            <a:endParaRPr lang="en-US" dirty="0">
              <a:latin typeface="Times New Roman" panose="02020603050405020304" pitchFamily="18" charset="0"/>
              <a:cs typeface="Times New Roman" panose="02020603050405020304" pitchFamily="18" charset="0"/>
            </a:endParaRPr>
          </a:p>
          <a:p>
            <a:pPr marL="342900" indent="-342900"/>
            <a:endParaRPr lang="en-US" dirty="0">
              <a:solidFill>
                <a:srgbClr val="000000"/>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14800"/>
            <a:ext cx="91440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28280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IPv6</a:t>
            </a:r>
          </a:p>
        </p:txBody>
      </p:sp>
      <p:sp>
        <p:nvSpPr>
          <p:cNvPr id="3" name="Content Placeholder 2"/>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IPv4 has three major limitations:</a:t>
            </a:r>
          </a:p>
          <a:p>
            <a:pPr lvl="1"/>
            <a:r>
              <a:rPr lang="en-US" sz="2400" dirty="0">
                <a:latin typeface="Times New Roman" panose="02020603050405020304" pitchFamily="18" charset="0"/>
                <a:cs typeface="Times New Roman" panose="02020603050405020304" pitchFamily="18" charset="0"/>
              </a:rPr>
              <a:t>IPv4 address depletion – We have basically run out of IPv4 addressing.</a:t>
            </a:r>
          </a:p>
          <a:p>
            <a:pPr lvl="1"/>
            <a:r>
              <a:rPr lang="en-US" sz="2400" dirty="0">
                <a:latin typeface="Times New Roman" panose="02020603050405020304" pitchFamily="18" charset="0"/>
                <a:cs typeface="Times New Roman" panose="02020603050405020304" pitchFamily="18" charset="0"/>
              </a:rPr>
              <a:t>Lack of end-to-end connectivity – To make IPv4 survive this long, private addressing and NAT were created. This ended direct communications with public addressing.</a:t>
            </a:r>
          </a:p>
          <a:p>
            <a:pPr lvl="1"/>
            <a:r>
              <a:rPr lang="en-US" sz="2400" dirty="0">
                <a:latin typeface="Times New Roman" panose="02020603050405020304" pitchFamily="18" charset="0"/>
                <a:cs typeface="Times New Roman" panose="02020603050405020304" pitchFamily="18" charset="0"/>
              </a:rPr>
              <a:t>Increased network complexity – NAT was meant as temporary solution and creates issues on the network as a side effect of manipulating the network headers addressing. NAT causes latency and troubleshooting issues.</a:t>
            </a:r>
          </a:p>
        </p:txBody>
      </p:sp>
    </p:spTree>
    <p:extLst>
      <p:ext uri="{BB962C8B-B14F-4D97-AF65-F5344CB8AC3E}">
        <p14:creationId xmlns:p14="http://schemas.microsoft.com/office/powerpoint/2010/main" val="22591585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IPv6 was developed by Internet Engineering Task Force (IETF).</a:t>
            </a:r>
          </a:p>
          <a:p>
            <a:r>
              <a:rPr lang="en-US" dirty="0">
                <a:latin typeface="Times New Roman" panose="02020603050405020304" pitchFamily="18" charset="0"/>
                <a:cs typeface="Times New Roman" panose="02020603050405020304" pitchFamily="18" charset="0"/>
              </a:rPr>
              <a:t>IPv6 overcomes the limitations of IPv4.</a:t>
            </a:r>
          </a:p>
          <a:p>
            <a:r>
              <a:rPr lang="en-US" dirty="0">
                <a:latin typeface="Times New Roman" panose="02020603050405020304" pitchFamily="18" charset="0"/>
                <a:cs typeface="Times New Roman" panose="02020603050405020304" pitchFamily="18" charset="0"/>
              </a:rPr>
              <a:t>Improvements that IPv6 provides:</a:t>
            </a:r>
          </a:p>
          <a:p>
            <a:pPr lvl="1"/>
            <a:r>
              <a:rPr lang="en-US" sz="2400" dirty="0">
                <a:latin typeface="Times New Roman" panose="02020603050405020304" pitchFamily="18" charset="0"/>
                <a:cs typeface="Times New Roman" panose="02020603050405020304" pitchFamily="18" charset="0"/>
              </a:rPr>
              <a:t>Increased address space – based on 128 bit address, not 32 bits</a:t>
            </a:r>
            <a:endParaRPr lang="fr-FR"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Improved packet handling – simplified header with fewer fields</a:t>
            </a:r>
          </a:p>
          <a:p>
            <a:pPr lvl="1"/>
            <a:r>
              <a:rPr lang="en-US" sz="2400" dirty="0">
                <a:latin typeface="Times New Roman" panose="02020603050405020304" pitchFamily="18" charset="0"/>
                <a:cs typeface="Times New Roman" panose="02020603050405020304" pitchFamily="18" charset="0"/>
              </a:rPr>
              <a:t>Eliminates the need for NAT – since there is a huge amount of addressing, there is no need to use private addressing internally and be mapped to a shared public address</a:t>
            </a:r>
            <a:endParaRPr lang="en-CA" altLang="en-US" sz="2400" dirty="0">
              <a:latin typeface="Times New Roman" panose="02020603050405020304" pitchFamily="18" charset="0"/>
              <a:cs typeface="Times New Roman" panose="02020603050405020304" pitchFamily="18" charset="0"/>
            </a:endParaRPr>
          </a:p>
          <a:p>
            <a:pPr lvl="1"/>
            <a:endParaRPr lang="en-CA" altLang="en-US" dirty="0"/>
          </a:p>
          <a:p>
            <a:endParaRPr lang="en-US" dirty="0"/>
          </a:p>
          <a:p>
            <a:endParaRPr lang="en-US" dirty="0"/>
          </a:p>
        </p:txBody>
      </p:sp>
    </p:spTree>
    <p:extLst>
      <p:ext uri="{BB962C8B-B14F-4D97-AF65-F5344CB8AC3E}">
        <p14:creationId xmlns:p14="http://schemas.microsoft.com/office/powerpoint/2010/main" val="317533412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endParaRPr lang="en-US"/>
          </a:p>
        </p:txBody>
      </p:sp>
      <p:pic>
        <p:nvPicPr>
          <p:cNvPr id="4" name="Picture 2">
            <a:extLst>
              <a:ext uri="{FF2B5EF4-FFF2-40B4-BE49-F238E27FC236}">
                <a16:creationId xmlns:a16="http://schemas.microsoft.com/office/drawing/2014/main" id="{7BB10C94-CBB0-DD8F-74BE-B9C771006F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81" y="1425677"/>
            <a:ext cx="89916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06283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US" dirty="0"/>
              <a:t>IPv6 Structure </a:t>
            </a:r>
          </a:p>
        </p:txBody>
      </p:sp>
      <p:sp>
        <p:nvSpPr>
          <p:cNvPr id="3" name="Content Placeholder 2"/>
          <p:cNvSpPr>
            <a:spLocks noGrp="1"/>
          </p:cNvSpPr>
          <p:nvPr>
            <p:ph idx="1"/>
          </p:nvPr>
        </p:nvSpPr>
        <p:spPr>
          <a:xfrm>
            <a:off x="457200" y="838200"/>
            <a:ext cx="8229600" cy="5638800"/>
          </a:xfrm>
        </p:spPr>
        <p:txBody>
          <a:bodyPr>
            <a:normAutofit/>
          </a:bodyPr>
          <a:lstStyle/>
          <a:p>
            <a:r>
              <a:rPr lang="en-US" dirty="0">
                <a:latin typeface="Times New Roman" panose="02020603050405020304" pitchFamily="18" charset="0"/>
                <a:cs typeface="Times New Roman" panose="02020603050405020304" pitchFamily="18" charset="0"/>
              </a:rPr>
              <a:t>An IPv6 address is 128 bits long and is arranged in eight groups, each of which is 16 bits.</a:t>
            </a:r>
          </a:p>
          <a:p>
            <a:r>
              <a:rPr lang="en-US" dirty="0">
                <a:latin typeface="Times New Roman" panose="02020603050405020304" pitchFamily="18" charset="0"/>
                <a:cs typeface="Times New Roman" panose="02020603050405020304" pitchFamily="18" charset="0"/>
              </a:rPr>
              <a:t>Each group is expressed as four hexadecimal digits and the groups are separated by colons. </a:t>
            </a:r>
          </a:p>
          <a:p>
            <a:r>
              <a:rPr lang="en-US" dirty="0">
                <a:latin typeface="Times New Roman" panose="02020603050405020304" pitchFamily="18" charset="0"/>
                <a:cs typeface="Times New Roman" panose="02020603050405020304" pitchFamily="18" charset="0"/>
              </a:rPr>
              <a:t>An example of a full IPv6 address could be:</a:t>
            </a:r>
          </a:p>
          <a:p>
            <a:r>
              <a:rPr lang="en-US" b="1" dirty="0">
                <a:latin typeface="Times New Roman" panose="02020603050405020304" pitchFamily="18" charset="0"/>
                <a:cs typeface="Times New Roman" panose="02020603050405020304" pitchFamily="18" charset="0"/>
              </a:rPr>
              <a:t>FE80:CD00:0000:0CDE:1257:0000:211E:729C</a:t>
            </a:r>
          </a:p>
          <a:p>
            <a:r>
              <a:rPr lang="en-US" dirty="0">
                <a:latin typeface="Times New Roman" panose="02020603050405020304" pitchFamily="18" charset="0"/>
                <a:cs typeface="Times New Roman" panose="02020603050405020304" pitchFamily="18" charset="0"/>
              </a:rPr>
              <a:t>An IPv6 address is split into two parts: a network and a node/host component.</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27525"/>
          <a:stretch/>
        </p:blipFill>
        <p:spPr bwMode="auto">
          <a:xfrm>
            <a:off x="5029200" y="3962400"/>
            <a:ext cx="41148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a:xfrm>
            <a:off x="457200" y="4114800"/>
            <a:ext cx="4419600" cy="2743200"/>
          </a:xfrm>
          <a:prstGeom prst="rect">
            <a:avLst/>
          </a:prstGeom>
        </p:spPr>
        <p:txBody>
          <a:bodyPr vert="horz" lIns="91440" tIns="45720" rIns="91440" bIns="45720" rtlCol="0">
            <a:normAutofit fontScale="5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The network component is the first 64 bits of the address and is used for routing. </a:t>
            </a:r>
          </a:p>
          <a:p>
            <a:r>
              <a:rPr lang="en-US" sz="4400" dirty="0">
                <a:latin typeface="Times New Roman" panose="02020603050405020304" pitchFamily="18" charset="0"/>
                <a:cs typeface="Times New Roman" panose="02020603050405020304" pitchFamily="18" charset="0"/>
              </a:rPr>
              <a:t>The node component is the later 64 bits and is used to identify the address of the interface</a:t>
            </a:r>
            <a:r>
              <a:rPr lang="en-US" dirty="0"/>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80117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581400"/>
            <a:ext cx="8229600" cy="2895600"/>
          </a:xfrm>
        </p:spPr>
        <p:txBody>
          <a:bodyPr>
            <a:normAutofit/>
          </a:bodyPr>
          <a:lstStyle/>
          <a:p>
            <a:pPr marL="0" indent="0" algn="ctr">
              <a:buNone/>
            </a:pPr>
            <a:r>
              <a:rPr lang="en-US" sz="3600" dirty="0">
                <a:latin typeface="Times New Roman" pitchFamily="18" charset="0"/>
                <a:cs typeface="Times New Roman" pitchFamily="18" charset="0"/>
              </a:rPr>
              <a:t>End of chapter 4</a:t>
            </a:r>
          </a:p>
        </p:txBody>
      </p:sp>
    </p:spTree>
    <p:extLst>
      <p:ext uri="{BB962C8B-B14F-4D97-AF65-F5344CB8AC3E}">
        <p14:creationId xmlns:p14="http://schemas.microsoft.com/office/powerpoint/2010/main" val="3619613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IP is Best Effort</a:t>
            </a:r>
          </a:p>
          <a:p>
            <a:r>
              <a:rPr lang="en-US" dirty="0">
                <a:latin typeface="Times New Roman" panose="02020603050405020304" pitchFamily="18" charset="0"/>
                <a:cs typeface="Times New Roman" panose="02020603050405020304" pitchFamily="18" charset="0"/>
              </a:rPr>
              <a:t>IP will not guarantee delivery of the packet.</a:t>
            </a:r>
          </a:p>
          <a:p>
            <a:r>
              <a:rPr lang="en-US" dirty="0">
                <a:latin typeface="Times New Roman" panose="02020603050405020304" pitchFamily="18" charset="0"/>
                <a:cs typeface="Times New Roman" panose="02020603050405020304" pitchFamily="18" charset="0"/>
              </a:rPr>
              <a:t>IP has reduced overhead since there is no mechanism to resend data that is not received.</a:t>
            </a:r>
          </a:p>
          <a:p>
            <a:r>
              <a:rPr lang="en-US" dirty="0">
                <a:latin typeface="Times New Roman" panose="02020603050405020304" pitchFamily="18" charset="0"/>
                <a:cs typeface="Times New Roman" panose="02020603050405020304" pitchFamily="18" charset="0"/>
              </a:rPr>
              <a:t>IP does not expect acknowledgments.</a:t>
            </a:r>
          </a:p>
          <a:p>
            <a:r>
              <a:rPr lang="en-US" dirty="0">
                <a:latin typeface="Times New Roman" panose="02020603050405020304" pitchFamily="18" charset="0"/>
                <a:cs typeface="Times New Roman" panose="02020603050405020304" pitchFamily="18" charset="0"/>
              </a:rPr>
              <a:t>IP does not know if the other device is operational or if it received the packet.</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4343400"/>
            <a:ext cx="426720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86934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1335</TotalTime>
  <Words>6294</Words>
  <Application>Microsoft Office PowerPoint</Application>
  <PresentationFormat>On-screen Show (4:3)</PresentationFormat>
  <Paragraphs>686</Paragraphs>
  <Slides>85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85</vt:i4>
      </vt:variant>
    </vt:vector>
  </HeadingPairs>
  <TitlesOfParts>
    <vt:vector size="90" baseType="lpstr">
      <vt:lpstr>Arial</vt:lpstr>
      <vt:lpstr>Calibri</vt:lpstr>
      <vt:lpstr>Times New Roman</vt:lpstr>
      <vt:lpstr>Wingdings</vt:lpstr>
      <vt:lpstr>Clarity</vt:lpstr>
      <vt:lpstr>  Chapter Four</vt:lpstr>
      <vt:lpstr>Network Layer</vt:lpstr>
      <vt:lpstr>Basic operations/ functions of the network layer</vt:lpstr>
      <vt:lpstr>Cont..</vt:lpstr>
      <vt:lpstr>Cont..</vt:lpstr>
      <vt:lpstr>Cont..</vt:lpstr>
      <vt:lpstr>Network protocol</vt:lpstr>
      <vt:lpstr>Cont..</vt:lpstr>
      <vt:lpstr>Cont..</vt:lpstr>
      <vt:lpstr>Cont..</vt:lpstr>
      <vt:lpstr> NIC addressing </vt:lpstr>
      <vt:lpstr>IP addressing </vt:lpstr>
      <vt:lpstr>IPv4</vt:lpstr>
      <vt:lpstr>Classful Addressing </vt:lpstr>
      <vt:lpstr>Cot..</vt:lpstr>
      <vt:lpstr>Cont..</vt:lpstr>
      <vt:lpstr>Cont..</vt:lpstr>
      <vt:lpstr>Cont..</vt:lpstr>
      <vt:lpstr>Cont..</vt:lpstr>
      <vt:lpstr>Cont..</vt:lpstr>
      <vt:lpstr>Cont..</vt:lpstr>
      <vt:lpstr>Cont..</vt:lpstr>
      <vt:lpstr>Cont..</vt:lpstr>
      <vt:lpstr>Cont..</vt:lpstr>
      <vt:lpstr>Cont..</vt:lpstr>
      <vt:lpstr>Cont..</vt:lpstr>
      <vt:lpstr>Convert Binary to Decimal</vt:lpstr>
      <vt:lpstr>Subnetting</vt:lpstr>
      <vt:lpstr>Reasons for Subnetting</vt:lpstr>
      <vt:lpstr>Subnetting cont..</vt:lpstr>
      <vt:lpstr>Cont..</vt:lpstr>
      <vt:lpstr>Cont..</vt:lpstr>
      <vt:lpstr>Cont..</vt:lpstr>
      <vt:lpstr>Cont..</vt:lpstr>
      <vt:lpstr>Cont..</vt:lpstr>
      <vt:lpstr>Cont..</vt:lpstr>
      <vt:lpstr>Cont..</vt:lpstr>
      <vt:lpstr>Cont..</vt:lpstr>
      <vt:lpstr>Subnetting Based on Host Requirements</vt:lpstr>
      <vt:lpstr>Example</vt:lpstr>
      <vt:lpstr>PowerPoint Presentation</vt:lpstr>
      <vt:lpstr>Exercise</vt:lpstr>
      <vt:lpstr>Cont..</vt:lpstr>
      <vt:lpstr>Variable Length Subnet Masks (VLSM)</vt:lpstr>
      <vt:lpstr>Example</vt:lpstr>
      <vt:lpstr>Cont..</vt:lpstr>
      <vt:lpstr>Cont..</vt:lpstr>
      <vt:lpstr>Cont..</vt:lpstr>
      <vt:lpstr>Cont..</vt:lpstr>
      <vt:lpstr>Classless Addressing</vt:lpstr>
      <vt:lpstr>Supernetting</vt:lpstr>
      <vt:lpstr>Example</vt:lpstr>
      <vt:lpstr>Private and Public IP addresses</vt:lpstr>
      <vt:lpstr>Routing in the Internet</vt:lpstr>
      <vt:lpstr> Network Address Translation(NAT)</vt:lpstr>
      <vt:lpstr>Cont..</vt:lpstr>
      <vt:lpstr>Port address translation (PAT)</vt:lpstr>
      <vt:lpstr>Address Mapping</vt:lpstr>
      <vt:lpstr>Cont..</vt:lpstr>
      <vt:lpstr>Logical to Physical Address Mapping –ARP</vt:lpstr>
      <vt:lpstr>ARP functions</vt:lpstr>
      <vt:lpstr>PowerPoint Presentation</vt:lpstr>
      <vt:lpstr>Physical to Logical Address Mapping –RARP</vt:lpstr>
      <vt:lpstr>Cont..</vt:lpstr>
      <vt:lpstr>ICMP</vt:lpstr>
      <vt:lpstr>Types of Messages</vt:lpstr>
      <vt:lpstr>Cont..</vt:lpstr>
      <vt:lpstr>Cont..</vt:lpstr>
      <vt:lpstr>Cont..</vt:lpstr>
      <vt:lpstr>ICMPv6</vt:lpstr>
      <vt:lpstr>IGMP</vt:lpstr>
      <vt:lpstr>IGMP Messages</vt:lpstr>
      <vt:lpstr>IGMP Operation</vt:lpstr>
      <vt:lpstr>Routing and forwarding </vt:lpstr>
      <vt:lpstr>Routing algorithms </vt:lpstr>
      <vt:lpstr>Cont..</vt:lpstr>
      <vt:lpstr>Cont..</vt:lpstr>
      <vt:lpstr>Unicasting, Multicasting and Broadcasting</vt:lpstr>
      <vt:lpstr>Cont..</vt:lpstr>
      <vt:lpstr>Cont..</vt:lpstr>
      <vt:lpstr>IPv6</vt:lpstr>
      <vt:lpstr>Cont..</vt:lpstr>
      <vt:lpstr>Cont..</vt:lpstr>
      <vt:lpstr>IPv6 Structure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 users</dc:creator>
  <cp:lastModifiedBy>Mohammed Nuru</cp:lastModifiedBy>
  <cp:revision>560</cp:revision>
  <dcterms:created xsi:type="dcterms:W3CDTF">2022-07-20T08:26:01Z</dcterms:created>
  <dcterms:modified xsi:type="dcterms:W3CDTF">2023-02-23T07:44:57Z</dcterms:modified>
</cp:coreProperties>
</file>