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4" r:id="rId3"/>
    <p:sldId id="278" r:id="rId4"/>
    <p:sldId id="279" r:id="rId5"/>
    <p:sldId id="280" r:id="rId6"/>
    <p:sldId id="258" r:id="rId7"/>
    <p:sldId id="291" r:id="rId8"/>
    <p:sldId id="263" r:id="rId9"/>
    <p:sldId id="264" r:id="rId10"/>
    <p:sldId id="259" r:id="rId11"/>
    <p:sldId id="260" r:id="rId12"/>
    <p:sldId id="292" r:id="rId13"/>
    <p:sldId id="265" r:id="rId14"/>
    <p:sldId id="267" r:id="rId15"/>
    <p:sldId id="268" r:id="rId16"/>
    <p:sldId id="285" r:id="rId17"/>
    <p:sldId id="286" r:id="rId18"/>
    <p:sldId id="288" r:id="rId19"/>
    <p:sldId id="289" r:id="rId20"/>
    <p:sldId id="275" r:id="rId21"/>
    <p:sldId id="270" r:id="rId22"/>
    <p:sldId id="271" r:id="rId23"/>
    <p:sldId id="272" r:id="rId24"/>
    <p:sldId id="294" r:id="rId25"/>
    <p:sldId id="295" r:id="rId26"/>
    <p:sldId id="273" r:id="rId27"/>
    <p:sldId id="274" r:id="rId28"/>
    <p:sldId id="277"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3F1C3-A9D6-47AB-9002-13ACEF390A87}" type="datetimeFigureOut">
              <a:rPr lang="en-US" smtClean="0"/>
              <a:t>2/23/2023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0206B-67C1-459B-B4A0-EA0B6AD0DBE2}" type="slidenum">
              <a:rPr lang="en-US" smtClean="0"/>
              <a:t>‹#›</a:t>
            </a:fld>
            <a:endParaRPr lang="en-US"/>
          </a:p>
        </p:txBody>
      </p:sp>
    </p:spTree>
    <p:extLst>
      <p:ext uri="{BB962C8B-B14F-4D97-AF65-F5344CB8AC3E}">
        <p14:creationId xmlns:p14="http://schemas.microsoft.com/office/powerpoint/2010/main" val="331621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04B5-EA6D-4FB2-8F03-DCA0BB7A571F}"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C1F15-B85E-47CA-914E-601BB6075538}"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6404B5-EA6D-4FB2-8F03-DCA0BB7A571F}"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404B5-EA6D-4FB2-8F03-DCA0BB7A571F}"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96404B5-EA6D-4FB2-8F03-DCA0BB7A571F}" type="datetimeFigureOut">
              <a:rPr lang="en-US" smtClean="0"/>
              <a:t>2/23/2023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7C1F15-B85E-47CA-914E-601BB60755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b="1" dirty="0"/>
            </a:br>
            <a:r>
              <a:rPr lang="en-US" b="1" dirty="0"/>
              <a:t> Chapter FIVE</a:t>
            </a:r>
          </a:p>
        </p:txBody>
      </p:sp>
      <p:sp>
        <p:nvSpPr>
          <p:cNvPr id="3" name="Subtitle 2"/>
          <p:cNvSpPr>
            <a:spLocks noGrp="1"/>
          </p:cNvSpPr>
          <p:nvPr>
            <p:ph type="subTitle" idx="1"/>
          </p:nvPr>
        </p:nvSpPr>
        <p:spPr>
          <a:xfrm>
            <a:off x="1447800" y="3810000"/>
            <a:ext cx="6400800" cy="1752600"/>
          </a:xfrm>
        </p:spPr>
        <p:txBody>
          <a:bodyPr/>
          <a:lstStyle/>
          <a:p>
            <a:pPr algn="ctr"/>
            <a:r>
              <a:rPr lang="en-US" b="1" dirty="0"/>
              <a:t>Link Layer and Physical Layer </a:t>
            </a:r>
          </a:p>
        </p:txBody>
      </p:sp>
    </p:spTree>
    <p:extLst>
      <p:ext uri="{BB962C8B-B14F-4D97-AF65-F5344CB8AC3E}">
        <p14:creationId xmlns:p14="http://schemas.microsoft.com/office/powerpoint/2010/main" val="2849876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Access Protocols </a:t>
            </a:r>
          </a:p>
        </p:txBody>
      </p:sp>
      <p:sp>
        <p:nvSpPr>
          <p:cNvPr id="3" name="Content Placeholder 2"/>
          <p:cNvSpPr>
            <a:spLocks noGrp="1"/>
          </p:cNvSpPr>
          <p:nvPr>
            <p:ph idx="1"/>
          </p:nvPr>
        </p:nvSpPr>
        <p:spPr/>
        <p:txBody>
          <a:bodyPr/>
          <a:lstStyle/>
          <a:p>
            <a:r>
              <a:rPr lang="en-US" sz="2200" spc="5" dirty="0">
                <a:latin typeface="Times New Roman" panose="02020603050405020304" pitchFamily="18" charset="0"/>
                <a:cs typeface="Times New Roman" panose="02020603050405020304" pitchFamily="18" charset="0"/>
              </a:rPr>
              <a:t>These protocols allow a number of nodes or users to access a shared network channel.</a:t>
            </a:r>
          </a:p>
          <a:p>
            <a:r>
              <a:rPr lang="en-US" sz="2200" spc="5" dirty="0">
                <a:latin typeface="Times New Roman" panose="02020603050405020304" pitchFamily="18" charset="0"/>
                <a:cs typeface="Times New Roman" panose="02020603050405020304" pitchFamily="18" charset="0"/>
              </a:rPr>
              <a:t>Multiple Access Protocols required to decrease collision.</a:t>
            </a:r>
          </a:p>
          <a:p>
            <a:pPr marL="73085" lvl="1" indent="0">
              <a:buNone/>
            </a:pPr>
            <a:r>
              <a:rPr lang="en-US" sz="2200" spc="5" dirty="0" err="1">
                <a:latin typeface="Times New Roman" panose="02020603050405020304" pitchFamily="18" charset="0"/>
                <a:cs typeface="Times New Roman" panose="02020603050405020304" pitchFamily="18" charset="0"/>
              </a:rPr>
              <a:t>Eg</a:t>
            </a:r>
            <a:r>
              <a:rPr lang="en-US" sz="2200" spc="5" dirty="0">
                <a:latin typeface="Times New Roman" panose="02020603050405020304" pitchFamily="18" charset="0"/>
                <a:cs typeface="Times New Roman" panose="02020603050405020304" pitchFamily="18" charset="0"/>
              </a:rPr>
              <a:t>. All nodes operating in half-duplex, competing for use of the medium. </a:t>
            </a:r>
          </a:p>
          <a:p>
            <a:pPr marL="73085" lvl="1" indent="0">
              <a:buNone/>
            </a:pPr>
            <a:endParaRPr lang="en-US" sz="2200" spc="5" dirty="0">
              <a:latin typeface="Times New Roman" panose="02020603050405020304" pitchFamily="18" charset="0"/>
              <a:cs typeface="Times New Roman" panose="02020603050405020304" pitchFamily="18" charset="0"/>
            </a:endParaRPr>
          </a:p>
          <a:p>
            <a:pPr marL="73085" lvl="1" indent="0">
              <a:buNone/>
            </a:pPr>
            <a:r>
              <a:rPr lang="en-US" sz="2200" spc="5" dirty="0">
                <a:latin typeface="Times New Roman" panose="02020603050405020304" pitchFamily="18" charset="0"/>
                <a:cs typeface="Times New Roman" panose="02020603050405020304" pitchFamily="18" charset="0"/>
              </a:rPr>
              <a:t>Multiple Access Protocols </a:t>
            </a:r>
          </a:p>
          <a:p>
            <a:pPr marL="415985" lvl="1" indent="-342900"/>
            <a:r>
              <a:rPr lang="en-US" sz="2200" spc="5" dirty="0">
                <a:latin typeface="Times New Roman" panose="02020603050405020304" pitchFamily="18" charset="0"/>
                <a:cs typeface="Times New Roman" panose="02020603050405020304" pitchFamily="18" charset="0"/>
              </a:rPr>
              <a:t>Carrier sense multiple access with collision detection (CSMA/CD) as used on legacy bus-topology Ethernet.</a:t>
            </a:r>
          </a:p>
          <a:p>
            <a:pPr marL="489010" lvl="2" indent="-342900"/>
            <a:r>
              <a:rPr lang="en-US" sz="2200" spc="5" dirty="0">
                <a:latin typeface="Times New Roman" panose="02020603050405020304" pitchFamily="18" charset="0"/>
                <a:cs typeface="Times New Roman" panose="02020603050405020304" pitchFamily="18" charset="0"/>
              </a:rPr>
              <a:t>Carrier sense multiple access with collision avoidance (CSMA/CA) as used on Wireless LANs.</a:t>
            </a:r>
          </a:p>
          <a:p>
            <a:pPr marL="342900" indent="-342900"/>
            <a:endParaRPr lang="en-US" sz="1600" dirty="0">
              <a:solidFill>
                <a:srgbClr val="000000"/>
              </a:solidFill>
            </a:endParaRPr>
          </a:p>
          <a:p>
            <a:pPr marL="146110" lvl="2" indent="0">
              <a:buNone/>
            </a:pPr>
            <a:endParaRPr lang="en-US" sz="200" dirty="0">
              <a:solidFill>
                <a:srgbClr val="000000"/>
              </a:solidFill>
            </a:endParaRPr>
          </a:p>
        </p:txBody>
      </p:sp>
    </p:spTree>
    <p:extLst>
      <p:ext uri="{BB962C8B-B14F-4D97-AF65-F5344CB8AC3E}">
        <p14:creationId xmlns:p14="http://schemas.microsoft.com/office/powerpoint/2010/main" val="96674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CSMA/CD and CSMA/CA </a:t>
            </a:r>
          </a:p>
        </p:txBody>
      </p:sp>
      <p:sp>
        <p:nvSpPr>
          <p:cNvPr id="3" name="Content Placeholder 2"/>
          <p:cNvSpPr>
            <a:spLocks noGrp="1"/>
          </p:cNvSpPr>
          <p:nvPr>
            <p:ph idx="1"/>
          </p:nvPr>
        </p:nvSpPr>
        <p:spPr/>
        <p:txBody>
          <a:bodyPr>
            <a:normAutofit/>
          </a:bodyPr>
          <a:lstStyle/>
          <a:p>
            <a:pPr marL="0" indent="0">
              <a:buNone/>
            </a:pPr>
            <a:r>
              <a:rPr lang="en-US" sz="2200" spc="5" dirty="0">
                <a:latin typeface="Times New Roman" panose="02020603050405020304" pitchFamily="18" charset="0"/>
                <a:cs typeface="Times New Roman" panose="02020603050405020304" pitchFamily="18" charset="0"/>
              </a:rPr>
              <a:t>CSMA/CD</a:t>
            </a:r>
          </a:p>
          <a:p>
            <a:pPr marL="415985" lvl="1" indent="-342900"/>
            <a:r>
              <a:rPr lang="en-US" sz="2200" spc="5" dirty="0">
                <a:latin typeface="Times New Roman" panose="02020603050405020304" pitchFamily="18" charset="0"/>
                <a:cs typeface="Times New Roman" panose="02020603050405020304" pitchFamily="18" charset="0"/>
              </a:rPr>
              <a:t>Used by Ethernet LANs.</a:t>
            </a:r>
          </a:p>
          <a:p>
            <a:pPr marL="415985" lvl="1" indent="-342900"/>
            <a:r>
              <a:rPr lang="en-US" sz="2200" spc="5" dirty="0">
                <a:latin typeface="Times New Roman" panose="02020603050405020304" pitchFamily="18" charset="0"/>
                <a:cs typeface="Times New Roman" panose="02020603050405020304" pitchFamily="18" charset="0"/>
              </a:rPr>
              <a:t>Operates in half-duplex mode where only one device sends or receives at a time.</a:t>
            </a:r>
          </a:p>
          <a:p>
            <a:pPr marL="415985" lvl="1" indent="-342900"/>
            <a:r>
              <a:rPr lang="en-US" sz="2200" spc="5" dirty="0">
                <a:latin typeface="Times New Roman" panose="02020603050405020304" pitchFamily="18" charset="0"/>
                <a:cs typeface="Times New Roman" panose="02020603050405020304" pitchFamily="18" charset="0"/>
              </a:rPr>
              <a:t>Uses a collision detection process to govern when a device can send and what happens if multiple devices send at the same time.</a:t>
            </a:r>
          </a:p>
          <a:p>
            <a:pPr marL="73085" lvl="1" indent="0">
              <a:buNone/>
            </a:pPr>
            <a:endParaRPr lang="en-US" sz="2200" spc="5" dirty="0">
              <a:latin typeface="Times New Roman" panose="02020603050405020304" pitchFamily="18" charset="0"/>
              <a:cs typeface="Times New Roman" panose="02020603050405020304" pitchFamily="18" charset="0"/>
            </a:endParaRPr>
          </a:p>
          <a:p>
            <a:pPr marL="73085" lvl="1" indent="0">
              <a:buNone/>
            </a:pPr>
            <a:r>
              <a:rPr lang="en-US" sz="2200" spc="5" dirty="0">
                <a:latin typeface="Times New Roman" panose="02020603050405020304" pitchFamily="18" charset="0"/>
                <a:cs typeface="Times New Roman" panose="02020603050405020304" pitchFamily="18" charset="0"/>
              </a:rPr>
              <a:t>CSMA/CD collision detection process:</a:t>
            </a:r>
          </a:p>
          <a:p>
            <a:pPr marL="489010" lvl="2" indent="-342900"/>
            <a:r>
              <a:rPr lang="en-US" sz="2200" spc="5" dirty="0">
                <a:latin typeface="Times New Roman" panose="02020603050405020304" pitchFamily="18" charset="0"/>
                <a:cs typeface="Times New Roman" panose="02020603050405020304" pitchFamily="18" charset="0"/>
              </a:rPr>
              <a:t>Devices transmitting simultaneously will result in a signal collision on the shared media.</a:t>
            </a:r>
          </a:p>
          <a:p>
            <a:pPr marL="489010" lvl="2" indent="-342900"/>
            <a:r>
              <a:rPr lang="en-US" sz="2200" spc="5" dirty="0">
                <a:latin typeface="Times New Roman" panose="02020603050405020304" pitchFamily="18" charset="0"/>
                <a:cs typeface="Times New Roman" panose="02020603050405020304" pitchFamily="18" charset="0"/>
              </a:rPr>
              <a:t>Devices detect the collision.</a:t>
            </a:r>
          </a:p>
          <a:p>
            <a:pPr marL="489010" lvl="2" indent="-342900"/>
            <a:r>
              <a:rPr lang="en-US" sz="2200" spc="5" dirty="0">
                <a:latin typeface="Times New Roman" panose="02020603050405020304" pitchFamily="18" charset="0"/>
                <a:cs typeface="Times New Roman" panose="02020603050405020304" pitchFamily="18" charset="0"/>
              </a:rPr>
              <a:t>Devices wait a random period of time and retransmit data.</a:t>
            </a:r>
          </a:p>
        </p:txBody>
      </p:sp>
    </p:spTree>
    <p:extLst>
      <p:ext uri="{BB962C8B-B14F-4D97-AF65-F5344CB8AC3E}">
        <p14:creationId xmlns:p14="http://schemas.microsoft.com/office/powerpoint/2010/main" val="384128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r>
              <a:rPr lang="en-US" sz="2200" spc="5" dirty="0">
                <a:latin typeface="Times New Roman" panose="02020603050405020304" pitchFamily="18" charset="0"/>
                <a:cs typeface="Times New Roman" panose="02020603050405020304" pitchFamily="18" charset="0"/>
              </a:rPr>
              <a:t>CSMA/CA</a:t>
            </a:r>
          </a:p>
          <a:p>
            <a:pPr marL="415985" lvl="1" indent="-342900"/>
            <a:r>
              <a:rPr lang="en-US" sz="2200" spc="5" dirty="0">
                <a:latin typeface="Times New Roman" panose="02020603050405020304" pitchFamily="18" charset="0"/>
                <a:cs typeface="Times New Roman" panose="02020603050405020304" pitchFamily="18" charset="0"/>
              </a:rPr>
              <a:t>Used by IEEE 802.11 WLANs.</a:t>
            </a:r>
          </a:p>
          <a:p>
            <a:pPr marL="415985" lvl="1" indent="-342900"/>
            <a:r>
              <a:rPr lang="en-US" sz="2200" spc="5" dirty="0">
                <a:latin typeface="Times New Roman" panose="02020603050405020304" pitchFamily="18" charset="0"/>
                <a:cs typeface="Times New Roman" panose="02020603050405020304" pitchFamily="18" charset="0"/>
              </a:rPr>
              <a:t>Operates in half-duplex mode where only one device sends or receives at a time.</a:t>
            </a:r>
          </a:p>
          <a:p>
            <a:pPr marL="415985" lvl="1" indent="-342900"/>
            <a:r>
              <a:rPr lang="en-US" sz="2200" spc="5" dirty="0">
                <a:latin typeface="Times New Roman" panose="02020603050405020304" pitchFamily="18" charset="0"/>
                <a:cs typeface="Times New Roman" panose="02020603050405020304" pitchFamily="18" charset="0"/>
              </a:rPr>
              <a:t>Uses a collision avoidance process to govern when a device can send and what happens if multiple devices send at the same time.</a:t>
            </a:r>
          </a:p>
          <a:p>
            <a:pPr marL="73085" lvl="1" indent="0">
              <a:buNone/>
            </a:pPr>
            <a:endParaRPr lang="en-US" sz="2200" spc="5" dirty="0">
              <a:latin typeface="Times New Roman" panose="02020603050405020304" pitchFamily="18" charset="0"/>
              <a:cs typeface="Times New Roman" panose="02020603050405020304" pitchFamily="18" charset="0"/>
            </a:endParaRPr>
          </a:p>
          <a:p>
            <a:pPr marL="0" lvl="1" indent="0" defTabSz="457105">
              <a:buClrTx/>
              <a:buNone/>
            </a:pPr>
            <a:r>
              <a:rPr lang="en-US" sz="2200" spc="5" dirty="0">
                <a:latin typeface="Times New Roman" panose="02020603050405020304" pitchFamily="18" charset="0"/>
                <a:cs typeface="Times New Roman" panose="02020603050405020304" pitchFamily="18" charset="0"/>
              </a:rPr>
              <a:t>CSMA/CA collision avoidance process:</a:t>
            </a:r>
          </a:p>
          <a:p>
            <a:pPr marL="415985" lvl="1" indent="-342900"/>
            <a:r>
              <a:rPr lang="en-US" sz="2200" spc="5" dirty="0">
                <a:latin typeface="Times New Roman" panose="02020603050405020304" pitchFamily="18" charset="0"/>
                <a:cs typeface="Times New Roman" panose="02020603050405020304" pitchFamily="18" charset="0"/>
              </a:rPr>
              <a:t>When transmitting, devices also include the time duration needed for the transmission.</a:t>
            </a:r>
          </a:p>
          <a:p>
            <a:pPr marL="415985" lvl="1" indent="-342900"/>
            <a:r>
              <a:rPr lang="en-US" sz="2200" spc="5" dirty="0">
                <a:latin typeface="Times New Roman" panose="02020603050405020304" pitchFamily="18" charset="0"/>
                <a:cs typeface="Times New Roman" panose="02020603050405020304" pitchFamily="18" charset="0"/>
              </a:rPr>
              <a:t>Other devices on the shared medium receive the time duration information and know how long the medium will be unavailable.</a:t>
            </a:r>
          </a:p>
        </p:txBody>
      </p:sp>
    </p:spTree>
    <p:extLst>
      <p:ext uri="{BB962C8B-B14F-4D97-AF65-F5344CB8AC3E}">
        <p14:creationId xmlns:p14="http://schemas.microsoft.com/office/powerpoint/2010/main" val="3863944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Link and its responsibilities </a:t>
            </a:r>
          </a:p>
        </p:txBody>
      </p:sp>
      <p:sp>
        <p:nvSpPr>
          <p:cNvPr id="3" name="Content Placeholder 2"/>
          <p:cNvSpPr>
            <a:spLocks noGrp="1"/>
          </p:cNvSpPr>
          <p:nvPr>
            <p:ph idx="1"/>
          </p:nvPr>
        </p:nvSpPr>
        <p:spPr/>
        <p:txBody>
          <a:bodyPr>
            <a:normAutofit/>
          </a:bodyPr>
          <a:lstStyle/>
          <a:p>
            <a:pPr marL="0" indent="0">
              <a:buNone/>
            </a:pPr>
            <a:r>
              <a:rPr lang="en-US" sz="2200" b="1" spc="5" dirty="0">
                <a:latin typeface="Times New Roman" panose="02020603050405020304" pitchFamily="18" charset="0"/>
                <a:cs typeface="Times New Roman" panose="02020603050405020304" pitchFamily="18" charset="0"/>
              </a:rPr>
              <a:t>Data Link Control</a:t>
            </a:r>
          </a:p>
          <a:p>
            <a:r>
              <a:rPr lang="en-US" sz="2200" spc="5"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 </a:t>
            </a:r>
          </a:p>
          <a:p>
            <a:r>
              <a:rPr lang="en-US" sz="2200" spc="5" dirty="0">
                <a:latin typeface="Times New Roman" panose="02020603050405020304" pitchFamily="18" charset="0"/>
                <a:cs typeface="Times New Roman" panose="02020603050405020304" pitchFamily="18" charset="0"/>
              </a:rPr>
              <a:t>That is, sender sends at a speed on which the receiver can process and accept the data. </a:t>
            </a:r>
          </a:p>
          <a:p>
            <a:r>
              <a:rPr lang="en-US" sz="2200" spc="5" dirty="0">
                <a:latin typeface="Times New Roman" panose="02020603050405020304" pitchFamily="18" charset="0"/>
                <a:cs typeface="Times New Roman" panose="02020603050405020304" pitchFamily="18" charset="0"/>
              </a:rPr>
              <a:t>What if the speed (hardware/software) of the sender or receiver differs? </a:t>
            </a:r>
          </a:p>
          <a:p>
            <a:r>
              <a:rPr lang="en-US" sz="2200" spc="5" dirty="0">
                <a:latin typeface="Times New Roman" panose="02020603050405020304" pitchFamily="18" charset="0"/>
                <a:cs typeface="Times New Roman" panose="02020603050405020304" pitchFamily="18" charset="0"/>
              </a:rPr>
              <a:t>If sender is sending too fast the receiver may be overloaded, (swamped) and data may be lost.</a:t>
            </a:r>
          </a:p>
        </p:txBody>
      </p:sp>
    </p:spTree>
    <p:extLst>
      <p:ext uri="{BB962C8B-B14F-4D97-AF65-F5344CB8AC3E}">
        <p14:creationId xmlns:p14="http://schemas.microsoft.com/office/powerpoint/2010/main" val="113245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sz="2200" b="1" spc="5" dirty="0">
                <a:latin typeface="Times New Roman" panose="02020603050405020304" pitchFamily="18" charset="0"/>
                <a:cs typeface="Times New Roman" panose="02020603050405020304" pitchFamily="18" charset="0"/>
              </a:rPr>
              <a:t>Error detection and correction </a:t>
            </a:r>
          </a:p>
          <a:p>
            <a:r>
              <a:rPr lang="en-US" sz="2200" spc="5" dirty="0">
                <a:latin typeface="Times New Roman" panose="02020603050405020304" pitchFamily="18" charset="0"/>
                <a:cs typeface="Times New Roman" panose="02020603050405020304" pitchFamily="18" charset="0"/>
              </a:rPr>
              <a:t>Error control is both error detection and error correction. </a:t>
            </a:r>
          </a:p>
          <a:p>
            <a:r>
              <a:rPr lang="en-US" sz="2200" spc="5" dirty="0">
                <a:latin typeface="Times New Roman" panose="02020603050405020304" pitchFamily="18" charset="0"/>
                <a:cs typeface="Times New Roman" panose="02020603050405020304" pitchFamily="18" charset="0"/>
              </a:rPr>
              <a:t>It allows the receiver to inform the sender of any frames lost or damaged in transmission and coordinates the retransmission of those frames by the sender.</a:t>
            </a:r>
          </a:p>
          <a:p>
            <a:r>
              <a:rPr lang="en-US" sz="2200" spc="5" dirty="0">
                <a:latin typeface="Times New Roman" panose="02020603050405020304" pitchFamily="18" charset="0"/>
                <a:cs typeface="Times New Roman" panose="02020603050405020304" pitchFamily="18" charset="0"/>
              </a:rPr>
              <a:t>In the data link layer, the term error control refers primarily to methods of error detection and retransmission. </a:t>
            </a:r>
          </a:p>
          <a:p>
            <a:r>
              <a:rPr lang="en-US" sz="2200" spc="5" dirty="0">
                <a:latin typeface="Times New Roman" panose="02020603050405020304" pitchFamily="18" charset="0"/>
                <a:cs typeface="Times New Roman" panose="02020603050405020304" pitchFamily="18" charset="0"/>
              </a:rPr>
              <a:t>Error control in the data link layer is often implemented simply: Any time an error is detected in an exchange, specified frames are retransmitted. </a:t>
            </a:r>
          </a:p>
          <a:p>
            <a:r>
              <a:rPr lang="en-US" sz="2200" spc="5" dirty="0">
                <a:latin typeface="Times New Roman" panose="02020603050405020304" pitchFamily="18" charset="0"/>
                <a:cs typeface="Times New Roman" panose="02020603050405020304" pitchFamily="18" charset="0"/>
              </a:rPr>
              <a:t>This process is called automatic repeat request (ARQ).</a:t>
            </a:r>
          </a:p>
          <a:p>
            <a:r>
              <a:rPr lang="en-US" sz="2200" spc="5" dirty="0">
                <a:latin typeface="Times New Roman" panose="02020603050405020304" pitchFamily="18" charset="0"/>
                <a:cs typeface="Times New Roman" panose="02020603050405020304" pitchFamily="18" charset="0"/>
              </a:rPr>
              <a:t>Error control in the data link layer is based on automatic repeat request, which is the retransmission of data.</a:t>
            </a:r>
          </a:p>
          <a:p>
            <a:endParaRPr lang="en-US" dirty="0"/>
          </a:p>
        </p:txBody>
      </p:sp>
    </p:spTree>
    <p:extLst>
      <p:ext uri="{BB962C8B-B14F-4D97-AF65-F5344CB8AC3E}">
        <p14:creationId xmlns:p14="http://schemas.microsoft.com/office/powerpoint/2010/main" val="379263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Link Layer Protocols </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Synchronous Data Link Protocol (SDLC) − SDLC was developed by IBM in the 1970s as part of Systems Network Architecture. It was used to connect remote devices to mainframe computers. It ascertained that data units arrive correctly and with right flow from one network point to the next.</a:t>
            </a:r>
          </a:p>
          <a:p>
            <a:r>
              <a:rPr lang="en-US" dirty="0">
                <a:latin typeface="Times New Roman" pitchFamily="18" charset="0"/>
                <a:cs typeface="Times New Roman" pitchFamily="18" charset="0"/>
              </a:rPr>
              <a:t>High Level Data Link Protocol (HDLC) − HDLC is based upon SDLC and provides both unreliable service and reliable service.</a:t>
            </a:r>
          </a:p>
          <a:p>
            <a:r>
              <a:rPr lang="en-US" dirty="0">
                <a:latin typeface="Times New Roman" pitchFamily="18" charset="0"/>
                <a:cs typeface="Times New Roman" pitchFamily="18" charset="0"/>
              </a:rPr>
              <a:t>Serial Line Interface Protocol (SLIP) − This is a simple protocol for transmitting data units between an Internet service provider (ISP) and home user over a dial-up link. It does not provide error detection / correction facilities.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235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Physical Layer </a:t>
            </a:r>
          </a:p>
        </p:txBody>
      </p:sp>
    </p:spTree>
    <p:extLst>
      <p:ext uri="{BB962C8B-B14F-4D97-AF65-F5344CB8AC3E}">
        <p14:creationId xmlns:p14="http://schemas.microsoft.com/office/powerpoint/2010/main" val="370113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rPr>
              <a:t> </a:t>
            </a:r>
            <a:r>
              <a:rPr lang="en-US" dirty="0"/>
              <a:t>Physical Layer</a:t>
            </a:r>
          </a:p>
        </p:txBody>
      </p:sp>
      <p:sp>
        <p:nvSpPr>
          <p:cNvPr id="3" name="Content Placeholder 2"/>
          <p:cNvSpPr>
            <a:spLocks noGrp="1"/>
          </p:cNvSpPr>
          <p:nvPr>
            <p:ph idx="1"/>
          </p:nvPr>
        </p:nvSpPr>
        <p:spPr/>
        <p:txBody>
          <a:bodyPr>
            <a:normAutofit fontScale="92500" lnSpcReduction="20000"/>
          </a:bodyPr>
          <a:lstStyle/>
          <a:p>
            <a:pPr marL="182563" marR="5080" indent="-182563">
              <a:lnSpc>
                <a:spcPct val="110000"/>
              </a:lnSpc>
              <a:spcBef>
                <a:spcPts val="5"/>
              </a:spcBef>
              <a:buClr>
                <a:schemeClr val="accent1"/>
              </a:buClr>
              <a:buSzPct val="85185"/>
              <a:tabLst>
                <a:tab pos="287020" algn="l"/>
              </a:tabLst>
            </a:pPr>
            <a:r>
              <a:rPr lang="en-US" spc="5" dirty="0">
                <a:latin typeface="Times New Roman" panose="02020603050405020304" pitchFamily="18" charset="0"/>
                <a:cs typeface="Times New Roman" panose="02020603050405020304" pitchFamily="18" charset="0"/>
              </a:rPr>
              <a:t>It is </a:t>
            </a:r>
            <a:r>
              <a:rPr lang="en-US" dirty="0">
                <a:latin typeface="Times New Roman" panose="02020603050405020304" pitchFamily="18" charset="0"/>
                <a:cs typeface="Times New Roman" panose="02020603050405020304" pitchFamily="18" charset="0"/>
              </a:rPr>
              <a:t>responsible for the actual physical  connection between the devices. Such</a:t>
            </a:r>
            <a:r>
              <a:rPr lang="en-US" spc="-2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physical  connection </a:t>
            </a:r>
            <a:r>
              <a:rPr lang="en-US" spc="10" dirty="0">
                <a:latin typeface="Times New Roman" panose="02020603050405020304" pitchFamily="18" charset="0"/>
                <a:cs typeface="Times New Roman" panose="02020603050405020304" pitchFamily="18" charset="0"/>
              </a:rPr>
              <a:t>may </a:t>
            </a:r>
            <a:r>
              <a:rPr lang="en-US" spc="5" dirty="0">
                <a:latin typeface="Times New Roman" panose="02020603050405020304" pitchFamily="18" charset="0"/>
                <a:cs typeface="Times New Roman" panose="02020603050405020304" pitchFamily="18" charset="0"/>
              </a:rPr>
              <a:t>be </a:t>
            </a:r>
            <a:r>
              <a:rPr lang="en-US" spc="10" dirty="0">
                <a:latin typeface="Times New Roman" panose="02020603050405020304" pitchFamily="18" charset="0"/>
                <a:cs typeface="Times New Roman" panose="02020603050405020304" pitchFamily="18" charset="0"/>
              </a:rPr>
              <a:t>made </a:t>
            </a:r>
            <a:r>
              <a:rPr lang="en-US" spc="5" dirty="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using </a:t>
            </a:r>
            <a:r>
              <a:rPr lang="en-US" spc="5" dirty="0">
                <a:latin typeface="Times New Roman" panose="02020603050405020304" pitchFamily="18" charset="0"/>
                <a:cs typeface="Times New Roman" panose="02020603050405020304" pitchFamily="18" charset="0"/>
              </a:rPr>
              <a:t>twisted</a:t>
            </a:r>
            <a:r>
              <a:rPr lang="en-US" spc="-42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pair  </a:t>
            </a:r>
            <a:r>
              <a:rPr lang="en-US" dirty="0">
                <a:latin typeface="Times New Roman" panose="02020603050405020304" pitchFamily="18" charset="0"/>
                <a:cs typeface="Times New Roman" panose="02020603050405020304" pitchFamily="18" charset="0"/>
              </a:rPr>
              <a:t>cable.</a:t>
            </a:r>
            <a:endParaRPr lang="en-US" sz="3600" dirty="0">
              <a:latin typeface="Times New Roman" panose="02020603050405020304" pitchFamily="18" charset="0"/>
              <a:cs typeface="Times New Roman" panose="02020603050405020304" pitchFamily="18" charset="0"/>
            </a:endParaRPr>
          </a:p>
          <a:p>
            <a:pPr marL="182563" marR="412115" indent="-182563">
              <a:lnSpc>
                <a:spcPct val="110000"/>
              </a:lnSpc>
              <a:spcBef>
                <a:spcPts val="5"/>
              </a:spcBef>
              <a:buClr>
                <a:schemeClr val="accent1"/>
              </a:buClr>
              <a:buSzPct val="85185"/>
              <a:tabLst>
                <a:tab pos="287020" algn="l"/>
              </a:tabLst>
            </a:pPr>
            <a:r>
              <a:rPr lang="en-US" spc="5" dirty="0">
                <a:latin typeface="Times New Roman" panose="02020603050405020304" pitchFamily="18" charset="0"/>
                <a:cs typeface="Times New Roman" panose="02020603050405020304" pitchFamily="18" charset="0"/>
              </a:rPr>
              <a:t>It is </a:t>
            </a:r>
            <a:r>
              <a:rPr lang="en-US" dirty="0">
                <a:latin typeface="Times New Roman" panose="02020603050405020304" pitchFamily="18" charset="0"/>
                <a:cs typeface="Times New Roman" panose="02020603050405020304" pitchFamily="18" charset="0"/>
              </a:rPr>
              <a:t>concerned with </a:t>
            </a:r>
            <a:r>
              <a:rPr lang="en-US" spc="5" dirty="0">
                <a:latin typeface="Times New Roman" panose="02020603050405020304" pitchFamily="18" charset="0"/>
                <a:cs typeface="Times New Roman" panose="02020603050405020304" pitchFamily="18" charset="0"/>
              </a:rPr>
              <a:t>transmitting </a:t>
            </a:r>
            <a:r>
              <a:rPr lang="en-US" spc="-5" dirty="0">
                <a:latin typeface="Times New Roman" panose="02020603050405020304" pitchFamily="18" charset="0"/>
                <a:cs typeface="Times New Roman" panose="02020603050405020304" pitchFamily="18" charset="0"/>
              </a:rPr>
              <a:t>bits </a:t>
            </a:r>
            <a:r>
              <a:rPr lang="en-US" dirty="0">
                <a:latin typeface="Times New Roman" panose="02020603050405020304" pitchFamily="18" charset="0"/>
                <a:cs typeface="Times New Roman" panose="02020603050405020304" pitchFamily="18" charset="0"/>
              </a:rPr>
              <a:t>over </a:t>
            </a:r>
            <a:r>
              <a:rPr lang="en-US" spc="-365"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communication</a:t>
            </a:r>
            <a:r>
              <a:rPr lang="en-US" spc="-1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channel.</a:t>
            </a:r>
            <a:endParaRPr lang="en-US" altLang="en-US" dirty="0">
              <a:latin typeface="Times New Roman" panose="02020603050405020304" pitchFamily="18" charset="0"/>
              <a:cs typeface="Times New Roman" panose="02020603050405020304" pitchFamily="18" charset="0"/>
            </a:endParaRPr>
          </a:p>
          <a:p>
            <a:pPr marL="182563" indent="-182563">
              <a:lnSpc>
                <a:spcPct val="110000"/>
              </a:lnSpc>
              <a:buClr>
                <a:schemeClr val="accent1"/>
              </a:buClr>
            </a:pPr>
            <a:r>
              <a:rPr lang="en-US" altLang="en-US" dirty="0">
                <a:latin typeface="Times New Roman" panose="02020603050405020304" pitchFamily="18" charset="0"/>
                <a:cs typeface="Times New Roman" panose="02020603050405020304" pitchFamily="18" charset="0"/>
              </a:rPr>
              <a:t>the Physical layer is responsible for ultimate transmission of digital data bits from the Physical layer of the sending (source) device over network communications media to the Physical layer of the receiving (destination) device. </a:t>
            </a:r>
          </a:p>
          <a:p>
            <a:pPr marL="182563" indent="-182563">
              <a:lnSpc>
                <a:spcPct val="110000"/>
              </a:lnSpc>
              <a:buClr>
                <a:schemeClr val="accent1"/>
              </a:buClr>
            </a:pPr>
            <a:r>
              <a:rPr lang="en-US" altLang="en-US" dirty="0">
                <a:latin typeface="Times New Roman" panose="02020603050405020304" pitchFamily="18" charset="0"/>
                <a:cs typeface="Times New Roman" panose="02020603050405020304" pitchFamily="18" charset="0"/>
              </a:rPr>
              <a:t>The Physical layer has two responsibilities: it sends bits and receives bits. </a:t>
            </a:r>
          </a:p>
          <a:p>
            <a:pPr>
              <a:defRPr/>
            </a:pPr>
            <a:r>
              <a:rPr lang="en-US" dirty="0">
                <a:latin typeface="Times New Roman" panose="02020603050405020304" pitchFamily="18" charset="0"/>
                <a:cs typeface="Times New Roman" panose="02020603050405020304" pitchFamily="18" charset="0"/>
              </a:rPr>
              <a:t>The Physical layer communicates directly with the various types of actual communication media. </a:t>
            </a:r>
          </a:p>
          <a:p>
            <a:pPr>
              <a:defRPr/>
            </a:pPr>
            <a:r>
              <a:rPr lang="en-US" dirty="0">
                <a:latin typeface="Times New Roman" panose="02020603050405020304" pitchFamily="18" charset="0"/>
                <a:cs typeface="Times New Roman" panose="02020603050405020304" pitchFamily="18" charset="0"/>
              </a:rPr>
              <a:t>Different kinds of media represent these bit values in different ways.</a:t>
            </a:r>
          </a:p>
        </p:txBody>
      </p:sp>
    </p:spTree>
    <p:extLst>
      <p:ext uri="{BB962C8B-B14F-4D97-AF65-F5344CB8AC3E}">
        <p14:creationId xmlns:p14="http://schemas.microsoft.com/office/powerpoint/2010/main" val="363194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6136"/>
            <a:ext cx="8229600" cy="454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29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physical layer is concerned with :</a:t>
            </a:r>
            <a:endParaRPr lang="en-US" altLang="en-US" b="1"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Physical characteristics of interfaces and medium:-.</a:t>
            </a:r>
          </a:p>
          <a:p>
            <a:pPr lvl="1"/>
            <a:r>
              <a:rPr lang="en-US" altLang="en-US" sz="2400" dirty="0">
                <a:latin typeface="Times New Roman" panose="02020603050405020304" pitchFamily="18" charset="0"/>
                <a:cs typeface="Times New Roman" panose="02020603050405020304" pitchFamily="18" charset="0"/>
              </a:rPr>
              <a:t>Representation of bits into signals </a:t>
            </a:r>
          </a:p>
          <a:p>
            <a:pPr lvl="1"/>
            <a:r>
              <a:rPr lang="en-US" altLang="en-US" sz="2400" dirty="0">
                <a:latin typeface="Times New Roman" panose="02020603050405020304" pitchFamily="18" charset="0"/>
                <a:cs typeface="Times New Roman" panose="02020603050405020304" pitchFamily="18" charset="0"/>
              </a:rPr>
              <a:t>Data rate</a:t>
            </a:r>
          </a:p>
          <a:p>
            <a:r>
              <a:rPr lang="en-US" altLang="en-US" dirty="0">
                <a:latin typeface="Times New Roman" panose="02020603050405020304" pitchFamily="18" charset="0"/>
                <a:cs typeface="Times New Roman" panose="02020603050405020304" pitchFamily="18" charset="0"/>
              </a:rPr>
              <a:t>The Line configuration:-</a:t>
            </a:r>
          </a:p>
          <a:p>
            <a:pPr lvl="1"/>
            <a:r>
              <a:rPr lang="en-US" altLang="en-US" sz="2400" dirty="0">
                <a:latin typeface="Times New Roman" panose="02020603050405020304" pitchFamily="18" charset="0"/>
                <a:cs typeface="Times New Roman" panose="02020603050405020304" pitchFamily="18" charset="0"/>
              </a:rPr>
              <a:t>Physical topology</a:t>
            </a:r>
          </a:p>
          <a:p>
            <a:pPr lvl="1"/>
            <a:r>
              <a:rPr lang="en-US" altLang="en-US" sz="2400" dirty="0">
                <a:latin typeface="Times New Roman" panose="02020603050405020304" pitchFamily="18" charset="0"/>
                <a:cs typeface="Times New Roman" panose="02020603050405020304" pitchFamily="18" charset="0"/>
              </a:rPr>
              <a:t>Transmission mode</a:t>
            </a:r>
          </a:p>
          <a:p>
            <a:endParaRPr lang="en-US" dirty="0"/>
          </a:p>
        </p:txBody>
      </p:sp>
    </p:spTree>
    <p:extLst>
      <p:ext uri="{BB962C8B-B14F-4D97-AF65-F5344CB8AC3E}">
        <p14:creationId xmlns:p14="http://schemas.microsoft.com/office/powerpoint/2010/main" val="401595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Link Layer </a:t>
            </a:r>
          </a:p>
        </p:txBody>
      </p:sp>
    </p:spTree>
    <p:extLst>
      <p:ext uri="{BB962C8B-B14F-4D97-AF65-F5344CB8AC3E}">
        <p14:creationId xmlns:p14="http://schemas.microsoft.com/office/powerpoint/2010/main" val="198761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Signaling and encoding </a:t>
            </a:r>
          </a:p>
        </p:txBody>
      </p:sp>
      <p:sp>
        <p:nvSpPr>
          <p:cNvPr id="3" name="Content Placeholder 2"/>
          <p:cNvSpPr>
            <a:spLocks noGrp="1"/>
          </p:cNvSpPr>
          <p:nvPr>
            <p:ph idx="1"/>
          </p:nvPr>
        </p:nvSpPr>
        <p:spPr/>
        <p:txBody>
          <a:bodyPr/>
          <a:lstStyle/>
          <a:p>
            <a:pPr marL="285750" indent="-285750"/>
            <a:r>
              <a:rPr lang="en-US" b="1" dirty="0">
                <a:solidFill>
                  <a:srgbClr val="000000"/>
                </a:solidFill>
                <a:latin typeface="Times New Roman" pitchFamily="18" charset="0"/>
                <a:cs typeface="Times New Roman" pitchFamily="18" charset="0"/>
              </a:rPr>
              <a:t>Encoding</a:t>
            </a:r>
            <a:r>
              <a:rPr lang="en-US" dirty="0">
                <a:solidFill>
                  <a:srgbClr val="000000"/>
                </a:solidFill>
                <a:latin typeface="Times New Roman" pitchFamily="18" charset="0"/>
                <a:cs typeface="Times New Roman" pitchFamily="18" charset="0"/>
              </a:rPr>
              <a:t> converts the stream of bits into a format recognizable by the next device in the network path.</a:t>
            </a:r>
          </a:p>
          <a:p>
            <a:pPr marL="285750" indent="-285750"/>
            <a:r>
              <a:rPr lang="en-US" dirty="0">
                <a:solidFill>
                  <a:srgbClr val="000000"/>
                </a:solidFill>
                <a:latin typeface="Times New Roman" pitchFamily="18" charset="0"/>
                <a:cs typeface="Times New Roman" pitchFamily="18" charset="0"/>
              </a:rPr>
              <a:t>This ‘coding’ provides predictable patterns that can be recognized by the next device.</a:t>
            </a:r>
          </a:p>
          <a:p>
            <a:pPr marL="285750" indent="-285750"/>
            <a:r>
              <a:rPr lang="en-US" dirty="0">
                <a:solidFill>
                  <a:srgbClr val="000000"/>
                </a:solidFill>
                <a:latin typeface="Times New Roman" pitchFamily="18" charset="0"/>
                <a:cs typeface="Times New Roman" pitchFamily="18" charset="0"/>
              </a:rPr>
              <a:t>The </a:t>
            </a:r>
            <a:r>
              <a:rPr lang="en-US" b="1" dirty="0">
                <a:solidFill>
                  <a:srgbClr val="000000"/>
                </a:solidFill>
                <a:latin typeface="Times New Roman" pitchFamily="18" charset="0"/>
                <a:cs typeface="Times New Roman" pitchFamily="18" charset="0"/>
              </a:rPr>
              <a:t>signaling</a:t>
            </a:r>
            <a:r>
              <a:rPr lang="en-US" dirty="0">
                <a:solidFill>
                  <a:srgbClr val="000000"/>
                </a:solidFill>
                <a:latin typeface="Times New Roman" pitchFamily="18" charset="0"/>
                <a:cs typeface="Times New Roman" pitchFamily="18" charset="0"/>
              </a:rPr>
              <a:t> method is how the bit values, “1” and “0” are represented on the physical medium.</a:t>
            </a:r>
          </a:p>
          <a:p>
            <a:pPr marL="285750" indent="-285750"/>
            <a:r>
              <a:rPr lang="en-US" dirty="0">
                <a:solidFill>
                  <a:srgbClr val="000000"/>
                </a:solidFill>
                <a:latin typeface="Times New Roman" pitchFamily="18" charset="0"/>
                <a:cs typeface="Times New Roman" pitchFamily="18" charset="0"/>
              </a:rPr>
              <a:t>The method of signaling will vary based on the type of medium being used.</a:t>
            </a:r>
          </a:p>
          <a:p>
            <a:pPr marL="285750" indent="-285750"/>
            <a:endParaRPr lang="en-US"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6978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Bits </a:t>
            </a:r>
          </a:p>
        </p:txBody>
      </p:sp>
      <p:sp>
        <p:nvSpPr>
          <p:cNvPr id="3" name="Content Placeholder 2"/>
          <p:cNvSpPr>
            <a:spLocks noGrp="1"/>
          </p:cNvSpPr>
          <p:nvPr>
            <p:ph idx="1"/>
          </p:nvPr>
        </p:nvSpPr>
        <p:spPr/>
        <p:txBody>
          <a:bodyPr/>
          <a:lstStyle/>
          <a:p>
            <a:pPr marL="342900" indent="-342900"/>
            <a:r>
              <a:rPr lang="en-US" dirty="0">
                <a:solidFill>
                  <a:srgbClr val="000000"/>
                </a:solidFill>
                <a:latin typeface="Times New Roman" pitchFamily="18" charset="0"/>
                <a:cs typeface="Times New Roman" pitchFamily="18" charset="0"/>
              </a:rPr>
              <a:t>Physical layer transports bits across the network media</a:t>
            </a:r>
          </a:p>
          <a:p>
            <a:pPr marL="342900" indent="-342900"/>
            <a:r>
              <a:rPr lang="en-US" dirty="0">
                <a:solidFill>
                  <a:srgbClr val="000000"/>
                </a:solidFill>
                <a:latin typeface="Times New Roman" pitchFamily="18" charset="0"/>
                <a:cs typeface="Times New Roman" pitchFamily="18" charset="0"/>
              </a:rPr>
              <a:t>Accepts a complete frame from the Data Link Layer and encodes it as a series of signals that are transmitted to the local media</a:t>
            </a:r>
          </a:p>
          <a:p>
            <a:pPr marL="342900" indent="-342900"/>
            <a:r>
              <a:rPr lang="en-US" dirty="0">
                <a:solidFill>
                  <a:srgbClr val="000000"/>
                </a:solidFill>
                <a:latin typeface="Times New Roman" pitchFamily="18" charset="0"/>
                <a:cs typeface="Times New Roman" pitchFamily="18" charset="0"/>
              </a:rPr>
              <a:t>This is the last step in the encapsulation process.</a:t>
            </a:r>
          </a:p>
          <a:p>
            <a:pPr marL="342900" indent="-342900"/>
            <a:r>
              <a:rPr lang="en-US" dirty="0">
                <a:solidFill>
                  <a:srgbClr val="000000"/>
                </a:solidFill>
                <a:latin typeface="Times New Roman" pitchFamily="18" charset="0"/>
                <a:cs typeface="Times New Roman" pitchFamily="18" charset="0"/>
              </a:rPr>
              <a:t>The next device in the path to the destination receives the bits and re-encapsulates the frame, then decides what to do with it.</a:t>
            </a:r>
          </a:p>
        </p:txBody>
      </p:sp>
    </p:spTree>
    <p:extLst>
      <p:ext uri="{BB962C8B-B14F-4D97-AF65-F5344CB8AC3E}">
        <p14:creationId xmlns:p14="http://schemas.microsoft.com/office/powerpoint/2010/main" val="221653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Ethernet</a:t>
            </a:r>
          </a:p>
        </p:txBody>
      </p:sp>
      <p:sp>
        <p:nvSpPr>
          <p:cNvPr id="3" name="Content Placeholder 2"/>
          <p:cNvSpPr>
            <a:spLocks noGrp="1"/>
          </p:cNvSpPr>
          <p:nvPr>
            <p:ph idx="1"/>
          </p:nvPr>
        </p:nvSpPr>
        <p:spPr/>
        <p:txBody>
          <a:bodyPr>
            <a:normAutofit/>
          </a:bodyPr>
          <a:lstStyle/>
          <a:p>
            <a:r>
              <a:rPr lang="en-US" dirty="0">
                <a:solidFill>
                  <a:srgbClr val="000000"/>
                </a:solidFill>
                <a:latin typeface="Times New Roman" pitchFamily="18" charset="0"/>
                <a:cs typeface="Times New Roman" pitchFamily="18" charset="0"/>
              </a:rPr>
              <a:t>Ethernet is the traditional technology for connecting devices in a wired local area network (LAN) or wide area network (WAN). </a:t>
            </a:r>
          </a:p>
          <a:p>
            <a:r>
              <a:rPr lang="en-US" dirty="0">
                <a:solidFill>
                  <a:srgbClr val="000000"/>
                </a:solidFill>
                <a:latin typeface="Times New Roman" pitchFamily="18" charset="0"/>
                <a:cs typeface="Times New Roman" pitchFamily="18" charset="0"/>
              </a:rPr>
              <a:t>It enables devices to communicate with each other via a protocol, which is a set of rules or common network language.</a:t>
            </a:r>
          </a:p>
        </p:txBody>
      </p:sp>
      <p:pic>
        <p:nvPicPr>
          <p:cNvPr id="4" name="Picture 3">
            <a:extLst>
              <a:ext uri="{FF2B5EF4-FFF2-40B4-BE49-F238E27FC236}">
                <a16:creationId xmlns:a16="http://schemas.microsoft.com/office/drawing/2014/main" id="{07FF563E-E612-FF49-AA84-F8F5904942B7}"/>
              </a:ext>
            </a:extLst>
          </p:cNvPr>
          <p:cNvPicPr>
            <a:picLocks noChangeAspect="1"/>
          </p:cNvPicPr>
          <p:nvPr/>
        </p:nvPicPr>
        <p:blipFill>
          <a:blip r:embed="rId2"/>
          <a:stretch>
            <a:fillRect/>
          </a:stretch>
        </p:blipFill>
        <p:spPr>
          <a:xfrm>
            <a:off x="304800" y="3429000"/>
            <a:ext cx="8534400" cy="2768600"/>
          </a:xfrm>
          <a:prstGeom prst="rect">
            <a:avLst/>
          </a:prstGeom>
        </p:spPr>
      </p:pic>
    </p:spTree>
    <p:extLst>
      <p:ext uri="{BB962C8B-B14F-4D97-AF65-F5344CB8AC3E}">
        <p14:creationId xmlns:p14="http://schemas.microsoft.com/office/powerpoint/2010/main" val="733352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Protocol</a:t>
            </a:r>
          </a:p>
        </p:txBody>
      </p:sp>
      <p:sp>
        <p:nvSpPr>
          <p:cNvPr id="3" name="Content Placeholder 2"/>
          <p:cNvSpPr>
            <a:spLocks noGrp="1"/>
          </p:cNvSpPr>
          <p:nvPr>
            <p:ph idx="1"/>
          </p:nvPr>
        </p:nvSpPr>
        <p:spPr/>
        <p:txBody>
          <a:bodyPr>
            <a:normAutofit fontScale="92500" lnSpcReduction="10000"/>
          </a:bodyPr>
          <a:lstStyle/>
          <a:p>
            <a:r>
              <a:rPr lang="en-US" dirty="0">
                <a:solidFill>
                  <a:srgbClr val="000000"/>
                </a:solidFill>
                <a:latin typeface="Times New Roman" pitchFamily="18" charset="0"/>
                <a:cs typeface="Times New Roman" pitchFamily="18" charset="0"/>
              </a:rPr>
              <a:t>It is a communication protocol of the data link layer that is used to transmit multiprotocol data between two directly connected (point-to-point) computers.</a:t>
            </a:r>
          </a:p>
          <a:p>
            <a:r>
              <a:rPr lang="en-US" dirty="0">
                <a:solidFill>
                  <a:srgbClr val="000000"/>
                </a:solidFill>
                <a:latin typeface="Times New Roman" pitchFamily="18" charset="0"/>
                <a:cs typeface="Times New Roman" pitchFamily="18" charset="0"/>
              </a:rPr>
              <a:t>one of the most common protocols for point-to-point access is the Point-to-Point Protocol (PPP).</a:t>
            </a:r>
          </a:p>
          <a:p>
            <a:r>
              <a:rPr lang="en-US" dirty="0">
                <a:solidFill>
                  <a:srgbClr val="000000"/>
                </a:solidFill>
                <a:latin typeface="Times New Roman" pitchFamily="18" charset="0"/>
                <a:cs typeface="Times New Roman" pitchFamily="18" charset="0"/>
              </a:rPr>
              <a:t>Today, millions of Internet users who need to connect their home computers to the server of an Internet service provider use PPP. </a:t>
            </a:r>
          </a:p>
          <a:p>
            <a:r>
              <a:rPr lang="en-US" dirty="0">
                <a:solidFill>
                  <a:srgbClr val="000000"/>
                </a:solidFill>
                <a:latin typeface="Times New Roman" pitchFamily="18" charset="0"/>
                <a:cs typeface="Times New Roman" pitchFamily="18" charset="0"/>
              </a:rPr>
              <a:t>The majority of these users have a traditional modem; they are connected to the Internet through a telephone line, which provides the services of the physical layer. </a:t>
            </a:r>
          </a:p>
          <a:p>
            <a:r>
              <a:rPr lang="en-US" dirty="0">
                <a:solidFill>
                  <a:srgbClr val="000000"/>
                </a:solidFill>
                <a:latin typeface="Times New Roman" pitchFamily="18" charset="0"/>
                <a:cs typeface="Times New Roman" pitchFamily="18" charset="0"/>
              </a:rPr>
              <a:t>But to control and manage the transfer of data, there is a need for a point-to-point protocol at the data link</a:t>
            </a:r>
          </a:p>
          <a:p>
            <a:r>
              <a:rPr lang="en-US" dirty="0">
                <a:solidFill>
                  <a:srgbClr val="000000"/>
                </a:solidFill>
                <a:latin typeface="Times New Roman" pitchFamily="18" charset="0"/>
                <a:cs typeface="Times New Roman" pitchFamily="18" charset="0"/>
              </a:rPr>
              <a:t>layer. </a:t>
            </a:r>
          </a:p>
          <a:p>
            <a:r>
              <a:rPr lang="en-US" dirty="0">
                <a:solidFill>
                  <a:srgbClr val="000000"/>
                </a:solidFill>
                <a:latin typeface="Times New Roman" pitchFamily="18" charset="0"/>
                <a:cs typeface="Times New Roman" pitchFamily="18" charset="0"/>
              </a:rPr>
              <a:t>PPP is by far the most common.</a:t>
            </a:r>
          </a:p>
        </p:txBody>
      </p:sp>
    </p:spTree>
    <p:extLst>
      <p:ext uri="{BB962C8B-B14F-4D97-AF65-F5344CB8AC3E}">
        <p14:creationId xmlns:p14="http://schemas.microsoft.com/office/powerpoint/2010/main" val="305316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itchFamily="18" charset="0"/>
                <a:cs typeface="Times New Roman" pitchFamily="18" charset="0"/>
              </a:rPr>
              <a:t>PPP provides several services:</a:t>
            </a:r>
          </a:p>
          <a:p>
            <a:pPr marL="0" indent="0">
              <a:buNone/>
            </a:pPr>
            <a:r>
              <a:rPr lang="en-US" dirty="0">
                <a:latin typeface="Times New Roman" pitchFamily="18" charset="0"/>
                <a:cs typeface="Times New Roman" pitchFamily="18" charset="0"/>
              </a:rPr>
              <a:t>1. PPP defines the format of the frame to be exchanged between devices.</a:t>
            </a:r>
          </a:p>
          <a:p>
            <a:pPr marL="0" indent="0">
              <a:buNone/>
            </a:pPr>
            <a:r>
              <a:rPr lang="en-US" dirty="0">
                <a:latin typeface="Times New Roman" pitchFamily="18" charset="0"/>
                <a:cs typeface="Times New Roman" pitchFamily="18" charset="0"/>
              </a:rPr>
              <a:t>2. PPP defines how two devices can negotiate the establishment of the link and the exchange of data.</a:t>
            </a:r>
          </a:p>
          <a:p>
            <a:pPr marL="0" indent="0">
              <a:buNone/>
            </a:pPr>
            <a:r>
              <a:rPr lang="en-US" dirty="0">
                <a:latin typeface="Times New Roman" pitchFamily="18" charset="0"/>
                <a:cs typeface="Times New Roman" pitchFamily="18" charset="0"/>
              </a:rPr>
              <a:t>3. PPP defines how network layer data are encapsulated in the data link frame.</a:t>
            </a:r>
          </a:p>
          <a:p>
            <a:pPr marL="0" indent="0">
              <a:buNone/>
            </a:pPr>
            <a:r>
              <a:rPr lang="en-US" dirty="0">
                <a:latin typeface="Times New Roman" pitchFamily="18" charset="0"/>
                <a:cs typeface="Times New Roman" pitchFamily="18" charset="0"/>
              </a:rPr>
              <a:t>4. PPP defines how two devices can authenticate each other.</a:t>
            </a:r>
          </a:p>
          <a:p>
            <a:pPr marL="0" indent="0">
              <a:buNone/>
            </a:pPr>
            <a:r>
              <a:rPr lang="en-US" i="1" dirty="0">
                <a:latin typeface="Times New Roman" pitchFamily="18" charset="0"/>
                <a:cs typeface="Times New Roman" pitchFamily="18" charset="0"/>
              </a:rPr>
              <a:t>5. </a:t>
            </a:r>
            <a:r>
              <a:rPr lang="en-US" dirty="0">
                <a:latin typeface="Times New Roman" pitchFamily="18" charset="0"/>
                <a:cs typeface="Times New Roman" pitchFamily="18" charset="0"/>
              </a:rPr>
              <a:t>PPP provides multiple network layer services supporting a variety of network layer protocols.</a:t>
            </a:r>
          </a:p>
          <a:p>
            <a:pPr marL="0" indent="0">
              <a:buNone/>
            </a:pPr>
            <a:r>
              <a:rPr lang="en-US" dirty="0">
                <a:latin typeface="Times New Roman" pitchFamily="18" charset="0"/>
                <a:cs typeface="Times New Roman" pitchFamily="18" charset="0"/>
              </a:rPr>
              <a:t>6. PPP provides connections over multiple links.</a:t>
            </a:r>
          </a:p>
          <a:p>
            <a:pPr marL="0" indent="0">
              <a:buNone/>
            </a:pPr>
            <a:r>
              <a:rPr lang="en-US" dirty="0">
                <a:latin typeface="Times New Roman" pitchFamily="18" charset="0"/>
                <a:cs typeface="Times New Roman" pitchFamily="18" charset="0"/>
              </a:rPr>
              <a:t>7. PPP provides network address configuration. This is particularly useful when a home user needs a temporary network address to connect to the Internet.</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8358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On the other hand, to keep PPP simple, several services are missing:</a:t>
            </a:r>
          </a:p>
          <a:p>
            <a:pPr marL="0" indent="0">
              <a:buNone/>
            </a:pPr>
            <a:r>
              <a:rPr lang="en-US" dirty="0">
                <a:latin typeface="Times New Roman" pitchFamily="18" charset="0"/>
                <a:cs typeface="Times New Roman" pitchFamily="18" charset="0"/>
              </a:rPr>
              <a:t>1. PPP does not provide flow control. A sender can send several frames one after another with no concern about overwhelming the receiver.</a:t>
            </a:r>
          </a:p>
          <a:p>
            <a:pPr marL="0" indent="0">
              <a:buNone/>
            </a:pPr>
            <a:r>
              <a:rPr lang="en-US" dirty="0">
                <a:latin typeface="Times New Roman" pitchFamily="18" charset="0"/>
                <a:cs typeface="Times New Roman" pitchFamily="18" charset="0"/>
              </a:rPr>
              <a:t>2. PPP has a very simple mechanism for error control. A CRC field is used to detect errors.</a:t>
            </a:r>
          </a:p>
          <a:p>
            <a:r>
              <a:rPr lang="en-US" dirty="0">
                <a:latin typeface="Times New Roman" pitchFamily="18" charset="0"/>
                <a:cs typeface="Times New Roman" pitchFamily="18" charset="0"/>
              </a:rPr>
              <a:t> If the frame is corrupted, it is silently discarded; the upper-layer protocol needs to take care of the problem. </a:t>
            </a:r>
          </a:p>
          <a:p>
            <a:r>
              <a:rPr lang="en-US" dirty="0">
                <a:latin typeface="Times New Roman" pitchFamily="18" charset="0"/>
                <a:cs typeface="Times New Roman" pitchFamily="18" charset="0"/>
              </a:rPr>
              <a:t>Lack of error control and sequence numbering may cause a packet to be received out of order.</a:t>
            </a:r>
          </a:p>
          <a:p>
            <a:pPr marL="0" indent="0">
              <a:buNone/>
            </a:pPr>
            <a:r>
              <a:rPr lang="en-US" dirty="0">
                <a:latin typeface="Times New Roman" pitchFamily="18" charset="0"/>
                <a:cs typeface="Times New Roman" pitchFamily="18" charset="0"/>
              </a:rPr>
              <a:t>3. PPP does not provide a sophisticated addressing mechanism to handle frames in a multipoint configuration.</a:t>
            </a:r>
          </a:p>
        </p:txBody>
      </p:sp>
    </p:spTree>
    <p:extLst>
      <p:ext uri="{BB962C8B-B14F-4D97-AF65-F5344CB8AC3E}">
        <p14:creationId xmlns:p14="http://schemas.microsoft.com/office/powerpoint/2010/main" val="245427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 Devices:</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Repeaters, Hubs, Bridges and switches </a:t>
            </a:r>
          </a:p>
        </p:txBody>
      </p:sp>
    </p:spTree>
    <p:extLst>
      <p:ext uri="{BB962C8B-B14F-4D97-AF65-F5344CB8AC3E}">
        <p14:creationId xmlns:p14="http://schemas.microsoft.com/office/powerpoint/2010/main" val="403133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WAN Devices</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Routers, Layer 3 Switches and Gateways</a:t>
            </a:r>
          </a:p>
        </p:txBody>
      </p:sp>
    </p:spTree>
    <p:extLst>
      <p:ext uri="{BB962C8B-B14F-4D97-AF65-F5344CB8AC3E}">
        <p14:creationId xmlns:p14="http://schemas.microsoft.com/office/powerpoint/2010/main" val="384492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Layer and its responsibilities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Modulates the process of converting a signal from one form to another so that it can be physically transmitted over a communication channel</a:t>
            </a:r>
          </a:p>
          <a:p>
            <a:r>
              <a:rPr lang="en-US" dirty="0">
                <a:latin typeface="Times New Roman" pitchFamily="18" charset="0"/>
                <a:cs typeface="Times New Roman" pitchFamily="18" charset="0"/>
              </a:rPr>
              <a:t>Bit-by-bit delivery</a:t>
            </a:r>
          </a:p>
          <a:p>
            <a:r>
              <a:rPr lang="en-US" dirty="0">
                <a:latin typeface="Times New Roman" pitchFamily="18" charset="0"/>
                <a:cs typeface="Times New Roman" pitchFamily="18" charset="0"/>
              </a:rPr>
              <a:t>Line coding, which allows data to be sent by hardware devices that are optimized for digital communications that may have discreet timing on the transmission link</a:t>
            </a:r>
          </a:p>
          <a:p>
            <a:r>
              <a:rPr lang="en-US" dirty="0">
                <a:latin typeface="Times New Roman" pitchFamily="18" charset="0"/>
                <a:cs typeface="Times New Roman" pitchFamily="18" charset="0"/>
              </a:rPr>
              <a:t>Forward error correction/channel coding such as error correction code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7970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581400"/>
            <a:ext cx="8229600" cy="2895600"/>
          </a:xfrm>
        </p:spPr>
        <p:txBody>
          <a:bodyPr>
            <a:normAutofit/>
          </a:bodyPr>
          <a:lstStyle/>
          <a:p>
            <a:pPr marL="0" indent="0" algn="ctr">
              <a:buNone/>
            </a:pPr>
            <a:r>
              <a:rPr lang="en-US" sz="3600" dirty="0">
                <a:latin typeface="Times New Roman" pitchFamily="18" charset="0"/>
                <a:cs typeface="Times New Roman" pitchFamily="18" charset="0"/>
              </a:rPr>
              <a:t>End of </a:t>
            </a:r>
            <a:r>
              <a:rPr lang="en-US" sz="3600">
                <a:latin typeface="Times New Roman" pitchFamily="18" charset="0"/>
                <a:cs typeface="Times New Roman" pitchFamily="18" charset="0"/>
              </a:rPr>
              <a:t>chapter 5</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46671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Link Layer</a:t>
            </a:r>
            <a:endParaRPr lang="en-US" dirty="0"/>
          </a:p>
        </p:txBody>
      </p:sp>
      <p:sp>
        <p:nvSpPr>
          <p:cNvPr id="3" name="Content Placeholder 2"/>
          <p:cNvSpPr>
            <a:spLocks noGrp="1"/>
          </p:cNvSpPr>
          <p:nvPr>
            <p:ph idx="1"/>
          </p:nvPr>
        </p:nvSpPr>
        <p:spPr/>
        <p:txBody>
          <a:bodyPr/>
          <a:lstStyle/>
          <a:p>
            <a:r>
              <a:rPr lang="en-US" spc="5" dirty="0">
                <a:latin typeface="Times New Roman" panose="02020603050405020304" pitchFamily="18" charset="0"/>
                <a:cs typeface="Times New Roman" panose="02020603050405020304" pitchFamily="18" charset="0"/>
              </a:rPr>
              <a:t>The data link layer is responsible for moving  frames from one hop (node) to the next.</a:t>
            </a:r>
          </a:p>
          <a:p>
            <a:pPr marL="176213" indent="-176213"/>
            <a:r>
              <a:rPr lang="en-US" spc="5" dirty="0">
                <a:latin typeface="Times New Roman" panose="02020603050405020304" pitchFamily="18" charset="0"/>
                <a:cs typeface="Times New Roman" panose="02020603050405020304" pitchFamily="18" charset="0"/>
              </a:rPr>
              <a:t>The Data Link layer is responsible for communications between end-device network interface cards.</a:t>
            </a:r>
          </a:p>
          <a:p>
            <a:pPr marL="176213" indent="-176213"/>
            <a:r>
              <a:rPr lang="en-US" spc="5" dirty="0">
                <a:latin typeface="Times New Roman" panose="02020603050405020304" pitchFamily="18" charset="0"/>
                <a:cs typeface="Times New Roman" panose="02020603050405020304" pitchFamily="18" charset="0"/>
              </a:rPr>
              <a:t>It allows upper layer protocols to access the physical layer media and encapsulates Layer 3 packets (IPv4 and IPv6) into Layer 2 Frames.</a:t>
            </a:r>
          </a:p>
          <a:p>
            <a:pPr marL="176213" indent="-176213"/>
            <a:r>
              <a:rPr lang="en-US" spc="5" dirty="0">
                <a:latin typeface="Times New Roman" panose="02020603050405020304" pitchFamily="18" charset="0"/>
                <a:cs typeface="Times New Roman" panose="02020603050405020304" pitchFamily="18" charset="0"/>
              </a:rPr>
              <a:t>The data link layer receives the packets from network layer and  creates FRAMES , add physical address to  these  frames &amp; pass them to physical layer</a:t>
            </a:r>
          </a:p>
          <a:p>
            <a:pPr marL="176213" indent="-176213"/>
            <a:r>
              <a:rPr lang="en-US" spc="5" dirty="0">
                <a:latin typeface="Times New Roman" panose="02020603050405020304" pitchFamily="18" charset="0"/>
                <a:cs typeface="Times New Roman" panose="02020603050405020304" pitchFamily="18" charset="0"/>
              </a:rPr>
              <a:t>It also performs error detection and rejects corrupted frames.</a:t>
            </a:r>
          </a:p>
          <a:p>
            <a:endParaRPr lang="en-US" dirty="0"/>
          </a:p>
          <a:p>
            <a:endParaRPr lang="en-US" dirty="0"/>
          </a:p>
        </p:txBody>
      </p:sp>
    </p:spTree>
    <p:extLst>
      <p:ext uri="{BB962C8B-B14F-4D97-AF65-F5344CB8AC3E}">
        <p14:creationId xmlns:p14="http://schemas.microsoft.com/office/powerpoint/2010/main" val="223233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44902"/>
            <a:ext cx="8229600" cy="458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00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layer services</a:t>
            </a:r>
          </a:p>
        </p:txBody>
      </p:sp>
      <p:sp>
        <p:nvSpPr>
          <p:cNvPr id="3" name="Content Placeholder 2"/>
          <p:cNvSpPr>
            <a:spLocks noGrp="1"/>
          </p:cNvSpPr>
          <p:nvPr>
            <p:ph idx="1"/>
          </p:nvPr>
        </p:nvSpPr>
        <p:spPr/>
        <p:txBody>
          <a:bodyPr>
            <a:normAutofit/>
          </a:bodyPr>
          <a:lstStyle/>
          <a:p>
            <a:pPr marL="176213" marR="5080" indent="-165100">
              <a:spcBef>
                <a:spcPts val="110"/>
              </a:spcBef>
              <a:buSzPct val="85185"/>
              <a:tabLst>
                <a:tab pos="287655" algn="l"/>
              </a:tabLst>
            </a:pPr>
            <a:r>
              <a:rPr lang="en-US" b="1" spc="5" dirty="0">
                <a:latin typeface="Times New Roman" panose="02020603050405020304" pitchFamily="18" charset="0"/>
                <a:cs typeface="Times New Roman" panose="02020603050405020304" pitchFamily="18" charset="0"/>
              </a:rPr>
              <a:t>Framing </a:t>
            </a:r>
            <a:r>
              <a:rPr lang="en-US" b="1"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data link layer </a:t>
            </a:r>
            <a:r>
              <a:rPr lang="en-US" dirty="0">
                <a:latin typeface="Times New Roman" panose="02020603050405020304" pitchFamily="18" charset="0"/>
                <a:cs typeface="Times New Roman" panose="02020603050405020304" pitchFamily="18" charset="0"/>
              </a:rPr>
              <a:t>adds header and trailer to </a:t>
            </a:r>
            <a:r>
              <a:rPr lang="en-US" spc="5"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 received </a:t>
            </a:r>
            <a:r>
              <a:rPr lang="en-US" spc="5" dirty="0">
                <a:latin typeface="Times New Roman" panose="02020603050405020304" pitchFamily="18" charset="0"/>
                <a:cs typeface="Times New Roman" panose="02020603050405020304" pitchFamily="18" charset="0"/>
              </a:rPr>
              <a:t>from </a:t>
            </a:r>
            <a:r>
              <a:rPr lang="en-US" spc="10" dirty="0">
                <a:latin typeface="Times New Roman" panose="02020603050405020304" pitchFamily="18" charset="0"/>
                <a:cs typeface="Times New Roman" panose="02020603050405020304" pitchFamily="18" charset="0"/>
              </a:rPr>
              <a:t>network  </a:t>
            </a:r>
            <a:r>
              <a:rPr lang="en-US" spc="5" dirty="0">
                <a:latin typeface="Times New Roman" panose="02020603050405020304" pitchFamily="18" charset="0"/>
                <a:cs typeface="Times New Roman" panose="02020603050405020304" pitchFamily="18" charset="0"/>
              </a:rPr>
              <a:t>layer and turns it into frames. (Frame </a:t>
            </a:r>
            <a:r>
              <a:rPr lang="en-US" dirty="0">
                <a:latin typeface="Times New Roman" panose="02020603050405020304" pitchFamily="18" charset="0"/>
                <a:cs typeface="Times New Roman" panose="02020603050405020304" pitchFamily="18" charset="0"/>
              </a:rPr>
              <a:t>contains </a:t>
            </a:r>
            <a:r>
              <a:rPr lang="en-US" spc="5" dirty="0">
                <a:latin typeface="Times New Roman" panose="02020603050405020304" pitchFamily="18" charset="0"/>
                <a:cs typeface="Times New Roman" panose="02020603050405020304" pitchFamily="18" charset="0"/>
              </a:rPr>
              <a:t>all the</a:t>
            </a:r>
            <a:r>
              <a:rPr lang="en-US" spc="-33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addressing  </a:t>
            </a:r>
            <a:r>
              <a:rPr lang="en-US" dirty="0">
                <a:latin typeface="Times New Roman" panose="02020603050405020304" pitchFamily="18" charset="0"/>
                <a:cs typeface="Times New Roman" panose="02020603050405020304" pitchFamily="18" charset="0"/>
              </a:rPr>
              <a:t>information </a:t>
            </a:r>
            <a:r>
              <a:rPr lang="en-US" spc="5" dirty="0">
                <a:latin typeface="Times New Roman" panose="02020603050405020304" pitchFamily="18" charset="0"/>
                <a:cs typeface="Times New Roman" panose="02020603050405020304" pitchFamily="18" charset="0"/>
              </a:rPr>
              <a:t>necessary </a:t>
            </a:r>
            <a:r>
              <a:rPr lang="en-US" dirty="0">
                <a:latin typeface="Times New Roman" panose="02020603050405020304" pitchFamily="18" charset="0"/>
                <a:cs typeface="Times New Roman" panose="02020603050405020304" pitchFamily="18" charset="0"/>
              </a:rPr>
              <a:t>to travel </a:t>
            </a:r>
            <a:r>
              <a:rPr lang="en-US" spc="5" dirty="0">
                <a:latin typeface="Times New Roman" panose="02020603050405020304" pitchFamily="18" charset="0"/>
                <a:cs typeface="Times New Roman" panose="02020603050405020304" pitchFamily="18" charset="0"/>
              </a:rPr>
              <a:t>from Source </a:t>
            </a:r>
            <a:r>
              <a:rPr lang="en-US" dirty="0">
                <a:latin typeface="Times New Roman" panose="02020603050405020304" pitchFamily="18" charset="0"/>
                <a:cs typeface="Times New Roman" panose="02020603050405020304" pitchFamily="18" charset="0"/>
              </a:rPr>
              <a:t>to</a:t>
            </a:r>
            <a:r>
              <a:rPr lang="en-US" spc="-3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Destination).</a:t>
            </a:r>
            <a:endParaRPr lang="en-US" sz="3200" dirty="0">
              <a:latin typeface="Times New Roman" panose="02020603050405020304" pitchFamily="18" charset="0"/>
              <a:cs typeface="Times New Roman" panose="02020603050405020304" pitchFamily="18" charset="0"/>
            </a:endParaRPr>
          </a:p>
          <a:p>
            <a:pPr marL="176213" marR="283210" indent="-165100">
              <a:buSzPct val="85185"/>
              <a:tabLst>
                <a:tab pos="287655" algn="l"/>
              </a:tabLst>
            </a:pPr>
            <a:r>
              <a:rPr lang="en-US" b="1" spc="5" dirty="0">
                <a:latin typeface="Times New Roman" panose="02020603050405020304" pitchFamily="18" charset="0"/>
                <a:cs typeface="Times New Roman" panose="02020603050405020304" pitchFamily="18" charset="0"/>
              </a:rPr>
              <a:t>Flow Control: </a:t>
            </a:r>
            <a:r>
              <a:rPr lang="en-US" spc="10" dirty="0">
                <a:latin typeface="Times New Roman" panose="02020603050405020304" pitchFamily="18" charset="0"/>
                <a:cs typeface="Times New Roman" panose="02020603050405020304" pitchFamily="18" charset="0"/>
              </a:rPr>
              <a:t>data link layer  </a:t>
            </a:r>
            <a:r>
              <a:rPr lang="en-US" spc="5" dirty="0">
                <a:latin typeface="Times New Roman" panose="02020603050405020304" pitchFamily="18" charset="0"/>
                <a:cs typeface="Times New Roman" panose="02020603050405020304" pitchFamily="18" charset="0"/>
              </a:rPr>
              <a:t>prevents the fast sender </a:t>
            </a:r>
            <a:r>
              <a:rPr lang="en-US" spc="-90" dirty="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drowning </a:t>
            </a:r>
            <a:r>
              <a:rPr lang="en-US" spc="5"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slow</a:t>
            </a:r>
            <a:r>
              <a:rPr lang="en-US" spc="-1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receiver.</a:t>
            </a:r>
          </a:p>
          <a:p>
            <a:pPr marL="176213" marR="5080" indent="-165100" algn="just">
              <a:spcBef>
                <a:spcPts val="110"/>
              </a:spcBef>
              <a:buSzPct val="85185"/>
              <a:tabLst>
                <a:tab pos="287655" algn="l"/>
              </a:tabLst>
            </a:pPr>
            <a:r>
              <a:rPr lang="en-US" b="1" spc="5" dirty="0">
                <a:latin typeface="Times New Roman" panose="02020603050405020304" pitchFamily="18" charset="0"/>
                <a:cs typeface="Times New Roman" panose="02020603050405020304" pitchFamily="18" charset="0"/>
              </a:rPr>
              <a:t>Error Control: </a:t>
            </a:r>
            <a:r>
              <a:rPr lang="en-US" dirty="0">
                <a:latin typeface="Times New Roman" panose="02020603050405020304" pitchFamily="18" charset="0"/>
                <a:cs typeface="Times New Roman" panose="02020603050405020304" pitchFamily="18" charset="0"/>
              </a:rPr>
              <a:t>It </a:t>
            </a:r>
            <a:r>
              <a:rPr lang="en-US" spc="5" dirty="0">
                <a:latin typeface="Times New Roman" panose="02020603050405020304" pitchFamily="18" charset="0"/>
                <a:cs typeface="Times New Roman" panose="02020603050405020304" pitchFamily="18" charset="0"/>
              </a:rPr>
              <a:t>provides the mechanism </a:t>
            </a:r>
            <a:r>
              <a:rPr lang="en-US" dirty="0">
                <a:latin typeface="Times New Roman" panose="02020603050405020304" pitchFamily="18" charset="0"/>
                <a:cs typeface="Times New Roman" panose="02020603050405020304" pitchFamily="18" charset="0"/>
              </a:rPr>
              <a:t>of </a:t>
            </a:r>
            <a:r>
              <a:rPr lang="en-US" spc="-15" dirty="0">
                <a:latin typeface="Times New Roman" panose="02020603050405020304" pitchFamily="18" charset="0"/>
                <a:cs typeface="Times New Roman" panose="02020603050405020304" pitchFamily="18" charset="0"/>
              </a:rPr>
              <a:t>error  </a:t>
            </a:r>
            <a:r>
              <a:rPr lang="en-US" dirty="0">
                <a:latin typeface="Times New Roman" panose="02020603050405020304" pitchFamily="18" charset="0"/>
                <a:cs typeface="Times New Roman" panose="02020603050405020304" pitchFamily="18" charset="0"/>
              </a:rPr>
              <a:t>control </a:t>
            </a:r>
            <a:r>
              <a:rPr lang="en-US" spc="5"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which it </a:t>
            </a:r>
            <a:r>
              <a:rPr lang="en-US" spc="5" dirty="0">
                <a:latin typeface="Times New Roman" panose="02020603050405020304" pitchFamily="18" charset="0"/>
                <a:cs typeface="Times New Roman" panose="02020603050405020304" pitchFamily="18" charset="0"/>
              </a:rPr>
              <a:t>detects </a:t>
            </a:r>
            <a:r>
              <a:rPr lang="en-US" spc="10" dirty="0">
                <a:latin typeface="Times New Roman" panose="02020603050405020304" pitchFamily="18" charset="0"/>
                <a:cs typeface="Times New Roman" panose="02020603050405020304" pitchFamily="18" charset="0"/>
              </a:rPr>
              <a:t>&amp; </a:t>
            </a:r>
            <a:r>
              <a:rPr lang="en-US" spc="5" dirty="0">
                <a:latin typeface="Times New Roman" panose="02020603050405020304" pitchFamily="18" charset="0"/>
                <a:cs typeface="Times New Roman" panose="02020603050405020304" pitchFamily="18" charset="0"/>
              </a:rPr>
              <a:t>retransmits </a:t>
            </a:r>
            <a:r>
              <a:rPr lang="en-US" spc="10" dirty="0">
                <a:latin typeface="Times New Roman" panose="02020603050405020304" pitchFamily="18" charset="0"/>
                <a:cs typeface="Times New Roman" panose="02020603050405020304" pitchFamily="18" charset="0"/>
              </a:rPr>
              <a:t>damaged</a:t>
            </a:r>
            <a:r>
              <a:rPr lang="en-US" spc="-4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lost</a:t>
            </a:r>
            <a:r>
              <a:rPr lang="en-US" spc="-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frames.</a:t>
            </a:r>
            <a:endParaRPr lang="en-US" sz="3200" dirty="0">
              <a:latin typeface="Times New Roman" panose="02020603050405020304" pitchFamily="18" charset="0"/>
              <a:cs typeface="Times New Roman" panose="02020603050405020304" pitchFamily="18" charset="0"/>
            </a:endParaRPr>
          </a:p>
          <a:p>
            <a:pPr marL="176213" marR="88900" indent="-165100">
              <a:buSzPct val="85185"/>
              <a:tabLst>
                <a:tab pos="287655" algn="l"/>
              </a:tabLst>
            </a:pPr>
            <a:r>
              <a:rPr lang="en-US" b="1" spc="5" dirty="0">
                <a:latin typeface="Times New Roman" panose="02020603050405020304" pitchFamily="18" charset="0"/>
                <a:cs typeface="Times New Roman" panose="02020603050405020304" pitchFamily="18" charset="0"/>
              </a:rPr>
              <a:t>Access Control: </a:t>
            </a:r>
            <a:r>
              <a:rPr lang="en-US" spc="10" dirty="0">
                <a:latin typeface="Times New Roman" panose="02020603050405020304" pitchFamily="18" charset="0"/>
                <a:cs typeface="Times New Roman" panose="02020603050405020304" pitchFamily="18" charset="0"/>
              </a:rPr>
              <a:t>When </a:t>
            </a:r>
            <a:r>
              <a:rPr lang="en-US" spc="5" dirty="0">
                <a:latin typeface="Times New Roman" panose="02020603050405020304" pitchFamily="18" charset="0"/>
                <a:cs typeface="Times New Roman" panose="02020603050405020304" pitchFamily="18" charset="0"/>
              </a:rPr>
              <a:t>single communication </a:t>
            </a:r>
            <a:r>
              <a:rPr lang="en-US" spc="10" dirty="0">
                <a:latin typeface="Times New Roman" panose="02020603050405020304" pitchFamily="18" charset="0"/>
                <a:cs typeface="Times New Roman" panose="02020603050405020304" pitchFamily="18" charset="0"/>
              </a:rPr>
              <a:t>Channel </a:t>
            </a:r>
            <a:r>
              <a:rPr lang="en-US" spc="5" dirty="0">
                <a:latin typeface="Times New Roman" panose="02020603050405020304" pitchFamily="18" charset="0"/>
                <a:cs typeface="Times New Roman" panose="02020603050405020304" pitchFamily="18" charset="0"/>
              </a:rPr>
              <a:t>is  shared by </a:t>
            </a:r>
            <a:r>
              <a:rPr lang="en-US" dirty="0">
                <a:latin typeface="Times New Roman" panose="02020603050405020304" pitchFamily="18" charset="0"/>
                <a:cs typeface="Times New Roman" panose="02020603050405020304" pitchFamily="18" charset="0"/>
              </a:rPr>
              <a:t>multiple </a:t>
            </a:r>
            <a:r>
              <a:rPr lang="en-US" spc="5" dirty="0">
                <a:latin typeface="Times New Roman" panose="02020603050405020304" pitchFamily="18" charset="0"/>
                <a:cs typeface="Times New Roman" panose="02020603050405020304" pitchFamily="18" charset="0"/>
              </a:rPr>
              <a:t>devices, </a:t>
            </a:r>
            <a:r>
              <a:rPr lang="en-US" spc="10" dirty="0">
                <a:latin typeface="Times New Roman" panose="02020603050405020304" pitchFamily="18" charset="0"/>
                <a:cs typeface="Times New Roman" panose="02020603050405020304" pitchFamily="18" charset="0"/>
              </a:rPr>
              <a:t>MAC </a:t>
            </a:r>
            <a:r>
              <a:rPr lang="en-US" spc="5" dirty="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data link layer  </a:t>
            </a:r>
            <a:r>
              <a:rPr lang="en-US" spc="5" dirty="0">
                <a:latin typeface="Times New Roman" panose="02020603050405020304" pitchFamily="18" charset="0"/>
                <a:cs typeface="Times New Roman" panose="02020603050405020304" pitchFamily="18" charset="0"/>
              </a:rPr>
              <a:t>provides help </a:t>
            </a:r>
            <a:r>
              <a:rPr lang="en-US"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determine </a:t>
            </a:r>
            <a:r>
              <a:rPr lang="en-US" dirty="0">
                <a:latin typeface="Times New Roman" panose="02020603050405020304" pitchFamily="18" charset="0"/>
                <a:cs typeface="Times New Roman" panose="02020603050405020304" pitchFamily="18" charset="0"/>
              </a:rPr>
              <a:t>which </a:t>
            </a:r>
            <a:r>
              <a:rPr lang="en-US" spc="5" dirty="0">
                <a:latin typeface="Times New Roman" panose="02020603050405020304" pitchFamily="18" charset="0"/>
                <a:cs typeface="Times New Roman" panose="02020603050405020304" pitchFamily="18" charset="0"/>
              </a:rPr>
              <a:t>device has</a:t>
            </a:r>
            <a:r>
              <a:rPr lang="en-US" spc="-37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control  </a:t>
            </a:r>
            <a:r>
              <a:rPr lang="en-US" spc="5" dirty="0">
                <a:latin typeface="Times New Roman" panose="02020603050405020304" pitchFamily="18" charset="0"/>
                <a:cs typeface="Times New Roman" panose="02020603050405020304" pitchFamily="18" charset="0"/>
              </a:rPr>
              <a:t>over the</a:t>
            </a:r>
            <a:r>
              <a:rPr lang="en-US" spc="-1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channel.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13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Framing</a:t>
            </a:r>
          </a:p>
        </p:txBody>
      </p:sp>
      <p:sp>
        <p:nvSpPr>
          <p:cNvPr id="3" name="Content Placeholder 2"/>
          <p:cNvSpPr>
            <a:spLocks noGrp="1"/>
          </p:cNvSpPr>
          <p:nvPr>
            <p:ph idx="1"/>
          </p:nvPr>
        </p:nvSpPr>
        <p:spPr/>
        <p:txBody>
          <a:bodyPr/>
          <a:lstStyle/>
          <a:p>
            <a:pPr marL="0" indent="0"/>
            <a:r>
              <a:rPr lang="en-US" sz="2200" spc="5" dirty="0">
                <a:latin typeface="Times New Roman" panose="02020603050405020304" pitchFamily="18" charset="0"/>
                <a:cs typeface="Times New Roman" panose="02020603050405020304" pitchFamily="18" charset="0"/>
              </a:rPr>
              <a:t>Data is encapsulated by the data link layer with a header and a trailer to form a frame.</a:t>
            </a:r>
          </a:p>
          <a:p>
            <a:pPr marL="0" indent="0"/>
            <a:r>
              <a:rPr lang="en-US" sz="2200" spc="5" dirty="0">
                <a:latin typeface="Times New Roman" panose="02020603050405020304" pitchFamily="18" charset="0"/>
                <a:cs typeface="Times New Roman" panose="02020603050405020304" pitchFamily="18" charset="0"/>
              </a:rPr>
              <a:t>A data link frame has three parts:</a:t>
            </a:r>
          </a:p>
          <a:p>
            <a:pPr marL="415985" lvl="1" indent="-342900"/>
            <a:r>
              <a:rPr lang="en-US" sz="2200" spc="5" dirty="0">
                <a:latin typeface="Times New Roman" panose="02020603050405020304" pitchFamily="18" charset="0"/>
                <a:cs typeface="Times New Roman" panose="02020603050405020304" pitchFamily="18" charset="0"/>
              </a:rPr>
              <a:t>Header</a:t>
            </a:r>
          </a:p>
          <a:p>
            <a:pPr marL="415985" lvl="1" indent="-342900"/>
            <a:r>
              <a:rPr lang="en-US" sz="2200" spc="5" dirty="0">
                <a:latin typeface="Times New Roman" panose="02020603050405020304" pitchFamily="18" charset="0"/>
                <a:cs typeface="Times New Roman" panose="02020603050405020304" pitchFamily="18" charset="0"/>
              </a:rPr>
              <a:t>Data</a:t>
            </a:r>
          </a:p>
          <a:p>
            <a:pPr marL="415985" lvl="1" indent="-342900"/>
            <a:r>
              <a:rPr lang="en-US" sz="2200" spc="5" dirty="0">
                <a:latin typeface="Times New Roman" panose="02020603050405020304" pitchFamily="18" charset="0"/>
                <a:cs typeface="Times New Roman" panose="02020603050405020304" pitchFamily="18" charset="0"/>
              </a:rPr>
              <a:t>Trailer</a:t>
            </a:r>
          </a:p>
          <a:p>
            <a:pPr marL="0" lvl="1" indent="0" defTabSz="457105">
              <a:buClrTx/>
              <a:buNone/>
            </a:pPr>
            <a:r>
              <a:rPr lang="en-US" sz="2200" spc="5" dirty="0">
                <a:latin typeface="Times New Roman" panose="02020603050405020304" pitchFamily="18" charset="0"/>
                <a:cs typeface="Times New Roman" panose="02020603050405020304" pitchFamily="18" charset="0"/>
              </a:rPr>
              <a:t>The fields of the header and trailer vary according to data link layer protocol.</a:t>
            </a:r>
          </a:p>
          <a:p>
            <a:pPr marL="0" lvl="1" indent="0" defTabSz="457105">
              <a:buClrTx/>
              <a:buNone/>
            </a:pPr>
            <a:r>
              <a:rPr lang="en-US" sz="2200" spc="5" dirty="0">
                <a:latin typeface="Times New Roman" panose="02020603050405020304" pitchFamily="18" charset="0"/>
                <a:cs typeface="Times New Roman" panose="02020603050405020304" pitchFamily="18" charset="0"/>
              </a:rPr>
              <a:t>The amount of control information carried with in the frame varies according to access control information and logical topology.</a:t>
            </a:r>
          </a:p>
          <a:p>
            <a:endParaRPr lang="en-US" dirty="0"/>
          </a:p>
        </p:txBody>
      </p:sp>
    </p:spTree>
    <p:extLst>
      <p:ext uri="{BB962C8B-B14F-4D97-AF65-F5344CB8AC3E}">
        <p14:creationId xmlns:p14="http://schemas.microsoft.com/office/powerpoint/2010/main" val="411765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4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Link Sub Layers </a:t>
            </a:r>
          </a:p>
        </p:txBody>
      </p:sp>
      <p:sp>
        <p:nvSpPr>
          <p:cNvPr id="3" name="Content Placeholder 2"/>
          <p:cNvSpPr>
            <a:spLocks noGrp="1"/>
          </p:cNvSpPr>
          <p:nvPr>
            <p:ph idx="1"/>
          </p:nvPr>
        </p:nvSpPr>
        <p:spPr/>
        <p:txBody>
          <a:bodyPr>
            <a:normAutofit/>
          </a:bodyPr>
          <a:lstStyle/>
          <a:p>
            <a:pPr marL="0" indent="0"/>
            <a:r>
              <a:rPr lang="en-US" sz="2200" spc="5" dirty="0">
                <a:latin typeface="Times New Roman" panose="02020603050405020304" pitchFamily="18" charset="0"/>
                <a:cs typeface="Times New Roman" panose="02020603050405020304" pitchFamily="18" charset="0"/>
              </a:rPr>
              <a:t>The Data Link Layer consists of two </a:t>
            </a:r>
            <a:r>
              <a:rPr lang="en-US" sz="2200" spc="5" dirty="0" err="1">
                <a:latin typeface="Times New Roman" panose="02020603050405020304" pitchFamily="18" charset="0"/>
                <a:cs typeface="Times New Roman" panose="02020603050405020304" pitchFamily="18" charset="0"/>
              </a:rPr>
              <a:t>sublayers</a:t>
            </a:r>
            <a:r>
              <a:rPr lang="en-US" sz="2200" spc="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Logical Link Control (LLC) </a:t>
            </a:r>
            <a:r>
              <a:rPr lang="en-US" sz="2200" spc="5" dirty="0">
                <a:latin typeface="Times New Roman" panose="02020603050405020304" pitchFamily="18" charset="0"/>
                <a:cs typeface="Times New Roman" panose="02020603050405020304" pitchFamily="18" charset="0"/>
              </a:rPr>
              <a:t>and</a:t>
            </a:r>
            <a:r>
              <a:rPr lang="en-US" sz="2200" b="1" spc="5" dirty="0">
                <a:latin typeface="Times New Roman" panose="02020603050405020304" pitchFamily="18" charset="0"/>
                <a:cs typeface="Times New Roman" panose="02020603050405020304" pitchFamily="18" charset="0"/>
              </a:rPr>
              <a:t> Media Access Control (MAC).</a:t>
            </a:r>
          </a:p>
          <a:p>
            <a:pPr marL="58738" lvl="2" indent="87313"/>
            <a:r>
              <a:rPr lang="en-US" sz="2200" spc="5" dirty="0">
                <a:latin typeface="Times New Roman" panose="02020603050405020304" pitchFamily="18" charset="0"/>
                <a:cs typeface="Times New Roman" panose="02020603050405020304" pitchFamily="18" charset="0"/>
              </a:rPr>
              <a:t>The </a:t>
            </a:r>
            <a:r>
              <a:rPr lang="en-US" sz="2200" b="1" spc="5" dirty="0">
                <a:latin typeface="Times New Roman" panose="02020603050405020304" pitchFamily="18" charset="0"/>
                <a:cs typeface="Times New Roman" panose="02020603050405020304" pitchFamily="18" charset="0"/>
              </a:rPr>
              <a:t>LLC </a:t>
            </a:r>
            <a:r>
              <a:rPr lang="en-US" sz="2200" b="1" spc="5" dirty="0" err="1">
                <a:latin typeface="Times New Roman" panose="02020603050405020304" pitchFamily="18" charset="0"/>
                <a:cs typeface="Times New Roman" panose="02020603050405020304" pitchFamily="18" charset="0"/>
              </a:rPr>
              <a:t>sublayer</a:t>
            </a:r>
            <a:r>
              <a:rPr lang="en-US" sz="2200" b="1" spc="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communicates between the networking software at the upper layers and the device hardware at the lower layers.</a:t>
            </a:r>
          </a:p>
          <a:p>
            <a:pPr marL="58738" lvl="2" indent="87313"/>
            <a:r>
              <a:rPr lang="en-US" sz="2200" spc="5" dirty="0">
                <a:latin typeface="Times New Roman" panose="02020603050405020304" pitchFamily="18" charset="0"/>
                <a:cs typeface="Times New Roman" panose="02020603050405020304" pitchFamily="18" charset="0"/>
              </a:rPr>
              <a:t>Places information in the frame to identify which network layer protocol is used for the frame.</a:t>
            </a:r>
          </a:p>
          <a:p>
            <a:pPr marL="58738" lvl="2" indent="87313"/>
            <a:r>
              <a:rPr lang="en-US" sz="2200" spc="5" dirty="0">
                <a:latin typeface="Times New Roman" panose="02020603050405020304" pitchFamily="18" charset="0"/>
                <a:cs typeface="Times New Roman" panose="02020603050405020304" pitchFamily="18" charset="0"/>
              </a:rPr>
              <a:t>The</a:t>
            </a:r>
            <a:r>
              <a:rPr lang="en-US" sz="2200" b="1" spc="5" dirty="0">
                <a:latin typeface="Times New Roman" panose="02020603050405020304" pitchFamily="18" charset="0"/>
                <a:cs typeface="Times New Roman" panose="02020603050405020304" pitchFamily="18" charset="0"/>
              </a:rPr>
              <a:t> MAC </a:t>
            </a:r>
            <a:r>
              <a:rPr lang="en-US" sz="2200" b="1" spc="5" dirty="0" err="1">
                <a:latin typeface="Times New Roman" panose="02020603050405020304" pitchFamily="18" charset="0"/>
                <a:cs typeface="Times New Roman" panose="02020603050405020304" pitchFamily="18" charset="0"/>
              </a:rPr>
              <a:t>sublayer</a:t>
            </a:r>
            <a:r>
              <a:rPr lang="en-US" sz="2200" b="1" spc="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is responsible for data encapsulation and media access control.</a:t>
            </a:r>
          </a:p>
          <a:p>
            <a:pPr marL="58738" lvl="2" indent="87313"/>
            <a:r>
              <a:rPr lang="en-US" sz="2200" spc="5" dirty="0">
                <a:latin typeface="Times New Roman" panose="02020603050405020304" pitchFamily="18" charset="0"/>
                <a:cs typeface="Times New Roman" panose="02020603050405020304" pitchFamily="18" charset="0"/>
              </a:rPr>
              <a:t>Responsible for data encapsulation and media access control, and provides data link layer addressing.</a:t>
            </a:r>
          </a:p>
          <a:p>
            <a:pPr marL="342900" indent="-342900"/>
            <a:endParaRPr lang="en-US" sz="1600" dirty="0">
              <a:solidFill>
                <a:srgbClr val="000000"/>
              </a:solidFill>
            </a:endParaRPr>
          </a:p>
          <a:p>
            <a:endParaRPr lang="en-US" dirty="0"/>
          </a:p>
        </p:txBody>
      </p:sp>
    </p:spTree>
    <p:extLst>
      <p:ext uri="{BB962C8B-B14F-4D97-AF65-F5344CB8AC3E}">
        <p14:creationId xmlns:p14="http://schemas.microsoft.com/office/powerpoint/2010/main" val="56187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360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1795</Words>
  <Application>Microsoft Office PowerPoint</Application>
  <PresentationFormat>On-screen Show (4:3)</PresentationFormat>
  <Paragraphs>137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Clarity</vt:lpstr>
      <vt:lpstr>  Chapter FIVE</vt:lpstr>
      <vt:lpstr>Data Link Layer </vt:lpstr>
      <vt:lpstr>Data Link Layer</vt:lpstr>
      <vt:lpstr>Cont..</vt:lpstr>
      <vt:lpstr>Link layer services</vt:lpstr>
      <vt:lpstr>Framing</vt:lpstr>
      <vt:lpstr>PowerPoint Presentation</vt:lpstr>
      <vt:lpstr>Data Link Sub Layers </vt:lpstr>
      <vt:lpstr>PowerPoint Presentation</vt:lpstr>
      <vt:lpstr>Multiple Access Protocols </vt:lpstr>
      <vt:lpstr>CSMA/CD and CSMA/CA </vt:lpstr>
      <vt:lpstr>Cont..</vt:lpstr>
      <vt:lpstr>Data Link and its responsibilities </vt:lpstr>
      <vt:lpstr>Cont..</vt:lpstr>
      <vt:lpstr>Data Link Layer Protocols </vt:lpstr>
      <vt:lpstr>Physical Layer </vt:lpstr>
      <vt:lpstr> Physical Layer</vt:lpstr>
      <vt:lpstr>PowerPoint Presentation</vt:lpstr>
      <vt:lpstr>Cont..</vt:lpstr>
      <vt:lpstr>Signaling and encoding </vt:lpstr>
      <vt:lpstr>Bits </vt:lpstr>
      <vt:lpstr>Ethernet</vt:lpstr>
      <vt:lpstr>Point-to-Point Protocol</vt:lpstr>
      <vt:lpstr>Cont..</vt:lpstr>
      <vt:lpstr>Cont..</vt:lpstr>
      <vt:lpstr>LAN Devices:</vt:lpstr>
      <vt:lpstr>WAN Devices</vt:lpstr>
      <vt:lpstr>Physical Layer and its responsibilities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users</dc:creator>
  <cp:lastModifiedBy>Mohammed Nuru</cp:lastModifiedBy>
  <cp:revision>734</cp:revision>
  <dcterms:created xsi:type="dcterms:W3CDTF">2022-07-20T08:26:01Z</dcterms:created>
  <dcterms:modified xsi:type="dcterms:W3CDTF">2023-02-23T07:45:37Z</dcterms:modified>
</cp:coreProperties>
</file>