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F53FC-C89D-4353-9665-8C0CD7F2DB91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8072D-D969-447A-8C13-3C5742C29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4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67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CF68-EDC3-497B-B723-4F4569ECE3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7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8072D-D969-447A-8C13-3C5742C298D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5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CF68-EDC3-497B-B723-4F4569ECE38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EACF3EE-5124-4C88-9198-09D9E6BA8A64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CF68-EDC3-497B-B723-4F4569ECE38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8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CF68-EDC3-497B-B723-4F4569ECE38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9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617" indent="-281007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026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63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24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285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246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07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168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Discrete Mathematics and its Applications</a:t>
            </a:r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617" indent="-281007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026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63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24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285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246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07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168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40E8E4-1F22-4757-BED3-7AEE425C1389}" type="datetime1">
              <a:rPr lang="en-US" sz="1200"/>
              <a:pPr/>
              <a:t>4/8/2023</a:t>
            </a:fld>
            <a:endParaRPr lang="en-US" sz="1200"/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617" indent="-281007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026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63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24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285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246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07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168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/>
              <a:t>(c)2001-2002, Michael P. Frank</a:t>
            </a:r>
          </a:p>
        </p:txBody>
      </p:sp>
      <p:sp>
        <p:nvSpPr>
          <p:cNvPr id="4813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617" indent="-281007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026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63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247" indent="-224805" defTabSz="927322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285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2468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07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1689" indent="-224805" defTabSz="9273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B5BA1E-CA07-4725-B6ED-5BB16736040E}" type="slidenum">
              <a:rPr lang="ar-JO" sz="1200"/>
              <a:pPr/>
              <a:t>41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5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4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9FB0F-6963-4E4F-A445-AA51CEB99033}" type="datetime1">
              <a:rPr lang="en-US"/>
              <a:pPr>
                <a:defRPr/>
              </a:pPr>
              <a:t>4/8/2023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5ACFE-B52E-4BEB-910D-F44A1D7A7F2B}" type="slidenum">
              <a:rPr lang="ar-J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1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0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4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C417-3556-4CFC-A288-7333E67F81D6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2E16-3C8D-46F2-9C75-6523CE735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6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</a:rPr>
              <a:t>Elements of Graph Theory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70163" y="1579563"/>
            <a:ext cx="2662589" cy="7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4400" i="1" dirty="0">
                <a:latin typeface="Arial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31893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568952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8. n-Cubes:- </a:t>
            </a:r>
          </a:p>
          <a:p>
            <a:pPr marL="0" indent="0">
              <a:buNone/>
            </a:pPr>
            <a:r>
              <a:rPr lang="en-GB" dirty="0" smtClean="0"/>
              <a:t>An </a:t>
            </a:r>
            <a:r>
              <a:rPr lang="en-GB" dirty="0">
                <a:solidFill>
                  <a:srgbClr val="00B0F0"/>
                </a:solidFill>
              </a:rPr>
              <a:t>n-dimensional hypercube</a:t>
            </a:r>
            <a:r>
              <a:rPr lang="en-GB" dirty="0"/>
              <a:t>, or n-cube, denoted by </a:t>
            </a:r>
            <a:r>
              <a:rPr lang="en-GB" dirty="0" err="1">
                <a:solidFill>
                  <a:srgbClr val="00B0F0"/>
                </a:solidFill>
              </a:rPr>
              <a:t>Qn</a:t>
            </a:r>
            <a:r>
              <a:rPr lang="en-GB" dirty="0"/>
              <a:t>, is a graph that has </a:t>
            </a:r>
            <a:r>
              <a:rPr lang="en-GB" b="1" dirty="0">
                <a:solidFill>
                  <a:srgbClr val="00B0F0"/>
                </a:solidFill>
              </a:rPr>
              <a:t>vertices representing </a:t>
            </a:r>
            <a:r>
              <a:rPr lang="en-GB" b="1" dirty="0" smtClean="0">
                <a:solidFill>
                  <a:srgbClr val="00B0F0"/>
                </a:solidFill>
              </a:rPr>
              <a:t>the       </a:t>
            </a:r>
            <a:r>
              <a:rPr lang="en-GB" b="1" dirty="0">
                <a:solidFill>
                  <a:srgbClr val="00B0F0"/>
                </a:solidFill>
              </a:rPr>
              <a:t>bit strings of length n</a:t>
            </a:r>
            <a:r>
              <a:rPr lang="en-GB" dirty="0"/>
              <a:t>. Two vertices are adjacent if and only if the bit strings that they </a:t>
            </a:r>
            <a:r>
              <a:rPr lang="en-GB" dirty="0">
                <a:solidFill>
                  <a:srgbClr val="00B0F0"/>
                </a:solidFill>
              </a:rPr>
              <a:t>represent differ in exactly </a:t>
            </a:r>
            <a:r>
              <a:rPr lang="en-GB" dirty="0"/>
              <a:t>one bit position. We display Q1, Q2, and Q3 in Figure </a:t>
            </a:r>
            <a:r>
              <a:rPr lang="en-GB" dirty="0" smtClean="0"/>
              <a:t>below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7320" y="44624"/>
            <a:ext cx="7571184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16" y="2060848"/>
            <a:ext cx="448816" cy="36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64484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3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796"/>
            <a:ext cx="6779096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Graph </a:t>
            </a:r>
            <a:r>
              <a:rPr lang="en-GB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54461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Adjacency:-</a:t>
            </a:r>
            <a:r>
              <a:rPr lang="en-GB" dirty="0" smtClean="0"/>
              <a:t>Two </a:t>
            </a:r>
            <a:r>
              <a:rPr lang="en-GB" dirty="0"/>
              <a:t>vertices u and v in an undirected graph G are called </a:t>
            </a:r>
            <a:r>
              <a:rPr lang="en-GB" dirty="0">
                <a:solidFill>
                  <a:srgbClr val="00B0F0"/>
                </a:solidFill>
              </a:rPr>
              <a:t>adjacent</a:t>
            </a:r>
            <a:r>
              <a:rPr lang="en-GB" dirty="0"/>
              <a:t> (or </a:t>
            </a:r>
            <a:r>
              <a:rPr lang="en-GB" dirty="0" err="1"/>
              <a:t>neighbors</a:t>
            </a:r>
            <a:r>
              <a:rPr lang="en-GB" dirty="0"/>
              <a:t>) in G if u and v are </a:t>
            </a:r>
            <a:r>
              <a:rPr lang="en-GB" dirty="0">
                <a:solidFill>
                  <a:srgbClr val="00B0F0"/>
                </a:solidFill>
              </a:rPr>
              <a:t>endpoints</a:t>
            </a:r>
            <a:r>
              <a:rPr lang="en-GB" dirty="0"/>
              <a:t> of an edge e of G. Such an edge e is called </a:t>
            </a:r>
            <a:r>
              <a:rPr lang="en-GB" dirty="0">
                <a:solidFill>
                  <a:srgbClr val="00B0F0"/>
                </a:solidFill>
              </a:rPr>
              <a:t>incident</a:t>
            </a:r>
            <a:r>
              <a:rPr lang="en-GB" dirty="0"/>
              <a:t> with the vertices u and v and e is said to connect u and v</a:t>
            </a:r>
            <a:r>
              <a:rPr lang="en-GB" dirty="0" smtClean="0"/>
              <a:t>.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F0"/>
                </a:solidFill>
              </a:rPr>
              <a:t>Degree:- </a:t>
            </a:r>
            <a:r>
              <a:rPr lang="en-GB" dirty="0" smtClean="0"/>
              <a:t>The </a:t>
            </a:r>
            <a:r>
              <a:rPr lang="en-GB" dirty="0"/>
              <a:t>degree of a vertex in an undirected graph is the number of edges incident with it, except that a loop at a vertex contributes twice to the degree of that vertex. The degree of the vertex v is denoted by </a:t>
            </a:r>
            <a:r>
              <a:rPr lang="en-GB" dirty="0" err="1"/>
              <a:t>deg</a:t>
            </a:r>
            <a:r>
              <a:rPr lang="en-GB" dirty="0"/>
              <a:t>(v</a:t>
            </a:r>
            <a:r>
              <a:rPr lang="en-GB" dirty="0" smtClean="0"/>
              <a:t>).</a:t>
            </a:r>
          </a:p>
          <a:p>
            <a:r>
              <a:rPr lang="en-US" altLang="zh-TW" b="1" dirty="0"/>
              <a:t>degree</a:t>
            </a:r>
            <a:r>
              <a:rPr lang="en-US" altLang="zh-TW" dirty="0"/>
              <a:t> of a vertex: number of edges </a:t>
            </a:r>
            <a:r>
              <a:rPr lang="en-US" altLang="zh-TW" dirty="0" smtClean="0"/>
              <a:t>connected (</a:t>
            </a:r>
            <a:r>
              <a:rPr lang="en-US" altLang="zh-TW" dirty="0" err="1" smtClean="0"/>
              <a:t>indegree</a:t>
            </a:r>
            <a:r>
              <a:rPr lang="en-US" altLang="zh-TW" dirty="0"/>
              <a:t>, </a:t>
            </a:r>
            <a:r>
              <a:rPr lang="en-US" altLang="zh-TW" dirty="0" err="1"/>
              <a:t>outdegree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300190"/>
              </p:ext>
            </p:extLst>
          </p:nvPr>
        </p:nvGraphicFramePr>
        <p:xfrm>
          <a:off x="1115616" y="5589240"/>
          <a:ext cx="64214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286000" imgH="368300" progId="Equation.3">
                  <p:embed/>
                </p:oleObj>
              </mc:Choice>
              <mc:Fallback>
                <p:oleObj name="Equation" r:id="rId3" imgW="2286000" imgH="368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89240"/>
                        <a:ext cx="64214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571184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52" y="1037665"/>
            <a:ext cx="8229600" cy="4525963"/>
          </a:xfrm>
        </p:spPr>
        <p:txBody>
          <a:bodyPr/>
          <a:lstStyle/>
          <a:p>
            <a:r>
              <a:rPr lang="en-GB" dirty="0" smtClean="0"/>
              <a:t>Find the degrees of each vertex in the following graph G and H.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" y="2348880"/>
            <a:ext cx="9110086" cy="283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7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5121"/>
            <a:ext cx="7571184" cy="70609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496944" cy="4752528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An undirected graph has an even number of vertices of odd degree</a:t>
            </a:r>
            <a:r>
              <a:rPr lang="en-GB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GB" dirty="0"/>
              <a:t>In a graph with directed edges the in-degree of a vertex v, denoted by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deg</a:t>
            </a:r>
            <a:r>
              <a:rPr lang="en-GB" dirty="0"/>
              <a:t>−(v</a:t>
            </a:r>
            <a:r>
              <a:rPr lang="en-GB" dirty="0" smtClean="0"/>
              <a:t>) = </a:t>
            </a:r>
            <a:r>
              <a:rPr lang="en-GB" dirty="0"/>
              <a:t>is the </a:t>
            </a:r>
            <a:r>
              <a:rPr lang="en-GB" dirty="0">
                <a:solidFill>
                  <a:srgbClr val="C00000"/>
                </a:solidFill>
              </a:rPr>
              <a:t>number of edges with v</a:t>
            </a:r>
            <a:r>
              <a:rPr lang="en-GB" dirty="0"/>
              <a:t> as their </a:t>
            </a:r>
            <a:r>
              <a:rPr lang="en-GB" dirty="0">
                <a:solidFill>
                  <a:srgbClr val="C00000"/>
                </a:solidFill>
              </a:rPr>
              <a:t>terminal vertex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out-degree of v, denoted by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deg</a:t>
            </a:r>
            <a:r>
              <a:rPr lang="en-GB" dirty="0"/>
              <a:t>+(v</a:t>
            </a:r>
            <a:r>
              <a:rPr lang="en-GB" dirty="0" smtClean="0"/>
              <a:t>) = </a:t>
            </a:r>
            <a:r>
              <a:rPr lang="en-GB" dirty="0"/>
              <a:t>is the </a:t>
            </a:r>
            <a:r>
              <a:rPr lang="en-GB" dirty="0">
                <a:solidFill>
                  <a:srgbClr val="C00000"/>
                </a:solidFill>
              </a:rPr>
              <a:t>number of edges with v </a:t>
            </a:r>
            <a:r>
              <a:rPr lang="en-GB" dirty="0"/>
              <a:t>as their </a:t>
            </a:r>
            <a:r>
              <a:rPr lang="en-GB" dirty="0">
                <a:solidFill>
                  <a:srgbClr val="C00000"/>
                </a:solidFill>
              </a:rPr>
              <a:t>initial vertex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Note </a:t>
            </a:r>
            <a:r>
              <a:rPr lang="en-GB" dirty="0">
                <a:solidFill>
                  <a:srgbClr val="C00000"/>
                </a:solidFill>
              </a:rPr>
              <a:t>that </a:t>
            </a:r>
            <a:r>
              <a:rPr lang="en-GB" dirty="0" smtClean="0">
                <a:solidFill>
                  <a:srgbClr val="C00000"/>
                </a:solidFill>
              </a:rPr>
              <a:t>:A</a:t>
            </a:r>
            <a:r>
              <a:rPr lang="en-GB" dirty="0" smtClean="0"/>
              <a:t> </a:t>
            </a:r>
            <a:r>
              <a:rPr lang="en-GB" dirty="0">
                <a:solidFill>
                  <a:srgbClr val="C00000"/>
                </a:solidFill>
              </a:rPr>
              <a:t>loop </a:t>
            </a:r>
            <a:r>
              <a:rPr lang="en-GB" dirty="0"/>
              <a:t>at a vertex contributes </a:t>
            </a:r>
            <a:r>
              <a:rPr lang="en-GB" dirty="0">
                <a:solidFill>
                  <a:srgbClr val="C00000"/>
                </a:solidFill>
              </a:rPr>
              <a:t>1</a:t>
            </a:r>
            <a:r>
              <a:rPr lang="en-GB" dirty="0"/>
              <a:t> to both the in-degree and the out-degree of this vertex</a:t>
            </a:r>
            <a:r>
              <a:rPr lang="en-GB" dirty="0" smtClean="0"/>
              <a:t>.)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Example:- </a:t>
            </a:r>
            <a:r>
              <a:rPr lang="en-GB" dirty="0" smtClean="0"/>
              <a:t>Find </a:t>
            </a:r>
            <a:r>
              <a:rPr lang="en-GB" dirty="0"/>
              <a:t>the in-degree and out-degree of each vertex in the graph G with directed edges shown in </a:t>
            </a:r>
            <a:r>
              <a:rPr lang="en-GB" dirty="0" smtClean="0"/>
              <a:t>Figure below.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13176"/>
            <a:ext cx="2819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98925"/>
            <a:ext cx="47148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1912" y="76200"/>
            <a:ext cx="9082087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GB" sz="3600" dirty="0"/>
              <a:t>Continued…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8112" y="548681"/>
            <a:ext cx="36337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b="1" dirty="0" smtClean="0">
                <a:solidFill>
                  <a:srgbClr val="00B0F0"/>
                </a:solidFill>
              </a:rPr>
              <a:t>3.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Subgraphs</a:t>
            </a:r>
            <a:r>
              <a:rPr lang="en-US" altLang="zh-TW" b="1" dirty="0" smtClean="0">
                <a:solidFill>
                  <a:srgbClr val="00B0F0"/>
                </a:solidFill>
              </a:rPr>
              <a:t> </a:t>
            </a:r>
            <a:endParaRPr lang="en-US" altLang="zh-TW" b="1" dirty="0">
              <a:solidFill>
                <a:srgbClr val="00B0F0"/>
              </a:solidFill>
            </a:endParaRPr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738271"/>
              </p:ext>
            </p:extLst>
          </p:nvPr>
        </p:nvGraphicFramePr>
        <p:xfrm>
          <a:off x="234950" y="1206500"/>
          <a:ext cx="8794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771720" imgH="685800" progId="Equation.3">
                  <p:embed/>
                </p:oleObj>
              </mc:Choice>
              <mc:Fallback>
                <p:oleObj name="Equation" r:id="rId3" imgW="377172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1206500"/>
                        <a:ext cx="87947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073150" y="3054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996950" y="4959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2063750" y="3282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139950" y="45021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34950" y="3892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>
            <a:off x="450850" y="32067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463550" y="3498850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139950" y="3511550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1060450" y="45783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 flipV="1">
            <a:off x="450850" y="40322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25550" y="3206750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976313" y="25765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38113" y="3490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976313" y="5167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119313" y="47101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271713" y="3262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463550" y="3968750"/>
            <a:ext cx="1739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4959350" y="3206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4883150" y="5111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5949950" y="3435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6026150" y="4654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4121150" y="4044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4337050" y="33591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4946650" y="47307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 flipV="1">
            <a:off x="4337050" y="41846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5111750" y="3359150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862513" y="2728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024313" y="3643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862513" y="53197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6005513" y="48625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6157913" y="34147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7473950" y="4349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8540750" y="2673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8616950" y="3892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6711950" y="3282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 flipV="1">
            <a:off x="6940550" y="2889250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8616950" y="2901950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 flipH="1">
            <a:off x="7537450" y="39687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H="1" flipV="1">
            <a:off x="6927850" y="34226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6615113" y="2881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>
            <a:off x="7453313" y="45577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8596313" y="41005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8748713" y="28051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6940550" y="3359150"/>
            <a:ext cx="1739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2805113" y="29575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728913" y="4405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3567113" y="41767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 flipV="1">
            <a:off x="3054350" y="4641850"/>
            <a:ext cx="6731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1" name="Oval 53"/>
          <p:cNvSpPr>
            <a:spLocks noChangeArrowheads="1"/>
          </p:cNvSpPr>
          <p:nvPr/>
        </p:nvSpPr>
        <p:spPr bwMode="auto">
          <a:xfrm>
            <a:off x="3663950" y="4578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2825750" y="4730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3054350" y="3206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>
            <a:off x="158750" y="2520950"/>
            <a:ext cx="8902700" cy="387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>
            <a:off x="2590800" y="25209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>
            <a:off x="3962400" y="25209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7" name="Line 59"/>
          <p:cNvSpPr>
            <a:spLocks noChangeShapeType="1"/>
          </p:cNvSpPr>
          <p:nvPr/>
        </p:nvSpPr>
        <p:spPr bwMode="auto">
          <a:xfrm>
            <a:off x="6477000" y="25209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3948113" y="5624513"/>
            <a:ext cx="195733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spanning </a:t>
            </a:r>
            <a:r>
              <a:rPr lang="en-US" altLang="zh-TW" dirty="0" err="1"/>
              <a:t>subgraph</a:t>
            </a:r>
            <a:endParaRPr lang="en-US" altLang="zh-TW" dirty="0"/>
          </a:p>
          <a:p>
            <a:r>
              <a:rPr lang="en-US" altLang="zh-TW" dirty="0"/>
              <a:t>        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=</a:t>
            </a:r>
            <a:r>
              <a:rPr lang="en-US" altLang="zh-TW" i="1" dirty="0"/>
              <a:t>V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6691313" y="4938713"/>
            <a:ext cx="1861152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induced</a:t>
            </a:r>
            <a:r>
              <a:rPr lang="en-US" altLang="zh-TW" dirty="0"/>
              <a:t> </a:t>
            </a:r>
            <a:r>
              <a:rPr lang="en-US" altLang="zh-TW" dirty="0" err="1"/>
              <a:t>subgraph</a:t>
            </a:r>
            <a:endParaRPr lang="en-US" altLang="zh-TW" dirty="0"/>
          </a:p>
          <a:p>
            <a:r>
              <a:rPr lang="en-US" altLang="zh-TW" dirty="0"/>
              <a:t>include all edges </a:t>
            </a:r>
          </a:p>
          <a:p>
            <a:r>
              <a:rPr lang="en-US" altLang="zh-TW" dirty="0"/>
              <a:t>of </a:t>
            </a:r>
            <a:r>
              <a:rPr lang="en-US" altLang="zh-TW" i="1" dirty="0"/>
              <a:t>E</a:t>
            </a:r>
            <a:r>
              <a:rPr lang="en-US" altLang="zh-TW" dirty="0"/>
              <a:t> in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8975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1912" y="76200"/>
            <a:ext cx="8777287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GB" sz="3600" dirty="0"/>
              <a:t>Continued…</a:t>
            </a:r>
            <a:endParaRPr lang="en-US" altLang="zh-TW" sz="3600" dirty="0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584922" y="908720"/>
            <a:ext cx="7661842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Def. </a:t>
            </a:r>
            <a:r>
              <a:rPr lang="en-US" altLang="zh-TW" b="1" dirty="0" smtClean="0"/>
              <a:t>complement</a:t>
            </a:r>
            <a:r>
              <a:rPr lang="en-US" altLang="zh-TW" dirty="0" smtClean="0"/>
              <a:t> </a:t>
            </a:r>
            <a:r>
              <a:rPr lang="en-US" altLang="zh-TW" dirty="0"/>
              <a:t>of a </a:t>
            </a:r>
            <a:r>
              <a:rPr lang="en-US" altLang="zh-TW" dirty="0" smtClean="0"/>
              <a:t>graph or </a:t>
            </a:r>
            <a:r>
              <a:rPr lang="en-GB" dirty="0"/>
              <a:t>The complementary graph G of a simple graph </a:t>
            </a:r>
            <a:r>
              <a:rPr lang="en-GB" dirty="0" smtClean="0"/>
              <a:t>G</a:t>
            </a:r>
          </a:p>
          <a:p>
            <a:r>
              <a:rPr lang="en-GB" dirty="0" smtClean="0"/>
              <a:t> </a:t>
            </a:r>
            <a:r>
              <a:rPr lang="en-GB" dirty="0"/>
              <a:t>has </a:t>
            </a:r>
            <a:r>
              <a:rPr lang="en-GB" dirty="0">
                <a:solidFill>
                  <a:srgbClr val="00B0F0"/>
                </a:solidFill>
              </a:rPr>
              <a:t>the same vertices as G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>
                <a:solidFill>
                  <a:srgbClr val="00B0F0"/>
                </a:solidFill>
              </a:rPr>
              <a:t>Two </a:t>
            </a:r>
            <a:r>
              <a:rPr lang="en-GB" dirty="0">
                <a:solidFill>
                  <a:srgbClr val="00B0F0"/>
                </a:solidFill>
              </a:rPr>
              <a:t>vertices are adjacent </a:t>
            </a:r>
            <a:r>
              <a:rPr lang="en-GB" dirty="0"/>
              <a:t>in G if and only if they are </a:t>
            </a:r>
            <a:r>
              <a:rPr lang="en-GB" dirty="0">
                <a:solidFill>
                  <a:srgbClr val="00B0F0"/>
                </a:solidFill>
              </a:rPr>
              <a:t>not adjacent </a:t>
            </a:r>
            <a:r>
              <a:rPr lang="en-GB" dirty="0"/>
              <a:t>in G</a:t>
            </a:r>
            <a:r>
              <a:rPr lang="en-GB" dirty="0" smtClean="0"/>
              <a:t>..</a:t>
            </a:r>
            <a:endParaRPr lang="en-US" altLang="zh-TW" dirty="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2805113" y="2137048"/>
            <a:ext cx="14266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 dirty="0"/>
              <a:t>G          </a:t>
            </a:r>
            <a:r>
              <a:rPr lang="en-US" altLang="zh-TW" i="1" dirty="0" smtClean="0"/>
              <a:t>        </a:t>
            </a:r>
            <a:r>
              <a:rPr lang="en-US" altLang="zh-TW" i="1" dirty="0" err="1" smtClean="0"/>
              <a:t>G</a:t>
            </a:r>
            <a:endParaRPr lang="en-US" altLang="zh-TW" i="1" dirty="0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3892550" y="2151335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3143250" y="2303735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1606550" y="25386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1530350" y="44436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2597150" y="27672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2673350" y="39864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768350" y="33768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>
            <a:off x="984250" y="2691085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V="1">
            <a:off x="996950" y="2983185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2673350" y="2995885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H="1">
            <a:off x="1593850" y="4062685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flipH="1" flipV="1">
            <a:off x="984250" y="3516585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1758950" y="2691085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1509713" y="206084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671513" y="2975248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1509713" y="465164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652713" y="4194448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2805113" y="274664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996950" y="3453085"/>
            <a:ext cx="1739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959350" y="25386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4806950" y="44436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5873750" y="27672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5949950" y="39864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4044950" y="3376885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5091113" y="213704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3948113" y="2975248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4786313" y="465164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5929313" y="4194448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6081713" y="2746648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>
            <a:off x="5111750" y="2691085"/>
            <a:ext cx="9017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 flipH="1">
            <a:off x="4870450" y="2691085"/>
            <a:ext cx="16510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 flipH="1">
            <a:off x="4946650" y="2843485"/>
            <a:ext cx="1079500" cy="166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1017" y="539388"/>
            <a:ext cx="173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4. Complements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876256" y="1556792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>
            <a:off x="6026150" y="980728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07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829050" y="76200"/>
            <a:ext cx="469532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3600" dirty="0"/>
              <a:t>5</a:t>
            </a:r>
            <a:r>
              <a:rPr lang="en-US" altLang="zh-TW" sz="3600" dirty="0" smtClean="0"/>
              <a:t>.3. Graph </a:t>
            </a:r>
            <a:r>
              <a:rPr lang="en-US" altLang="zh-TW" sz="3600" dirty="0"/>
              <a:t>Isomorphism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0193" y="839281"/>
            <a:ext cx="2627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Graph Isomorphism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454150" y="1602581"/>
            <a:ext cx="15875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377950" y="15263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2978150" y="15263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978150" y="27455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377950" y="27455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035550" y="20597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5035550" y="27455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5721350" y="16025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4273550" y="16025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1052513" y="1353344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109913" y="1277144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224905" y="2852936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977505" y="2852936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454150" y="1602581"/>
            <a:ext cx="15875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>
            <a:off x="1441450" y="1602581"/>
            <a:ext cx="16129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176713" y="1124744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a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700713" y="1200944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b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167313" y="1962944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c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958705" y="2852936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d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4349750" y="1672431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349750" y="1678781"/>
            <a:ext cx="7493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H="1">
            <a:off x="5099050" y="1678781"/>
            <a:ext cx="6985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5105400" y="2135981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4349750" y="1678781"/>
            <a:ext cx="749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V="1">
            <a:off x="5111750" y="1666081"/>
            <a:ext cx="6731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8540750" y="22883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7778750" y="22883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7016750" y="22883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6254750" y="2288381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6157912" y="2420144"/>
            <a:ext cx="287858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i="1" dirty="0"/>
              <a:t>w       </a:t>
            </a:r>
            <a:r>
              <a:rPr lang="en-US" altLang="zh-TW" i="1" dirty="0" smtClean="0"/>
              <a:t>     </a:t>
            </a:r>
            <a:r>
              <a:rPr lang="en-US" altLang="zh-TW" i="1" dirty="0"/>
              <a:t>x       </a:t>
            </a:r>
            <a:r>
              <a:rPr lang="en-US" altLang="zh-TW" i="1" dirty="0" smtClean="0"/>
              <a:t>      y             z</a:t>
            </a:r>
            <a:endParaRPr lang="en-US" altLang="zh-TW" i="1" dirty="0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6330950" y="2358231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7092950" y="2358231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7854950" y="2358231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Freeform 38"/>
          <p:cNvSpPr>
            <a:spLocks/>
          </p:cNvSpPr>
          <p:nvPr/>
        </p:nvSpPr>
        <p:spPr bwMode="auto">
          <a:xfrm>
            <a:off x="6324600" y="1978819"/>
            <a:ext cx="1547813" cy="381000"/>
          </a:xfrm>
          <a:custGeom>
            <a:avLst/>
            <a:gdLst>
              <a:gd name="T0" fmla="*/ 0 w 975"/>
              <a:gd name="T1" fmla="*/ 379413 h 240"/>
              <a:gd name="T2" fmla="*/ 12700 w 975"/>
              <a:gd name="T3" fmla="*/ 301625 h 240"/>
              <a:gd name="T4" fmla="*/ 36513 w 975"/>
              <a:gd name="T5" fmla="*/ 209550 h 240"/>
              <a:gd name="T6" fmla="*/ 128588 w 975"/>
              <a:gd name="T7" fmla="*/ 139700 h 240"/>
              <a:gd name="T8" fmla="*/ 198438 w 975"/>
              <a:gd name="T9" fmla="*/ 115888 h 240"/>
              <a:gd name="T10" fmla="*/ 338138 w 975"/>
              <a:gd name="T11" fmla="*/ 69850 h 240"/>
              <a:gd name="T12" fmla="*/ 407988 w 975"/>
              <a:gd name="T13" fmla="*/ 69850 h 240"/>
              <a:gd name="T14" fmla="*/ 477838 w 975"/>
              <a:gd name="T15" fmla="*/ 23813 h 240"/>
              <a:gd name="T16" fmla="*/ 569913 w 975"/>
              <a:gd name="T17" fmla="*/ 23813 h 240"/>
              <a:gd name="T18" fmla="*/ 639763 w 975"/>
              <a:gd name="T19" fmla="*/ 0 h 240"/>
              <a:gd name="T20" fmla="*/ 709613 w 975"/>
              <a:gd name="T21" fmla="*/ 0 h 240"/>
              <a:gd name="T22" fmla="*/ 779463 w 975"/>
              <a:gd name="T23" fmla="*/ 0 h 240"/>
              <a:gd name="T24" fmla="*/ 849313 w 975"/>
              <a:gd name="T25" fmla="*/ 0 h 240"/>
              <a:gd name="T26" fmla="*/ 919163 w 975"/>
              <a:gd name="T27" fmla="*/ 0 h 240"/>
              <a:gd name="T28" fmla="*/ 989013 w 975"/>
              <a:gd name="T29" fmla="*/ 0 h 240"/>
              <a:gd name="T30" fmla="*/ 1058863 w 975"/>
              <a:gd name="T31" fmla="*/ 0 h 240"/>
              <a:gd name="T32" fmla="*/ 1128713 w 975"/>
              <a:gd name="T33" fmla="*/ 0 h 240"/>
              <a:gd name="T34" fmla="*/ 1198563 w 975"/>
              <a:gd name="T35" fmla="*/ 23813 h 240"/>
              <a:gd name="T36" fmla="*/ 1290638 w 975"/>
              <a:gd name="T37" fmla="*/ 69850 h 240"/>
              <a:gd name="T38" fmla="*/ 1360488 w 975"/>
              <a:gd name="T39" fmla="*/ 115888 h 240"/>
              <a:gd name="T40" fmla="*/ 1430338 w 975"/>
              <a:gd name="T41" fmla="*/ 185738 h 240"/>
              <a:gd name="T42" fmla="*/ 1500188 w 975"/>
              <a:gd name="T43" fmla="*/ 255588 h 240"/>
              <a:gd name="T44" fmla="*/ 1546225 w 975"/>
              <a:gd name="T45" fmla="*/ 325438 h 24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75"/>
              <a:gd name="T70" fmla="*/ 0 h 240"/>
              <a:gd name="T71" fmla="*/ 975 w 975"/>
              <a:gd name="T72" fmla="*/ 240 h 24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75" h="240">
                <a:moveTo>
                  <a:pt x="0" y="239"/>
                </a:moveTo>
                <a:lnTo>
                  <a:pt x="8" y="190"/>
                </a:lnTo>
                <a:lnTo>
                  <a:pt x="23" y="132"/>
                </a:lnTo>
                <a:lnTo>
                  <a:pt x="81" y="88"/>
                </a:lnTo>
                <a:lnTo>
                  <a:pt x="125" y="73"/>
                </a:lnTo>
                <a:lnTo>
                  <a:pt x="213" y="44"/>
                </a:lnTo>
                <a:lnTo>
                  <a:pt x="257" y="44"/>
                </a:lnTo>
                <a:lnTo>
                  <a:pt x="301" y="15"/>
                </a:lnTo>
                <a:lnTo>
                  <a:pt x="359" y="15"/>
                </a:lnTo>
                <a:lnTo>
                  <a:pt x="403" y="0"/>
                </a:lnTo>
                <a:lnTo>
                  <a:pt x="447" y="0"/>
                </a:lnTo>
                <a:lnTo>
                  <a:pt x="491" y="0"/>
                </a:lnTo>
                <a:lnTo>
                  <a:pt x="535" y="0"/>
                </a:lnTo>
                <a:lnTo>
                  <a:pt x="579" y="0"/>
                </a:lnTo>
                <a:lnTo>
                  <a:pt x="623" y="0"/>
                </a:lnTo>
                <a:lnTo>
                  <a:pt x="667" y="0"/>
                </a:lnTo>
                <a:lnTo>
                  <a:pt x="711" y="0"/>
                </a:lnTo>
                <a:lnTo>
                  <a:pt x="755" y="15"/>
                </a:lnTo>
                <a:lnTo>
                  <a:pt x="813" y="44"/>
                </a:lnTo>
                <a:lnTo>
                  <a:pt x="857" y="73"/>
                </a:lnTo>
                <a:lnTo>
                  <a:pt x="901" y="117"/>
                </a:lnTo>
                <a:lnTo>
                  <a:pt x="945" y="161"/>
                </a:lnTo>
                <a:lnTo>
                  <a:pt x="974" y="205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7086600" y="1886744"/>
            <a:ext cx="1506538" cy="473075"/>
          </a:xfrm>
          <a:custGeom>
            <a:avLst/>
            <a:gdLst>
              <a:gd name="T0" fmla="*/ 0 w 949"/>
              <a:gd name="T1" fmla="*/ 471488 h 298"/>
              <a:gd name="T2" fmla="*/ 63500 w 949"/>
              <a:gd name="T3" fmla="*/ 393700 h 298"/>
              <a:gd name="T4" fmla="*/ 133350 w 949"/>
              <a:gd name="T5" fmla="*/ 325438 h 298"/>
              <a:gd name="T6" fmla="*/ 180975 w 949"/>
              <a:gd name="T7" fmla="*/ 255588 h 298"/>
              <a:gd name="T8" fmla="*/ 249238 w 949"/>
              <a:gd name="T9" fmla="*/ 185738 h 298"/>
              <a:gd name="T10" fmla="*/ 342900 w 949"/>
              <a:gd name="T11" fmla="*/ 138113 h 298"/>
              <a:gd name="T12" fmla="*/ 412750 w 949"/>
              <a:gd name="T13" fmla="*/ 92075 h 298"/>
              <a:gd name="T14" fmla="*/ 482600 w 949"/>
              <a:gd name="T15" fmla="*/ 46038 h 298"/>
              <a:gd name="T16" fmla="*/ 552450 w 949"/>
              <a:gd name="T17" fmla="*/ 22225 h 298"/>
              <a:gd name="T18" fmla="*/ 622300 w 949"/>
              <a:gd name="T19" fmla="*/ 0 h 298"/>
              <a:gd name="T20" fmla="*/ 714375 w 949"/>
              <a:gd name="T21" fmla="*/ 0 h 298"/>
              <a:gd name="T22" fmla="*/ 784225 w 949"/>
              <a:gd name="T23" fmla="*/ 0 h 298"/>
              <a:gd name="T24" fmla="*/ 854075 w 949"/>
              <a:gd name="T25" fmla="*/ 0 h 298"/>
              <a:gd name="T26" fmla="*/ 923925 w 949"/>
              <a:gd name="T27" fmla="*/ 22225 h 298"/>
              <a:gd name="T28" fmla="*/ 993775 w 949"/>
              <a:gd name="T29" fmla="*/ 46038 h 298"/>
              <a:gd name="T30" fmla="*/ 1063625 w 949"/>
              <a:gd name="T31" fmla="*/ 92075 h 298"/>
              <a:gd name="T32" fmla="*/ 1133475 w 949"/>
              <a:gd name="T33" fmla="*/ 115888 h 298"/>
              <a:gd name="T34" fmla="*/ 1225550 w 949"/>
              <a:gd name="T35" fmla="*/ 161925 h 298"/>
              <a:gd name="T36" fmla="*/ 1295400 w 949"/>
              <a:gd name="T37" fmla="*/ 207963 h 298"/>
              <a:gd name="T38" fmla="*/ 1365250 w 949"/>
              <a:gd name="T39" fmla="*/ 255588 h 298"/>
              <a:gd name="T40" fmla="*/ 1435100 w 949"/>
              <a:gd name="T41" fmla="*/ 301625 h 298"/>
              <a:gd name="T42" fmla="*/ 1481138 w 949"/>
              <a:gd name="T43" fmla="*/ 371475 h 298"/>
              <a:gd name="T44" fmla="*/ 1504950 w 949"/>
              <a:gd name="T45" fmla="*/ 441325 h 2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49"/>
              <a:gd name="T70" fmla="*/ 0 h 298"/>
              <a:gd name="T71" fmla="*/ 949 w 949"/>
              <a:gd name="T72" fmla="*/ 298 h 29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49" h="298">
                <a:moveTo>
                  <a:pt x="0" y="297"/>
                </a:moveTo>
                <a:lnTo>
                  <a:pt x="40" y="248"/>
                </a:lnTo>
                <a:lnTo>
                  <a:pt x="84" y="205"/>
                </a:lnTo>
                <a:lnTo>
                  <a:pt x="114" y="161"/>
                </a:lnTo>
                <a:lnTo>
                  <a:pt x="157" y="117"/>
                </a:lnTo>
                <a:lnTo>
                  <a:pt x="216" y="87"/>
                </a:lnTo>
                <a:lnTo>
                  <a:pt x="260" y="58"/>
                </a:lnTo>
                <a:lnTo>
                  <a:pt x="304" y="29"/>
                </a:lnTo>
                <a:lnTo>
                  <a:pt x="348" y="14"/>
                </a:lnTo>
                <a:lnTo>
                  <a:pt x="392" y="0"/>
                </a:lnTo>
                <a:lnTo>
                  <a:pt x="450" y="0"/>
                </a:lnTo>
                <a:lnTo>
                  <a:pt x="494" y="0"/>
                </a:lnTo>
                <a:lnTo>
                  <a:pt x="538" y="0"/>
                </a:lnTo>
                <a:lnTo>
                  <a:pt x="582" y="14"/>
                </a:lnTo>
                <a:lnTo>
                  <a:pt x="626" y="29"/>
                </a:lnTo>
                <a:lnTo>
                  <a:pt x="670" y="58"/>
                </a:lnTo>
                <a:lnTo>
                  <a:pt x="714" y="73"/>
                </a:lnTo>
                <a:lnTo>
                  <a:pt x="772" y="102"/>
                </a:lnTo>
                <a:lnTo>
                  <a:pt x="816" y="131"/>
                </a:lnTo>
                <a:lnTo>
                  <a:pt x="860" y="161"/>
                </a:lnTo>
                <a:lnTo>
                  <a:pt x="904" y="190"/>
                </a:lnTo>
                <a:lnTo>
                  <a:pt x="933" y="234"/>
                </a:lnTo>
                <a:lnTo>
                  <a:pt x="948" y="27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6324600" y="1491456"/>
            <a:ext cx="2363788" cy="868363"/>
          </a:xfrm>
          <a:custGeom>
            <a:avLst/>
            <a:gdLst>
              <a:gd name="T0" fmla="*/ 0 w 1489"/>
              <a:gd name="T1" fmla="*/ 866775 h 547"/>
              <a:gd name="T2" fmla="*/ 36513 w 1489"/>
              <a:gd name="T3" fmla="*/ 788988 h 547"/>
              <a:gd name="T4" fmla="*/ 58738 w 1489"/>
              <a:gd name="T5" fmla="*/ 696913 h 547"/>
              <a:gd name="T6" fmla="*/ 58738 w 1489"/>
              <a:gd name="T7" fmla="*/ 627063 h 547"/>
              <a:gd name="T8" fmla="*/ 82550 w 1489"/>
              <a:gd name="T9" fmla="*/ 557213 h 547"/>
              <a:gd name="T10" fmla="*/ 128588 w 1489"/>
              <a:gd name="T11" fmla="*/ 487363 h 547"/>
              <a:gd name="T12" fmla="*/ 198438 w 1489"/>
              <a:gd name="T13" fmla="*/ 395288 h 547"/>
              <a:gd name="T14" fmla="*/ 268288 w 1489"/>
              <a:gd name="T15" fmla="*/ 347663 h 547"/>
              <a:gd name="T16" fmla="*/ 338138 w 1489"/>
              <a:gd name="T17" fmla="*/ 255588 h 547"/>
              <a:gd name="T18" fmla="*/ 407988 w 1489"/>
              <a:gd name="T19" fmla="*/ 209550 h 547"/>
              <a:gd name="T20" fmla="*/ 477838 w 1489"/>
              <a:gd name="T21" fmla="*/ 139700 h 547"/>
              <a:gd name="T22" fmla="*/ 547688 w 1489"/>
              <a:gd name="T23" fmla="*/ 115888 h 547"/>
              <a:gd name="T24" fmla="*/ 617538 w 1489"/>
              <a:gd name="T25" fmla="*/ 69850 h 547"/>
              <a:gd name="T26" fmla="*/ 687388 w 1489"/>
              <a:gd name="T27" fmla="*/ 69850 h 547"/>
              <a:gd name="T28" fmla="*/ 779463 w 1489"/>
              <a:gd name="T29" fmla="*/ 22225 h 547"/>
              <a:gd name="T30" fmla="*/ 849313 w 1489"/>
              <a:gd name="T31" fmla="*/ 22225 h 547"/>
              <a:gd name="T32" fmla="*/ 919163 w 1489"/>
              <a:gd name="T33" fmla="*/ 22225 h 547"/>
              <a:gd name="T34" fmla="*/ 1011238 w 1489"/>
              <a:gd name="T35" fmla="*/ 0 h 547"/>
              <a:gd name="T36" fmla="*/ 1104900 w 1489"/>
              <a:gd name="T37" fmla="*/ 0 h 547"/>
              <a:gd name="T38" fmla="*/ 1198563 w 1489"/>
              <a:gd name="T39" fmla="*/ 0 h 547"/>
              <a:gd name="T40" fmla="*/ 1314450 w 1489"/>
              <a:gd name="T41" fmla="*/ 0 h 547"/>
              <a:gd name="T42" fmla="*/ 1406525 w 1489"/>
              <a:gd name="T43" fmla="*/ 0 h 547"/>
              <a:gd name="T44" fmla="*/ 1476375 w 1489"/>
              <a:gd name="T45" fmla="*/ 0 h 547"/>
              <a:gd name="T46" fmla="*/ 1546225 w 1489"/>
              <a:gd name="T47" fmla="*/ 22225 h 547"/>
              <a:gd name="T48" fmla="*/ 1616075 w 1489"/>
              <a:gd name="T49" fmla="*/ 69850 h 547"/>
              <a:gd name="T50" fmla="*/ 1685925 w 1489"/>
              <a:gd name="T51" fmla="*/ 92075 h 547"/>
              <a:gd name="T52" fmla="*/ 1755775 w 1489"/>
              <a:gd name="T53" fmla="*/ 115888 h 547"/>
              <a:gd name="T54" fmla="*/ 1825625 w 1489"/>
              <a:gd name="T55" fmla="*/ 161925 h 547"/>
              <a:gd name="T56" fmla="*/ 1895475 w 1489"/>
              <a:gd name="T57" fmla="*/ 209550 h 547"/>
              <a:gd name="T58" fmla="*/ 1987550 w 1489"/>
              <a:gd name="T59" fmla="*/ 277813 h 547"/>
              <a:gd name="T60" fmla="*/ 2057400 w 1489"/>
              <a:gd name="T61" fmla="*/ 325438 h 547"/>
              <a:gd name="T62" fmla="*/ 2103438 w 1489"/>
              <a:gd name="T63" fmla="*/ 395288 h 547"/>
              <a:gd name="T64" fmla="*/ 2151063 w 1489"/>
              <a:gd name="T65" fmla="*/ 465138 h 547"/>
              <a:gd name="T66" fmla="*/ 2219325 w 1489"/>
              <a:gd name="T67" fmla="*/ 557213 h 547"/>
              <a:gd name="T68" fmla="*/ 2243138 w 1489"/>
              <a:gd name="T69" fmla="*/ 627063 h 547"/>
              <a:gd name="T70" fmla="*/ 2289175 w 1489"/>
              <a:gd name="T71" fmla="*/ 696913 h 547"/>
              <a:gd name="T72" fmla="*/ 2336800 w 1489"/>
              <a:gd name="T73" fmla="*/ 766763 h 547"/>
              <a:gd name="T74" fmla="*/ 2336800 w 1489"/>
              <a:gd name="T75" fmla="*/ 836613 h 547"/>
              <a:gd name="T76" fmla="*/ 2362200 w 1489"/>
              <a:gd name="T77" fmla="*/ 790575 h 54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89"/>
              <a:gd name="T118" fmla="*/ 0 h 547"/>
              <a:gd name="T119" fmla="*/ 1489 w 1489"/>
              <a:gd name="T120" fmla="*/ 547 h 54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89" h="547">
                <a:moveTo>
                  <a:pt x="0" y="546"/>
                </a:moveTo>
                <a:lnTo>
                  <a:pt x="23" y="497"/>
                </a:lnTo>
                <a:lnTo>
                  <a:pt x="37" y="439"/>
                </a:lnTo>
                <a:lnTo>
                  <a:pt x="37" y="395"/>
                </a:lnTo>
                <a:lnTo>
                  <a:pt x="52" y="351"/>
                </a:lnTo>
                <a:lnTo>
                  <a:pt x="81" y="307"/>
                </a:lnTo>
                <a:lnTo>
                  <a:pt x="125" y="249"/>
                </a:lnTo>
                <a:lnTo>
                  <a:pt x="169" y="219"/>
                </a:lnTo>
                <a:lnTo>
                  <a:pt x="213" y="161"/>
                </a:lnTo>
                <a:lnTo>
                  <a:pt x="257" y="132"/>
                </a:lnTo>
                <a:lnTo>
                  <a:pt x="301" y="88"/>
                </a:lnTo>
                <a:lnTo>
                  <a:pt x="345" y="73"/>
                </a:lnTo>
                <a:lnTo>
                  <a:pt x="389" y="44"/>
                </a:lnTo>
                <a:lnTo>
                  <a:pt x="433" y="44"/>
                </a:lnTo>
                <a:lnTo>
                  <a:pt x="491" y="14"/>
                </a:lnTo>
                <a:lnTo>
                  <a:pt x="535" y="14"/>
                </a:lnTo>
                <a:lnTo>
                  <a:pt x="579" y="14"/>
                </a:lnTo>
                <a:lnTo>
                  <a:pt x="637" y="0"/>
                </a:lnTo>
                <a:lnTo>
                  <a:pt x="696" y="0"/>
                </a:lnTo>
                <a:lnTo>
                  <a:pt x="755" y="0"/>
                </a:lnTo>
                <a:lnTo>
                  <a:pt x="828" y="0"/>
                </a:lnTo>
                <a:lnTo>
                  <a:pt x="886" y="0"/>
                </a:lnTo>
                <a:lnTo>
                  <a:pt x="930" y="0"/>
                </a:lnTo>
                <a:lnTo>
                  <a:pt x="974" y="14"/>
                </a:lnTo>
                <a:lnTo>
                  <a:pt x="1018" y="44"/>
                </a:lnTo>
                <a:lnTo>
                  <a:pt x="1062" y="58"/>
                </a:lnTo>
                <a:lnTo>
                  <a:pt x="1106" y="73"/>
                </a:lnTo>
                <a:lnTo>
                  <a:pt x="1150" y="102"/>
                </a:lnTo>
                <a:lnTo>
                  <a:pt x="1194" y="132"/>
                </a:lnTo>
                <a:lnTo>
                  <a:pt x="1252" y="175"/>
                </a:lnTo>
                <a:lnTo>
                  <a:pt x="1296" y="205"/>
                </a:lnTo>
                <a:lnTo>
                  <a:pt x="1325" y="249"/>
                </a:lnTo>
                <a:lnTo>
                  <a:pt x="1355" y="293"/>
                </a:lnTo>
                <a:lnTo>
                  <a:pt x="1398" y="351"/>
                </a:lnTo>
                <a:lnTo>
                  <a:pt x="1413" y="395"/>
                </a:lnTo>
                <a:lnTo>
                  <a:pt x="1442" y="439"/>
                </a:lnTo>
                <a:lnTo>
                  <a:pt x="1472" y="483"/>
                </a:lnTo>
                <a:lnTo>
                  <a:pt x="1472" y="527"/>
                </a:lnTo>
                <a:lnTo>
                  <a:pt x="1488" y="49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9" name="Freeform 41"/>
          <p:cNvSpPr>
            <a:spLocks/>
          </p:cNvSpPr>
          <p:nvPr/>
        </p:nvSpPr>
        <p:spPr bwMode="auto">
          <a:xfrm>
            <a:off x="2514600" y="5715000"/>
            <a:ext cx="1588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2330" name="Object 4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389733"/>
              </p:ext>
            </p:extLst>
          </p:nvPr>
        </p:nvGraphicFramePr>
        <p:xfrm>
          <a:off x="412750" y="3306763"/>
          <a:ext cx="856932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3530520" imgH="1587240" progId="Equation.3">
                  <p:embed/>
                </p:oleObj>
              </mc:Choice>
              <mc:Fallback>
                <p:oleObj name="Equation" r:id="rId3" imgW="3530520" imgH="1587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3306763"/>
                        <a:ext cx="856932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76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2021" y="719966"/>
            <a:ext cx="718305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b="1" i="1" dirty="0" smtClean="0">
                <a:latin typeface="Agency FB" pitchFamily="34" charset="0"/>
              </a:rPr>
              <a:t>Determine the following graphs in the examples are Isomorphism  are isomorphic or not</a:t>
            </a:r>
            <a:endParaRPr lang="en-US" altLang="zh-TW" b="1" i="1" dirty="0">
              <a:latin typeface="Agency FB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90513" y="1281113"/>
            <a:ext cx="119808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Example 1 </a:t>
            </a:r>
            <a:endParaRPr lang="en-US" altLang="zh-TW" dirty="0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911350" y="1454150"/>
            <a:ext cx="1892300" cy="1663700"/>
          </a:xfrm>
          <a:prstGeom prst="hexagon">
            <a:avLst>
              <a:gd name="adj" fmla="val 28430"/>
              <a:gd name="vf" fmla="val 11547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5175250" y="1530350"/>
            <a:ext cx="850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5187950" y="2063750"/>
            <a:ext cx="2921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492750" y="30480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6711950" y="2127250"/>
            <a:ext cx="3683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 flipV="1">
            <a:off x="6013450" y="1517650"/>
            <a:ext cx="10795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019800" y="15303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5708650" y="1987550"/>
            <a:ext cx="317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5721350" y="2279650"/>
            <a:ext cx="7493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 flipV="1">
            <a:off x="5708650" y="2127250"/>
            <a:ext cx="774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721350" y="2139950"/>
            <a:ext cx="596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 flipV="1">
            <a:off x="6013450" y="1974850"/>
            <a:ext cx="3175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330950" y="2673350"/>
            <a:ext cx="368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6407150" y="2127250"/>
            <a:ext cx="673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5480050" y="2520950"/>
            <a:ext cx="241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 flipV="1">
            <a:off x="5251450" y="2051050"/>
            <a:ext cx="469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2355850" y="2216150"/>
            <a:ext cx="4699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825750" y="2216150"/>
            <a:ext cx="9779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368550" y="1454150"/>
            <a:ext cx="4445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6" name="Freeform 24"/>
          <p:cNvSpPr>
            <a:spLocks/>
          </p:cNvSpPr>
          <p:nvPr/>
        </p:nvSpPr>
        <p:spPr bwMode="auto">
          <a:xfrm>
            <a:off x="2590800" y="1825625"/>
            <a:ext cx="774700" cy="1233488"/>
          </a:xfrm>
          <a:custGeom>
            <a:avLst/>
            <a:gdLst>
              <a:gd name="T0" fmla="*/ 0 w 488"/>
              <a:gd name="T1" fmla="*/ 3175 h 777"/>
              <a:gd name="T2" fmla="*/ 76200 w 488"/>
              <a:gd name="T3" fmla="*/ 0 h 777"/>
              <a:gd name="T4" fmla="*/ 146050 w 488"/>
              <a:gd name="T5" fmla="*/ 0 h 777"/>
              <a:gd name="T6" fmla="*/ 215900 w 488"/>
              <a:gd name="T7" fmla="*/ 0 h 777"/>
              <a:gd name="T8" fmla="*/ 285750 w 488"/>
              <a:gd name="T9" fmla="*/ 0 h 777"/>
              <a:gd name="T10" fmla="*/ 355600 w 488"/>
              <a:gd name="T11" fmla="*/ 0 h 777"/>
              <a:gd name="T12" fmla="*/ 425450 w 488"/>
              <a:gd name="T13" fmla="*/ 23813 h 777"/>
              <a:gd name="T14" fmla="*/ 517525 w 488"/>
              <a:gd name="T15" fmla="*/ 93663 h 777"/>
              <a:gd name="T16" fmla="*/ 587375 w 488"/>
              <a:gd name="T17" fmla="*/ 139700 h 777"/>
              <a:gd name="T18" fmla="*/ 657225 w 488"/>
              <a:gd name="T19" fmla="*/ 209550 h 777"/>
              <a:gd name="T20" fmla="*/ 703263 w 488"/>
              <a:gd name="T21" fmla="*/ 279400 h 777"/>
              <a:gd name="T22" fmla="*/ 749300 w 488"/>
              <a:gd name="T23" fmla="*/ 349250 h 777"/>
              <a:gd name="T24" fmla="*/ 773113 w 488"/>
              <a:gd name="T25" fmla="*/ 419100 h 777"/>
              <a:gd name="T26" fmla="*/ 773113 w 488"/>
              <a:gd name="T27" fmla="*/ 488950 h 777"/>
              <a:gd name="T28" fmla="*/ 773113 w 488"/>
              <a:gd name="T29" fmla="*/ 581025 h 777"/>
              <a:gd name="T30" fmla="*/ 773113 w 488"/>
              <a:gd name="T31" fmla="*/ 650875 h 777"/>
              <a:gd name="T32" fmla="*/ 773113 w 488"/>
              <a:gd name="T33" fmla="*/ 720725 h 777"/>
              <a:gd name="T34" fmla="*/ 773113 w 488"/>
              <a:gd name="T35" fmla="*/ 790575 h 777"/>
              <a:gd name="T36" fmla="*/ 773113 w 488"/>
              <a:gd name="T37" fmla="*/ 860425 h 777"/>
              <a:gd name="T38" fmla="*/ 773113 w 488"/>
              <a:gd name="T39" fmla="*/ 930275 h 777"/>
              <a:gd name="T40" fmla="*/ 773113 w 488"/>
              <a:gd name="T41" fmla="*/ 1000125 h 777"/>
              <a:gd name="T42" fmla="*/ 773113 w 488"/>
              <a:gd name="T43" fmla="*/ 1092200 h 777"/>
              <a:gd name="T44" fmla="*/ 773113 w 488"/>
              <a:gd name="T45" fmla="*/ 1162050 h 777"/>
              <a:gd name="T46" fmla="*/ 773113 w 488"/>
              <a:gd name="T47" fmla="*/ 1231900 h 77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88"/>
              <a:gd name="T73" fmla="*/ 0 h 777"/>
              <a:gd name="T74" fmla="*/ 488 w 488"/>
              <a:gd name="T75" fmla="*/ 777 h 77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88" h="777">
                <a:moveTo>
                  <a:pt x="0" y="2"/>
                </a:moveTo>
                <a:lnTo>
                  <a:pt x="48" y="0"/>
                </a:lnTo>
                <a:lnTo>
                  <a:pt x="92" y="0"/>
                </a:lnTo>
                <a:lnTo>
                  <a:pt x="136" y="0"/>
                </a:lnTo>
                <a:lnTo>
                  <a:pt x="180" y="0"/>
                </a:lnTo>
                <a:lnTo>
                  <a:pt x="224" y="0"/>
                </a:lnTo>
                <a:lnTo>
                  <a:pt x="268" y="15"/>
                </a:lnTo>
                <a:lnTo>
                  <a:pt x="326" y="59"/>
                </a:lnTo>
                <a:lnTo>
                  <a:pt x="370" y="88"/>
                </a:lnTo>
                <a:lnTo>
                  <a:pt x="414" y="132"/>
                </a:lnTo>
                <a:lnTo>
                  <a:pt x="443" y="176"/>
                </a:lnTo>
                <a:lnTo>
                  <a:pt x="472" y="220"/>
                </a:lnTo>
                <a:lnTo>
                  <a:pt x="487" y="264"/>
                </a:lnTo>
                <a:lnTo>
                  <a:pt x="487" y="308"/>
                </a:lnTo>
                <a:lnTo>
                  <a:pt x="487" y="366"/>
                </a:lnTo>
                <a:lnTo>
                  <a:pt x="487" y="410"/>
                </a:lnTo>
                <a:lnTo>
                  <a:pt x="487" y="454"/>
                </a:lnTo>
                <a:lnTo>
                  <a:pt x="487" y="498"/>
                </a:lnTo>
                <a:lnTo>
                  <a:pt x="487" y="542"/>
                </a:lnTo>
                <a:lnTo>
                  <a:pt x="487" y="586"/>
                </a:lnTo>
                <a:lnTo>
                  <a:pt x="487" y="630"/>
                </a:lnTo>
                <a:lnTo>
                  <a:pt x="487" y="688"/>
                </a:lnTo>
                <a:lnTo>
                  <a:pt x="487" y="732"/>
                </a:lnTo>
                <a:lnTo>
                  <a:pt x="487" y="77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1946275" y="2209800"/>
            <a:ext cx="1331913" cy="477838"/>
          </a:xfrm>
          <a:custGeom>
            <a:avLst/>
            <a:gdLst>
              <a:gd name="T0" fmla="*/ 1330325 w 839"/>
              <a:gd name="T1" fmla="*/ 0 h 301"/>
              <a:gd name="T2" fmla="*/ 1277938 w 839"/>
              <a:gd name="T3" fmla="*/ 80963 h 301"/>
              <a:gd name="T4" fmla="*/ 1255713 w 839"/>
              <a:gd name="T5" fmla="*/ 150813 h 301"/>
              <a:gd name="T6" fmla="*/ 1208088 w 839"/>
              <a:gd name="T7" fmla="*/ 220663 h 301"/>
              <a:gd name="T8" fmla="*/ 1162050 w 839"/>
              <a:gd name="T9" fmla="*/ 290513 h 301"/>
              <a:gd name="T10" fmla="*/ 1138238 w 839"/>
              <a:gd name="T11" fmla="*/ 360363 h 301"/>
              <a:gd name="T12" fmla="*/ 1046163 w 839"/>
              <a:gd name="T13" fmla="*/ 428625 h 301"/>
              <a:gd name="T14" fmla="*/ 976313 w 839"/>
              <a:gd name="T15" fmla="*/ 428625 h 301"/>
              <a:gd name="T16" fmla="*/ 906463 w 839"/>
              <a:gd name="T17" fmla="*/ 452438 h 301"/>
              <a:gd name="T18" fmla="*/ 836613 w 839"/>
              <a:gd name="T19" fmla="*/ 452438 h 301"/>
              <a:gd name="T20" fmla="*/ 766763 w 839"/>
              <a:gd name="T21" fmla="*/ 452438 h 301"/>
              <a:gd name="T22" fmla="*/ 696913 w 839"/>
              <a:gd name="T23" fmla="*/ 476250 h 301"/>
              <a:gd name="T24" fmla="*/ 627063 w 839"/>
              <a:gd name="T25" fmla="*/ 476250 h 301"/>
              <a:gd name="T26" fmla="*/ 534988 w 839"/>
              <a:gd name="T27" fmla="*/ 476250 h 301"/>
              <a:gd name="T28" fmla="*/ 465138 w 839"/>
              <a:gd name="T29" fmla="*/ 476250 h 301"/>
              <a:gd name="T30" fmla="*/ 395288 w 839"/>
              <a:gd name="T31" fmla="*/ 476250 h 301"/>
              <a:gd name="T32" fmla="*/ 325438 w 839"/>
              <a:gd name="T33" fmla="*/ 476250 h 301"/>
              <a:gd name="T34" fmla="*/ 279400 w 839"/>
              <a:gd name="T35" fmla="*/ 406400 h 301"/>
              <a:gd name="T36" fmla="*/ 233363 w 839"/>
              <a:gd name="T37" fmla="*/ 336550 h 301"/>
              <a:gd name="T38" fmla="*/ 185738 w 839"/>
              <a:gd name="T39" fmla="*/ 266700 h 301"/>
              <a:gd name="T40" fmla="*/ 139700 w 839"/>
              <a:gd name="T41" fmla="*/ 196850 h 301"/>
              <a:gd name="T42" fmla="*/ 69850 w 839"/>
              <a:gd name="T43" fmla="*/ 150813 h 301"/>
              <a:gd name="T44" fmla="*/ 0 w 839"/>
              <a:gd name="T45" fmla="*/ 104775 h 30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39"/>
              <a:gd name="T70" fmla="*/ 0 h 301"/>
              <a:gd name="T71" fmla="*/ 839 w 839"/>
              <a:gd name="T72" fmla="*/ 301 h 30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39" h="301">
                <a:moveTo>
                  <a:pt x="838" y="0"/>
                </a:moveTo>
                <a:lnTo>
                  <a:pt x="805" y="51"/>
                </a:lnTo>
                <a:lnTo>
                  <a:pt x="791" y="95"/>
                </a:lnTo>
                <a:lnTo>
                  <a:pt x="761" y="139"/>
                </a:lnTo>
                <a:lnTo>
                  <a:pt x="732" y="183"/>
                </a:lnTo>
                <a:lnTo>
                  <a:pt x="717" y="227"/>
                </a:lnTo>
                <a:lnTo>
                  <a:pt x="659" y="270"/>
                </a:lnTo>
                <a:lnTo>
                  <a:pt x="615" y="270"/>
                </a:lnTo>
                <a:lnTo>
                  <a:pt x="571" y="285"/>
                </a:lnTo>
                <a:lnTo>
                  <a:pt x="527" y="285"/>
                </a:lnTo>
                <a:lnTo>
                  <a:pt x="483" y="285"/>
                </a:lnTo>
                <a:lnTo>
                  <a:pt x="439" y="300"/>
                </a:lnTo>
                <a:lnTo>
                  <a:pt x="395" y="300"/>
                </a:lnTo>
                <a:lnTo>
                  <a:pt x="337" y="300"/>
                </a:lnTo>
                <a:lnTo>
                  <a:pt x="293" y="300"/>
                </a:lnTo>
                <a:lnTo>
                  <a:pt x="249" y="300"/>
                </a:lnTo>
                <a:lnTo>
                  <a:pt x="205" y="300"/>
                </a:lnTo>
                <a:lnTo>
                  <a:pt x="176" y="256"/>
                </a:lnTo>
                <a:lnTo>
                  <a:pt x="147" y="212"/>
                </a:lnTo>
                <a:lnTo>
                  <a:pt x="117" y="168"/>
                </a:lnTo>
                <a:lnTo>
                  <a:pt x="88" y="124"/>
                </a:lnTo>
                <a:lnTo>
                  <a:pt x="44" y="95"/>
                </a:lnTo>
                <a:lnTo>
                  <a:pt x="0" y="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8" name="Freeform 26"/>
          <p:cNvSpPr>
            <a:spLocks/>
          </p:cNvSpPr>
          <p:nvPr/>
        </p:nvSpPr>
        <p:spPr bwMode="auto">
          <a:xfrm>
            <a:off x="2411413" y="1500188"/>
            <a:ext cx="908050" cy="1047750"/>
          </a:xfrm>
          <a:custGeom>
            <a:avLst/>
            <a:gdLst>
              <a:gd name="T0" fmla="*/ 255588 w 572"/>
              <a:gd name="T1" fmla="*/ 1014413 h 660"/>
              <a:gd name="T2" fmla="*/ 185738 w 572"/>
              <a:gd name="T3" fmla="*/ 1046163 h 660"/>
              <a:gd name="T4" fmla="*/ 115888 w 572"/>
              <a:gd name="T5" fmla="*/ 1000125 h 660"/>
              <a:gd name="T6" fmla="*/ 93663 w 572"/>
              <a:gd name="T7" fmla="*/ 930275 h 660"/>
              <a:gd name="T8" fmla="*/ 69850 w 572"/>
              <a:gd name="T9" fmla="*/ 860425 h 660"/>
              <a:gd name="T10" fmla="*/ 46038 w 572"/>
              <a:gd name="T11" fmla="*/ 790575 h 660"/>
              <a:gd name="T12" fmla="*/ 23813 w 572"/>
              <a:gd name="T13" fmla="*/ 720725 h 660"/>
              <a:gd name="T14" fmla="*/ 23813 w 572"/>
              <a:gd name="T15" fmla="*/ 650875 h 660"/>
              <a:gd name="T16" fmla="*/ 0 w 572"/>
              <a:gd name="T17" fmla="*/ 581025 h 660"/>
              <a:gd name="T18" fmla="*/ 0 w 572"/>
              <a:gd name="T19" fmla="*/ 511175 h 660"/>
              <a:gd name="T20" fmla="*/ 0 w 572"/>
              <a:gd name="T21" fmla="*/ 441325 h 660"/>
              <a:gd name="T22" fmla="*/ 23813 w 572"/>
              <a:gd name="T23" fmla="*/ 349250 h 660"/>
              <a:gd name="T24" fmla="*/ 93663 w 572"/>
              <a:gd name="T25" fmla="*/ 303213 h 660"/>
              <a:gd name="T26" fmla="*/ 185738 w 572"/>
              <a:gd name="T27" fmla="*/ 233363 h 660"/>
              <a:gd name="T28" fmla="*/ 255588 w 572"/>
              <a:gd name="T29" fmla="*/ 209550 h 660"/>
              <a:gd name="T30" fmla="*/ 325438 w 572"/>
              <a:gd name="T31" fmla="*/ 185738 h 660"/>
              <a:gd name="T32" fmla="*/ 395288 w 572"/>
              <a:gd name="T33" fmla="*/ 163513 h 660"/>
              <a:gd name="T34" fmla="*/ 465138 w 572"/>
              <a:gd name="T35" fmla="*/ 163513 h 660"/>
              <a:gd name="T36" fmla="*/ 534988 w 572"/>
              <a:gd name="T37" fmla="*/ 139700 h 660"/>
              <a:gd name="T38" fmla="*/ 604838 w 572"/>
              <a:gd name="T39" fmla="*/ 117475 h 660"/>
              <a:gd name="T40" fmla="*/ 696913 w 572"/>
              <a:gd name="T41" fmla="*/ 93663 h 660"/>
              <a:gd name="T42" fmla="*/ 766763 w 572"/>
              <a:gd name="T43" fmla="*/ 69850 h 660"/>
              <a:gd name="T44" fmla="*/ 836613 w 572"/>
              <a:gd name="T45" fmla="*/ 23813 h 660"/>
              <a:gd name="T46" fmla="*/ 906463 w 572"/>
              <a:gd name="T47" fmla="*/ 0 h 66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72"/>
              <a:gd name="T73" fmla="*/ 0 h 660"/>
              <a:gd name="T74" fmla="*/ 572 w 572"/>
              <a:gd name="T75" fmla="*/ 660 h 66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72" h="660">
                <a:moveTo>
                  <a:pt x="161" y="639"/>
                </a:moveTo>
                <a:lnTo>
                  <a:pt x="117" y="659"/>
                </a:lnTo>
                <a:lnTo>
                  <a:pt x="73" y="630"/>
                </a:lnTo>
                <a:lnTo>
                  <a:pt x="59" y="586"/>
                </a:lnTo>
                <a:lnTo>
                  <a:pt x="44" y="542"/>
                </a:lnTo>
                <a:lnTo>
                  <a:pt x="29" y="498"/>
                </a:lnTo>
                <a:lnTo>
                  <a:pt x="15" y="454"/>
                </a:lnTo>
                <a:lnTo>
                  <a:pt x="15" y="410"/>
                </a:lnTo>
                <a:lnTo>
                  <a:pt x="0" y="366"/>
                </a:lnTo>
                <a:lnTo>
                  <a:pt x="0" y="322"/>
                </a:lnTo>
                <a:lnTo>
                  <a:pt x="0" y="278"/>
                </a:lnTo>
                <a:lnTo>
                  <a:pt x="15" y="220"/>
                </a:lnTo>
                <a:lnTo>
                  <a:pt x="59" y="191"/>
                </a:lnTo>
                <a:lnTo>
                  <a:pt x="117" y="147"/>
                </a:lnTo>
                <a:lnTo>
                  <a:pt x="161" y="132"/>
                </a:lnTo>
                <a:lnTo>
                  <a:pt x="205" y="117"/>
                </a:lnTo>
                <a:lnTo>
                  <a:pt x="249" y="103"/>
                </a:lnTo>
                <a:lnTo>
                  <a:pt x="293" y="103"/>
                </a:lnTo>
                <a:lnTo>
                  <a:pt x="337" y="88"/>
                </a:lnTo>
                <a:lnTo>
                  <a:pt x="381" y="74"/>
                </a:lnTo>
                <a:lnTo>
                  <a:pt x="439" y="59"/>
                </a:lnTo>
                <a:lnTo>
                  <a:pt x="483" y="44"/>
                </a:lnTo>
                <a:lnTo>
                  <a:pt x="527" y="15"/>
                </a:lnTo>
                <a:lnTo>
                  <a:pt x="57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2043113" y="1204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q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3414713" y="1204913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r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652713" y="17383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w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728913" y="2119313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z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338513" y="21955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424113" y="2119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2195513" y="3109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u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3338513" y="3033713"/>
            <a:ext cx="265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t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433513" y="20431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v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5776913" y="1204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a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7072313" y="1966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b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6691313" y="29575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c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319713" y="30337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d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4862513" y="18907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e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6005513" y="1738313"/>
            <a:ext cx="265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f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462713" y="21955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g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005513" y="25765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h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5472113" y="2271713"/>
            <a:ext cx="265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i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5548313" y="1814513"/>
            <a:ext cx="265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j</a:t>
            </a: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1052513" y="3414713"/>
            <a:ext cx="6731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 dirty="0"/>
              <a:t>a-q  c-u  e-r  g-x  i-z  b-v  d-y  f-w  h-t  j-s, isomorphic</a:t>
            </a: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262029" y="3871913"/>
            <a:ext cx="114518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Example 2</a:t>
            </a:r>
            <a:endParaRPr lang="en-US" altLang="zh-TW" dirty="0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911350" y="4108450"/>
            <a:ext cx="7493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2673350" y="4114800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3892550" y="4121150"/>
            <a:ext cx="444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 flipH="1">
            <a:off x="3879850" y="4578350"/>
            <a:ext cx="469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 flipH="1">
            <a:off x="2736850" y="5029200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 flipH="1" flipV="1">
            <a:off x="1974850" y="4565650"/>
            <a:ext cx="774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 flipV="1">
            <a:off x="2749550" y="4108450"/>
            <a:ext cx="113030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3886200" y="41211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>
            <a:off x="2673350" y="4121150"/>
            <a:ext cx="635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9" name="AutoShape 57"/>
          <p:cNvSpPr>
            <a:spLocks noChangeArrowheads="1"/>
          </p:cNvSpPr>
          <p:nvPr/>
        </p:nvSpPr>
        <p:spPr bwMode="auto">
          <a:xfrm>
            <a:off x="5949950" y="3968750"/>
            <a:ext cx="1435100" cy="1282700"/>
          </a:xfrm>
          <a:prstGeom prst="triangle">
            <a:avLst>
              <a:gd name="adj" fmla="val 49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6330950" y="45720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>
            <a:off x="6623050" y="4578350"/>
            <a:ext cx="393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 flipH="1" flipV="1">
            <a:off x="6318250" y="4565650"/>
            <a:ext cx="3175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2119313" y="5091113"/>
            <a:ext cx="25669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degree 2 vertices=2</a:t>
            </a:r>
          </a:p>
        </p:txBody>
      </p:sp>
      <p:sp>
        <p:nvSpPr>
          <p:cNvPr id="13374" name="Rectangle 62"/>
          <p:cNvSpPr>
            <a:spLocks noChangeArrowheads="1"/>
          </p:cNvSpPr>
          <p:nvPr/>
        </p:nvSpPr>
        <p:spPr bwMode="auto">
          <a:xfrm>
            <a:off x="7300913" y="4252913"/>
            <a:ext cx="145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degree 2</a:t>
            </a:r>
          </a:p>
          <a:p>
            <a:r>
              <a:rPr lang="en-US" altLang="zh-TW"/>
              <a:t>vertices=3</a:t>
            </a:r>
          </a:p>
        </p:txBody>
      </p:sp>
      <p:sp>
        <p:nvSpPr>
          <p:cNvPr id="13375" name="Oval 63"/>
          <p:cNvSpPr>
            <a:spLocks noChangeArrowheads="1"/>
          </p:cNvSpPr>
          <p:nvPr/>
        </p:nvSpPr>
        <p:spPr bwMode="auto">
          <a:xfrm>
            <a:off x="1911350" y="4502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76" name="Oval 64"/>
          <p:cNvSpPr>
            <a:spLocks noChangeArrowheads="1"/>
          </p:cNvSpPr>
          <p:nvPr/>
        </p:nvSpPr>
        <p:spPr bwMode="auto">
          <a:xfrm>
            <a:off x="2597150" y="4044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77" name="Oval 65"/>
          <p:cNvSpPr>
            <a:spLocks noChangeArrowheads="1"/>
          </p:cNvSpPr>
          <p:nvPr/>
        </p:nvSpPr>
        <p:spPr bwMode="auto">
          <a:xfrm>
            <a:off x="4273550" y="4502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78" name="Oval 66"/>
          <p:cNvSpPr>
            <a:spLocks noChangeArrowheads="1"/>
          </p:cNvSpPr>
          <p:nvPr/>
        </p:nvSpPr>
        <p:spPr bwMode="auto">
          <a:xfrm>
            <a:off x="3816350" y="4044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Oval 67"/>
          <p:cNvSpPr>
            <a:spLocks noChangeArrowheads="1"/>
          </p:cNvSpPr>
          <p:nvPr/>
        </p:nvSpPr>
        <p:spPr bwMode="auto">
          <a:xfrm>
            <a:off x="3816350" y="4959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Oval 68"/>
          <p:cNvSpPr>
            <a:spLocks noChangeArrowheads="1"/>
          </p:cNvSpPr>
          <p:nvPr/>
        </p:nvSpPr>
        <p:spPr bwMode="auto">
          <a:xfrm>
            <a:off x="2673350" y="4959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1" name="Oval 69"/>
          <p:cNvSpPr>
            <a:spLocks noChangeArrowheads="1"/>
          </p:cNvSpPr>
          <p:nvPr/>
        </p:nvSpPr>
        <p:spPr bwMode="auto">
          <a:xfrm>
            <a:off x="6559550" y="3892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2" name="Oval 70"/>
          <p:cNvSpPr>
            <a:spLocks noChangeArrowheads="1"/>
          </p:cNvSpPr>
          <p:nvPr/>
        </p:nvSpPr>
        <p:spPr bwMode="auto">
          <a:xfrm>
            <a:off x="6254750" y="4502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3" name="Oval 71"/>
          <p:cNvSpPr>
            <a:spLocks noChangeArrowheads="1"/>
          </p:cNvSpPr>
          <p:nvPr/>
        </p:nvSpPr>
        <p:spPr bwMode="auto">
          <a:xfrm>
            <a:off x="6940550" y="4502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4" name="Oval 72"/>
          <p:cNvSpPr>
            <a:spLocks noChangeArrowheads="1"/>
          </p:cNvSpPr>
          <p:nvPr/>
        </p:nvSpPr>
        <p:spPr bwMode="auto">
          <a:xfrm>
            <a:off x="5873750" y="518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5" name="Oval 73"/>
          <p:cNvSpPr>
            <a:spLocks noChangeArrowheads="1"/>
          </p:cNvSpPr>
          <p:nvPr/>
        </p:nvSpPr>
        <p:spPr bwMode="auto">
          <a:xfrm>
            <a:off x="7321550" y="518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6" name="Oval 74"/>
          <p:cNvSpPr>
            <a:spLocks noChangeArrowheads="1"/>
          </p:cNvSpPr>
          <p:nvPr/>
        </p:nvSpPr>
        <p:spPr bwMode="auto">
          <a:xfrm>
            <a:off x="6559550" y="518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7" name="Rectangle 75"/>
          <p:cNvSpPr>
            <a:spLocks noChangeArrowheads="1"/>
          </p:cNvSpPr>
          <p:nvPr/>
        </p:nvSpPr>
        <p:spPr bwMode="auto">
          <a:xfrm>
            <a:off x="900113" y="5700713"/>
            <a:ext cx="7464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/>
              <a:t>Can you think of an algorithm for testing isomorphism?</a:t>
            </a:r>
          </a:p>
        </p:txBody>
      </p: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61912" y="76200"/>
            <a:ext cx="8777287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GB" sz="3600" dirty="0"/>
              <a:t>Continued…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46685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2438400"/>
            <a:ext cx="8001000" cy="990600"/>
          </a:xfrm>
          <a:prstGeom prst="rect">
            <a:avLst/>
          </a:prstGeom>
          <a:noFill/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Adjacency Matrix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935" y="620688"/>
            <a:ext cx="8001000" cy="990600"/>
          </a:xfrm>
          <a:prstGeom prst="rect">
            <a:avLst/>
          </a:prstGeom>
          <a:noFill/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.4. Matrix Representation of a Graph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7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D9E1EAE-0452-4957-87FE-E998E14ADCDB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038600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dirty="0" smtClean="0"/>
              <a:t>A simple graph 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) with n vertices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dirty="0" smtClean="0"/>
              <a:t>can be represented by its adjacency matrix,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dirty="0" smtClean="0"/>
              <a:t> A, where entry </a:t>
            </a:r>
            <a:r>
              <a:rPr lang="en-US" sz="2400" b="1" dirty="0" err="1" smtClean="0"/>
              <a:t>a</a:t>
            </a:r>
            <a:r>
              <a:rPr lang="en-US" sz="2400" b="1" i="1" baseline="-25000" dirty="0" err="1" smtClean="0">
                <a:latin typeface="Courier New" pitchFamily="49" charset="0"/>
              </a:rPr>
              <a:t>ij</a:t>
            </a:r>
            <a:r>
              <a:rPr lang="en-US" sz="2400" b="1" dirty="0" smtClean="0"/>
              <a:t> in row </a:t>
            </a:r>
            <a:r>
              <a:rPr lang="en-US" sz="2400" b="1" i="1" dirty="0" smtClean="0">
                <a:latin typeface="Courier New" pitchFamily="49" charset="0"/>
              </a:rPr>
              <a:t>i</a:t>
            </a:r>
            <a:r>
              <a:rPr lang="en-US" sz="2400" b="1" dirty="0" smtClean="0"/>
              <a:t> and column </a:t>
            </a:r>
            <a:r>
              <a:rPr lang="en-US" sz="2400" b="1" i="1" dirty="0" smtClean="0">
                <a:latin typeface="Courier New" pitchFamily="49" charset="0"/>
              </a:rPr>
              <a:t>j</a:t>
            </a:r>
            <a:r>
              <a:rPr lang="en-US" sz="2400" b="1" dirty="0" smtClean="0"/>
              <a:t> is</a:t>
            </a:r>
            <a:endParaRPr lang="en-US" sz="2800" b="1" dirty="0" smtClean="0"/>
          </a:p>
          <a:p>
            <a:pPr>
              <a:buFont typeface="Monotype Sorts" pitchFamily="2" charset="2"/>
              <a:buNone/>
            </a:pPr>
            <a:endParaRPr lang="en-US" sz="2800" b="1" dirty="0" smtClean="0"/>
          </a:p>
          <a:p>
            <a:pPr>
              <a:buFont typeface="Monotype Sorts" pitchFamily="2" charset="2"/>
              <a:buNone/>
            </a:pPr>
            <a:r>
              <a:rPr lang="en-US" sz="2800" b="1" dirty="0" smtClean="0">
                <a:solidFill>
                  <a:srgbClr val="990033"/>
                </a:solidFill>
              </a:rPr>
              <a:t>                 </a:t>
            </a:r>
            <a:r>
              <a:rPr lang="en-US" sz="2400" b="1" dirty="0" smtClean="0">
                <a:solidFill>
                  <a:srgbClr val="990033"/>
                </a:solidFill>
              </a:rPr>
              <a:t>1        if  { </a:t>
            </a:r>
            <a:r>
              <a:rPr lang="en-US" sz="2400" b="1" i="1" dirty="0" smtClean="0">
                <a:solidFill>
                  <a:srgbClr val="990033"/>
                </a:solidFill>
              </a:rPr>
              <a:t>v</a:t>
            </a:r>
            <a:r>
              <a:rPr lang="en-US" sz="2400" b="1" i="1" baseline="-25000" dirty="0" smtClean="0">
                <a:solidFill>
                  <a:srgbClr val="990033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990033"/>
                </a:solidFill>
              </a:rPr>
              <a:t>, </a:t>
            </a:r>
            <a:r>
              <a:rPr lang="en-US" sz="2400" b="1" i="1" dirty="0" err="1" smtClean="0">
                <a:solidFill>
                  <a:srgbClr val="990033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990033"/>
                </a:solidFill>
                <a:latin typeface="Courier New" pitchFamily="49" charset="0"/>
              </a:rPr>
              <a:t>j</a:t>
            </a:r>
            <a:r>
              <a:rPr lang="en-US" sz="2400" b="1" i="1" dirty="0" smtClean="0">
                <a:solidFill>
                  <a:srgbClr val="990033"/>
                </a:solidFill>
              </a:rPr>
              <a:t> </a:t>
            </a:r>
            <a:r>
              <a:rPr lang="en-US" sz="2400" b="1" dirty="0" smtClean="0">
                <a:solidFill>
                  <a:srgbClr val="990033"/>
                </a:solidFill>
              </a:rPr>
              <a:t>} is an edge in G,</a:t>
            </a:r>
            <a:endParaRPr lang="en-US" sz="2800" b="1" dirty="0" smtClean="0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800" b="1" dirty="0" err="1" smtClean="0">
                <a:solidFill>
                  <a:srgbClr val="990033"/>
                </a:solidFill>
              </a:rPr>
              <a:t>a</a:t>
            </a:r>
            <a:r>
              <a:rPr lang="en-US" sz="2800" b="1" i="1" baseline="-25000" dirty="0" err="1" smtClean="0">
                <a:solidFill>
                  <a:srgbClr val="990033"/>
                </a:solidFill>
                <a:latin typeface="Courier New" pitchFamily="49" charset="0"/>
              </a:rPr>
              <a:t>ij</a:t>
            </a:r>
            <a:r>
              <a:rPr lang="en-US" sz="2800" b="1" dirty="0" smtClean="0">
                <a:solidFill>
                  <a:srgbClr val="99003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990033"/>
                </a:solidFill>
              </a:rPr>
              <a:t>=  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990033"/>
                </a:solidFill>
              </a:rPr>
              <a:t>                    0        otherwise.</a:t>
            </a:r>
            <a:endParaRPr lang="en-US" sz="1600" b="1" dirty="0" smtClean="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sz="2400" b="1" dirty="0" smtClean="0"/>
          </a:p>
          <a:p>
            <a:pPr>
              <a:buFont typeface="Monotype Sorts" pitchFamily="2" charset="2"/>
              <a:buNone/>
            </a:pPr>
            <a:endParaRPr lang="en-US" sz="2400" b="1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</p:spPr>
        <p:txBody>
          <a:bodyPr/>
          <a:lstStyle/>
          <a:p>
            <a:r>
              <a:rPr lang="en-US" smtClean="0"/>
              <a:t>Adjacency Matrix</a:t>
            </a:r>
          </a:p>
        </p:txBody>
      </p:sp>
      <p:sp>
        <p:nvSpPr>
          <p:cNvPr id="3077" name="AutoShape 4"/>
          <p:cNvSpPr>
            <a:spLocks/>
          </p:cNvSpPr>
          <p:nvPr/>
        </p:nvSpPr>
        <p:spPr bwMode="auto">
          <a:xfrm>
            <a:off x="1981200" y="38862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331150" y="103947"/>
            <a:ext cx="584352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TW" sz="3600" b="1" dirty="0" smtClean="0"/>
              <a:t>5.1</a:t>
            </a:r>
            <a:r>
              <a:rPr lang="en-US" altLang="zh-TW" sz="3600" b="1" dirty="0"/>
              <a:t>. Definitions and Examples</a:t>
            </a:r>
            <a:endParaRPr lang="en-US" altLang="zh-TW" sz="3600" dirty="0"/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530350" y="1606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454150" y="3511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2520950" y="18351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5340350" y="2901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568950" y="2139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2597150" y="3054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6711950" y="3816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7245350" y="2520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6178550" y="18351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92150" y="2444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>
            <a:off x="908050" y="17589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920750" y="2051050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597150" y="2063750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1517650" y="31305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 flipV="1">
            <a:off x="908050" y="25844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682750" y="1758950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5708650" y="1987550"/>
            <a:ext cx="469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5403850" y="2292350"/>
            <a:ext cx="317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492750" y="2978150"/>
            <a:ext cx="12827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95" name="Freeform 23"/>
          <p:cNvSpPr>
            <a:spLocks/>
          </p:cNvSpPr>
          <p:nvPr/>
        </p:nvSpPr>
        <p:spPr bwMode="auto">
          <a:xfrm>
            <a:off x="6197600" y="2057400"/>
            <a:ext cx="512763" cy="1616075"/>
          </a:xfrm>
          <a:custGeom>
            <a:avLst/>
            <a:gdLst>
              <a:gd name="T0" fmla="*/ 50800 w 323"/>
              <a:gd name="T1" fmla="*/ 0 h 1018"/>
              <a:gd name="T2" fmla="*/ 47625 w 323"/>
              <a:gd name="T3" fmla="*/ 150813 h 1018"/>
              <a:gd name="T4" fmla="*/ 47625 w 323"/>
              <a:gd name="T5" fmla="*/ 220663 h 1018"/>
              <a:gd name="T6" fmla="*/ 23813 w 323"/>
              <a:gd name="T7" fmla="*/ 290513 h 1018"/>
              <a:gd name="T8" fmla="*/ 23813 w 323"/>
              <a:gd name="T9" fmla="*/ 360363 h 1018"/>
              <a:gd name="T10" fmla="*/ 0 w 323"/>
              <a:gd name="T11" fmla="*/ 452438 h 1018"/>
              <a:gd name="T12" fmla="*/ 0 w 323"/>
              <a:gd name="T13" fmla="*/ 522288 h 1018"/>
              <a:gd name="T14" fmla="*/ 0 w 323"/>
              <a:gd name="T15" fmla="*/ 592138 h 1018"/>
              <a:gd name="T16" fmla="*/ 0 w 323"/>
              <a:gd name="T17" fmla="*/ 684213 h 1018"/>
              <a:gd name="T18" fmla="*/ 47625 w 323"/>
              <a:gd name="T19" fmla="*/ 777875 h 1018"/>
              <a:gd name="T20" fmla="*/ 69850 w 323"/>
              <a:gd name="T21" fmla="*/ 847725 h 1018"/>
              <a:gd name="T22" fmla="*/ 93663 w 323"/>
              <a:gd name="T23" fmla="*/ 917575 h 1018"/>
              <a:gd name="T24" fmla="*/ 139700 w 323"/>
              <a:gd name="T25" fmla="*/ 987425 h 1018"/>
              <a:gd name="T26" fmla="*/ 163513 w 323"/>
              <a:gd name="T27" fmla="*/ 1057275 h 1018"/>
              <a:gd name="T28" fmla="*/ 209550 w 323"/>
              <a:gd name="T29" fmla="*/ 1149350 h 1018"/>
              <a:gd name="T30" fmla="*/ 255588 w 323"/>
              <a:gd name="T31" fmla="*/ 1219200 h 1018"/>
              <a:gd name="T32" fmla="*/ 255588 w 323"/>
              <a:gd name="T33" fmla="*/ 1289050 h 1018"/>
              <a:gd name="T34" fmla="*/ 303213 w 323"/>
              <a:gd name="T35" fmla="*/ 1358900 h 1018"/>
              <a:gd name="T36" fmla="*/ 349250 w 323"/>
              <a:gd name="T37" fmla="*/ 1428750 h 1018"/>
              <a:gd name="T38" fmla="*/ 419100 w 323"/>
              <a:gd name="T39" fmla="*/ 1498600 h 1018"/>
              <a:gd name="T40" fmla="*/ 441325 w 323"/>
              <a:gd name="T41" fmla="*/ 1568450 h 1018"/>
              <a:gd name="T42" fmla="*/ 511175 w 323"/>
              <a:gd name="T43" fmla="*/ 1614488 h 101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23"/>
              <a:gd name="T67" fmla="*/ 0 h 1018"/>
              <a:gd name="T68" fmla="*/ 323 w 323"/>
              <a:gd name="T69" fmla="*/ 1018 h 101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23" h="1018">
                <a:moveTo>
                  <a:pt x="32" y="0"/>
                </a:moveTo>
                <a:lnTo>
                  <a:pt x="30" y="95"/>
                </a:lnTo>
                <a:lnTo>
                  <a:pt x="30" y="139"/>
                </a:lnTo>
                <a:lnTo>
                  <a:pt x="15" y="183"/>
                </a:lnTo>
                <a:lnTo>
                  <a:pt x="15" y="227"/>
                </a:lnTo>
                <a:lnTo>
                  <a:pt x="0" y="285"/>
                </a:lnTo>
                <a:lnTo>
                  <a:pt x="0" y="329"/>
                </a:lnTo>
                <a:lnTo>
                  <a:pt x="0" y="373"/>
                </a:lnTo>
                <a:lnTo>
                  <a:pt x="0" y="431"/>
                </a:lnTo>
                <a:lnTo>
                  <a:pt x="30" y="490"/>
                </a:lnTo>
                <a:lnTo>
                  <a:pt x="44" y="534"/>
                </a:lnTo>
                <a:lnTo>
                  <a:pt x="59" y="578"/>
                </a:lnTo>
                <a:lnTo>
                  <a:pt x="88" y="622"/>
                </a:lnTo>
                <a:lnTo>
                  <a:pt x="103" y="666"/>
                </a:lnTo>
                <a:lnTo>
                  <a:pt x="132" y="724"/>
                </a:lnTo>
                <a:lnTo>
                  <a:pt x="161" y="768"/>
                </a:lnTo>
                <a:lnTo>
                  <a:pt x="161" y="812"/>
                </a:lnTo>
                <a:lnTo>
                  <a:pt x="191" y="856"/>
                </a:lnTo>
                <a:lnTo>
                  <a:pt x="220" y="900"/>
                </a:lnTo>
                <a:lnTo>
                  <a:pt x="264" y="944"/>
                </a:lnTo>
                <a:lnTo>
                  <a:pt x="278" y="988"/>
                </a:lnTo>
                <a:lnTo>
                  <a:pt x="322" y="101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6" name="Freeform 24"/>
          <p:cNvSpPr>
            <a:spLocks/>
          </p:cNvSpPr>
          <p:nvPr/>
        </p:nvSpPr>
        <p:spPr bwMode="auto">
          <a:xfrm>
            <a:off x="6383338" y="2044700"/>
            <a:ext cx="512762" cy="1843088"/>
          </a:xfrm>
          <a:custGeom>
            <a:avLst/>
            <a:gdLst>
              <a:gd name="T0" fmla="*/ 474662 w 323"/>
              <a:gd name="T1" fmla="*/ 1841500 h 1161"/>
              <a:gd name="T2" fmla="*/ 511175 w 323"/>
              <a:gd name="T3" fmla="*/ 1766888 h 1161"/>
              <a:gd name="T4" fmla="*/ 511175 w 323"/>
              <a:gd name="T5" fmla="*/ 1697038 h 1161"/>
              <a:gd name="T6" fmla="*/ 511175 w 323"/>
              <a:gd name="T7" fmla="*/ 1627188 h 1161"/>
              <a:gd name="T8" fmla="*/ 511175 w 323"/>
              <a:gd name="T9" fmla="*/ 1557338 h 1161"/>
              <a:gd name="T10" fmla="*/ 511175 w 323"/>
              <a:gd name="T11" fmla="*/ 1487488 h 1161"/>
              <a:gd name="T12" fmla="*/ 511175 w 323"/>
              <a:gd name="T13" fmla="*/ 1393825 h 1161"/>
              <a:gd name="T14" fmla="*/ 511175 w 323"/>
              <a:gd name="T15" fmla="*/ 1301750 h 1161"/>
              <a:gd name="T16" fmla="*/ 488950 w 323"/>
              <a:gd name="T17" fmla="*/ 1231900 h 1161"/>
              <a:gd name="T18" fmla="*/ 465137 w 323"/>
              <a:gd name="T19" fmla="*/ 1162050 h 1161"/>
              <a:gd name="T20" fmla="*/ 465137 w 323"/>
              <a:gd name="T21" fmla="*/ 1069975 h 1161"/>
              <a:gd name="T22" fmla="*/ 442912 w 323"/>
              <a:gd name="T23" fmla="*/ 1000125 h 1161"/>
              <a:gd name="T24" fmla="*/ 395287 w 323"/>
              <a:gd name="T25" fmla="*/ 930275 h 1161"/>
              <a:gd name="T26" fmla="*/ 373062 w 323"/>
              <a:gd name="T27" fmla="*/ 836613 h 1161"/>
              <a:gd name="T28" fmla="*/ 349250 w 323"/>
              <a:gd name="T29" fmla="*/ 744538 h 1161"/>
              <a:gd name="T30" fmla="*/ 279400 w 323"/>
              <a:gd name="T31" fmla="*/ 650875 h 1161"/>
              <a:gd name="T32" fmla="*/ 279400 w 323"/>
              <a:gd name="T33" fmla="*/ 581025 h 1161"/>
              <a:gd name="T34" fmla="*/ 233362 w 323"/>
              <a:gd name="T35" fmla="*/ 511175 h 1161"/>
              <a:gd name="T36" fmla="*/ 209550 w 323"/>
              <a:gd name="T37" fmla="*/ 441325 h 1161"/>
              <a:gd name="T38" fmla="*/ 187325 w 323"/>
              <a:gd name="T39" fmla="*/ 349250 h 1161"/>
              <a:gd name="T40" fmla="*/ 163512 w 323"/>
              <a:gd name="T41" fmla="*/ 279400 h 1161"/>
              <a:gd name="T42" fmla="*/ 117475 w 323"/>
              <a:gd name="T43" fmla="*/ 209550 h 1161"/>
              <a:gd name="T44" fmla="*/ 93662 w 323"/>
              <a:gd name="T45" fmla="*/ 139700 h 1161"/>
              <a:gd name="T46" fmla="*/ 23812 w 323"/>
              <a:gd name="T47" fmla="*/ 69850 h 1161"/>
              <a:gd name="T48" fmla="*/ 0 w 323"/>
              <a:gd name="T49" fmla="*/ 0 h 11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23"/>
              <a:gd name="T76" fmla="*/ 0 h 1161"/>
              <a:gd name="T77" fmla="*/ 323 w 323"/>
              <a:gd name="T78" fmla="*/ 1161 h 11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23" h="1161">
                <a:moveTo>
                  <a:pt x="299" y="1160"/>
                </a:moveTo>
                <a:lnTo>
                  <a:pt x="322" y="1113"/>
                </a:lnTo>
                <a:lnTo>
                  <a:pt x="322" y="1069"/>
                </a:lnTo>
                <a:lnTo>
                  <a:pt x="322" y="1025"/>
                </a:lnTo>
                <a:lnTo>
                  <a:pt x="322" y="981"/>
                </a:lnTo>
                <a:lnTo>
                  <a:pt x="322" y="937"/>
                </a:lnTo>
                <a:lnTo>
                  <a:pt x="322" y="878"/>
                </a:lnTo>
                <a:lnTo>
                  <a:pt x="322" y="820"/>
                </a:lnTo>
                <a:lnTo>
                  <a:pt x="308" y="776"/>
                </a:lnTo>
                <a:lnTo>
                  <a:pt x="293" y="732"/>
                </a:lnTo>
                <a:lnTo>
                  <a:pt x="293" y="674"/>
                </a:lnTo>
                <a:lnTo>
                  <a:pt x="279" y="630"/>
                </a:lnTo>
                <a:lnTo>
                  <a:pt x="249" y="586"/>
                </a:lnTo>
                <a:lnTo>
                  <a:pt x="235" y="527"/>
                </a:lnTo>
                <a:lnTo>
                  <a:pt x="220" y="469"/>
                </a:lnTo>
                <a:lnTo>
                  <a:pt x="176" y="410"/>
                </a:lnTo>
                <a:lnTo>
                  <a:pt x="176" y="366"/>
                </a:lnTo>
                <a:lnTo>
                  <a:pt x="147" y="322"/>
                </a:lnTo>
                <a:lnTo>
                  <a:pt x="132" y="278"/>
                </a:lnTo>
                <a:lnTo>
                  <a:pt x="118" y="220"/>
                </a:lnTo>
                <a:lnTo>
                  <a:pt x="103" y="176"/>
                </a:lnTo>
                <a:lnTo>
                  <a:pt x="74" y="132"/>
                </a:lnTo>
                <a:lnTo>
                  <a:pt x="59" y="88"/>
                </a:lnTo>
                <a:lnTo>
                  <a:pt x="15" y="4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929188" y="1778000"/>
            <a:ext cx="669925" cy="784225"/>
          </a:xfrm>
          <a:custGeom>
            <a:avLst/>
            <a:gdLst>
              <a:gd name="T0" fmla="*/ 660400 w 422"/>
              <a:gd name="T1" fmla="*/ 581025 h 494"/>
              <a:gd name="T2" fmla="*/ 547688 w 422"/>
              <a:gd name="T3" fmla="*/ 623888 h 494"/>
              <a:gd name="T4" fmla="*/ 495300 w 422"/>
              <a:gd name="T5" fmla="*/ 669925 h 494"/>
              <a:gd name="T6" fmla="*/ 423863 w 422"/>
              <a:gd name="T7" fmla="*/ 727075 h 494"/>
              <a:gd name="T8" fmla="*/ 371475 w 422"/>
              <a:gd name="T9" fmla="*/ 773113 h 494"/>
              <a:gd name="T10" fmla="*/ 287338 w 422"/>
              <a:gd name="T11" fmla="*/ 782638 h 494"/>
              <a:gd name="T12" fmla="*/ 206375 w 422"/>
              <a:gd name="T13" fmla="*/ 758825 h 494"/>
              <a:gd name="T14" fmla="*/ 146050 w 422"/>
              <a:gd name="T15" fmla="*/ 720725 h 494"/>
              <a:gd name="T16" fmla="*/ 84138 w 422"/>
              <a:gd name="T17" fmla="*/ 649288 h 494"/>
              <a:gd name="T18" fmla="*/ 23813 w 422"/>
              <a:gd name="T19" fmla="*/ 577850 h 494"/>
              <a:gd name="T20" fmla="*/ 0 w 422"/>
              <a:gd name="T21" fmla="*/ 476250 h 494"/>
              <a:gd name="T22" fmla="*/ 25400 w 422"/>
              <a:gd name="T23" fmla="*/ 395288 h 494"/>
              <a:gd name="T24" fmla="*/ 14288 w 422"/>
              <a:gd name="T25" fmla="*/ 314325 h 494"/>
              <a:gd name="T26" fmla="*/ 53975 w 422"/>
              <a:gd name="T27" fmla="*/ 250825 h 494"/>
              <a:gd name="T28" fmla="*/ 76200 w 422"/>
              <a:gd name="T29" fmla="*/ 169863 h 494"/>
              <a:gd name="T30" fmla="*/ 133350 w 422"/>
              <a:gd name="T31" fmla="*/ 93663 h 494"/>
              <a:gd name="T32" fmla="*/ 203200 w 422"/>
              <a:gd name="T33" fmla="*/ 33338 h 494"/>
              <a:gd name="T34" fmla="*/ 271463 w 422"/>
              <a:gd name="T35" fmla="*/ 4763 h 494"/>
              <a:gd name="T36" fmla="*/ 357188 w 422"/>
              <a:gd name="T37" fmla="*/ 0 h 494"/>
              <a:gd name="T38" fmla="*/ 469900 w 422"/>
              <a:gd name="T39" fmla="*/ 22225 h 494"/>
              <a:gd name="T40" fmla="*/ 550863 w 422"/>
              <a:gd name="T41" fmla="*/ 47625 h 494"/>
              <a:gd name="T42" fmla="*/ 630238 w 422"/>
              <a:gd name="T43" fmla="*/ 69850 h 494"/>
              <a:gd name="T44" fmla="*/ 657225 w 422"/>
              <a:gd name="T45" fmla="*/ 139700 h 494"/>
              <a:gd name="T46" fmla="*/ 668338 w 422"/>
              <a:gd name="T47" fmla="*/ 222250 h 494"/>
              <a:gd name="T48" fmla="*/ 642938 w 422"/>
              <a:gd name="T49" fmla="*/ 303213 h 494"/>
              <a:gd name="T50" fmla="*/ 628650 w 422"/>
              <a:gd name="T51" fmla="*/ 307975 h 49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22"/>
              <a:gd name="T79" fmla="*/ 0 h 494"/>
              <a:gd name="T80" fmla="*/ 422 w 422"/>
              <a:gd name="T81" fmla="*/ 494 h 49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22" h="494">
                <a:moveTo>
                  <a:pt x="416" y="366"/>
                </a:moveTo>
                <a:lnTo>
                  <a:pt x="345" y="393"/>
                </a:lnTo>
                <a:lnTo>
                  <a:pt x="312" y="422"/>
                </a:lnTo>
                <a:lnTo>
                  <a:pt x="267" y="458"/>
                </a:lnTo>
                <a:lnTo>
                  <a:pt x="234" y="487"/>
                </a:lnTo>
                <a:lnTo>
                  <a:pt x="181" y="493"/>
                </a:lnTo>
                <a:lnTo>
                  <a:pt x="130" y="478"/>
                </a:lnTo>
                <a:lnTo>
                  <a:pt x="92" y="454"/>
                </a:lnTo>
                <a:lnTo>
                  <a:pt x="53" y="409"/>
                </a:lnTo>
                <a:lnTo>
                  <a:pt x="15" y="364"/>
                </a:lnTo>
                <a:lnTo>
                  <a:pt x="0" y="300"/>
                </a:lnTo>
                <a:lnTo>
                  <a:pt x="16" y="249"/>
                </a:lnTo>
                <a:lnTo>
                  <a:pt x="9" y="198"/>
                </a:lnTo>
                <a:lnTo>
                  <a:pt x="34" y="158"/>
                </a:lnTo>
                <a:lnTo>
                  <a:pt x="48" y="107"/>
                </a:lnTo>
                <a:lnTo>
                  <a:pt x="84" y="59"/>
                </a:lnTo>
                <a:lnTo>
                  <a:pt x="128" y="21"/>
                </a:lnTo>
                <a:lnTo>
                  <a:pt x="171" y="3"/>
                </a:lnTo>
                <a:lnTo>
                  <a:pt x="225" y="0"/>
                </a:lnTo>
                <a:lnTo>
                  <a:pt x="296" y="14"/>
                </a:lnTo>
                <a:lnTo>
                  <a:pt x="347" y="30"/>
                </a:lnTo>
                <a:lnTo>
                  <a:pt x="397" y="44"/>
                </a:lnTo>
                <a:lnTo>
                  <a:pt x="414" y="88"/>
                </a:lnTo>
                <a:lnTo>
                  <a:pt x="421" y="140"/>
                </a:lnTo>
                <a:lnTo>
                  <a:pt x="405" y="191"/>
                </a:lnTo>
                <a:lnTo>
                  <a:pt x="396" y="19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1052513" y="1204913"/>
            <a:ext cx="23034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Undirected graph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5472113" y="1281113"/>
            <a:ext cx="1998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Directed graph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7224713" y="2805113"/>
            <a:ext cx="19637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isolated vertex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527050" y="4360095"/>
            <a:ext cx="785349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Adjacent :- two vertices are said to be </a:t>
            </a:r>
            <a:r>
              <a:rPr lang="en-US" altLang="zh-TW" b="1" dirty="0" smtClean="0">
                <a:solidFill>
                  <a:srgbClr val="00B0F0"/>
                </a:solidFill>
              </a:rPr>
              <a:t>adjacent</a:t>
            </a:r>
            <a:r>
              <a:rPr lang="en-US" altLang="zh-TW" dirty="0" smtClean="0"/>
              <a:t> if there is an edge between them. </a:t>
            </a:r>
            <a:endParaRPr lang="en-US" altLang="zh-TW" dirty="0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4252913" y="1814513"/>
            <a:ext cx="722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loop</a:t>
            </a:r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762000" y="2590800"/>
            <a:ext cx="763588" cy="1068388"/>
          </a:xfrm>
          <a:custGeom>
            <a:avLst/>
            <a:gdLst>
              <a:gd name="T0" fmla="*/ 0 w 481"/>
              <a:gd name="T1" fmla="*/ 0 h 673"/>
              <a:gd name="T2" fmla="*/ 23813 w 481"/>
              <a:gd name="T3" fmla="*/ 104775 h 673"/>
              <a:gd name="T4" fmla="*/ 23813 w 481"/>
              <a:gd name="T5" fmla="*/ 174625 h 673"/>
              <a:gd name="T6" fmla="*/ 23813 w 481"/>
              <a:gd name="T7" fmla="*/ 244475 h 673"/>
              <a:gd name="T8" fmla="*/ 23813 w 481"/>
              <a:gd name="T9" fmla="*/ 314325 h 673"/>
              <a:gd name="T10" fmla="*/ 23813 w 481"/>
              <a:gd name="T11" fmla="*/ 384175 h 673"/>
              <a:gd name="T12" fmla="*/ 46038 w 481"/>
              <a:gd name="T13" fmla="*/ 454025 h 673"/>
              <a:gd name="T14" fmla="*/ 115888 w 481"/>
              <a:gd name="T15" fmla="*/ 500063 h 673"/>
              <a:gd name="T16" fmla="*/ 139700 w 481"/>
              <a:gd name="T17" fmla="*/ 569913 h 673"/>
              <a:gd name="T18" fmla="*/ 185738 w 481"/>
              <a:gd name="T19" fmla="*/ 639763 h 673"/>
              <a:gd name="T20" fmla="*/ 255588 w 481"/>
              <a:gd name="T21" fmla="*/ 709613 h 673"/>
              <a:gd name="T22" fmla="*/ 325438 w 481"/>
              <a:gd name="T23" fmla="*/ 779463 h 673"/>
              <a:gd name="T24" fmla="*/ 395288 w 481"/>
              <a:gd name="T25" fmla="*/ 847725 h 673"/>
              <a:gd name="T26" fmla="*/ 465138 w 481"/>
              <a:gd name="T27" fmla="*/ 917575 h 673"/>
              <a:gd name="T28" fmla="*/ 534988 w 481"/>
              <a:gd name="T29" fmla="*/ 965200 h 673"/>
              <a:gd name="T30" fmla="*/ 603250 w 481"/>
              <a:gd name="T31" fmla="*/ 1035050 h 673"/>
              <a:gd name="T32" fmla="*/ 673100 w 481"/>
              <a:gd name="T33" fmla="*/ 1035050 h 673"/>
              <a:gd name="T34" fmla="*/ 742950 w 481"/>
              <a:gd name="T35" fmla="*/ 1057275 h 673"/>
              <a:gd name="T36" fmla="*/ 762000 w 481"/>
              <a:gd name="T37" fmla="*/ 1066800 h 6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"/>
              <a:gd name="T58" fmla="*/ 0 h 673"/>
              <a:gd name="T59" fmla="*/ 481 w 481"/>
              <a:gd name="T60" fmla="*/ 673 h 6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" h="673">
                <a:moveTo>
                  <a:pt x="0" y="0"/>
                </a:moveTo>
                <a:lnTo>
                  <a:pt x="15" y="66"/>
                </a:lnTo>
                <a:lnTo>
                  <a:pt x="15" y="110"/>
                </a:lnTo>
                <a:lnTo>
                  <a:pt x="15" y="154"/>
                </a:lnTo>
                <a:lnTo>
                  <a:pt x="15" y="198"/>
                </a:lnTo>
                <a:lnTo>
                  <a:pt x="15" y="242"/>
                </a:lnTo>
                <a:lnTo>
                  <a:pt x="29" y="286"/>
                </a:lnTo>
                <a:lnTo>
                  <a:pt x="73" y="315"/>
                </a:lnTo>
                <a:lnTo>
                  <a:pt x="88" y="359"/>
                </a:lnTo>
                <a:lnTo>
                  <a:pt x="117" y="403"/>
                </a:lnTo>
                <a:lnTo>
                  <a:pt x="161" y="447"/>
                </a:lnTo>
                <a:lnTo>
                  <a:pt x="205" y="491"/>
                </a:lnTo>
                <a:lnTo>
                  <a:pt x="249" y="534"/>
                </a:lnTo>
                <a:lnTo>
                  <a:pt x="293" y="578"/>
                </a:lnTo>
                <a:lnTo>
                  <a:pt x="337" y="608"/>
                </a:lnTo>
                <a:lnTo>
                  <a:pt x="380" y="652"/>
                </a:lnTo>
                <a:lnTo>
                  <a:pt x="424" y="652"/>
                </a:lnTo>
                <a:lnTo>
                  <a:pt x="468" y="666"/>
                </a:lnTo>
                <a:lnTo>
                  <a:pt x="480" y="67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138113" y="3414713"/>
            <a:ext cx="1193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multiple</a:t>
            </a:r>
          </a:p>
          <a:p>
            <a:r>
              <a:rPr lang="en-US" altLang="zh-TW"/>
              <a:t>edges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3109913" y="2424113"/>
            <a:ext cx="12239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G</a:t>
            </a:r>
            <a:r>
              <a:rPr lang="en-US" altLang="zh-TW"/>
              <a:t>=(</a:t>
            </a:r>
            <a:r>
              <a:rPr lang="en-US" altLang="zh-TW" i="1"/>
              <a:t>V</a:t>
            </a:r>
            <a:r>
              <a:rPr lang="en-US" altLang="zh-TW"/>
              <a:t>,</a:t>
            </a:r>
            <a:r>
              <a:rPr lang="en-US" altLang="zh-TW" i="1"/>
              <a:t>E</a:t>
            </a:r>
            <a:r>
              <a:rPr lang="en-US" altLang="zh-TW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050" y="486916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 vertex is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00B0F0"/>
                </a:solidFill>
              </a:rPr>
              <a:t>pendant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if and only if it has degree </a:t>
            </a:r>
            <a:r>
              <a:rPr lang="en-GB" dirty="0" smtClean="0"/>
              <a:t>o ne</a:t>
            </a:r>
            <a:r>
              <a:rPr lang="en-GB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817" y="5406061"/>
            <a:ext cx="4708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 vertex </a:t>
            </a:r>
            <a:r>
              <a:rPr lang="en-GB" dirty="0"/>
              <a:t>of degree zero is called</a:t>
            </a:r>
            <a:r>
              <a:rPr lang="en-GB" b="1" dirty="0"/>
              <a:t> </a:t>
            </a:r>
            <a:r>
              <a:rPr lang="en-GB" b="1" dirty="0">
                <a:solidFill>
                  <a:srgbClr val="00B0F0"/>
                </a:solidFill>
              </a:rPr>
              <a:t>isolated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755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C49C111E-BBA1-44B8-9F2E-7B1DC6783A7B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/>
          <a:lstStyle/>
          <a:p>
            <a:r>
              <a:rPr lang="en-US" smtClean="0"/>
              <a:t>Finding the adjacency matrix</a:t>
            </a:r>
          </a:p>
        </p:txBody>
      </p:sp>
      <p:sp>
        <p:nvSpPr>
          <p:cNvPr id="4100" name="Rectangle 19"/>
          <p:cNvSpPr>
            <a:spLocks noChangeArrowheads="1"/>
          </p:cNvSpPr>
          <p:nvPr/>
        </p:nvSpPr>
        <p:spPr bwMode="auto">
          <a:xfrm>
            <a:off x="4267200" y="2209800"/>
            <a:ext cx="464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>
              <a:lnSpc>
                <a:spcPct val="140000"/>
              </a:lnSpc>
            </a:pPr>
            <a:r>
              <a:rPr lang="en-US"/>
              <a:t>This graph has 6 vertices</a:t>
            </a:r>
            <a:br>
              <a:rPr lang="en-US"/>
            </a:br>
            <a:r>
              <a:rPr lang="en-US"/>
              <a:t>a, b, c, d, e,  f.  We can </a:t>
            </a:r>
            <a:br>
              <a:rPr lang="en-US"/>
            </a:br>
            <a:r>
              <a:rPr lang="en-US"/>
              <a:t>arrange them in that order.</a:t>
            </a:r>
            <a:endParaRPr lang="en-US" sz="4000">
              <a:solidFill>
                <a:srgbClr val="003366"/>
              </a:solidFill>
            </a:endParaRPr>
          </a:p>
        </p:txBody>
      </p:sp>
      <p:sp>
        <p:nvSpPr>
          <p:cNvPr id="4101" name="Line 46"/>
          <p:cNvSpPr>
            <a:spLocks noChangeAspect="1" noChangeShapeType="1"/>
          </p:cNvSpPr>
          <p:nvPr/>
        </p:nvSpPr>
        <p:spPr bwMode="auto">
          <a:xfrm flipV="1">
            <a:off x="1524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Text Box 47"/>
          <p:cNvSpPr txBox="1">
            <a:spLocks noChangeAspect="1" noChangeArrowheads="1"/>
          </p:cNvSpPr>
          <p:nvPr/>
        </p:nvSpPr>
        <p:spPr bwMode="auto">
          <a:xfrm>
            <a:off x="3095625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d</a:t>
            </a:r>
            <a:endParaRPr lang="en-US"/>
          </a:p>
        </p:txBody>
      </p:sp>
      <p:sp>
        <p:nvSpPr>
          <p:cNvPr id="4103" name="Text Box 48"/>
          <p:cNvSpPr txBox="1">
            <a:spLocks noChangeArrowheads="1"/>
          </p:cNvSpPr>
          <p:nvPr/>
        </p:nvSpPr>
        <p:spPr bwMode="auto">
          <a:xfrm>
            <a:off x="1752600" y="476885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W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104" name="Line 49"/>
          <p:cNvSpPr>
            <a:spLocks noChangeAspect="1" noChangeShapeType="1"/>
          </p:cNvSpPr>
          <p:nvPr/>
        </p:nvSpPr>
        <p:spPr bwMode="auto">
          <a:xfrm rot="-1383174">
            <a:off x="1398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Oval 50"/>
          <p:cNvSpPr>
            <a:spLocks noChangeAspect="1" noChangeArrowheads="1"/>
          </p:cNvSpPr>
          <p:nvPr/>
        </p:nvSpPr>
        <p:spPr bwMode="auto">
          <a:xfrm>
            <a:off x="2057400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06" name="Line 51"/>
          <p:cNvSpPr>
            <a:spLocks noChangeAspect="1" noChangeShapeType="1"/>
          </p:cNvSpPr>
          <p:nvPr/>
        </p:nvSpPr>
        <p:spPr bwMode="auto">
          <a:xfrm flipH="1">
            <a:off x="1701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7" name="Oval 52"/>
          <p:cNvSpPr>
            <a:spLocks noChangeAspect="1" noChangeArrowheads="1"/>
          </p:cNvSpPr>
          <p:nvPr/>
        </p:nvSpPr>
        <p:spPr bwMode="auto">
          <a:xfrm>
            <a:off x="1154113" y="3098800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08" name="Line 53"/>
          <p:cNvSpPr>
            <a:spLocks noChangeAspect="1" noChangeShapeType="1"/>
          </p:cNvSpPr>
          <p:nvPr/>
        </p:nvSpPr>
        <p:spPr bwMode="auto">
          <a:xfrm rot="1248377" flipH="1" flipV="1">
            <a:off x="2835275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Oval 54"/>
          <p:cNvSpPr>
            <a:spLocks noChangeAspect="1" noChangeArrowheads="1"/>
          </p:cNvSpPr>
          <p:nvPr/>
        </p:nvSpPr>
        <p:spPr bwMode="auto">
          <a:xfrm rot="1248377" flipV="1">
            <a:off x="2932113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4110" name="Line 55"/>
          <p:cNvSpPr>
            <a:spLocks noChangeAspect="1" noChangeShapeType="1"/>
          </p:cNvSpPr>
          <p:nvPr/>
        </p:nvSpPr>
        <p:spPr bwMode="auto">
          <a:xfrm>
            <a:off x="2209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1" name="Oval 56"/>
          <p:cNvSpPr>
            <a:spLocks noChangeAspect="1" noChangeArrowheads="1"/>
          </p:cNvSpPr>
          <p:nvPr/>
        </p:nvSpPr>
        <p:spPr bwMode="auto">
          <a:xfrm>
            <a:off x="1495425" y="4059238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2" name="Line 57"/>
          <p:cNvSpPr>
            <a:spLocks noChangeAspect="1" noChangeShapeType="1"/>
          </p:cNvSpPr>
          <p:nvPr/>
        </p:nvSpPr>
        <p:spPr bwMode="auto">
          <a:xfrm rot="-5400000">
            <a:off x="1393032" y="2380456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3" name="Oval 58"/>
          <p:cNvSpPr>
            <a:spLocks noChangeAspect="1" noChangeArrowheads="1"/>
          </p:cNvSpPr>
          <p:nvPr/>
        </p:nvSpPr>
        <p:spPr bwMode="auto">
          <a:xfrm>
            <a:off x="2593975" y="4059238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4" name="Text Box 59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4115" name="Text Box 60"/>
          <p:cNvSpPr txBox="1">
            <a:spLocks noChangeAspect="1" noChangeArrowheads="1"/>
          </p:cNvSpPr>
          <p:nvPr/>
        </p:nvSpPr>
        <p:spPr bwMode="auto">
          <a:xfrm>
            <a:off x="681038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b</a:t>
            </a:r>
            <a:endParaRPr lang="en-US"/>
          </a:p>
        </p:txBody>
      </p:sp>
      <p:sp>
        <p:nvSpPr>
          <p:cNvPr id="4116" name="Text Box 61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4117" name="Text Box 62"/>
          <p:cNvSpPr txBox="1">
            <a:spLocks noChangeAspect="1" noChangeArrowheads="1"/>
          </p:cNvSpPr>
          <p:nvPr/>
        </p:nvSpPr>
        <p:spPr bwMode="auto">
          <a:xfrm>
            <a:off x="2752725" y="405923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4118" name="Oval 63"/>
          <p:cNvSpPr>
            <a:spLocks noChangeAspect="1" noChangeArrowheads="1"/>
          </p:cNvSpPr>
          <p:nvPr/>
        </p:nvSpPr>
        <p:spPr bwMode="auto">
          <a:xfrm rot="1248377" flipV="1">
            <a:off x="1995488" y="3305175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4119" name="Line 64"/>
          <p:cNvSpPr>
            <a:spLocks noChangeAspect="1" noChangeShapeType="1"/>
          </p:cNvSpPr>
          <p:nvPr/>
        </p:nvSpPr>
        <p:spPr bwMode="auto">
          <a:xfrm>
            <a:off x="1241425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20" name="Line 65"/>
          <p:cNvSpPr>
            <a:spLocks noChangeAspect="1" noChangeShapeType="1"/>
          </p:cNvSpPr>
          <p:nvPr/>
        </p:nvSpPr>
        <p:spPr bwMode="auto">
          <a:xfrm>
            <a:off x="2065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21" name="Line 66"/>
          <p:cNvSpPr>
            <a:spLocks noChangeAspect="1" noChangeShapeType="1"/>
          </p:cNvSpPr>
          <p:nvPr/>
        </p:nvSpPr>
        <p:spPr bwMode="auto">
          <a:xfrm>
            <a:off x="2133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22" name="Line 67"/>
          <p:cNvSpPr>
            <a:spLocks noChangeAspect="1" noChangeShapeType="1"/>
          </p:cNvSpPr>
          <p:nvPr/>
        </p:nvSpPr>
        <p:spPr bwMode="auto">
          <a:xfrm flipV="1">
            <a:off x="2065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23" name="Text Box 68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4124" name="Text Box 69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4125" name="Text Box 70"/>
          <p:cNvSpPr txBox="1">
            <a:spLocks noChangeAspect="1" noChangeArrowheads="1"/>
          </p:cNvSpPr>
          <p:nvPr/>
        </p:nvSpPr>
        <p:spPr bwMode="auto">
          <a:xfrm>
            <a:off x="2751138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4126" name="Text Box 71"/>
          <p:cNvSpPr txBox="1">
            <a:spLocks noChangeAspect="1" noChangeArrowheads="1"/>
          </p:cNvSpPr>
          <p:nvPr/>
        </p:nvSpPr>
        <p:spPr bwMode="auto">
          <a:xfrm>
            <a:off x="2209800" y="33528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10D2D6D6-2731-4EE1-B1D9-2F58F959A4C7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sp>
        <p:nvSpPr>
          <p:cNvPr id="5123" name="Line 63"/>
          <p:cNvSpPr>
            <a:spLocks noChangeAspect="1" noChangeShapeType="1"/>
          </p:cNvSpPr>
          <p:nvPr/>
        </p:nvSpPr>
        <p:spPr bwMode="auto">
          <a:xfrm flipV="1">
            <a:off x="1524000" y="3505200"/>
            <a:ext cx="617538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/>
          <a:lstStyle/>
          <a:p>
            <a:r>
              <a:rPr lang="en-US" smtClean="0"/>
              <a:t>Finding the adjacency matrix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5181600" y="19050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en-US"/>
              <a:t>a    b    c    d     e    f   </a:t>
            </a:r>
            <a:endParaRPr lang="en-US" sz="4000">
              <a:solidFill>
                <a:srgbClr val="003366"/>
              </a:solidFill>
            </a:endParaRPr>
          </a:p>
        </p:txBody>
      </p:sp>
      <p:sp>
        <p:nvSpPr>
          <p:cNvPr id="5126" name="Text Box 19"/>
          <p:cNvSpPr txBox="1">
            <a:spLocks noChangeAspect="1" noChangeArrowheads="1"/>
          </p:cNvSpPr>
          <p:nvPr/>
        </p:nvSpPr>
        <p:spPr bwMode="auto">
          <a:xfrm>
            <a:off x="3095625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d</a:t>
            </a:r>
            <a:endParaRPr lang="en-US"/>
          </a:p>
        </p:txBody>
      </p:sp>
      <p:grpSp>
        <p:nvGrpSpPr>
          <p:cNvPr id="5127" name="Group 39"/>
          <p:cNvGrpSpPr>
            <a:grpSpLocks/>
          </p:cNvGrpSpPr>
          <p:nvPr/>
        </p:nvGrpSpPr>
        <p:grpSpPr bwMode="auto">
          <a:xfrm>
            <a:off x="5029200" y="2819400"/>
            <a:ext cx="3276600" cy="2971800"/>
            <a:chOff x="3168" y="1824"/>
            <a:chExt cx="1776" cy="1440"/>
          </a:xfrm>
        </p:grpSpPr>
        <p:grpSp>
          <p:nvGrpSpPr>
            <p:cNvPr id="5156" name="Group 33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5161" name="Line 3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2" name="Line 31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3" name="Line 3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7" name="Group 34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5158" name="Line 3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59" name="Line 36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0" name="Line 3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128" name="Text Box 38"/>
          <p:cNvSpPr txBox="1">
            <a:spLocks noChangeArrowheads="1"/>
          </p:cNvSpPr>
          <p:nvPr/>
        </p:nvSpPr>
        <p:spPr bwMode="auto">
          <a:xfrm>
            <a:off x="4327525" y="2782888"/>
            <a:ext cx="38131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a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0    0     </a:t>
            </a:r>
            <a:r>
              <a:rPr lang="en-US">
                <a:solidFill>
                  <a:srgbClr val="0000CC"/>
                </a:solidFill>
              </a:rPr>
              <a:t>1    1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b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c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d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e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f</a:t>
            </a:r>
          </a:p>
        </p:txBody>
      </p:sp>
      <p:sp>
        <p:nvSpPr>
          <p:cNvPr id="5129" name="Text Box 40"/>
          <p:cNvSpPr txBox="1">
            <a:spLocks noChangeArrowheads="1"/>
          </p:cNvSpPr>
          <p:nvPr/>
        </p:nvSpPr>
        <p:spPr bwMode="auto">
          <a:xfrm>
            <a:off x="3657600" y="23622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5130" name="Text Box 41"/>
          <p:cNvSpPr txBox="1">
            <a:spLocks noChangeArrowheads="1"/>
          </p:cNvSpPr>
          <p:nvPr/>
        </p:nvSpPr>
        <p:spPr bwMode="auto">
          <a:xfrm>
            <a:off x="5203825" y="16764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898525" y="6030913"/>
            <a:ext cx="705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There are edges from a to b, from a to e, and from a to f   </a:t>
            </a:r>
          </a:p>
        </p:txBody>
      </p:sp>
      <p:sp>
        <p:nvSpPr>
          <p:cNvPr id="5132" name="Text Box 44"/>
          <p:cNvSpPr txBox="1">
            <a:spLocks noChangeArrowheads="1"/>
          </p:cNvSpPr>
          <p:nvPr/>
        </p:nvSpPr>
        <p:spPr bwMode="auto">
          <a:xfrm>
            <a:off x="1752600" y="476885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W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5133" name="Line 45"/>
          <p:cNvSpPr>
            <a:spLocks noChangeAspect="1" noChangeShapeType="1"/>
          </p:cNvSpPr>
          <p:nvPr/>
        </p:nvSpPr>
        <p:spPr bwMode="auto">
          <a:xfrm rot="-1383174">
            <a:off x="1398588" y="3124200"/>
            <a:ext cx="0" cy="1062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Oval 46"/>
          <p:cNvSpPr>
            <a:spLocks noChangeAspect="1" noChangeArrowheads="1"/>
          </p:cNvSpPr>
          <p:nvPr/>
        </p:nvSpPr>
        <p:spPr bwMode="auto">
          <a:xfrm>
            <a:off x="2057400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35" name="Line 47"/>
          <p:cNvSpPr>
            <a:spLocks noChangeAspect="1" noChangeShapeType="1"/>
          </p:cNvSpPr>
          <p:nvPr/>
        </p:nvSpPr>
        <p:spPr bwMode="auto">
          <a:xfrm flipH="1">
            <a:off x="1701800" y="4195763"/>
            <a:ext cx="9604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6" name="Oval 48"/>
          <p:cNvSpPr>
            <a:spLocks noChangeAspect="1" noChangeArrowheads="1"/>
          </p:cNvSpPr>
          <p:nvPr/>
        </p:nvSpPr>
        <p:spPr bwMode="auto">
          <a:xfrm>
            <a:off x="1154113" y="3098800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37" name="Line 49"/>
          <p:cNvSpPr>
            <a:spLocks noChangeAspect="1" noChangeShapeType="1"/>
          </p:cNvSpPr>
          <p:nvPr/>
        </p:nvSpPr>
        <p:spPr bwMode="auto">
          <a:xfrm rot="1248377" flipH="1" flipV="1">
            <a:off x="2835275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8" name="Oval 50"/>
          <p:cNvSpPr>
            <a:spLocks noChangeAspect="1" noChangeArrowheads="1"/>
          </p:cNvSpPr>
          <p:nvPr/>
        </p:nvSpPr>
        <p:spPr bwMode="auto">
          <a:xfrm rot="1248377" flipV="1">
            <a:off x="2932113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5139" name="Line 51"/>
          <p:cNvSpPr>
            <a:spLocks noChangeAspect="1" noChangeShapeType="1"/>
          </p:cNvSpPr>
          <p:nvPr/>
        </p:nvSpPr>
        <p:spPr bwMode="auto">
          <a:xfrm>
            <a:off x="2209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0" name="Oval 52"/>
          <p:cNvSpPr>
            <a:spLocks noChangeAspect="1" noChangeArrowheads="1"/>
          </p:cNvSpPr>
          <p:nvPr/>
        </p:nvSpPr>
        <p:spPr bwMode="auto">
          <a:xfrm>
            <a:off x="1495425" y="4059238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41" name="Line 53"/>
          <p:cNvSpPr>
            <a:spLocks noChangeAspect="1" noChangeShapeType="1"/>
          </p:cNvSpPr>
          <p:nvPr/>
        </p:nvSpPr>
        <p:spPr bwMode="auto">
          <a:xfrm rot="-5400000">
            <a:off x="1393032" y="2380456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2" name="Oval 54"/>
          <p:cNvSpPr>
            <a:spLocks noChangeAspect="1" noChangeArrowheads="1"/>
          </p:cNvSpPr>
          <p:nvPr/>
        </p:nvSpPr>
        <p:spPr bwMode="auto">
          <a:xfrm>
            <a:off x="2593975" y="4059238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43" name="Text Box 55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5144" name="Text Box 56"/>
          <p:cNvSpPr txBox="1">
            <a:spLocks noChangeAspect="1" noChangeArrowheads="1"/>
          </p:cNvSpPr>
          <p:nvPr/>
        </p:nvSpPr>
        <p:spPr bwMode="auto">
          <a:xfrm>
            <a:off x="681038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b</a:t>
            </a:r>
            <a:endParaRPr lang="en-US"/>
          </a:p>
        </p:txBody>
      </p:sp>
      <p:sp>
        <p:nvSpPr>
          <p:cNvPr id="5145" name="Text Box 57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5146" name="Text Box 58"/>
          <p:cNvSpPr txBox="1">
            <a:spLocks noChangeAspect="1" noChangeArrowheads="1"/>
          </p:cNvSpPr>
          <p:nvPr/>
        </p:nvSpPr>
        <p:spPr bwMode="auto">
          <a:xfrm>
            <a:off x="2752725" y="405923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5147" name="Oval 60"/>
          <p:cNvSpPr>
            <a:spLocks noChangeAspect="1" noChangeArrowheads="1"/>
          </p:cNvSpPr>
          <p:nvPr/>
        </p:nvSpPr>
        <p:spPr bwMode="auto">
          <a:xfrm rot="1248377" flipV="1">
            <a:off x="1995488" y="3305175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5148" name="Line 61"/>
          <p:cNvSpPr>
            <a:spLocks noChangeAspect="1" noChangeShapeType="1"/>
          </p:cNvSpPr>
          <p:nvPr/>
        </p:nvSpPr>
        <p:spPr bwMode="auto">
          <a:xfrm>
            <a:off x="1241425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9" name="Line 62"/>
          <p:cNvSpPr>
            <a:spLocks noChangeAspect="1" noChangeShapeType="1"/>
          </p:cNvSpPr>
          <p:nvPr/>
        </p:nvSpPr>
        <p:spPr bwMode="auto">
          <a:xfrm>
            <a:off x="2065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50" name="Line 64"/>
          <p:cNvSpPr>
            <a:spLocks noChangeAspect="1" noChangeShapeType="1"/>
          </p:cNvSpPr>
          <p:nvPr/>
        </p:nvSpPr>
        <p:spPr bwMode="auto">
          <a:xfrm>
            <a:off x="2133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51" name="Line 65"/>
          <p:cNvSpPr>
            <a:spLocks noChangeAspect="1" noChangeShapeType="1"/>
          </p:cNvSpPr>
          <p:nvPr/>
        </p:nvSpPr>
        <p:spPr bwMode="auto">
          <a:xfrm flipV="1">
            <a:off x="2065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52" name="Text Box 66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5153" name="Text Box 67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5154" name="Text Box 68"/>
          <p:cNvSpPr txBox="1">
            <a:spLocks noChangeAspect="1" noChangeArrowheads="1"/>
          </p:cNvSpPr>
          <p:nvPr/>
        </p:nvSpPr>
        <p:spPr bwMode="auto">
          <a:xfrm>
            <a:off x="2751138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5155" name="Text Box 69"/>
          <p:cNvSpPr txBox="1">
            <a:spLocks noChangeAspect="1" noChangeArrowheads="1"/>
          </p:cNvSpPr>
          <p:nvPr/>
        </p:nvSpPr>
        <p:spPr bwMode="auto">
          <a:xfrm>
            <a:off x="2209800" y="33528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9D2154E9-A920-4350-BFF2-B178DF906405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6147" name="Line 20"/>
          <p:cNvSpPr>
            <a:spLocks noChangeAspect="1" noChangeShapeType="1"/>
          </p:cNvSpPr>
          <p:nvPr/>
        </p:nvSpPr>
        <p:spPr bwMode="auto">
          <a:xfrm rot="-1383174">
            <a:off x="1398588" y="3124200"/>
            <a:ext cx="0" cy="1062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8" name="Line 28"/>
          <p:cNvSpPr>
            <a:spLocks noChangeAspect="1" noChangeShapeType="1"/>
          </p:cNvSpPr>
          <p:nvPr/>
        </p:nvSpPr>
        <p:spPr bwMode="auto">
          <a:xfrm rot="-5400000">
            <a:off x="1393032" y="2380456"/>
            <a:ext cx="685800" cy="890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Line 35"/>
          <p:cNvSpPr>
            <a:spLocks noChangeAspect="1" noChangeShapeType="1"/>
          </p:cNvSpPr>
          <p:nvPr/>
        </p:nvSpPr>
        <p:spPr bwMode="auto">
          <a:xfrm>
            <a:off x="1241425" y="3168650"/>
            <a:ext cx="892175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0" name="Line 2"/>
          <p:cNvSpPr>
            <a:spLocks noChangeAspect="1" noChangeShapeType="1"/>
          </p:cNvSpPr>
          <p:nvPr/>
        </p:nvSpPr>
        <p:spPr bwMode="auto">
          <a:xfrm flipV="1">
            <a:off x="1524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/>
          <a:lstStyle/>
          <a:p>
            <a:r>
              <a:rPr lang="en-US" smtClean="0"/>
              <a:t>Finding the adjacency matrix</a:t>
            </a: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5181600" y="19050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en-US"/>
              <a:t>a    b    c    d     e    f   </a:t>
            </a:r>
            <a:endParaRPr lang="en-US" sz="4000">
              <a:solidFill>
                <a:srgbClr val="003366"/>
              </a:solidFill>
            </a:endParaRPr>
          </a:p>
        </p:txBody>
      </p:sp>
      <p:sp>
        <p:nvSpPr>
          <p:cNvPr id="6153" name="Text Box 5"/>
          <p:cNvSpPr txBox="1">
            <a:spLocks noChangeAspect="1" noChangeArrowheads="1"/>
          </p:cNvSpPr>
          <p:nvPr/>
        </p:nvSpPr>
        <p:spPr bwMode="auto">
          <a:xfrm>
            <a:off x="3095625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d</a:t>
            </a:r>
            <a:endParaRPr lang="en-US"/>
          </a:p>
        </p:txBody>
      </p:sp>
      <p:grpSp>
        <p:nvGrpSpPr>
          <p:cNvPr id="6154" name="Group 6"/>
          <p:cNvGrpSpPr>
            <a:grpSpLocks/>
          </p:cNvGrpSpPr>
          <p:nvPr/>
        </p:nvGrpSpPr>
        <p:grpSpPr bwMode="auto">
          <a:xfrm>
            <a:off x="5029200" y="2819400"/>
            <a:ext cx="3276600" cy="2971800"/>
            <a:chOff x="3168" y="1824"/>
            <a:chExt cx="1776" cy="1440"/>
          </a:xfrm>
        </p:grpSpPr>
        <p:grpSp>
          <p:nvGrpSpPr>
            <p:cNvPr id="6180" name="Group 7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6185" name="Line 8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6" name="Line 9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7" name="Line 1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181" name="Group 11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6182" name="Line 1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3" name="Line 13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4" name="Line 14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327525" y="2782888"/>
            <a:ext cx="382905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a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0    0     </a:t>
            </a:r>
            <a:r>
              <a:rPr lang="en-US">
                <a:solidFill>
                  <a:srgbClr val="0000CC"/>
                </a:solidFill>
              </a:rPr>
              <a:t>1    1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b   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 0    0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c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d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e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f</a:t>
            </a:r>
          </a:p>
        </p:txBody>
      </p:sp>
      <p:sp>
        <p:nvSpPr>
          <p:cNvPr id="6156" name="Text Box 16"/>
          <p:cNvSpPr txBox="1">
            <a:spLocks noChangeArrowheads="1"/>
          </p:cNvSpPr>
          <p:nvPr/>
        </p:nvSpPr>
        <p:spPr bwMode="auto">
          <a:xfrm>
            <a:off x="3657600" y="23622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6157" name="Text Box 17"/>
          <p:cNvSpPr txBox="1">
            <a:spLocks noChangeArrowheads="1"/>
          </p:cNvSpPr>
          <p:nvPr/>
        </p:nvSpPr>
        <p:spPr bwMode="auto">
          <a:xfrm>
            <a:off x="5203825" y="16764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6158" name="Text Box 18"/>
          <p:cNvSpPr txBox="1">
            <a:spLocks noChangeArrowheads="1"/>
          </p:cNvSpPr>
          <p:nvPr/>
        </p:nvSpPr>
        <p:spPr bwMode="auto">
          <a:xfrm>
            <a:off x="898525" y="6030913"/>
            <a:ext cx="708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There are edges from b to a, from b to c, and from b to f   </a:t>
            </a:r>
          </a:p>
        </p:txBody>
      </p:sp>
      <p:sp>
        <p:nvSpPr>
          <p:cNvPr id="6159" name="Text Box 19"/>
          <p:cNvSpPr txBox="1">
            <a:spLocks noChangeArrowheads="1"/>
          </p:cNvSpPr>
          <p:nvPr/>
        </p:nvSpPr>
        <p:spPr bwMode="auto">
          <a:xfrm>
            <a:off x="1752600" y="476885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W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6160" name="Oval 21"/>
          <p:cNvSpPr>
            <a:spLocks noChangeAspect="1" noChangeArrowheads="1"/>
          </p:cNvSpPr>
          <p:nvPr/>
        </p:nvSpPr>
        <p:spPr bwMode="auto">
          <a:xfrm>
            <a:off x="2057400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61" name="Line 22"/>
          <p:cNvSpPr>
            <a:spLocks noChangeAspect="1" noChangeShapeType="1"/>
          </p:cNvSpPr>
          <p:nvPr/>
        </p:nvSpPr>
        <p:spPr bwMode="auto">
          <a:xfrm flipH="1">
            <a:off x="1701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2" name="Oval 23"/>
          <p:cNvSpPr>
            <a:spLocks noChangeAspect="1" noChangeArrowheads="1"/>
          </p:cNvSpPr>
          <p:nvPr/>
        </p:nvSpPr>
        <p:spPr bwMode="auto">
          <a:xfrm>
            <a:off x="1154113" y="3098800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63" name="Line 24"/>
          <p:cNvSpPr>
            <a:spLocks noChangeAspect="1" noChangeShapeType="1"/>
          </p:cNvSpPr>
          <p:nvPr/>
        </p:nvSpPr>
        <p:spPr bwMode="auto">
          <a:xfrm rot="1248377" flipH="1" flipV="1">
            <a:off x="2835275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4" name="Oval 25"/>
          <p:cNvSpPr>
            <a:spLocks noChangeAspect="1" noChangeArrowheads="1"/>
          </p:cNvSpPr>
          <p:nvPr/>
        </p:nvSpPr>
        <p:spPr bwMode="auto">
          <a:xfrm rot="1248377" flipV="1">
            <a:off x="2932113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6165" name="Line 26"/>
          <p:cNvSpPr>
            <a:spLocks noChangeAspect="1" noChangeShapeType="1"/>
          </p:cNvSpPr>
          <p:nvPr/>
        </p:nvSpPr>
        <p:spPr bwMode="auto">
          <a:xfrm>
            <a:off x="2209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6" name="Oval 27"/>
          <p:cNvSpPr>
            <a:spLocks noChangeAspect="1" noChangeArrowheads="1"/>
          </p:cNvSpPr>
          <p:nvPr/>
        </p:nvSpPr>
        <p:spPr bwMode="auto">
          <a:xfrm>
            <a:off x="1495425" y="4059238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67" name="Oval 29"/>
          <p:cNvSpPr>
            <a:spLocks noChangeAspect="1" noChangeArrowheads="1"/>
          </p:cNvSpPr>
          <p:nvPr/>
        </p:nvSpPr>
        <p:spPr bwMode="auto">
          <a:xfrm>
            <a:off x="2593975" y="4059238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68" name="Text Box 30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6169" name="Text Box 31"/>
          <p:cNvSpPr txBox="1">
            <a:spLocks noChangeAspect="1" noChangeArrowheads="1"/>
          </p:cNvSpPr>
          <p:nvPr/>
        </p:nvSpPr>
        <p:spPr bwMode="auto">
          <a:xfrm>
            <a:off x="681038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b</a:t>
            </a:r>
            <a:endParaRPr lang="en-US"/>
          </a:p>
        </p:txBody>
      </p:sp>
      <p:sp>
        <p:nvSpPr>
          <p:cNvPr id="6170" name="Text Box 32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6171" name="Text Box 33"/>
          <p:cNvSpPr txBox="1">
            <a:spLocks noChangeAspect="1" noChangeArrowheads="1"/>
          </p:cNvSpPr>
          <p:nvPr/>
        </p:nvSpPr>
        <p:spPr bwMode="auto">
          <a:xfrm>
            <a:off x="2752725" y="405923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6172" name="Oval 34"/>
          <p:cNvSpPr>
            <a:spLocks noChangeAspect="1" noChangeArrowheads="1"/>
          </p:cNvSpPr>
          <p:nvPr/>
        </p:nvSpPr>
        <p:spPr bwMode="auto">
          <a:xfrm rot="1248377" flipV="1">
            <a:off x="1995488" y="3305175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6173" name="Line 36"/>
          <p:cNvSpPr>
            <a:spLocks noChangeAspect="1" noChangeShapeType="1"/>
          </p:cNvSpPr>
          <p:nvPr/>
        </p:nvSpPr>
        <p:spPr bwMode="auto">
          <a:xfrm>
            <a:off x="2065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74" name="Line 37"/>
          <p:cNvSpPr>
            <a:spLocks noChangeAspect="1" noChangeShapeType="1"/>
          </p:cNvSpPr>
          <p:nvPr/>
        </p:nvSpPr>
        <p:spPr bwMode="auto">
          <a:xfrm>
            <a:off x="2133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75" name="Line 38"/>
          <p:cNvSpPr>
            <a:spLocks noChangeAspect="1" noChangeShapeType="1"/>
          </p:cNvSpPr>
          <p:nvPr/>
        </p:nvSpPr>
        <p:spPr bwMode="auto">
          <a:xfrm flipV="1">
            <a:off x="2065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76" name="Text Box 39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6177" name="Text Box 40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6178" name="Text Box 41"/>
          <p:cNvSpPr txBox="1">
            <a:spLocks noChangeAspect="1" noChangeArrowheads="1"/>
          </p:cNvSpPr>
          <p:nvPr/>
        </p:nvSpPr>
        <p:spPr bwMode="auto">
          <a:xfrm>
            <a:off x="2751138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6179" name="Text Box 42"/>
          <p:cNvSpPr txBox="1">
            <a:spLocks noChangeAspect="1" noChangeArrowheads="1"/>
          </p:cNvSpPr>
          <p:nvPr/>
        </p:nvSpPr>
        <p:spPr bwMode="auto">
          <a:xfrm>
            <a:off x="2209800" y="33528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E550C1E3-42B6-4058-B9A1-68FB21C27373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7171" name="Line 28"/>
          <p:cNvSpPr>
            <a:spLocks noChangeAspect="1" noChangeShapeType="1"/>
          </p:cNvSpPr>
          <p:nvPr/>
        </p:nvSpPr>
        <p:spPr bwMode="auto">
          <a:xfrm>
            <a:off x="2209800" y="2571750"/>
            <a:ext cx="795338" cy="596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Line 37"/>
          <p:cNvSpPr>
            <a:spLocks noChangeAspect="1" noChangeShapeType="1"/>
          </p:cNvSpPr>
          <p:nvPr/>
        </p:nvSpPr>
        <p:spPr bwMode="auto">
          <a:xfrm>
            <a:off x="2133600" y="2559050"/>
            <a:ext cx="0" cy="8826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Line 2"/>
          <p:cNvSpPr>
            <a:spLocks noChangeAspect="1" noChangeShapeType="1"/>
          </p:cNvSpPr>
          <p:nvPr/>
        </p:nvSpPr>
        <p:spPr bwMode="auto">
          <a:xfrm rot="-1383174">
            <a:off x="1398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Line 3"/>
          <p:cNvSpPr>
            <a:spLocks noChangeAspect="1" noChangeShapeType="1"/>
          </p:cNvSpPr>
          <p:nvPr/>
        </p:nvSpPr>
        <p:spPr bwMode="auto">
          <a:xfrm rot="-5400000">
            <a:off x="1393032" y="2380456"/>
            <a:ext cx="685800" cy="890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Line 4"/>
          <p:cNvSpPr>
            <a:spLocks noChangeAspect="1" noChangeShapeType="1"/>
          </p:cNvSpPr>
          <p:nvPr/>
        </p:nvSpPr>
        <p:spPr bwMode="auto">
          <a:xfrm>
            <a:off x="1241425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Line 5"/>
          <p:cNvSpPr>
            <a:spLocks noChangeAspect="1" noChangeShapeType="1"/>
          </p:cNvSpPr>
          <p:nvPr/>
        </p:nvSpPr>
        <p:spPr bwMode="auto">
          <a:xfrm flipV="1">
            <a:off x="1524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6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/>
          <a:lstStyle/>
          <a:p>
            <a:r>
              <a:rPr lang="en-US" smtClean="0"/>
              <a:t>Finding the adjacency matrix</a:t>
            </a: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5181600" y="19050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en-US"/>
              <a:t>a    b    c    d     e    f   </a:t>
            </a:r>
            <a:endParaRPr lang="en-US" sz="4000">
              <a:solidFill>
                <a:srgbClr val="003366"/>
              </a:solidFill>
            </a:endParaRPr>
          </a:p>
        </p:txBody>
      </p:sp>
      <p:sp>
        <p:nvSpPr>
          <p:cNvPr id="7179" name="Text Box 8"/>
          <p:cNvSpPr txBox="1">
            <a:spLocks noChangeAspect="1" noChangeArrowheads="1"/>
          </p:cNvSpPr>
          <p:nvPr/>
        </p:nvSpPr>
        <p:spPr bwMode="auto">
          <a:xfrm>
            <a:off x="3095625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d</a:t>
            </a:r>
            <a:endParaRPr lang="en-US"/>
          </a:p>
        </p:txBody>
      </p:sp>
      <p:grpSp>
        <p:nvGrpSpPr>
          <p:cNvPr id="7180" name="Group 9"/>
          <p:cNvGrpSpPr>
            <a:grpSpLocks/>
          </p:cNvGrpSpPr>
          <p:nvPr/>
        </p:nvGrpSpPr>
        <p:grpSpPr bwMode="auto">
          <a:xfrm>
            <a:off x="5029200" y="2819400"/>
            <a:ext cx="3276600" cy="2971800"/>
            <a:chOff x="3168" y="1824"/>
            <a:chExt cx="1776" cy="1440"/>
          </a:xfrm>
        </p:grpSpPr>
        <p:grpSp>
          <p:nvGrpSpPr>
            <p:cNvPr id="7204" name="Group 10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7209" name="Line 11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0" name="Line 12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11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205" name="Group 14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7206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7" name="Line 16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08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7181" name="Text Box 18"/>
          <p:cNvSpPr txBox="1">
            <a:spLocks noChangeArrowheads="1"/>
          </p:cNvSpPr>
          <p:nvPr/>
        </p:nvSpPr>
        <p:spPr bwMode="auto">
          <a:xfrm>
            <a:off x="4327525" y="2782888"/>
            <a:ext cx="382905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a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0    0     </a:t>
            </a:r>
            <a:r>
              <a:rPr lang="en-US">
                <a:solidFill>
                  <a:srgbClr val="0000CC"/>
                </a:solidFill>
              </a:rPr>
              <a:t>1    1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b   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 0    0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c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d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e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f</a:t>
            </a:r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3657600" y="23622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5203825" y="16764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898525" y="6030913"/>
            <a:ext cx="707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There are edges from c to b, from c to d, and from c to f   </a:t>
            </a:r>
          </a:p>
        </p:txBody>
      </p:sp>
      <p:sp>
        <p:nvSpPr>
          <p:cNvPr id="7185" name="Text Box 22"/>
          <p:cNvSpPr txBox="1">
            <a:spLocks noChangeArrowheads="1"/>
          </p:cNvSpPr>
          <p:nvPr/>
        </p:nvSpPr>
        <p:spPr bwMode="auto">
          <a:xfrm>
            <a:off x="1752600" y="476885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W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7186" name="Oval 23"/>
          <p:cNvSpPr>
            <a:spLocks noChangeAspect="1" noChangeArrowheads="1"/>
          </p:cNvSpPr>
          <p:nvPr/>
        </p:nvSpPr>
        <p:spPr bwMode="auto">
          <a:xfrm>
            <a:off x="2057400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7" name="Line 24"/>
          <p:cNvSpPr>
            <a:spLocks noChangeAspect="1" noChangeShapeType="1"/>
          </p:cNvSpPr>
          <p:nvPr/>
        </p:nvSpPr>
        <p:spPr bwMode="auto">
          <a:xfrm flipH="1">
            <a:off x="1701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8" name="Oval 25"/>
          <p:cNvSpPr>
            <a:spLocks noChangeAspect="1" noChangeArrowheads="1"/>
          </p:cNvSpPr>
          <p:nvPr/>
        </p:nvSpPr>
        <p:spPr bwMode="auto">
          <a:xfrm>
            <a:off x="1154113" y="3098800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9" name="Line 26"/>
          <p:cNvSpPr>
            <a:spLocks noChangeAspect="1" noChangeShapeType="1"/>
          </p:cNvSpPr>
          <p:nvPr/>
        </p:nvSpPr>
        <p:spPr bwMode="auto">
          <a:xfrm rot="1248377" flipH="1" flipV="1">
            <a:off x="2835275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0" name="Oval 27"/>
          <p:cNvSpPr>
            <a:spLocks noChangeAspect="1" noChangeArrowheads="1"/>
          </p:cNvSpPr>
          <p:nvPr/>
        </p:nvSpPr>
        <p:spPr bwMode="auto">
          <a:xfrm rot="1248377" flipV="1">
            <a:off x="2932113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7191" name="Oval 29"/>
          <p:cNvSpPr>
            <a:spLocks noChangeAspect="1" noChangeArrowheads="1"/>
          </p:cNvSpPr>
          <p:nvPr/>
        </p:nvSpPr>
        <p:spPr bwMode="auto">
          <a:xfrm>
            <a:off x="1495425" y="4059238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2" name="Oval 30"/>
          <p:cNvSpPr>
            <a:spLocks noChangeAspect="1" noChangeArrowheads="1"/>
          </p:cNvSpPr>
          <p:nvPr/>
        </p:nvSpPr>
        <p:spPr bwMode="auto">
          <a:xfrm>
            <a:off x="2593975" y="4059238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3" name="Text Box 31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7194" name="Text Box 32"/>
          <p:cNvSpPr txBox="1">
            <a:spLocks noChangeAspect="1" noChangeArrowheads="1"/>
          </p:cNvSpPr>
          <p:nvPr/>
        </p:nvSpPr>
        <p:spPr bwMode="auto">
          <a:xfrm>
            <a:off x="681038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b</a:t>
            </a:r>
            <a:endParaRPr lang="en-US"/>
          </a:p>
        </p:txBody>
      </p:sp>
      <p:sp>
        <p:nvSpPr>
          <p:cNvPr id="7195" name="Text Box 33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7196" name="Text Box 34"/>
          <p:cNvSpPr txBox="1">
            <a:spLocks noChangeAspect="1" noChangeArrowheads="1"/>
          </p:cNvSpPr>
          <p:nvPr/>
        </p:nvSpPr>
        <p:spPr bwMode="auto">
          <a:xfrm>
            <a:off x="2752725" y="405923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7197" name="Oval 35"/>
          <p:cNvSpPr>
            <a:spLocks noChangeAspect="1" noChangeArrowheads="1"/>
          </p:cNvSpPr>
          <p:nvPr/>
        </p:nvSpPr>
        <p:spPr bwMode="auto">
          <a:xfrm rot="1248377" flipV="1">
            <a:off x="1995488" y="3305175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7198" name="Line 36"/>
          <p:cNvSpPr>
            <a:spLocks noChangeAspect="1" noChangeShapeType="1"/>
          </p:cNvSpPr>
          <p:nvPr/>
        </p:nvSpPr>
        <p:spPr bwMode="auto">
          <a:xfrm>
            <a:off x="2065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9" name="Line 38"/>
          <p:cNvSpPr>
            <a:spLocks noChangeAspect="1" noChangeShapeType="1"/>
          </p:cNvSpPr>
          <p:nvPr/>
        </p:nvSpPr>
        <p:spPr bwMode="auto">
          <a:xfrm flipV="1">
            <a:off x="2065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0" name="Text Box 39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7201" name="Text Box 40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7202" name="Text Box 41"/>
          <p:cNvSpPr txBox="1">
            <a:spLocks noChangeAspect="1" noChangeArrowheads="1"/>
          </p:cNvSpPr>
          <p:nvPr/>
        </p:nvSpPr>
        <p:spPr bwMode="auto">
          <a:xfrm>
            <a:off x="2751138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7203" name="Text Box 42"/>
          <p:cNvSpPr txBox="1">
            <a:spLocks noChangeAspect="1" noChangeArrowheads="1"/>
          </p:cNvSpPr>
          <p:nvPr/>
        </p:nvSpPr>
        <p:spPr bwMode="auto">
          <a:xfrm>
            <a:off x="2209800" y="33528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1502B08B-3698-451B-AB25-0FFE0AC4EDBC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/>
          <a:lstStyle/>
          <a:p>
            <a:r>
              <a:rPr lang="en-US" smtClean="0"/>
              <a:t>Finding the adjacency matrix</a:t>
            </a:r>
          </a:p>
        </p:txBody>
      </p:sp>
      <p:sp>
        <p:nvSpPr>
          <p:cNvPr id="8196" name="Rectangle 9"/>
          <p:cNvSpPr>
            <a:spLocks noChangeArrowheads="1"/>
          </p:cNvSpPr>
          <p:nvPr/>
        </p:nvSpPr>
        <p:spPr bwMode="auto">
          <a:xfrm>
            <a:off x="5181600" y="19050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en-US"/>
              <a:t>a    b    c    d     e    f   </a:t>
            </a:r>
            <a:endParaRPr lang="en-US" sz="4000">
              <a:solidFill>
                <a:srgbClr val="003366"/>
              </a:solidFill>
            </a:endParaRPr>
          </a:p>
        </p:txBody>
      </p: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5029200" y="2819400"/>
            <a:ext cx="3276600" cy="2971800"/>
            <a:chOff x="3168" y="1824"/>
            <a:chExt cx="1776" cy="1440"/>
          </a:xfrm>
        </p:grpSpPr>
        <p:grpSp>
          <p:nvGrpSpPr>
            <p:cNvPr id="8228" name="Group 12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8233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34" name="Line 14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35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229" name="Group 16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8230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31" name="Line 18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32" name="Line 1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8198" name="Text Box 20"/>
          <p:cNvSpPr txBox="1">
            <a:spLocks noChangeArrowheads="1"/>
          </p:cNvSpPr>
          <p:nvPr/>
        </p:nvSpPr>
        <p:spPr bwMode="auto">
          <a:xfrm>
            <a:off x="4327525" y="2782888"/>
            <a:ext cx="382905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a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0    0     </a:t>
            </a:r>
            <a:r>
              <a:rPr lang="en-US">
                <a:solidFill>
                  <a:srgbClr val="0000CC"/>
                </a:solidFill>
              </a:rPr>
              <a:t>1    1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b   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 0    0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c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d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e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f</a:t>
            </a:r>
          </a:p>
        </p:txBody>
      </p:sp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3657600" y="23622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5203825" y="16764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8201" name="Text Box 23"/>
          <p:cNvSpPr txBox="1">
            <a:spLocks noChangeArrowheads="1"/>
          </p:cNvSpPr>
          <p:nvPr/>
        </p:nvSpPr>
        <p:spPr bwMode="auto">
          <a:xfrm>
            <a:off x="898525" y="6030913"/>
            <a:ext cx="557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COMPLETE THE ADJACENCY MATRIX . . .    </a:t>
            </a:r>
          </a:p>
        </p:txBody>
      </p:sp>
      <p:sp>
        <p:nvSpPr>
          <p:cNvPr id="8202" name="Line 43"/>
          <p:cNvSpPr>
            <a:spLocks noChangeAspect="1" noChangeShapeType="1"/>
          </p:cNvSpPr>
          <p:nvPr/>
        </p:nvSpPr>
        <p:spPr bwMode="auto">
          <a:xfrm>
            <a:off x="2209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3" name="Line 44"/>
          <p:cNvSpPr>
            <a:spLocks noChangeAspect="1" noChangeShapeType="1"/>
          </p:cNvSpPr>
          <p:nvPr/>
        </p:nvSpPr>
        <p:spPr bwMode="auto">
          <a:xfrm>
            <a:off x="2133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4" name="Line 45"/>
          <p:cNvSpPr>
            <a:spLocks noChangeAspect="1" noChangeShapeType="1"/>
          </p:cNvSpPr>
          <p:nvPr/>
        </p:nvSpPr>
        <p:spPr bwMode="auto">
          <a:xfrm rot="-1383174">
            <a:off x="1398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5" name="Line 46"/>
          <p:cNvSpPr>
            <a:spLocks noChangeAspect="1" noChangeShapeType="1"/>
          </p:cNvSpPr>
          <p:nvPr/>
        </p:nvSpPr>
        <p:spPr bwMode="auto">
          <a:xfrm rot="-5400000">
            <a:off x="1393032" y="2380456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Line 47"/>
          <p:cNvSpPr>
            <a:spLocks noChangeAspect="1" noChangeShapeType="1"/>
          </p:cNvSpPr>
          <p:nvPr/>
        </p:nvSpPr>
        <p:spPr bwMode="auto">
          <a:xfrm>
            <a:off x="1241425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7" name="Line 48"/>
          <p:cNvSpPr>
            <a:spLocks noChangeAspect="1" noChangeShapeType="1"/>
          </p:cNvSpPr>
          <p:nvPr/>
        </p:nvSpPr>
        <p:spPr bwMode="auto">
          <a:xfrm flipV="1">
            <a:off x="1524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8" name="Text Box 49"/>
          <p:cNvSpPr txBox="1">
            <a:spLocks noChangeAspect="1" noChangeArrowheads="1"/>
          </p:cNvSpPr>
          <p:nvPr/>
        </p:nvSpPr>
        <p:spPr bwMode="auto">
          <a:xfrm>
            <a:off x="3095625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d</a:t>
            </a:r>
            <a:endParaRPr lang="en-US"/>
          </a:p>
        </p:txBody>
      </p:sp>
      <p:sp>
        <p:nvSpPr>
          <p:cNvPr id="8209" name="Text Box 50"/>
          <p:cNvSpPr txBox="1">
            <a:spLocks noChangeArrowheads="1"/>
          </p:cNvSpPr>
          <p:nvPr/>
        </p:nvSpPr>
        <p:spPr bwMode="auto">
          <a:xfrm>
            <a:off x="1752600" y="476885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W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8210" name="Oval 51"/>
          <p:cNvSpPr>
            <a:spLocks noChangeAspect="1" noChangeArrowheads="1"/>
          </p:cNvSpPr>
          <p:nvPr/>
        </p:nvSpPr>
        <p:spPr bwMode="auto">
          <a:xfrm>
            <a:off x="2057400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1" name="Line 52"/>
          <p:cNvSpPr>
            <a:spLocks noChangeAspect="1" noChangeShapeType="1"/>
          </p:cNvSpPr>
          <p:nvPr/>
        </p:nvSpPr>
        <p:spPr bwMode="auto">
          <a:xfrm flipH="1">
            <a:off x="1701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53"/>
          <p:cNvSpPr>
            <a:spLocks noChangeAspect="1" noChangeArrowheads="1"/>
          </p:cNvSpPr>
          <p:nvPr/>
        </p:nvSpPr>
        <p:spPr bwMode="auto">
          <a:xfrm>
            <a:off x="1154113" y="3098800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3" name="Line 54"/>
          <p:cNvSpPr>
            <a:spLocks noChangeAspect="1" noChangeShapeType="1"/>
          </p:cNvSpPr>
          <p:nvPr/>
        </p:nvSpPr>
        <p:spPr bwMode="auto">
          <a:xfrm rot="1248377" flipH="1" flipV="1">
            <a:off x="2835275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Oval 55"/>
          <p:cNvSpPr>
            <a:spLocks noChangeAspect="1" noChangeArrowheads="1"/>
          </p:cNvSpPr>
          <p:nvPr/>
        </p:nvSpPr>
        <p:spPr bwMode="auto">
          <a:xfrm rot="1248377" flipV="1">
            <a:off x="2932113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8215" name="Oval 56"/>
          <p:cNvSpPr>
            <a:spLocks noChangeAspect="1" noChangeArrowheads="1"/>
          </p:cNvSpPr>
          <p:nvPr/>
        </p:nvSpPr>
        <p:spPr bwMode="auto">
          <a:xfrm>
            <a:off x="1495425" y="4059238"/>
            <a:ext cx="206375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6" name="Oval 57"/>
          <p:cNvSpPr>
            <a:spLocks noChangeAspect="1" noChangeArrowheads="1"/>
          </p:cNvSpPr>
          <p:nvPr/>
        </p:nvSpPr>
        <p:spPr bwMode="auto">
          <a:xfrm>
            <a:off x="2593975" y="4059238"/>
            <a:ext cx="204788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7" name="Text Box 58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8218" name="Text Box 59"/>
          <p:cNvSpPr txBox="1">
            <a:spLocks noChangeAspect="1" noChangeArrowheads="1"/>
          </p:cNvSpPr>
          <p:nvPr/>
        </p:nvSpPr>
        <p:spPr bwMode="auto">
          <a:xfrm>
            <a:off x="681038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b</a:t>
            </a:r>
            <a:endParaRPr lang="en-US"/>
          </a:p>
        </p:txBody>
      </p:sp>
      <p:sp>
        <p:nvSpPr>
          <p:cNvPr id="8219" name="Text Box 60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8220" name="Text Box 61"/>
          <p:cNvSpPr txBox="1">
            <a:spLocks noChangeAspect="1" noChangeArrowheads="1"/>
          </p:cNvSpPr>
          <p:nvPr/>
        </p:nvSpPr>
        <p:spPr bwMode="auto">
          <a:xfrm>
            <a:off x="2752725" y="405923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8221" name="Oval 62"/>
          <p:cNvSpPr>
            <a:spLocks noChangeAspect="1" noChangeArrowheads="1"/>
          </p:cNvSpPr>
          <p:nvPr/>
        </p:nvSpPr>
        <p:spPr bwMode="auto">
          <a:xfrm rot="1248377" flipV="1">
            <a:off x="1995488" y="3305175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8222" name="Line 63"/>
          <p:cNvSpPr>
            <a:spLocks noChangeAspect="1" noChangeShapeType="1"/>
          </p:cNvSpPr>
          <p:nvPr/>
        </p:nvSpPr>
        <p:spPr bwMode="auto">
          <a:xfrm>
            <a:off x="2065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3" name="Line 64"/>
          <p:cNvSpPr>
            <a:spLocks noChangeAspect="1" noChangeShapeType="1"/>
          </p:cNvSpPr>
          <p:nvPr/>
        </p:nvSpPr>
        <p:spPr bwMode="auto">
          <a:xfrm flipV="1">
            <a:off x="2065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Text Box 65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8225" name="Text Box 66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8226" name="Text Box 67"/>
          <p:cNvSpPr txBox="1">
            <a:spLocks noChangeAspect="1" noChangeArrowheads="1"/>
          </p:cNvSpPr>
          <p:nvPr/>
        </p:nvSpPr>
        <p:spPr bwMode="auto">
          <a:xfrm>
            <a:off x="2751138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8227" name="Text Box 68"/>
          <p:cNvSpPr txBox="1">
            <a:spLocks noChangeAspect="1" noChangeArrowheads="1"/>
          </p:cNvSpPr>
          <p:nvPr/>
        </p:nvSpPr>
        <p:spPr bwMode="auto">
          <a:xfrm>
            <a:off x="2209800" y="33528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CB66309C-7259-4226-84C9-7CA5F391A638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sp>
        <p:nvSpPr>
          <p:cNvPr id="9219" name="Line 2"/>
          <p:cNvSpPr>
            <a:spLocks noChangeAspect="1" noChangeShapeType="1"/>
          </p:cNvSpPr>
          <p:nvPr/>
        </p:nvSpPr>
        <p:spPr bwMode="auto">
          <a:xfrm>
            <a:off x="2209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Line 3"/>
          <p:cNvSpPr>
            <a:spLocks noChangeAspect="1" noChangeShapeType="1"/>
          </p:cNvSpPr>
          <p:nvPr/>
        </p:nvSpPr>
        <p:spPr bwMode="auto">
          <a:xfrm>
            <a:off x="2133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1" name="Line 4"/>
          <p:cNvSpPr>
            <a:spLocks noChangeAspect="1" noChangeShapeType="1"/>
          </p:cNvSpPr>
          <p:nvPr/>
        </p:nvSpPr>
        <p:spPr bwMode="auto">
          <a:xfrm rot="-1383174">
            <a:off x="1398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5"/>
          <p:cNvSpPr>
            <a:spLocks noChangeAspect="1" noChangeShapeType="1"/>
          </p:cNvSpPr>
          <p:nvPr/>
        </p:nvSpPr>
        <p:spPr bwMode="auto">
          <a:xfrm rot="-5400000">
            <a:off x="1393032" y="2380456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Line 6"/>
          <p:cNvSpPr>
            <a:spLocks noChangeAspect="1" noChangeShapeType="1"/>
          </p:cNvSpPr>
          <p:nvPr/>
        </p:nvSpPr>
        <p:spPr bwMode="auto">
          <a:xfrm>
            <a:off x="1241425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4" name="Line 7"/>
          <p:cNvSpPr>
            <a:spLocks noChangeAspect="1" noChangeShapeType="1"/>
          </p:cNvSpPr>
          <p:nvPr/>
        </p:nvSpPr>
        <p:spPr bwMode="auto">
          <a:xfrm flipV="1">
            <a:off x="1524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</p:spPr>
        <p:txBody>
          <a:bodyPr/>
          <a:lstStyle/>
          <a:p>
            <a:r>
              <a:rPr lang="en-US" smtClean="0"/>
              <a:t>Finding the adjacency matrix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5181600" y="19050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en-US"/>
              <a:t>a    b    c    d     e    f   </a:t>
            </a:r>
            <a:endParaRPr lang="en-US" sz="4000">
              <a:solidFill>
                <a:srgbClr val="003366"/>
              </a:solidFill>
            </a:endParaRPr>
          </a:p>
        </p:txBody>
      </p:sp>
      <p:sp>
        <p:nvSpPr>
          <p:cNvPr id="9227" name="Text Box 10"/>
          <p:cNvSpPr txBox="1">
            <a:spLocks noChangeAspect="1" noChangeArrowheads="1"/>
          </p:cNvSpPr>
          <p:nvPr/>
        </p:nvSpPr>
        <p:spPr bwMode="auto">
          <a:xfrm>
            <a:off x="3095625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d</a:t>
            </a:r>
            <a:endParaRPr lang="en-US"/>
          </a:p>
        </p:txBody>
      </p:sp>
      <p:grpSp>
        <p:nvGrpSpPr>
          <p:cNvPr id="9228" name="Group 11"/>
          <p:cNvGrpSpPr>
            <a:grpSpLocks/>
          </p:cNvGrpSpPr>
          <p:nvPr/>
        </p:nvGrpSpPr>
        <p:grpSpPr bwMode="auto">
          <a:xfrm>
            <a:off x="5029200" y="2819400"/>
            <a:ext cx="3276600" cy="2971800"/>
            <a:chOff x="3168" y="1824"/>
            <a:chExt cx="1776" cy="1440"/>
          </a:xfrm>
        </p:grpSpPr>
        <p:grpSp>
          <p:nvGrpSpPr>
            <p:cNvPr id="9252" name="Group 12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9257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8" name="Line 14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9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253" name="Group 16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9254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5" name="Line 18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256" name="Line 1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9229" name="Text Box 20"/>
          <p:cNvSpPr txBox="1">
            <a:spLocks noChangeArrowheads="1"/>
          </p:cNvSpPr>
          <p:nvPr/>
        </p:nvSpPr>
        <p:spPr bwMode="auto">
          <a:xfrm>
            <a:off x="4327525" y="2782888"/>
            <a:ext cx="382905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a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0    0     </a:t>
            </a:r>
            <a:r>
              <a:rPr lang="en-US">
                <a:solidFill>
                  <a:srgbClr val="0000CC"/>
                </a:solidFill>
              </a:rPr>
              <a:t>1    1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b   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 0    0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c    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d        0    0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 0    </a:t>
            </a:r>
            <a:r>
              <a:rPr lang="en-US">
                <a:solidFill>
                  <a:srgbClr val="0000CC"/>
                </a:solidFill>
              </a:rPr>
              <a:t>1    1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e   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0    0     </a:t>
            </a:r>
            <a:r>
              <a:rPr lang="en-US">
                <a:solidFill>
                  <a:srgbClr val="0000CC"/>
                </a:solidFill>
              </a:rPr>
              <a:t>1</a:t>
            </a:r>
            <a:r>
              <a:rPr lang="en-US"/>
              <a:t>    0    </a:t>
            </a:r>
            <a:r>
              <a:rPr lang="en-US">
                <a:solidFill>
                  <a:srgbClr val="0000CC"/>
                </a:solidFill>
              </a:rPr>
              <a:t>1</a:t>
            </a:r>
            <a:endParaRPr lang="en-US"/>
          </a:p>
          <a:p>
            <a:pPr eaLnBrk="1" hangingPunct="1"/>
            <a:endParaRPr lang="en-US" sz="1000"/>
          </a:p>
          <a:p>
            <a:pPr eaLnBrk="1" hangingPunct="1"/>
            <a:r>
              <a:rPr lang="en-US"/>
              <a:t>f         </a:t>
            </a:r>
            <a:r>
              <a:rPr lang="en-US">
                <a:solidFill>
                  <a:srgbClr val="0000CC"/>
                </a:solidFill>
              </a:rPr>
              <a:t>1    1    1     1    1</a:t>
            </a:r>
            <a:r>
              <a:rPr lang="en-US"/>
              <a:t>    0</a:t>
            </a:r>
          </a:p>
        </p:txBody>
      </p:sp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3657600" y="23622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9231" name="Text Box 22"/>
          <p:cNvSpPr txBox="1">
            <a:spLocks noChangeArrowheads="1"/>
          </p:cNvSpPr>
          <p:nvPr/>
        </p:nvSpPr>
        <p:spPr bwMode="auto">
          <a:xfrm>
            <a:off x="5203825" y="1676400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9232" name="Text Box 23"/>
          <p:cNvSpPr txBox="1">
            <a:spLocks noChangeArrowheads="1"/>
          </p:cNvSpPr>
          <p:nvPr/>
        </p:nvSpPr>
        <p:spPr bwMode="auto">
          <a:xfrm>
            <a:off x="898525" y="6030913"/>
            <a:ext cx="7497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Notice that this matrix is symmetric.  That is a</a:t>
            </a:r>
            <a:r>
              <a:rPr lang="en-US" i="1" baseline="-25000">
                <a:latin typeface="Courier New" pitchFamily="49" charset="0"/>
              </a:rPr>
              <a:t>ij</a:t>
            </a:r>
            <a:r>
              <a:rPr lang="en-US"/>
              <a:t>  = a</a:t>
            </a:r>
            <a:r>
              <a:rPr lang="en-US" i="1" baseline="-25000">
                <a:latin typeface="Courier New" pitchFamily="49" charset="0"/>
              </a:rPr>
              <a:t>ji</a:t>
            </a:r>
            <a:r>
              <a:rPr lang="en-US"/>
              <a:t>   Why?</a:t>
            </a:r>
          </a:p>
        </p:txBody>
      </p:sp>
      <p:sp>
        <p:nvSpPr>
          <p:cNvPr id="9233" name="Text Box 24"/>
          <p:cNvSpPr txBox="1">
            <a:spLocks noChangeArrowheads="1"/>
          </p:cNvSpPr>
          <p:nvPr/>
        </p:nvSpPr>
        <p:spPr bwMode="auto">
          <a:xfrm>
            <a:off x="1752600" y="4768850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W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9234" name="Oval 25"/>
          <p:cNvSpPr>
            <a:spLocks noChangeAspect="1" noChangeArrowheads="1"/>
          </p:cNvSpPr>
          <p:nvPr/>
        </p:nvSpPr>
        <p:spPr bwMode="auto">
          <a:xfrm>
            <a:off x="2057400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5" name="Line 26"/>
          <p:cNvSpPr>
            <a:spLocks noChangeAspect="1" noChangeShapeType="1"/>
          </p:cNvSpPr>
          <p:nvPr/>
        </p:nvSpPr>
        <p:spPr bwMode="auto">
          <a:xfrm flipH="1">
            <a:off x="1701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6" name="Oval 27"/>
          <p:cNvSpPr>
            <a:spLocks noChangeAspect="1" noChangeArrowheads="1"/>
          </p:cNvSpPr>
          <p:nvPr/>
        </p:nvSpPr>
        <p:spPr bwMode="auto">
          <a:xfrm>
            <a:off x="1154113" y="3098800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7" name="Line 28"/>
          <p:cNvSpPr>
            <a:spLocks noChangeAspect="1" noChangeShapeType="1"/>
          </p:cNvSpPr>
          <p:nvPr/>
        </p:nvSpPr>
        <p:spPr bwMode="auto">
          <a:xfrm rot="1248377" flipH="1" flipV="1">
            <a:off x="2835275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8" name="Oval 29"/>
          <p:cNvSpPr>
            <a:spLocks noChangeAspect="1" noChangeArrowheads="1"/>
          </p:cNvSpPr>
          <p:nvPr/>
        </p:nvSpPr>
        <p:spPr bwMode="auto">
          <a:xfrm rot="1248377" flipV="1">
            <a:off x="2932113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9239" name="Oval 30"/>
          <p:cNvSpPr>
            <a:spLocks noChangeAspect="1" noChangeArrowheads="1"/>
          </p:cNvSpPr>
          <p:nvPr/>
        </p:nvSpPr>
        <p:spPr bwMode="auto">
          <a:xfrm>
            <a:off x="1495425" y="4059238"/>
            <a:ext cx="206375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40" name="Oval 31"/>
          <p:cNvSpPr>
            <a:spLocks noChangeAspect="1" noChangeArrowheads="1"/>
          </p:cNvSpPr>
          <p:nvPr/>
        </p:nvSpPr>
        <p:spPr bwMode="auto">
          <a:xfrm>
            <a:off x="2593975" y="4059238"/>
            <a:ext cx="204788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41" name="Text Box 32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9242" name="Text Box 33"/>
          <p:cNvSpPr txBox="1">
            <a:spLocks noChangeAspect="1" noChangeArrowheads="1"/>
          </p:cNvSpPr>
          <p:nvPr/>
        </p:nvSpPr>
        <p:spPr bwMode="auto">
          <a:xfrm>
            <a:off x="681038" y="30305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b</a:t>
            </a:r>
            <a:endParaRPr lang="en-US"/>
          </a:p>
        </p:txBody>
      </p:sp>
      <p:sp>
        <p:nvSpPr>
          <p:cNvPr id="9243" name="Text Box 34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9244" name="Text Box 35"/>
          <p:cNvSpPr txBox="1">
            <a:spLocks noChangeAspect="1" noChangeArrowheads="1"/>
          </p:cNvSpPr>
          <p:nvPr/>
        </p:nvSpPr>
        <p:spPr bwMode="auto">
          <a:xfrm>
            <a:off x="2752725" y="4059238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9245" name="Oval 36"/>
          <p:cNvSpPr>
            <a:spLocks noChangeAspect="1" noChangeArrowheads="1"/>
          </p:cNvSpPr>
          <p:nvPr/>
        </p:nvSpPr>
        <p:spPr bwMode="auto">
          <a:xfrm rot="1248377" flipV="1">
            <a:off x="1995488" y="3305175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9246" name="Line 37"/>
          <p:cNvSpPr>
            <a:spLocks noChangeAspect="1" noChangeShapeType="1"/>
          </p:cNvSpPr>
          <p:nvPr/>
        </p:nvSpPr>
        <p:spPr bwMode="auto">
          <a:xfrm>
            <a:off x="2065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7" name="Line 38"/>
          <p:cNvSpPr>
            <a:spLocks noChangeAspect="1" noChangeShapeType="1"/>
          </p:cNvSpPr>
          <p:nvPr/>
        </p:nvSpPr>
        <p:spPr bwMode="auto">
          <a:xfrm flipV="1">
            <a:off x="2065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8" name="Text Box 39"/>
          <p:cNvSpPr txBox="1">
            <a:spLocks noChangeAspect="1" noChangeArrowheads="1"/>
          </p:cNvSpPr>
          <p:nvPr/>
        </p:nvSpPr>
        <p:spPr bwMode="auto">
          <a:xfrm>
            <a:off x="1160463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a</a:t>
            </a:r>
            <a:endParaRPr lang="en-US"/>
          </a:p>
        </p:txBody>
      </p:sp>
      <p:sp>
        <p:nvSpPr>
          <p:cNvPr id="9249" name="Text Box 40"/>
          <p:cNvSpPr txBox="1">
            <a:spLocks noChangeAspect="1" noChangeArrowheads="1"/>
          </p:cNvSpPr>
          <p:nvPr/>
        </p:nvSpPr>
        <p:spPr bwMode="auto">
          <a:xfrm>
            <a:off x="1927225" y="20574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c</a:t>
            </a:r>
            <a:endParaRPr lang="en-US"/>
          </a:p>
        </p:txBody>
      </p:sp>
      <p:sp>
        <p:nvSpPr>
          <p:cNvPr id="9250" name="Text Box 41"/>
          <p:cNvSpPr txBox="1">
            <a:spLocks noChangeAspect="1" noChangeArrowheads="1"/>
          </p:cNvSpPr>
          <p:nvPr/>
        </p:nvSpPr>
        <p:spPr bwMode="auto">
          <a:xfrm>
            <a:off x="2751138" y="4059238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e</a:t>
            </a:r>
            <a:endParaRPr lang="en-US"/>
          </a:p>
        </p:txBody>
      </p:sp>
      <p:sp>
        <p:nvSpPr>
          <p:cNvPr id="9251" name="Text Box 42"/>
          <p:cNvSpPr txBox="1">
            <a:spLocks noChangeAspect="1" noChangeArrowheads="1"/>
          </p:cNvSpPr>
          <p:nvPr/>
        </p:nvSpPr>
        <p:spPr bwMode="auto">
          <a:xfrm>
            <a:off x="2209800" y="335280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i="1"/>
              <a:t> 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  An Adjacency Matrix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990600" y="29718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990600" y="4724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895600" y="2971800"/>
            <a:ext cx="762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990600" y="2971800"/>
            <a:ext cx="19812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2895600" y="29718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 flipV="1">
            <a:off x="2971800" y="3810000"/>
            <a:ext cx="457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 rot="-2230515">
            <a:off x="3276600" y="3276600"/>
            <a:ext cx="9906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914400" y="464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2895600" y="4648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3352800" y="3733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28194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9144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1050925" y="23812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a</a:t>
            </a:r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2727325" y="23812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b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3489325" y="38290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c</a:t>
            </a:r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3032125" y="47434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e</a:t>
            </a:r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974725" y="4743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d</a:t>
            </a:r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1568450" y="5486400"/>
            <a:ext cx="9461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Graph</a:t>
            </a:r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6156325" y="291465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0  1  0  0  1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6156325" y="2457450"/>
            <a:ext cx="150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a  b  c  d  e</a:t>
            </a:r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6096000" y="33528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1  0  1  0  1</a:t>
            </a:r>
          </a:p>
        </p:txBody>
      </p:sp>
      <p:sp>
        <p:nvSpPr>
          <p:cNvPr id="10264" name="Text Box 27"/>
          <p:cNvSpPr txBox="1">
            <a:spLocks noChangeArrowheads="1"/>
          </p:cNvSpPr>
          <p:nvPr/>
        </p:nvSpPr>
        <p:spPr bwMode="auto">
          <a:xfrm>
            <a:off x="6096000" y="3810000"/>
            <a:ext cx="157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0  1  </a:t>
            </a:r>
            <a:r>
              <a:rPr lang="en-US"/>
              <a:t>2</a:t>
            </a:r>
            <a:r>
              <a:rPr lang="th-TH"/>
              <a:t>  0  1</a:t>
            </a:r>
          </a:p>
        </p:txBody>
      </p:sp>
      <p:sp>
        <p:nvSpPr>
          <p:cNvPr id="10265" name="Text Box 28"/>
          <p:cNvSpPr txBox="1">
            <a:spLocks noChangeArrowheads="1"/>
          </p:cNvSpPr>
          <p:nvPr/>
        </p:nvSpPr>
        <p:spPr bwMode="auto">
          <a:xfrm>
            <a:off x="6140450" y="4267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0  0  0  0  1</a:t>
            </a:r>
          </a:p>
        </p:txBody>
      </p:sp>
      <p:sp>
        <p:nvSpPr>
          <p:cNvPr id="10266" name="Text Box 29"/>
          <p:cNvSpPr txBox="1">
            <a:spLocks noChangeArrowheads="1"/>
          </p:cNvSpPr>
          <p:nvPr/>
        </p:nvSpPr>
        <p:spPr bwMode="auto">
          <a:xfrm>
            <a:off x="6096000" y="47244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1  1  1  1  0</a:t>
            </a:r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5470525" y="29146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a</a:t>
            </a:r>
          </a:p>
        </p:txBody>
      </p:sp>
      <p:sp>
        <p:nvSpPr>
          <p:cNvPr id="10268" name="Text Box 31"/>
          <p:cNvSpPr txBox="1">
            <a:spLocks noChangeArrowheads="1"/>
          </p:cNvSpPr>
          <p:nvPr/>
        </p:nvSpPr>
        <p:spPr bwMode="auto">
          <a:xfrm>
            <a:off x="5470525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b</a:t>
            </a:r>
          </a:p>
        </p:txBody>
      </p:sp>
      <p:sp>
        <p:nvSpPr>
          <p:cNvPr id="10269" name="Text Box 32"/>
          <p:cNvSpPr txBox="1">
            <a:spLocks noChangeArrowheads="1"/>
          </p:cNvSpPr>
          <p:nvPr/>
        </p:nvSpPr>
        <p:spPr bwMode="auto">
          <a:xfrm>
            <a:off x="5470525" y="37338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c</a:t>
            </a:r>
          </a:p>
        </p:txBody>
      </p:sp>
      <p:sp>
        <p:nvSpPr>
          <p:cNvPr id="10270" name="Text Box 33"/>
          <p:cNvSpPr txBox="1">
            <a:spLocks noChangeArrowheads="1"/>
          </p:cNvSpPr>
          <p:nvPr/>
        </p:nvSpPr>
        <p:spPr bwMode="auto">
          <a:xfrm>
            <a:off x="5470525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d</a:t>
            </a:r>
          </a:p>
        </p:txBody>
      </p:sp>
      <p:sp>
        <p:nvSpPr>
          <p:cNvPr id="10271" name="Text Box 34"/>
          <p:cNvSpPr txBox="1">
            <a:spLocks noChangeArrowheads="1"/>
          </p:cNvSpPr>
          <p:nvPr/>
        </p:nvSpPr>
        <p:spPr bwMode="auto">
          <a:xfrm>
            <a:off x="5470525" y="4724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e</a:t>
            </a:r>
          </a:p>
        </p:txBody>
      </p:sp>
      <p:sp>
        <p:nvSpPr>
          <p:cNvPr id="10272" name="AutoShape 35"/>
          <p:cNvSpPr>
            <a:spLocks/>
          </p:cNvSpPr>
          <p:nvPr/>
        </p:nvSpPr>
        <p:spPr bwMode="auto">
          <a:xfrm>
            <a:off x="5943600" y="3048000"/>
            <a:ext cx="76200" cy="1981200"/>
          </a:xfrm>
          <a:prstGeom prst="leftBracket">
            <a:avLst>
              <a:gd name="adj" fmla="val 216667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AutoShape 36"/>
          <p:cNvSpPr>
            <a:spLocks/>
          </p:cNvSpPr>
          <p:nvPr/>
        </p:nvSpPr>
        <p:spPr bwMode="auto">
          <a:xfrm>
            <a:off x="7848600" y="3048000"/>
            <a:ext cx="76200" cy="2057400"/>
          </a:xfrm>
          <a:prstGeom prst="rightBracket">
            <a:avLst>
              <a:gd name="adj" fmla="val 225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Text Box 37"/>
          <p:cNvSpPr txBox="1">
            <a:spLocks noChangeArrowheads="1"/>
          </p:cNvSpPr>
          <p:nvPr/>
        </p:nvSpPr>
        <p:spPr bwMode="auto">
          <a:xfrm>
            <a:off x="5699125" y="5562600"/>
            <a:ext cx="23907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th-TH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8156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5879" y="332656"/>
            <a:ext cx="731027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3600" b="1" dirty="0" smtClean="0"/>
              <a:t>5.5. Path and Connectivity of a Graph</a:t>
            </a:r>
            <a:endParaRPr lang="en-US" altLang="zh-TW" sz="3600" b="1" dirty="0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530350" y="1606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035550" y="1606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1752600" y="1685925"/>
            <a:ext cx="3286125" cy="234950"/>
          </a:xfrm>
          <a:custGeom>
            <a:avLst/>
            <a:gdLst>
              <a:gd name="T0" fmla="*/ 0 w 2070"/>
              <a:gd name="T1" fmla="*/ 66675 h 148"/>
              <a:gd name="T2" fmla="*/ 77788 w 2070"/>
              <a:gd name="T3" fmla="*/ 117475 h 148"/>
              <a:gd name="T4" fmla="*/ 147638 w 2070"/>
              <a:gd name="T5" fmla="*/ 139700 h 148"/>
              <a:gd name="T6" fmla="*/ 217488 w 2070"/>
              <a:gd name="T7" fmla="*/ 139700 h 148"/>
              <a:gd name="T8" fmla="*/ 287338 w 2070"/>
              <a:gd name="T9" fmla="*/ 93663 h 148"/>
              <a:gd name="T10" fmla="*/ 357188 w 2070"/>
              <a:gd name="T11" fmla="*/ 47625 h 148"/>
              <a:gd name="T12" fmla="*/ 449263 w 2070"/>
              <a:gd name="T13" fmla="*/ 0 h 148"/>
              <a:gd name="T14" fmla="*/ 519113 w 2070"/>
              <a:gd name="T15" fmla="*/ 23813 h 148"/>
              <a:gd name="T16" fmla="*/ 612775 w 2070"/>
              <a:gd name="T17" fmla="*/ 117475 h 148"/>
              <a:gd name="T18" fmla="*/ 704850 w 2070"/>
              <a:gd name="T19" fmla="*/ 163513 h 148"/>
              <a:gd name="T20" fmla="*/ 798513 w 2070"/>
              <a:gd name="T21" fmla="*/ 163513 h 148"/>
              <a:gd name="T22" fmla="*/ 868363 w 2070"/>
              <a:gd name="T23" fmla="*/ 209550 h 148"/>
              <a:gd name="T24" fmla="*/ 938213 w 2070"/>
              <a:gd name="T25" fmla="*/ 209550 h 148"/>
              <a:gd name="T26" fmla="*/ 1008063 w 2070"/>
              <a:gd name="T27" fmla="*/ 187325 h 148"/>
              <a:gd name="T28" fmla="*/ 1100138 w 2070"/>
              <a:gd name="T29" fmla="*/ 209550 h 148"/>
              <a:gd name="T30" fmla="*/ 1331913 w 2070"/>
              <a:gd name="T31" fmla="*/ 69850 h 148"/>
              <a:gd name="T32" fmla="*/ 1611313 w 2070"/>
              <a:gd name="T33" fmla="*/ 47625 h 148"/>
              <a:gd name="T34" fmla="*/ 1751013 w 2070"/>
              <a:gd name="T35" fmla="*/ 47625 h 148"/>
              <a:gd name="T36" fmla="*/ 1890713 w 2070"/>
              <a:gd name="T37" fmla="*/ 187325 h 148"/>
              <a:gd name="T38" fmla="*/ 1960563 w 2070"/>
              <a:gd name="T39" fmla="*/ 163513 h 148"/>
              <a:gd name="T40" fmla="*/ 2052638 w 2070"/>
              <a:gd name="T41" fmla="*/ 163513 h 148"/>
              <a:gd name="T42" fmla="*/ 2262188 w 2070"/>
              <a:gd name="T43" fmla="*/ 163513 h 148"/>
              <a:gd name="T44" fmla="*/ 2401888 w 2070"/>
              <a:gd name="T45" fmla="*/ 187325 h 148"/>
              <a:gd name="T46" fmla="*/ 2540000 w 2070"/>
              <a:gd name="T47" fmla="*/ 233363 h 148"/>
              <a:gd name="T48" fmla="*/ 2633663 w 2070"/>
              <a:gd name="T49" fmla="*/ 209550 h 148"/>
              <a:gd name="T50" fmla="*/ 2703513 w 2070"/>
              <a:gd name="T51" fmla="*/ 139700 h 148"/>
              <a:gd name="T52" fmla="*/ 2935288 w 2070"/>
              <a:gd name="T53" fmla="*/ 47625 h 148"/>
              <a:gd name="T54" fmla="*/ 3005138 w 2070"/>
              <a:gd name="T55" fmla="*/ 47625 h 148"/>
              <a:gd name="T56" fmla="*/ 3098800 w 2070"/>
              <a:gd name="T57" fmla="*/ 117475 h 148"/>
              <a:gd name="T58" fmla="*/ 3168650 w 2070"/>
              <a:gd name="T59" fmla="*/ 139700 h 148"/>
              <a:gd name="T60" fmla="*/ 3214688 w 2070"/>
              <a:gd name="T61" fmla="*/ 69850 h 148"/>
              <a:gd name="T62" fmla="*/ 3284538 w 2070"/>
              <a:gd name="T63" fmla="*/ 23813 h 1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070"/>
              <a:gd name="T97" fmla="*/ 0 h 148"/>
              <a:gd name="T98" fmla="*/ 2070 w 2070"/>
              <a:gd name="T99" fmla="*/ 148 h 1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070" h="148">
                <a:moveTo>
                  <a:pt x="0" y="42"/>
                </a:moveTo>
                <a:lnTo>
                  <a:pt x="49" y="74"/>
                </a:lnTo>
                <a:lnTo>
                  <a:pt x="93" y="88"/>
                </a:lnTo>
                <a:lnTo>
                  <a:pt x="137" y="88"/>
                </a:lnTo>
                <a:lnTo>
                  <a:pt x="181" y="59"/>
                </a:lnTo>
                <a:lnTo>
                  <a:pt x="225" y="30"/>
                </a:lnTo>
                <a:lnTo>
                  <a:pt x="283" y="0"/>
                </a:lnTo>
                <a:lnTo>
                  <a:pt x="327" y="15"/>
                </a:lnTo>
                <a:lnTo>
                  <a:pt x="386" y="74"/>
                </a:lnTo>
                <a:lnTo>
                  <a:pt x="444" y="103"/>
                </a:lnTo>
                <a:lnTo>
                  <a:pt x="503" y="103"/>
                </a:lnTo>
                <a:lnTo>
                  <a:pt x="547" y="132"/>
                </a:lnTo>
                <a:lnTo>
                  <a:pt x="591" y="132"/>
                </a:lnTo>
                <a:lnTo>
                  <a:pt x="635" y="118"/>
                </a:lnTo>
                <a:lnTo>
                  <a:pt x="693" y="132"/>
                </a:lnTo>
                <a:lnTo>
                  <a:pt x="839" y="44"/>
                </a:lnTo>
                <a:lnTo>
                  <a:pt x="1015" y="30"/>
                </a:lnTo>
                <a:lnTo>
                  <a:pt x="1103" y="30"/>
                </a:lnTo>
                <a:lnTo>
                  <a:pt x="1191" y="118"/>
                </a:lnTo>
                <a:lnTo>
                  <a:pt x="1235" y="103"/>
                </a:lnTo>
                <a:lnTo>
                  <a:pt x="1293" y="103"/>
                </a:lnTo>
                <a:lnTo>
                  <a:pt x="1425" y="103"/>
                </a:lnTo>
                <a:lnTo>
                  <a:pt x="1513" y="118"/>
                </a:lnTo>
                <a:lnTo>
                  <a:pt x="1600" y="147"/>
                </a:lnTo>
                <a:lnTo>
                  <a:pt x="1659" y="132"/>
                </a:lnTo>
                <a:lnTo>
                  <a:pt x="1703" y="88"/>
                </a:lnTo>
                <a:lnTo>
                  <a:pt x="1849" y="30"/>
                </a:lnTo>
                <a:lnTo>
                  <a:pt x="1893" y="30"/>
                </a:lnTo>
                <a:lnTo>
                  <a:pt x="1952" y="74"/>
                </a:lnTo>
                <a:lnTo>
                  <a:pt x="1996" y="88"/>
                </a:lnTo>
                <a:lnTo>
                  <a:pt x="2025" y="44"/>
                </a:lnTo>
                <a:lnTo>
                  <a:pt x="2069" y="15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509713" y="18907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014913" y="18907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052513" y="2271713"/>
            <a:ext cx="40449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/>
              <a:t>path</a:t>
            </a:r>
            <a:r>
              <a:rPr lang="en-US" altLang="zh-TW"/>
              <a:t>: no vertex can be repeated</a:t>
            </a:r>
          </a:p>
          <a:p>
            <a:r>
              <a:rPr lang="en-US" altLang="zh-TW"/>
              <a:t>          a-b-c-d-e</a:t>
            </a:r>
          </a:p>
          <a:p>
            <a:r>
              <a:rPr lang="en-US" altLang="zh-TW" b="1"/>
              <a:t>trail</a:t>
            </a:r>
            <a:r>
              <a:rPr lang="en-US" altLang="zh-TW"/>
              <a:t>: no edge can be repeat</a:t>
            </a:r>
          </a:p>
          <a:p>
            <a:r>
              <a:rPr lang="en-US" altLang="zh-TW"/>
              <a:t>          a-b-c-d-e-b-d</a:t>
            </a:r>
          </a:p>
          <a:p>
            <a:r>
              <a:rPr lang="en-US" altLang="zh-TW" b="1"/>
              <a:t>walk</a:t>
            </a:r>
            <a:r>
              <a:rPr lang="en-US" altLang="zh-TW"/>
              <a:t>: no restriction</a:t>
            </a:r>
          </a:p>
          <a:p>
            <a:r>
              <a:rPr lang="en-US" altLang="zh-TW"/>
              <a:t>          a-b-d-a-b-c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71513" y="4633913"/>
            <a:ext cx="54991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closed if </a:t>
            </a:r>
            <a:r>
              <a:rPr lang="en-US" altLang="zh-TW" i="1"/>
              <a:t>x</a:t>
            </a:r>
            <a:r>
              <a:rPr lang="en-US" altLang="zh-TW"/>
              <a:t>=</a:t>
            </a:r>
            <a:r>
              <a:rPr lang="en-US" altLang="zh-TW" i="1"/>
              <a:t>y</a:t>
            </a:r>
            <a:endParaRPr lang="en-US" altLang="zh-TW"/>
          </a:p>
          <a:p>
            <a:r>
              <a:rPr lang="en-US" altLang="zh-TW"/>
              <a:t>closed trail: </a:t>
            </a:r>
            <a:r>
              <a:rPr lang="en-US" altLang="zh-TW" b="1"/>
              <a:t>circuit (a-b-c-d-b-e-d-a, </a:t>
            </a:r>
          </a:p>
          <a:p>
            <a:r>
              <a:rPr lang="en-US" altLang="zh-TW" b="1"/>
              <a:t>                    one draw without lifting pen)</a:t>
            </a:r>
            <a:endParaRPr lang="en-US" altLang="zh-TW"/>
          </a:p>
          <a:p>
            <a:r>
              <a:rPr lang="en-US" altLang="zh-TW"/>
              <a:t>closed path: </a:t>
            </a:r>
            <a:r>
              <a:rPr lang="en-US" altLang="zh-TW" b="1"/>
              <a:t>cycle (a-b-c-d-a)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559550" y="1911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6483350" y="3816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550150" y="2139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626350" y="33591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5721350" y="2749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5937250" y="20637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V="1">
            <a:off x="5949950" y="2355850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7626350" y="2368550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6546850" y="34353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 flipV="1">
            <a:off x="5937250" y="28892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6711950" y="2063750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6462713" y="14335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5624513" y="2347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462713" y="4024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7605713" y="35671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7758113" y="2119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5949950" y="2825750"/>
            <a:ext cx="1739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472113" y="4405313"/>
            <a:ext cx="34972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/>
              <a:t>length</a:t>
            </a:r>
            <a:r>
              <a:rPr lang="en-US" altLang="zh-TW"/>
              <a:t>: number of edges in</a:t>
            </a:r>
          </a:p>
          <a:p>
            <a:r>
              <a:rPr lang="en-US" altLang="zh-TW"/>
              <a:t>this (path,trail,walk)</a:t>
            </a:r>
          </a:p>
        </p:txBody>
      </p:sp>
    </p:spTree>
    <p:extLst>
      <p:ext uri="{BB962C8B-B14F-4D97-AF65-F5344CB8AC3E}">
        <p14:creationId xmlns:p14="http://schemas.microsoft.com/office/powerpoint/2010/main" val="91825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1912" y="76200"/>
            <a:ext cx="8758238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US" altLang="zh-TW" sz="3600" dirty="0" smtClean="0"/>
              <a:t>Continued…</a:t>
            </a:r>
            <a:endParaRPr lang="en-US" altLang="zh-TW" sz="3600" dirty="0"/>
          </a:p>
        </p:txBody>
      </p:sp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662771"/>
              </p:ext>
            </p:extLst>
          </p:nvPr>
        </p:nvGraphicFramePr>
        <p:xfrm>
          <a:off x="533400" y="719966"/>
          <a:ext cx="83534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8359719" imgH="1092916" progId="Equation.2">
                  <p:embed/>
                </p:oleObj>
              </mc:Choice>
              <mc:Fallback>
                <p:oleObj name="Equation" r:id="rId4" imgW="8359719" imgH="1092916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19966"/>
                        <a:ext cx="83534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34366" y="1916832"/>
            <a:ext cx="7882049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400" dirty="0" smtClean="0"/>
              <a:t>Definition:- Let </a:t>
            </a:r>
            <a:r>
              <a:rPr lang="en-US" altLang="zh-TW" sz="2400" i="1" dirty="0"/>
              <a:t>G</a:t>
            </a:r>
            <a:r>
              <a:rPr lang="en-US" altLang="zh-TW" sz="2400" dirty="0"/>
              <a:t>=(</a:t>
            </a:r>
            <a:r>
              <a:rPr lang="en-US" altLang="zh-TW" sz="2400" i="1" dirty="0"/>
              <a:t>V</a:t>
            </a:r>
            <a:r>
              <a:rPr lang="en-US" altLang="zh-TW" sz="2400" dirty="0"/>
              <a:t>,</a:t>
            </a:r>
            <a:r>
              <a:rPr lang="en-US" altLang="zh-TW" sz="2400" i="1" dirty="0"/>
              <a:t>E</a:t>
            </a:r>
            <a:r>
              <a:rPr lang="en-US" altLang="zh-TW" sz="2400" dirty="0"/>
              <a:t>) be an undirected graph. </a:t>
            </a:r>
            <a:endParaRPr lang="en-US" altLang="zh-TW" sz="2400" dirty="0" smtClean="0"/>
          </a:p>
          <a:p>
            <a:r>
              <a:rPr lang="en-US" altLang="zh-TW" sz="2400" dirty="0" smtClean="0"/>
              <a:t>We </a:t>
            </a:r>
            <a:r>
              <a:rPr lang="en-US" altLang="zh-TW" sz="2400" dirty="0"/>
              <a:t>call </a:t>
            </a:r>
            <a:r>
              <a:rPr lang="en-US" altLang="zh-TW" sz="2400" i="1" dirty="0"/>
              <a:t>G</a:t>
            </a:r>
            <a:r>
              <a:rPr lang="en-US" altLang="zh-TW" sz="2400" dirty="0"/>
              <a:t> </a:t>
            </a:r>
            <a:r>
              <a:rPr lang="en-US" altLang="zh-TW" sz="2400" b="1" i="1" dirty="0">
                <a:solidFill>
                  <a:srgbClr val="C00000"/>
                </a:solidFill>
              </a:rPr>
              <a:t>connected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zh-TW" sz="2400" dirty="0"/>
              <a:t>if there </a:t>
            </a:r>
            <a:r>
              <a:rPr lang="en-US" altLang="zh-TW" sz="2400" dirty="0">
                <a:solidFill>
                  <a:srgbClr val="C00000"/>
                </a:solidFill>
              </a:rPr>
              <a:t>is a path between any two distinct vertices </a:t>
            </a:r>
            <a:r>
              <a:rPr lang="en-US" altLang="zh-TW" sz="2400" dirty="0"/>
              <a:t>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.</a:t>
            </a:r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996950" y="3695476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1225550" y="5219476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292350" y="3543076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2368550" y="4762276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463550" y="4152676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692150" y="3758976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368550" y="3771676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1289050" y="4838476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 flipV="1">
            <a:off x="679450" y="4292376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671513" y="3522439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366713" y="3751039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1204913" y="5351239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347913" y="4970239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2500313" y="3522439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692150" y="4228876"/>
            <a:ext cx="1739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V="1">
            <a:off x="1149350" y="3682776"/>
            <a:ext cx="1130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V="1">
            <a:off x="615950" y="3835176"/>
            <a:ext cx="4445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50" name="Oval 30"/>
          <p:cNvSpPr>
            <a:spLocks noChangeArrowheads="1"/>
          </p:cNvSpPr>
          <p:nvPr/>
        </p:nvSpPr>
        <p:spPr bwMode="auto">
          <a:xfrm>
            <a:off x="4654550" y="3386013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4883150" y="4910013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5949950" y="3233613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6026150" y="4452813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4121150" y="3843213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 flipV="1">
            <a:off x="4349750" y="3449513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 flipH="1">
            <a:off x="4946650" y="4529013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4329113" y="3212976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4024313" y="3441576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4861430" y="5063207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c</a:t>
            </a: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6005513" y="4660776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6157913" y="3212976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 flipV="1">
            <a:off x="4806950" y="3373313"/>
            <a:ext cx="1130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 flipV="1">
            <a:off x="4273550" y="3525713"/>
            <a:ext cx="4445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6576888" y="3401938"/>
            <a:ext cx="2387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disconnected with</a:t>
            </a:r>
          </a:p>
          <a:p>
            <a:r>
              <a:rPr lang="en-US" altLang="zh-TW" dirty="0"/>
              <a:t>two </a:t>
            </a:r>
            <a:r>
              <a:rPr lang="en-US" altLang="zh-TW" i="1" dirty="0"/>
              <a:t>components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938068" y="5622089"/>
            <a:ext cx="178811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Connected graph</a:t>
            </a:r>
            <a:endParaRPr lang="en-US" altLang="zh-TW" dirty="0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762500" y="5424264"/>
            <a:ext cx="204588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Disconnected graph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43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838624" y="76200"/>
            <a:ext cx="244509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TW" sz="3600" dirty="0"/>
              <a:t>Continued…</a:t>
            </a:r>
          </a:p>
        </p:txBody>
      </p:sp>
      <p:graphicFrame>
        <p:nvGraphicFramePr>
          <p:cNvPr id="614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073835"/>
              </p:ext>
            </p:extLst>
          </p:nvPr>
        </p:nvGraphicFramePr>
        <p:xfrm>
          <a:off x="539552" y="980728"/>
          <a:ext cx="8136904" cy="215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3568680" imgH="1117440" progId="Equation.3">
                  <p:embed/>
                </p:oleObj>
              </mc:Choice>
              <mc:Fallback>
                <p:oleObj name="Equation" r:id="rId3" imgW="3568680" imgH="1117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8136904" cy="2150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3587750" y="3587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3511550" y="54927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578350" y="38163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654550" y="50355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749550" y="4425950"/>
            <a:ext cx="21590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965450" y="37401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2978150" y="4032250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654550" y="4044950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3575050" y="51117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 flipV="1">
            <a:off x="2965450" y="45656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3740150" y="3740150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0" name="Freeform 16"/>
          <p:cNvSpPr>
            <a:spLocks/>
          </p:cNvSpPr>
          <p:nvPr/>
        </p:nvSpPr>
        <p:spPr bwMode="auto">
          <a:xfrm>
            <a:off x="2819400" y="4572000"/>
            <a:ext cx="763588" cy="1068388"/>
          </a:xfrm>
          <a:custGeom>
            <a:avLst/>
            <a:gdLst>
              <a:gd name="T0" fmla="*/ 0 w 481"/>
              <a:gd name="T1" fmla="*/ 0 h 673"/>
              <a:gd name="T2" fmla="*/ 23813 w 481"/>
              <a:gd name="T3" fmla="*/ 104775 h 673"/>
              <a:gd name="T4" fmla="*/ 23813 w 481"/>
              <a:gd name="T5" fmla="*/ 174625 h 673"/>
              <a:gd name="T6" fmla="*/ 23813 w 481"/>
              <a:gd name="T7" fmla="*/ 244475 h 673"/>
              <a:gd name="T8" fmla="*/ 23813 w 481"/>
              <a:gd name="T9" fmla="*/ 314325 h 673"/>
              <a:gd name="T10" fmla="*/ 23813 w 481"/>
              <a:gd name="T11" fmla="*/ 384175 h 673"/>
              <a:gd name="T12" fmla="*/ 46038 w 481"/>
              <a:gd name="T13" fmla="*/ 454025 h 673"/>
              <a:gd name="T14" fmla="*/ 115888 w 481"/>
              <a:gd name="T15" fmla="*/ 500063 h 673"/>
              <a:gd name="T16" fmla="*/ 139700 w 481"/>
              <a:gd name="T17" fmla="*/ 569913 h 673"/>
              <a:gd name="T18" fmla="*/ 185738 w 481"/>
              <a:gd name="T19" fmla="*/ 639763 h 673"/>
              <a:gd name="T20" fmla="*/ 255588 w 481"/>
              <a:gd name="T21" fmla="*/ 709613 h 673"/>
              <a:gd name="T22" fmla="*/ 325438 w 481"/>
              <a:gd name="T23" fmla="*/ 779463 h 673"/>
              <a:gd name="T24" fmla="*/ 395288 w 481"/>
              <a:gd name="T25" fmla="*/ 847725 h 673"/>
              <a:gd name="T26" fmla="*/ 465138 w 481"/>
              <a:gd name="T27" fmla="*/ 917575 h 673"/>
              <a:gd name="T28" fmla="*/ 534988 w 481"/>
              <a:gd name="T29" fmla="*/ 965200 h 673"/>
              <a:gd name="T30" fmla="*/ 603250 w 481"/>
              <a:gd name="T31" fmla="*/ 1035050 h 673"/>
              <a:gd name="T32" fmla="*/ 673100 w 481"/>
              <a:gd name="T33" fmla="*/ 1035050 h 673"/>
              <a:gd name="T34" fmla="*/ 742950 w 481"/>
              <a:gd name="T35" fmla="*/ 1057275 h 673"/>
              <a:gd name="T36" fmla="*/ 762000 w 481"/>
              <a:gd name="T37" fmla="*/ 1066800 h 6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"/>
              <a:gd name="T58" fmla="*/ 0 h 673"/>
              <a:gd name="T59" fmla="*/ 481 w 481"/>
              <a:gd name="T60" fmla="*/ 673 h 67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" h="673">
                <a:moveTo>
                  <a:pt x="0" y="0"/>
                </a:moveTo>
                <a:lnTo>
                  <a:pt x="15" y="66"/>
                </a:lnTo>
                <a:lnTo>
                  <a:pt x="15" y="110"/>
                </a:lnTo>
                <a:lnTo>
                  <a:pt x="15" y="154"/>
                </a:lnTo>
                <a:lnTo>
                  <a:pt x="15" y="198"/>
                </a:lnTo>
                <a:lnTo>
                  <a:pt x="15" y="242"/>
                </a:lnTo>
                <a:lnTo>
                  <a:pt x="29" y="286"/>
                </a:lnTo>
                <a:lnTo>
                  <a:pt x="73" y="315"/>
                </a:lnTo>
                <a:lnTo>
                  <a:pt x="88" y="359"/>
                </a:lnTo>
                <a:lnTo>
                  <a:pt x="117" y="403"/>
                </a:lnTo>
                <a:lnTo>
                  <a:pt x="161" y="447"/>
                </a:lnTo>
                <a:lnTo>
                  <a:pt x="205" y="491"/>
                </a:lnTo>
                <a:lnTo>
                  <a:pt x="249" y="534"/>
                </a:lnTo>
                <a:lnTo>
                  <a:pt x="293" y="578"/>
                </a:lnTo>
                <a:lnTo>
                  <a:pt x="337" y="608"/>
                </a:lnTo>
                <a:lnTo>
                  <a:pt x="380" y="652"/>
                </a:lnTo>
                <a:lnTo>
                  <a:pt x="424" y="652"/>
                </a:lnTo>
                <a:lnTo>
                  <a:pt x="468" y="666"/>
                </a:lnTo>
                <a:lnTo>
                  <a:pt x="480" y="67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971800" y="4481513"/>
            <a:ext cx="725488" cy="1069975"/>
          </a:xfrm>
          <a:custGeom>
            <a:avLst/>
            <a:gdLst>
              <a:gd name="T0" fmla="*/ 0 w 457"/>
              <a:gd name="T1" fmla="*/ 14288 h 674"/>
              <a:gd name="T2" fmla="*/ 73025 w 457"/>
              <a:gd name="T3" fmla="*/ 0 h 674"/>
              <a:gd name="T4" fmla="*/ 166688 w 457"/>
              <a:gd name="T5" fmla="*/ 0 h 674"/>
              <a:gd name="T6" fmla="*/ 236538 w 457"/>
              <a:gd name="T7" fmla="*/ 46038 h 674"/>
              <a:gd name="T8" fmla="*/ 306388 w 457"/>
              <a:gd name="T9" fmla="*/ 93663 h 674"/>
              <a:gd name="T10" fmla="*/ 374650 w 457"/>
              <a:gd name="T11" fmla="*/ 163513 h 674"/>
              <a:gd name="T12" fmla="*/ 444500 w 457"/>
              <a:gd name="T13" fmla="*/ 233363 h 674"/>
              <a:gd name="T14" fmla="*/ 492125 w 457"/>
              <a:gd name="T15" fmla="*/ 325438 h 674"/>
              <a:gd name="T16" fmla="*/ 538163 w 457"/>
              <a:gd name="T17" fmla="*/ 395288 h 674"/>
              <a:gd name="T18" fmla="*/ 561975 w 457"/>
              <a:gd name="T19" fmla="*/ 465138 h 674"/>
              <a:gd name="T20" fmla="*/ 584200 w 457"/>
              <a:gd name="T21" fmla="*/ 534988 h 674"/>
              <a:gd name="T22" fmla="*/ 630238 w 457"/>
              <a:gd name="T23" fmla="*/ 604838 h 674"/>
              <a:gd name="T24" fmla="*/ 630238 w 457"/>
              <a:gd name="T25" fmla="*/ 674688 h 674"/>
              <a:gd name="T26" fmla="*/ 654050 w 457"/>
              <a:gd name="T27" fmla="*/ 744538 h 674"/>
              <a:gd name="T28" fmla="*/ 677863 w 457"/>
              <a:gd name="T29" fmla="*/ 836613 h 674"/>
              <a:gd name="T30" fmla="*/ 700088 w 457"/>
              <a:gd name="T31" fmla="*/ 906463 h 674"/>
              <a:gd name="T32" fmla="*/ 700088 w 457"/>
              <a:gd name="T33" fmla="*/ 998538 h 674"/>
              <a:gd name="T34" fmla="*/ 723900 w 457"/>
              <a:gd name="T35" fmla="*/ 1068388 h 67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57"/>
              <a:gd name="T55" fmla="*/ 0 h 674"/>
              <a:gd name="T56" fmla="*/ 457 w 457"/>
              <a:gd name="T57" fmla="*/ 674 h 67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57" h="674">
                <a:moveTo>
                  <a:pt x="0" y="9"/>
                </a:moveTo>
                <a:lnTo>
                  <a:pt x="46" y="0"/>
                </a:lnTo>
                <a:lnTo>
                  <a:pt x="105" y="0"/>
                </a:lnTo>
                <a:lnTo>
                  <a:pt x="149" y="29"/>
                </a:lnTo>
                <a:lnTo>
                  <a:pt x="193" y="59"/>
                </a:lnTo>
                <a:lnTo>
                  <a:pt x="236" y="103"/>
                </a:lnTo>
                <a:lnTo>
                  <a:pt x="280" y="147"/>
                </a:lnTo>
                <a:lnTo>
                  <a:pt x="310" y="205"/>
                </a:lnTo>
                <a:lnTo>
                  <a:pt x="339" y="249"/>
                </a:lnTo>
                <a:lnTo>
                  <a:pt x="354" y="293"/>
                </a:lnTo>
                <a:lnTo>
                  <a:pt x="368" y="337"/>
                </a:lnTo>
                <a:lnTo>
                  <a:pt x="397" y="381"/>
                </a:lnTo>
                <a:lnTo>
                  <a:pt x="397" y="425"/>
                </a:lnTo>
                <a:lnTo>
                  <a:pt x="412" y="469"/>
                </a:lnTo>
                <a:lnTo>
                  <a:pt x="427" y="527"/>
                </a:lnTo>
                <a:lnTo>
                  <a:pt x="441" y="571"/>
                </a:lnTo>
                <a:lnTo>
                  <a:pt x="441" y="629"/>
                </a:lnTo>
                <a:lnTo>
                  <a:pt x="456" y="67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938713" y="4024313"/>
            <a:ext cx="35353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multigraph of </a:t>
            </a:r>
            <a:r>
              <a:rPr lang="en-US" altLang="zh-TW" i="1"/>
              <a:t>multiplicity</a:t>
            </a:r>
            <a:r>
              <a:rPr lang="en-US" altLang="zh-TW"/>
              <a:t> 3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519113" y="4329113"/>
            <a:ext cx="17732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/>
              <a:t>multigraphs</a:t>
            </a:r>
          </a:p>
        </p:txBody>
      </p:sp>
    </p:spTree>
    <p:extLst>
      <p:ext uri="{BB962C8B-B14F-4D97-AF65-F5344CB8AC3E}">
        <p14:creationId xmlns:p14="http://schemas.microsoft.com/office/powerpoint/2010/main" val="904440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General Types of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640960" cy="59046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GB" b="1" dirty="0" smtClean="0">
                <a:solidFill>
                  <a:srgbClr val="FF0000"/>
                </a:solidFill>
              </a:rPr>
              <a:t>Undirected Graph</a:t>
            </a:r>
          </a:p>
          <a:p>
            <a:pPr marL="0" indent="0">
              <a:buNone/>
            </a:pPr>
            <a:r>
              <a:rPr lang="en-GB" u="sng" dirty="0" smtClean="0">
                <a:latin typeface="Agency FB" pitchFamily="34" charset="0"/>
              </a:rPr>
              <a:t>Definition</a:t>
            </a:r>
            <a:r>
              <a:rPr lang="en-GB" dirty="0" smtClean="0">
                <a:latin typeface="Agency FB" pitchFamily="34" charset="0"/>
              </a:rPr>
              <a:t>:- </a:t>
            </a:r>
            <a:r>
              <a:rPr lang="en-GB" dirty="0">
                <a:latin typeface="Agency FB" pitchFamily="34" charset="0"/>
              </a:rPr>
              <a:t>A graph G = (V , E) consists of V , a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nonempty</a:t>
            </a:r>
            <a:r>
              <a:rPr lang="en-GB" dirty="0">
                <a:latin typeface="Agency FB" pitchFamily="34" charset="0"/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set of vertices </a:t>
            </a:r>
            <a:r>
              <a:rPr lang="en-GB" dirty="0">
                <a:latin typeface="Agency FB" pitchFamily="34" charset="0"/>
              </a:rPr>
              <a:t>(or nodes) and E,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a set of edges</a:t>
            </a:r>
            <a:r>
              <a:rPr lang="en-GB" dirty="0">
                <a:latin typeface="Agency FB" pitchFamily="34" charset="0"/>
              </a:rPr>
              <a:t>. Each edge has either one or two vertices associated with it, called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its endpoints</a:t>
            </a:r>
            <a:r>
              <a:rPr lang="en-GB" dirty="0">
                <a:latin typeface="Agency FB" pitchFamily="34" charset="0"/>
              </a:rPr>
              <a:t>. </a:t>
            </a:r>
            <a:r>
              <a:rPr lang="en-GB" dirty="0" smtClean="0">
                <a:latin typeface="Agency FB" pitchFamily="34" charset="0"/>
              </a:rPr>
              <a:t>An </a:t>
            </a:r>
            <a:r>
              <a:rPr lang="en-GB" dirty="0">
                <a:latin typeface="Agency FB" pitchFamily="34" charset="0"/>
              </a:rPr>
              <a:t>edge is said to connect its endpoints.</a:t>
            </a:r>
            <a:endParaRPr lang="en-GB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2. Directed Graph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u="sng" dirty="0" smtClean="0">
                <a:latin typeface="Agency FB" pitchFamily="34" charset="0"/>
              </a:rPr>
              <a:t>Definition</a:t>
            </a:r>
            <a:r>
              <a:rPr lang="en-GB" dirty="0" smtClean="0">
                <a:latin typeface="Agency FB" pitchFamily="34" charset="0"/>
              </a:rPr>
              <a:t>:- A </a:t>
            </a:r>
            <a:r>
              <a:rPr lang="en-GB" dirty="0">
                <a:latin typeface="Agency FB" pitchFamily="34" charset="0"/>
              </a:rPr>
              <a:t>directed graph (or digraph) (V , E) consists of a nonempty set of vertices V and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a set of directed edges</a:t>
            </a:r>
            <a:r>
              <a:rPr lang="en-GB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GB" dirty="0">
                <a:latin typeface="Agency FB" pitchFamily="34" charset="0"/>
              </a:rPr>
              <a:t>(or arcs) E. Each directed edge is associated with an ordered pair of vertices.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latin typeface="Agency FB" pitchFamily="34" charset="0"/>
              </a:rPr>
              <a:t>The </a:t>
            </a:r>
            <a:r>
              <a:rPr lang="en-GB" dirty="0">
                <a:latin typeface="Agency FB" pitchFamily="34" charset="0"/>
              </a:rPr>
              <a:t>directed edge associated with the ordered pair (u, v) is said to start at u and end at v.</a:t>
            </a:r>
            <a:endParaRPr lang="en-GB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3. Weighted Graph</a:t>
            </a:r>
          </a:p>
          <a:p>
            <a:pPr marL="0" indent="0">
              <a:buNone/>
            </a:pPr>
            <a:r>
              <a:rPr lang="en-GB" u="sng" dirty="0">
                <a:latin typeface="Agency FB" pitchFamily="34" charset="0"/>
              </a:rPr>
              <a:t>Definition</a:t>
            </a:r>
            <a:r>
              <a:rPr lang="en-GB" dirty="0" smtClean="0">
                <a:latin typeface="Agency FB" pitchFamily="34" charset="0"/>
              </a:rPr>
              <a:t>:-</a:t>
            </a:r>
            <a:r>
              <a:rPr lang="en-GB" dirty="0"/>
              <a:t> </a:t>
            </a:r>
            <a:r>
              <a:rPr lang="th-TH" dirty="0"/>
              <a:t>A weighted graph has </a:t>
            </a:r>
            <a:r>
              <a:rPr lang="th-TH" b="1" dirty="0">
                <a:solidFill>
                  <a:srgbClr val="00B0F0"/>
                </a:solidFill>
              </a:rPr>
              <a:t>values </a:t>
            </a:r>
            <a:r>
              <a:rPr lang="th-TH" dirty="0"/>
              <a:t>(</a:t>
            </a:r>
            <a:r>
              <a:rPr lang="th-TH" b="1" dirty="0" smtClean="0">
                <a:solidFill>
                  <a:srgbClr val="00B0F0"/>
                </a:solidFill>
              </a:rPr>
              <a:t>weights</a:t>
            </a:r>
            <a:r>
              <a:rPr lang="en-GB" dirty="0" smtClean="0"/>
              <a:t> or a </a:t>
            </a:r>
            <a:r>
              <a:rPr lang="en-GB" b="1" dirty="0" smtClean="0">
                <a:solidFill>
                  <a:srgbClr val="00B0F0"/>
                </a:solidFill>
              </a:rPr>
              <a:t>real number</a:t>
            </a:r>
            <a:r>
              <a:rPr lang="th-TH" dirty="0" smtClean="0"/>
              <a:t>)</a:t>
            </a:r>
            <a:r>
              <a:rPr lang="en-GB" dirty="0" smtClean="0"/>
              <a:t> </a:t>
            </a:r>
            <a:r>
              <a:rPr lang="th-TH" dirty="0" smtClean="0"/>
              <a:t>assigned </a:t>
            </a:r>
            <a:r>
              <a:rPr lang="th-TH" dirty="0"/>
              <a:t>to its edges.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4. Mixed Graph</a:t>
            </a:r>
          </a:p>
          <a:p>
            <a:pPr marL="0" indent="0">
              <a:buNone/>
            </a:pPr>
            <a:r>
              <a:rPr lang="en-GB" u="sng" dirty="0">
                <a:latin typeface="Agency FB" pitchFamily="34" charset="0"/>
              </a:rPr>
              <a:t>Definition</a:t>
            </a:r>
            <a:r>
              <a:rPr lang="en-GB" dirty="0">
                <a:latin typeface="Agency FB" pitchFamily="34" charset="0"/>
              </a:rPr>
              <a:t>:-</a:t>
            </a:r>
            <a:r>
              <a:rPr lang="en-GB" dirty="0"/>
              <a:t> A graph with </a:t>
            </a:r>
            <a:r>
              <a:rPr lang="en-GB" b="1" dirty="0">
                <a:solidFill>
                  <a:srgbClr val="00B0F0"/>
                </a:solidFill>
              </a:rPr>
              <a:t>both directed and undirected edges </a:t>
            </a:r>
            <a:r>
              <a:rPr lang="en-GB" dirty="0"/>
              <a:t>is called a mixed graph.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742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61120" y="2440140"/>
            <a:ext cx="7265260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3600" dirty="0" smtClean="0"/>
              <a:t>5.6. </a:t>
            </a:r>
            <a:r>
              <a:rPr lang="en-US" altLang="zh-TW" sz="3600" dirty="0" err="1" smtClean="0"/>
              <a:t>Eulerian</a:t>
            </a:r>
            <a:r>
              <a:rPr lang="en-US" altLang="zh-TW" sz="3600" dirty="0" smtClean="0"/>
              <a:t> and Hamiltonian Graphs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3571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1929" y="1656333"/>
            <a:ext cx="8568543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dirty="0"/>
              <a:t>Def. </a:t>
            </a:r>
            <a:r>
              <a:rPr lang="en-US" altLang="zh-TW" sz="2000" dirty="0" smtClean="0"/>
              <a:t>Let </a:t>
            </a:r>
            <a:r>
              <a:rPr lang="en-US" altLang="zh-TW" sz="2000" i="1" dirty="0"/>
              <a:t>G</a:t>
            </a:r>
            <a:r>
              <a:rPr lang="en-US" altLang="zh-TW" sz="2000" dirty="0"/>
              <a:t>=(</a:t>
            </a:r>
            <a:r>
              <a:rPr lang="en-US" altLang="zh-TW" sz="2000" i="1" dirty="0"/>
              <a:t>V</a:t>
            </a:r>
            <a:r>
              <a:rPr lang="en-US" altLang="zh-TW" sz="2000" dirty="0"/>
              <a:t>,</a:t>
            </a:r>
            <a:r>
              <a:rPr lang="en-US" altLang="zh-TW" sz="2000" i="1" dirty="0"/>
              <a:t>E</a:t>
            </a:r>
            <a:r>
              <a:rPr lang="en-US" altLang="zh-TW" sz="2000" dirty="0"/>
              <a:t>) be an undirected graph or </a:t>
            </a:r>
            <a:r>
              <a:rPr lang="en-US" altLang="zh-TW" sz="2000" dirty="0" err="1" smtClean="0"/>
              <a:t>multigraph</a:t>
            </a:r>
            <a:r>
              <a:rPr lang="en-US" altLang="zh-TW" sz="2000" dirty="0" smtClean="0"/>
              <a:t> with </a:t>
            </a:r>
            <a:r>
              <a:rPr lang="en-US" altLang="zh-TW" sz="2000" dirty="0"/>
              <a:t>no isolated vertices. </a:t>
            </a:r>
            <a:endParaRPr lang="en-US" altLang="zh-TW" sz="2000" dirty="0" smtClean="0"/>
          </a:p>
          <a:p>
            <a:r>
              <a:rPr lang="en-US" altLang="zh-TW" sz="2000" dirty="0" smtClean="0"/>
              <a:t> Then </a:t>
            </a:r>
            <a:r>
              <a:rPr lang="en-US" altLang="zh-TW" sz="2000" i="1" dirty="0"/>
              <a:t>G</a:t>
            </a:r>
            <a:r>
              <a:rPr lang="en-US" altLang="zh-TW" sz="2000" dirty="0"/>
              <a:t> is said to have an </a:t>
            </a:r>
            <a:r>
              <a:rPr lang="en-US" altLang="zh-TW" sz="2000" b="1" i="1" dirty="0"/>
              <a:t>Euler </a:t>
            </a:r>
            <a:r>
              <a:rPr lang="en-US" altLang="zh-TW" sz="2000" b="1" i="1" dirty="0" smtClean="0"/>
              <a:t>circuit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if </a:t>
            </a:r>
            <a:r>
              <a:rPr lang="en-US" altLang="zh-TW" sz="2000" dirty="0"/>
              <a:t>there is a circuit in </a:t>
            </a:r>
            <a:r>
              <a:rPr lang="en-US" altLang="zh-TW" sz="2000" i="1" dirty="0"/>
              <a:t>G</a:t>
            </a:r>
            <a:r>
              <a:rPr lang="en-US" altLang="zh-TW" sz="2000" dirty="0"/>
              <a:t> that </a:t>
            </a:r>
            <a:r>
              <a:rPr lang="en-US" altLang="zh-TW" sz="2000" b="1" dirty="0">
                <a:solidFill>
                  <a:srgbClr val="FF0000"/>
                </a:solidFill>
              </a:rPr>
              <a:t>t</a:t>
            </a:r>
            <a:r>
              <a:rPr lang="en-US" altLang="zh-TW" sz="2000" b="1" i="1" dirty="0">
                <a:solidFill>
                  <a:srgbClr val="FF0000"/>
                </a:solidFill>
              </a:rPr>
              <a:t>raverses every edge of the graph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exactly </a:t>
            </a:r>
            <a:r>
              <a:rPr lang="en-US" altLang="zh-TW" sz="2000" b="1" i="1" dirty="0">
                <a:solidFill>
                  <a:srgbClr val="FF0000"/>
                </a:solidFill>
              </a:rPr>
              <a:t>once</a:t>
            </a:r>
            <a:r>
              <a:rPr lang="en-US" altLang="zh-TW" sz="2000" dirty="0"/>
              <a:t>. </a:t>
            </a:r>
            <a:endParaRPr lang="en-US" altLang="zh-TW" sz="2000" dirty="0" smtClean="0"/>
          </a:p>
          <a:p>
            <a:r>
              <a:rPr lang="en-US" altLang="zh-TW" sz="2000" dirty="0" smtClean="0"/>
              <a:t>If </a:t>
            </a:r>
            <a:r>
              <a:rPr lang="en-US" altLang="zh-TW" sz="2000" dirty="0"/>
              <a:t>there is an open trail from </a:t>
            </a:r>
            <a:r>
              <a:rPr lang="en-US" altLang="zh-TW" sz="2000" i="1" dirty="0"/>
              <a:t>a</a:t>
            </a:r>
            <a:r>
              <a:rPr lang="en-US" altLang="zh-TW" sz="2000" dirty="0"/>
              <a:t> to </a:t>
            </a:r>
            <a:r>
              <a:rPr lang="en-US" altLang="zh-TW" sz="2000" i="1" dirty="0"/>
              <a:t>b</a:t>
            </a:r>
            <a:r>
              <a:rPr lang="en-US" altLang="zh-TW" sz="2000" dirty="0"/>
              <a:t> in </a:t>
            </a:r>
            <a:r>
              <a:rPr lang="en-US" altLang="zh-TW" sz="2000" i="1" dirty="0"/>
              <a:t>G</a:t>
            </a:r>
            <a:r>
              <a:rPr lang="en-US" altLang="zh-TW" sz="2000" dirty="0"/>
              <a:t> and </a:t>
            </a:r>
            <a:r>
              <a:rPr lang="en-US" altLang="zh-TW" sz="2000" dirty="0" smtClean="0"/>
              <a:t>this trail </a:t>
            </a:r>
            <a:r>
              <a:rPr lang="en-US" altLang="zh-TW" sz="2000" dirty="0"/>
              <a:t>traverses each edge in </a:t>
            </a:r>
            <a:r>
              <a:rPr lang="en-US" altLang="zh-TW" sz="2000" i="1" dirty="0"/>
              <a:t>G</a:t>
            </a:r>
            <a:r>
              <a:rPr lang="en-US" altLang="zh-TW" sz="2000" dirty="0"/>
              <a:t> exactly once, the trail is called </a:t>
            </a:r>
            <a:r>
              <a:rPr lang="en-US" altLang="zh-TW" sz="2000" dirty="0" smtClean="0"/>
              <a:t>an </a:t>
            </a:r>
            <a:r>
              <a:rPr lang="en-US" altLang="zh-TW" sz="2000" b="1" i="1" dirty="0" smtClean="0"/>
              <a:t>Euler </a:t>
            </a:r>
            <a:r>
              <a:rPr lang="en-US" altLang="zh-TW" sz="2000" b="1" i="1" dirty="0"/>
              <a:t>trail</a:t>
            </a:r>
            <a:r>
              <a:rPr lang="en-US" altLang="zh-TW" sz="2000" dirty="0"/>
              <a:t>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3527" y="3484548"/>
            <a:ext cx="8417883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dirty="0" smtClean="0"/>
              <a:t>Theorem:-  </a:t>
            </a:r>
            <a:r>
              <a:rPr lang="en-US" altLang="zh-TW" b="1" dirty="0"/>
              <a:t>Let </a:t>
            </a:r>
            <a:r>
              <a:rPr lang="en-US" altLang="zh-TW" b="1" i="1" dirty="0"/>
              <a:t>G</a:t>
            </a:r>
            <a:r>
              <a:rPr lang="en-US" altLang="zh-TW" b="1" dirty="0"/>
              <a:t>=(</a:t>
            </a:r>
            <a:r>
              <a:rPr lang="en-US" altLang="zh-TW" b="1" i="1" dirty="0"/>
              <a:t>V</a:t>
            </a:r>
            <a:r>
              <a:rPr lang="en-US" altLang="zh-TW" b="1" dirty="0"/>
              <a:t>,</a:t>
            </a:r>
            <a:r>
              <a:rPr lang="en-US" altLang="zh-TW" b="1" i="1" dirty="0"/>
              <a:t>E</a:t>
            </a:r>
            <a:r>
              <a:rPr lang="en-US" altLang="zh-TW" b="1" dirty="0"/>
              <a:t>) be an undirected graph or </a:t>
            </a:r>
            <a:r>
              <a:rPr lang="en-US" altLang="zh-TW" b="1" dirty="0" err="1" smtClean="0"/>
              <a:t>multigraph</a:t>
            </a:r>
            <a:r>
              <a:rPr lang="en-US" altLang="zh-TW" b="1" dirty="0" smtClean="0"/>
              <a:t> with </a:t>
            </a:r>
            <a:r>
              <a:rPr lang="en-US" altLang="zh-TW" b="1" dirty="0"/>
              <a:t>no isolated vertices. </a:t>
            </a:r>
            <a:endParaRPr lang="en-US" altLang="zh-TW" b="1" dirty="0" smtClean="0"/>
          </a:p>
          <a:p>
            <a:r>
              <a:rPr lang="en-US" altLang="zh-TW" b="1" dirty="0" smtClean="0"/>
              <a:t>Then </a:t>
            </a:r>
            <a:r>
              <a:rPr lang="en-US" altLang="zh-TW" b="1" i="1" dirty="0"/>
              <a:t>G</a:t>
            </a:r>
            <a:r>
              <a:rPr lang="en-US" altLang="zh-TW" b="1" dirty="0"/>
              <a:t> has an Euler circuit if and </a:t>
            </a:r>
            <a:r>
              <a:rPr lang="en-US" altLang="zh-TW" b="1" dirty="0" smtClean="0"/>
              <a:t>only if </a:t>
            </a:r>
          </a:p>
          <a:p>
            <a:r>
              <a:rPr lang="en-US" altLang="zh-TW" b="1" i="1" dirty="0"/>
              <a:t> </a:t>
            </a:r>
            <a:r>
              <a:rPr lang="en-US" altLang="zh-TW" b="1" i="1" dirty="0" smtClean="0"/>
              <a:t>   G</a:t>
            </a:r>
            <a:r>
              <a:rPr lang="en-US" altLang="zh-TW" b="1" dirty="0" smtClean="0"/>
              <a:t> </a:t>
            </a:r>
            <a:r>
              <a:rPr lang="en-US" altLang="zh-TW" b="1" dirty="0"/>
              <a:t>is connected and every vertex in </a:t>
            </a:r>
            <a:r>
              <a:rPr lang="en-US" altLang="zh-TW" b="1" i="1" dirty="0"/>
              <a:t>G</a:t>
            </a:r>
            <a:r>
              <a:rPr lang="en-US" altLang="zh-TW" b="1" dirty="0"/>
              <a:t> has </a:t>
            </a:r>
            <a:r>
              <a:rPr lang="en-US" altLang="zh-TW" b="1" dirty="0">
                <a:solidFill>
                  <a:srgbClr val="FF0000"/>
                </a:solidFill>
              </a:rPr>
              <a:t>even degree</a:t>
            </a:r>
            <a:r>
              <a:rPr lang="en-US" altLang="zh-TW" b="1" dirty="0"/>
              <a:t>.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073150" y="4578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1073150" y="5264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073150" y="5949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368550" y="5264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143000" y="4654550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143000" y="5340350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1149350" y="5334000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1136650" y="5340350"/>
            <a:ext cx="1308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1149350" y="4654550"/>
            <a:ext cx="1282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855663" y="4648200"/>
            <a:ext cx="288925" cy="1384300"/>
          </a:xfrm>
          <a:custGeom>
            <a:avLst/>
            <a:gdLst>
              <a:gd name="T0" fmla="*/ 287338 w 182"/>
              <a:gd name="T1" fmla="*/ 0 h 872"/>
              <a:gd name="T2" fmla="*/ 207963 w 182"/>
              <a:gd name="T3" fmla="*/ 12700 h 872"/>
              <a:gd name="T4" fmla="*/ 161925 w 182"/>
              <a:gd name="T5" fmla="*/ 82550 h 872"/>
              <a:gd name="T6" fmla="*/ 92075 w 182"/>
              <a:gd name="T7" fmla="*/ 150813 h 872"/>
              <a:gd name="T8" fmla="*/ 68263 w 182"/>
              <a:gd name="T9" fmla="*/ 220663 h 872"/>
              <a:gd name="T10" fmla="*/ 46038 w 182"/>
              <a:gd name="T11" fmla="*/ 290513 h 872"/>
              <a:gd name="T12" fmla="*/ 22225 w 182"/>
              <a:gd name="T13" fmla="*/ 360363 h 872"/>
              <a:gd name="T14" fmla="*/ 22225 w 182"/>
              <a:gd name="T15" fmla="*/ 430213 h 872"/>
              <a:gd name="T16" fmla="*/ 22225 w 182"/>
              <a:gd name="T17" fmla="*/ 500063 h 872"/>
              <a:gd name="T18" fmla="*/ 22225 w 182"/>
              <a:gd name="T19" fmla="*/ 569913 h 872"/>
              <a:gd name="T20" fmla="*/ 46038 w 182"/>
              <a:gd name="T21" fmla="*/ 639763 h 872"/>
              <a:gd name="T22" fmla="*/ 115888 w 182"/>
              <a:gd name="T23" fmla="*/ 661988 h 872"/>
              <a:gd name="T24" fmla="*/ 185738 w 182"/>
              <a:gd name="T25" fmla="*/ 685800 h 872"/>
              <a:gd name="T26" fmla="*/ 185738 w 182"/>
              <a:gd name="T27" fmla="*/ 755650 h 872"/>
              <a:gd name="T28" fmla="*/ 115888 w 182"/>
              <a:gd name="T29" fmla="*/ 779463 h 872"/>
              <a:gd name="T30" fmla="*/ 46038 w 182"/>
              <a:gd name="T31" fmla="*/ 871538 h 872"/>
              <a:gd name="T32" fmla="*/ 22225 w 182"/>
              <a:gd name="T33" fmla="*/ 941388 h 872"/>
              <a:gd name="T34" fmla="*/ 0 w 182"/>
              <a:gd name="T35" fmla="*/ 1011238 h 872"/>
              <a:gd name="T36" fmla="*/ 0 w 182"/>
              <a:gd name="T37" fmla="*/ 1081088 h 872"/>
              <a:gd name="T38" fmla="*/ 0 w 182"/>
              <a:gd name="T39" fmla="*/ 1150938 h 872"/>
              <a:gd name="T40" fmla="*/ 46038 w 182"/>
              <a:gd name="T41" fmla="*/ 1220788 h 872"/>
              <a:gd name="T42" fmla="*/ 115888 w 182"/>
              <a:gd name="T43" fmla="*/ 1266825 h 872"/>
              <a:gd name="T44" fmla="*/ 185738 w 182"/>
              <a:gd name="T45" fmla="*/ 1312863 h 872"/>
              <a:gd name="T46" fmla="*/ 231775 w 182"/>
              <a:gd name="T47" fmla="*/ 1382713 h 8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82"/>
              <a:gd name="T73" fmla="*/ 0 h 872"/>
              <a:gd name="T74" fmla="*/ 182 w 182"/>
              <a:gd name="T75" fmla="*/ 872 h 87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82" h="872">
                <a:moveTo>
                  <a:pt x="181" y="0"/>
                </a:moveTo>
                <a:lnTo>
                  <a:pt x="131" y="8"/>
                </a:lnTo>
                <a:lnTo>
                  <a:pt x="102" y="52"/>
                </a:lnTo>
                <a:lnTo>
                  <a:pt x="58" y="95"/>
                </a:lnTo>
                <a:lnTo>
                  <a:pt x="43" y="139"/>
                </a:lnTo>
                <a:lnTo>
                  <a:pt x="29" y="183"/>
                </a:lnTo>
                <a:lnTo>
                  <a:pt x="14" y="227"/>
                </a:lnTo>
                <a:lnTo>
                  <a:pt x="14" y="271"/>
                </a:lnTo>
                <a:lnTo>
                  <a:pt x="14" y="315"/>
                </a:lnTo>
                <a:lnTo>
                  <a:pt x="14" y="359"/>
                </a:lnTo>
                <a:lnTo>
                  <a:pt x="29" y="403"/>
                </a:lnTo>
                <a:lnTo>
                  <a:pt x="73" y="417"/>
                </a:lnTo>
                <a:lnTo>
                  <a:pt x="117" y="432"/>
                </a:lnTo>
                <a:lnTo>
                  <a:pt x="117" y="476"/>
                </a:lnTo>
                <a:lnTo>
                  <a:pt x="73" y="491"/>
                </a:lnTo>
                <a:lnTo>
                  <a:pt x="29" y="549"/>
                </a:lnTo>
                <a:lnTo>
                  <a:pt x="14" y="593"/>
                </a:lnTo>
                <a:lnTo>
                  <a:pt x="0" y="637"/>
                </a:lnTo>
                <a:lnTo>
                  <a:pt x="0" y="681"/>
                </a:lnTo>
                <a:lnTo>
                  <a:pt x="0" y="725"/>
                </a:lnTo>
                <a:lnTo>
                  <a:pt x="29" y="769"/>
                </a:lnTo>
                <a:lnTo>
                  <a:pt x="73" y="798"/>
                </a:lnTo>
                <a:lnTo>
                  <a:pt x="117" y="827"/>
                </a:lnTo>
                <a:lnTo>
                  <a:pt x="146" y="87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47713" y="4405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a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19113" y="5167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b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1204913" y="60055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c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2500313" y="5167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d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957513" y="4938713"/>
            <a:ext cx="4212308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dirty="0"/>
              <a:t>All degrees are odd. Hence no Euler circuit</a:t>
            </a:r>
          </a:p>
          <a:p>
            <a:r>
              <a:rPr lang="en-US" altLang="zh-TW" b="1" dirty="0"/>
              <a:t>for the Konigsberg bridges problem.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13865" y="116632"/>
            <a:ext cx="551819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3600" b="1" dirty="0" smtClean="0"/>
              <a:t>1. </a:t>
            </a:r>
            <a:r>
              <a:rPr lang="en-US" altLang="zh-TW" sz="3600" b="1" dirty="0" err="1" smtClean="0"/>
              <a:t>Eulerian</a:t>
            </a:r>
            <a:r>
              <a:rPr lang="en-US" altLang="zh-TW" sz="3600" b="1" dirty="0" smtClean="0"/>
              <a:t> Graphs</a:t>
            </a:r>
            <a:endParaRPr lang="en-US" altLang="zh-TW" sz="3600" b="1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51520" y="1190025"/>
            <a:ext cx="612251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Corollary: </a:t>
            </a:r>
            <a:r>
              <a:rPr lang="en-US" altLang="zh-TW" b="1" dirty="0" smtClean="0"/>
              <a:t>The </a:t>
            </a:r>
            <a:r>
              <a:rPr lang="en-US" altLang="zh-TW" b="1" dirty="0"/>
              <a:t>number of vertices of odd degree must be even.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23527" y="563650"/>
            <a:ext cx="7920881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3600" b="1" dirty="0" smtClean="0"/>
              <a:t>Euler </a:t>
            </a:r>
            <a:r>
              <a:rPr lang="en-US" altLang="zh-TW" sz="3600" b="1" dirty="0"/>
              <a:t>Trails and Circuits</a:t>
            </a:r>
          </a:p>
        </p:txBody>
      </p:sp>
    </p:spTree>
    <p:extLst>
      <p:ext uri="{BB962C8B-B14F-4D97-AF65-F5344CB8AC3E}">
        <p14:creationId xmlns:p14="http://schemas.microsoft.com/office/powerpoint/2010/main" val="3386257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re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79" y="836712"/>
            <a:ext cx="35147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889304" y="2817912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Start and finish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9694" y="3047000"/>
            <a:ext cx="31923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Euler </a:t>
            </a:r>
            <a:r>
              <a:rPr lang="en-US" b="1" dirty="0">
                <a:solidFill>
                  <a:schemeClr val="accent2"/>
                </a:solidFill>
              </a:rPr>
              <a:t>circuits</a:t>
            </a:r>
            <a:r>
              <a:rPr lang="en-US" dirty="0"/>
              <a:t> is a </a:t>
            </a:r>
            <a:r>
              <a:rPr lang="en-US" altLang="zh-TW" b="1" dirty="0"/>
              <a:t>Trails</a:t>
            </a:r>
            <a:r>
              <a:rPr lang="en-US" dirty="0" smtClean="0"/>
              <a:t> </a:t>
            </a:r>
            <a:r>
              <a:rPr lang="en-US" dirty="0"/>
              <a:t>that ends at the same vertex it started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7504" y="989112"/>
            <a:ext cx="2819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3399"/>
                </a:solidFill>
              </a:rPr>
              <a:t>A </a:t>
            </a:r>
            <a:r>
              <a:rPr lang="en-US" dirty="0" smtClean="0">
                <a:solidFill>
                  <a:srgbClr val="003399"/>
                </a:solidFill>
              </a:rPr>
              <a:t>Euler</a:t>
            </a:r>
            <a:r>
              <a:rPr lang="en-US" altLang="zh-TW" b="1" dirty="0"/>
              <a:t> Trails </a:t>
            </a:r>
            <a:r>
              <a:rPr lang="en-US" dirty="0" smtClean="0">
                <a:solidFill>
                  <a:srgbClr val="003399"/>
                </a:solidFill>
              </a:rPr>
              <a:t>is </a:t>
            </a:r>
            <a:r>
              <a:rPr lang="en-US" dirty="0">
                <a:solidFill>
                  <a:srgbClr val="003399"/>
                </a:solidFill>
              </a:rPr>
              <a:t>a snowplow problem where a snow plow needs to plow every street once.</a:t>
            </a:r>
            <a:r>
              <a:rPr lang="en-US" dirty="0">
                <a:solidFill>
                  <a:srgbClr val="800000"/>
                </a:solidFill>
              </a:rPr>
              <a:t>  </a:t>
            </a:r>
          </a:p>
        </p:txBody>
      </p:sp>
      <p:pic>
        <p:nvPicPr>
          <p:cNvPr id="7" name="Picture 12" descr="IN0027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92" y="1214537"/>
            <a:ext cx="1763712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912" y="76200"/>
            <a:ext cx="897458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US" altLang="zh-TW" sz="3600" dirty="0" smtClean="0"/>
              <a:t>Continued…</a:t>
            </a:r>
            <a:endParaRPr lang="en-US" altLang="zh-TW" sz="36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00588"/>
              </p:ext>
            </p:extLst>
          </p:nvPr>
        </p:nvGraphicFramePr>
        <p:xfrm>
          <a:off x="107504" y="4416534"/>
          <a:ext cx="8856984" cy="2146086"/>
        </p:xfrm>
        <a:graphic>
          <a:graphicData uri="http://schemas.openxmlformats.org/drawingml/2006/table">
            <a:tbl>
              <a:tblPr/>
              <a:tblGrid>
                <a:gridCol w="2842613"/>
                <a:gridCol w="6014371"/>
              </a:tblGrid>
              <a:tr h="297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of ODD Vertices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Implication (for a connected graph)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71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is at least  one Euler Circuit.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IS IMPOSSIBLE! 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Can’t be drawn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is no Euler Circuit  but at least 1 Euler </a:t>
                      </a:r>
                      <a:r>
                        <a:rPr lang="en-US" altLang="zh-TW" b="1" dirty="0" smtClean="0"/>
                        <a:t>Trails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than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are no Euler Circuits or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Euler </a:t>
                      </a:r>
                      <a:r>
                        <a:rPr lang="en-US" altLang="zh-TW" b="1" smtClean="0"/>
                        <a:t>Trails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1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1913" y="76200"/>
            <a:ext cx="397846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3600" dirty="0" smtClean="0"/>
              <a:t>2. </a:t>
            </a:r>
            <a:r>
              <a:rPr lang="en-US" altLang="zh-TW" sz="3600" b="1" dirty="0" smtClean="0"/>
              <a:t>Hamilton Graphs </a:t>
            </a:r>
            <a:endParaRPr lang="en-US" altLang="zh-TW" sz="36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4313" y="823913"/>
            <a:ext cx="269888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dirty="0"/>
              <a:t>Hamilton Paths and Cycles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520700" y="1384300"/>
            <a:ext cx="1625600" cy="1117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39750" y="2520950"/>
            <a:ext cx="7493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308100" y="3810000"/>
            <a:ext cx="149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2901950" y="2584450"/>
            <a:ext cx="59690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 flipV="1">
            <a:off x="2197100" y="1358900"/>
            <a:ext cx="1320800" cy="124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1587500" y="1993900"/>
            <a:ext cx="4826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231900" y="2603500"/>
            <a:ext cx="2032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612900" y="33528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2527300" y="2730500"/>
            <a:ext cx="279400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 flipV="1">
            <a:off x="2044700" y="1968500"/>
            <a:ext cx="40640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835150" y="25908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222500" y="2603500"/>
            <a:ext cx="50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2044700" y="2832100"/>
            <a:ext cx="254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 flipV="1">
            <a:off x="1822450" y="2813050"/>
            <a:ext cx="2413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1828800" y="2578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1758950" y="2749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1758950" y="2520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2139950" y="2520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2216150" y="2749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987550" y="2978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530350" y="3282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2444750" y="3282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2749550" y="2673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1203325" y="25733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987550" y="1911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>
            <a:off x="2825750" y="3740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1225550" y="3740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Oval 31"/>
          <p:cNvSpPr>
            <a:spLocks noChangeArrowheads="1"/>
          </p:cNvSpPr>
          <p:nvPr/>
        </p:nvSpPr>
        <p:spPr bwMode="auto">
          <a:xfrm>
            <a:off x="3435350" y="2520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463550" y="2444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2139950" y="1301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546100" y="2527300"/>
            <a:ext cx="73660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 flipH="1">
            <a:off x="2051050" y="1377950"/>
            <a:ext cx="241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V="1">
            <a:off x="2832100" y="2578100"/>
            <a:ext cx="7366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2527300" y="3365500"/>
            <a:ext cx="3556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H="1">
            <a:off x="1282700" y="3289300"/>
            <a:ext cx="3302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1" name="Oval 39"/>
          <p:cNvSpPr>
            <a:spLocks noChangeArrowheads="1"/>
          </p:cNvSpPr>
          <p:nvPr/>
        </p:nvSpPr>
        <p:spPr bwMode="auto">
          <a:xfrm>
            <a:off x="1987550" y="3282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Oval 40"/>
          <p:cNvSpPr>
            <a:spLocks noChangeArrowheads="1"/>
          </p:cNvSpPr>
          <p:nvPr/>
        </p:nvSpPr>
        <p:spPr bwMode="auto">
          <a:xfrm>
            <a:off x="2597150" y="2978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Oval 41"/>
          <p:cNvSpPr>
            <a:spLocks noChangeArrowheads="1"/>
          </p:cNvSpPr>
          <p:nvPr/>
        </p:nvSpPr>
        <p:spPr bwMode="auto">
          <a:xfrm>
            <a:off x="2368550" y="2292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Oval 42"/>
          <p:cNvSpPr>
            <a:spLocks noChangeArrowheads="1"/>
          </p:cNvSpPr>
          <p:nvPr/>
        </p:nvSpPr>
        <p:spPr bwMode="auto">
          <a:xfrm>
            <a:off x="1530350" y="2292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>
            <a:off x="13779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1612900" y="2374900"/>
            <a:ext cx="2032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 flipV="1">
            <a:off x="2222500" y="2349500"/>
            <a:ext cx="2032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2292350" y="2749550"/>
            <a:ext cx="368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2057400" y="3060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H="1">
            <a:off x="1435100" y="2755900"/>
            <a:ext cx="406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1454150" y="2978150"/>
            <a:ext cx="1397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 flipH="1">
            <a:off x="1289050" y="2368550"/>
            <a:ext cx="317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2444750" y="2368550"/>
            <a:ext cx="368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 flipH="1">
            <a:off x="2051050" y="3352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2857500" y="823578"/>
            <a:ext cx="50561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a path or cycle that contain every vertex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3566426" y="1232660"/>
            <a:ext cx="529431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Unlike Euler circuit, there is </a:t>
            </a:r>
            <a:r>
              <a:rPr lang="en-US" altLang="zh-TW" b="1" dirty="0"/>
              <a:t>no known</a:t>
            </a:r>
          </a:p>
          <a:p>
            <a:r>
              <a:rPr lang="en-US" altLang="zh-TW" b="1" dirty="0"/>
              <a:t>necessary and sufficient condition</a:t>
            </a:r>
            <a:r>
              <a:rPr lang="en-US" altLang="zh-TW" dirty="0"/>
              <a:t> for a </a:t>
            </a:r>
          </a:p>
          <a:p>
            <a:r>
              <a:rPr lang="en-US" altLang="zh-TW" dirty="0"/>
              <a:t>graph to be Hamiltonian.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366713" y="4176713"/>
            <a:ext cx="504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Ex. </a:t>
            </a:r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>
            <a:off x="1225550" y="4730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9" name="Oval 57"/>
          <p:cNvSpPr>
            <a:spLocks noChangeArrowheads="1"/>
          </p:cNvSpPr>
          <p:nvPr/>
        </p:nvSpPr>
        <p:spPr bwMode="auto">
          <a:xfrm>
            <a:off x="2139950" y="4730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>
            <a:off x="2978150" y="4730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1225550" y="549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1225550" y="6102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2139950" y="549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4" name="Oval 62"/>
          <p:cNvSpPr>
            <a:spLocks noChangeArrowheads="1"/>
          </p:cNvSpPr>
          <p:nvPr/>
        </p:nvSpPr>
        <p:spPr bwMode="auto">
          <a:xfrm>
            <a:off x="2978150" y="5492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5" name="Oval 63"/>
          <p:cNvSpPr>
            <a:spLocks noChangeArrowheads="1"/>
          </p:cNvSpPr>
          <p:nvPr/>
        </p:nvSpPr>
        <p:spPr bwMode="auto">
          <a:xfrm>
            <a:off x="2978150" y="6102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Oval 64"/>
          <p:cNvSpPr>
            <a:spLocks noChangeArrowheads="1"/>
          </p:cNvSpPr>
          <p:nvPr/>
        </p:nvSpPr>
        <p:spPr bwMode="auto">
          <a:xfrm>
            <a:off x="2139950" y="6102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>
            <a:off x="1301750" y="48006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>
            <a:off x="2292350" y="48006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>
            <a:off x="3048000" y="48069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>
            <a:off x="3048000" y="55689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 flipH="1">
            <a:off x="2203450" y="617220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2" name="Line 70"/>
          <p:cNvSpPr>
            <a:spLocks noChangeShapeType="1"/>
          </p:cNvSpPr>
          <p:nvPr/>
        </p:nvSpPr>
        <p:spPr bwMode="auto">
          <a:xfrm flipH="1">
            <a:off x="1289050" y="6172200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3" name="Line 71"/>
          <p:cNvSpPr>
            <a:spLocks noChangeShapeType="1"/>
          </p:cNvSpPr>
          <p:nvPr/>
        </p:nvSpPr>
        <p:spPr bwMode="auto">
          <a:xfrm flipV="1">
            <a:off x="1295400" y="555625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4" name="Line 72"/>
          <p:cNvSpPr>
            <a:spLocks noChangeShapeType="1"/>
          </p:cNvSpPr>
          <p:nvPr/>
        </p:nvSpPr>
        <p:spPr bwMode="auto">
          <a:xfrm>
            <a:off x="1301750" y="55626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5" name="Line 73"/>
          <p:cNvSpPr>
            <a:spLocks noChangeShapeType="1"/>
          </p:cNvSpPr>
          <p:nvPr/>
        </p:nvSpPr>
        <p:spPr bwMode="auto">
          <a:xfrm>
            <a:off x="2139950" y="55626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6" name="Line 74"/>
          <p:cNvSpPr>
            <a:spLocks noChangeShapeType="1"/>
          </p:cNvSpPr>
          <p:nvPr/>
        </p:nvSpPr>
        <p:spPr bwMode="auto">
          <a:xfrm>
            <a:off x="1295400" y="48069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67" name="Freeform 75"/>
          <p:cNvSpPr>
            <a:spLocks/>
          </p:cNvSpPr>
          <p:nvPr/>
        </p:nvSpPr>
        <p:spPr bwMode="auto">
          <a:xfrm>
            <a:off x="935038" y="4800600"/>
            <a:ext cx="361950" cy="1379538"/>
          </a:xfrm>
          <a:custGeom>
            <a:avLst/>
            <a:gdLst>
              <a:gd name="T0" fmla="*/ 360363 w 228"/>
              <a:gd name="T1" fmla="*/ 0 h 869"/>
              <a:gd name="T2" fmla="*/ 346075 w 228"/>
              <a:gd name="T3" fmla="*/ 79375 h 869"/>
              <a:gd name="T4" fmla="*/ 303213 w 228"/>
              <a:gd name="T5" fmla="*/ 144463 h 869"/>
              <a:gd name="T6" fmla="*/ 238125 w 228"/>
              <a:gd name="T7" fmla="*/ 187325 h 869"/>
              <a:gd name="T8" fmla="*/ 215900 w 228"/>
              <a:gd name="T9" fmla="*/ 252413 h 869"/>
              <a:gd name="T10" fmla="*/ 152400 w 228"/>
              <a:gd name="T11" fmla="*/ 317500 h 869"/>
              <a:gd name="T12" fmla="*/ 107950 w 228"/>
              <a:gd name="T13" fmla="*/ 382588 h 869"/>
              <a:gd name="T14" fmla="*/ 65088 w 228"/>
              <a:gd name="T15" fmla="*/ 490538 h 869"/>
              <a:gd name="T16" fmla="*/ 42863 w 228"/>
              <a:gd name="T17" fmla="*/ 555625 h 869"/>
              <a:gd name="T18" fmla="*/ 22225 w 228"/>
              <a:gd name="T19" fmla="*/ 620713 h 869"/>
              <a:gd name="T20" fmla="*/ 0 w 228"/>
              <a:gd name="T21" fmla="*/ 706438 h 869"/>
              <a:gd name="T22" fmla="*/ 0 w 228"/>
              <a:gd name="T23" fmla="*/ 771525 h 869"/>
              <a:gd name="T24" fmla="*/ 0 w 228"/>
              <a:gd name="T25" fmla="*/ 836613 h 869"/>
              <a:gd name="T26" fmla="*/ 0 w 228"/>
              <a:gd name="T27" fmla="*/ 901700 h 869"/>
              <a:gd name="T28" fmla="*/ 0 w 228"/>
              <a:gd name="T29" fmla="*/ 966788 h 869"/>
              <a:gd name="T30" fmla="*/ 0 w 228"/>
              <a:gd name="T31" fmla="*/ 1031875 h 869"/>
              <a:gd name="T32" fmla="*/ 22225 w 228"/>
              <a:gd name="T33" fmla="*/ 1096963 h 869"/>
              <a:gd name="T34" fmla="*/ 65088 w 228"/>
              <a:gd name="T35" fmla="*/ 1182688 h 869"/>
              <a:gd name="T36" fmla="*/ 130175 w 228"/>
              <a:gd name="T37" fmla="*/ 1270000 h 869"/>
              <a:gd name="T38" fmla="*/ 195263 w 228"/>
              <a:gd name="T39" fmla="*/ 1312863 h 869"/>
              <a:gd name="T40" fmla="*/ 260350 w 228"/>
              <a:gd name="T41" fmla="*/ 1377950 h 869"/>
              <a:gd name="T42" fmla="*/ 325438 w 228"/>
              <a:gd name="T43" fmla="*/ 1377950 h 869"/>
              <a:gd name="T44" fmla="*/ 360363 w 228"/>
              <a:gd name="T45" fmla="*/ 1371600 h 869"/>
              <a:gd name="T46" fmla="*/ 360363 w 228"/>
              <a:gd name="T47" fmla="*/ 1371600 h 86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8"/>
              <a:gd name="T73" fmla="*/ 0 h 869"/>
              <a:gd name="T74" fmla="*/ 228 w 228"/>
              <a:gd name="T75" fmla="*/ 869 h 86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8" h="869">
                <a:moveTo>
                  <a:pt x="227" y="0"/>
                </a:moveTo>
                <a:lnTo>
                  <a:pt x="218" y="50"/>
                </a:lnTo>
                <a:lnTo>
                  <a:pt x="191" y="91"/>
                </a:lnTo>
                <a:lnTo>
                  <a:pt x="150" y="118"/>
                </a:lnTo>
                <a:lnTo>
                  <a:pt x="136" y="159"/>
                </a:lnTo>
                <a:lnTo>
                  <a:pt x="96" y="200"/>
                </a:lnTo>
                <a:lnTo>
                  <a:pt x="68" y="241"/>
                </a:lnTo>
                <a:lnTo>
                  <a:pt x="41" y="309"/>
                </a:lnTo>
                <a:lnTo>
                  <a:pt x="27" y="350"/>
                </a:lnTo>
                <a:lnTo>
                  <a:pt x="14" y="391"/>
                </a:lnTo>
                <a:lnTo>
                  <a:pt x="0" y="445"/>
                </a:lnTo>
                <a:lnTo>
                  <a:pt x="0" y="486"/>
                </a:lnTo>
                <a:lnTo>
                  <a:pt x="0" y="527"/>
                </a:lnTo>
                <a:lnTo>
                  <a:pt x="0" y="568"/>
                </a:lnTo>
                <a:lnTo>
                  <a:pt x="0" y="609"/>
                </a:lnTo>
                <a:lnTo>
                  <a:pt x="0" y="650"/>
                </a:lnTo>
                <a:lnTo>
                  <a:pt x="14" y="691"/>
                </a:lnTo>
                <a:lnTo>
                  <a:pt x="41" y="745"/>
                </a:lnTo>
                <a:lnTo>
                  <a:pt x="82" y="800"/>
                </a:lnTo>
                <a:lnTo>
                  <a:pt x="123" y="827"/>
                </a:lnTo>
                <a:lnTo>
                  <a:pt x="164" y="868"/>
                </a:lnTo>
                <a:lnTo>
                  <a:pt x="205" y="868"/>
                </a:lnTo>
                <a:lnTo>
                  <a:pt x="227" y="8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68" name="Freeform 76"/>
          <p:cNvSpPr>
            <a:spLocks/>
          </p:cNvSpPr>
          <p:nvPr/>
        </p:nvSpPr>
        <p:spPr bwMode="auto">
          <a:xfrm>
            <a:off x="2971800" y="4800600"/>
            <a:ext cx="692150" cy="1449388"/>
          </a:xfrm>
          <a:custGeom>
            <a:avLst/>
            <a:gdLst>
              <a:gd name="T0" fmla="*/ 152400 w 436"/>
              <a:gd name="T1" fmla="*/ 0 h 913"/>
              <a:gd name="T2" fmla="*/ 301625 w 436"/>
              <a:gd name="T3" fmla="*/ 14288 h 913"/>
              <a:gd name="T4" fmla="*/ 474663 w 436"/>
              <a:gd name="T5" fmla="*/ 57150 h 913"/>
              <a:gd name="T6" fmla="*/ 604838 w 436"/>
              <a:gd name="T7" fmla="*/ 230188 h 913"/>
              <a:gd name="T8" fmla="*/ 647700 w 436"/>
              <a:gd name="T9" fmla="*/ 360363 h 913"/>
              <a:gd name="T10" fmla="*/ 690563 w 436"/>
              <a:gd name="T11" fmla="*/ 490538 h 913"/>
              <a:gd name="T12" fmla="*/ 690563 w 436"/>
              <a:gd name="T13" fmla="*/ 576263 h 913"/>
              <a:gd name="T14" fmla="*/ 690563 w 436"/>
              <a:gd name="T15" fmla="*/ 663575 h 913"/>
              <a:gd name="T16" fmla="*/ 690563 w 436"/>
              <a:gd name="T17" fmla="*/ 814388 h 913"/>
              <a:gd name="T18" fmla="*/ 669925 w 436"/>
              <a:gd name="T19" fmla="*/ 987425 h 913"/>
              <a:gd name="T20" fmla="*/ 647700 w 436"/>
              <a:gd name="T21" fmla="*/ 1052513 h 913"/>
              <a:gd name="T22" fmla="*/ 582613 w 436"/>
              <a:gd name="T23" fmla="*/ 1117600 h 913"/>
              <a:gd name="T24" fmla="*/ 517525 w 436"/>
              <a:gd name="T25" fmla="*/ 1182688 h 913"/>
              <a:gd name="T26" fmla="*/ 431800 w 436"/>
              <a:gd name="T27" fmla="*/ 1247775 h 913"/>
              <a:gd name="T28" fmla="*/ 344488 w 436"/>
              <a:gd name="T29" fmla="*/ 1290638 h 913"/>
              <a:gd name="T30" fmla="*/ 258763 w 436"/>
              <a:gd name="T31" fmla="*/ 1335088 h 913"/>
              <a:gd name="T32" fmla="*/ 171450 w 436"/>
              <a:gd name="T33" fmla="*/ 1398588 h 913"/>
              <a:gd name="T34" fmla="*/ 106363 w 436"/>
              <a:gd name="T35" fmla="*/ 1443038 h 913"/>
              <a:gd name="T36" fmla="*/ 0 w 436"/>
              <a:gd name="T37" fmla="*/ 1447800 h 913"/>
              <a:gd name="T38" fmla="*/ 0 w 436"/>
              <a:gd name="T39" fmla="*/ 1447800 h 9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6"/>
              <a:gd name="T61" fmla="*/ 0 h 913"/>
              <a:gd name="T62" fmla="*/ 436 w 436"/>
              <a:gd name="T63" fmla="*/ 913 h 91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6" h="913">
                <a:moveTo>
                  <a:pt x="96" y="0"/>
                </a:moveTo>
                <a:lnTo>
                  <a:pt x="190" y="9"/>
                </a:lnTo>
                <a:lnTo>
                  <a:pt x="299" y="36"/>
                </a:lnTo>
                <a:lnTo>
                  <a:pt x="381" y="145"/>
                </a:lnTo>
                <a:lnTo>
                  <a:pt x="408" y="227"/>
                </a:lnTo>
                <a:lnTo>
                  <a:pt x="435" y="309"/>
                </a:lnTo>
                <a:lnTo>
                  <a:pt x="435" y="363"/>
                </a:lnTo>
                <a:lnTo>
                  <a:pt x="435" y="418"/>
                </a:lnTo>
                <a:lnTo>
                  <a:pt x="435" y="513"/>
                </a:lnTo>
                <a:lnTo>
                  <a:pt x="422" y="622"/>
                </a:lnTo>
                <a:lnTo>
                  <a:pt x="408" y="663"/>
                </a:lnTo>
                <a:lnTo>
                  <a:pt x="367" y="704"/>
                </a:lnTo>
                <a:lnTo>
                  <a:pt x="326" y="745"/>
                </a:lnTo>
                <a:lnTo>
                  <a:pt x="272" y="786"/>
                </a:lnTo>
                <a:lnTo>
                  <a:pt x="217" y="813"/>
                </a:lnTo>
                <a:lnTo>
                  <a:pt x="163" y="841"/>
                </a:lnTo>
                <a:lnTo>
                  <a:pt x="108" y="881"/>
                </a:lnTo>
                <a:lnTo>
                  <a:pt x="67" y="909"/>
                </a:lnTo>
                <a:lnTo>
                  <a:pt x="0" y="91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1357313" y="4405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a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2043113" y="4405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b</a:t>
            </a:r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2957513" y="43291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c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1281113" y="51673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d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2043113" y="50911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e</a:t>
            </a: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3109913" y="5167313"/>
            <a:ext cx="265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f</a:t>
            </a: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1357313" y="58531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g</a:t>
            </a: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2119313" y="57769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h</a:t>
            </a: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3109913" y="6157913"/>
            <a:ext cx="2651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i</a:t>
            </a: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4100513" y="4557713"/>
            <a:ext cx="331770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dirty="0"/>
              <a:t>There is a Hamilton path, but no </a:t>
            </a:r>
          </a:p>
          <a:p>
            <a:r>
              <a:rPr lang="en-US" altLang="zh-TW" b="1" dirty="0"/>
              <a:t>Hamilton cycle.</a:t>
            </a:r>
          </a:p>
        </p:txBody>
      </p:sp>
    </p:spTree>
    <p:extLst>
      <p:ext uri="{BB962C8B-B14F-4D97-AF65-F5344CB8AC3E}">
        <p14:creationId xmlns:p14="http://schemas.microsoft.com/office/powerpoint/2010/main" val="1569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3689" y="495448"/>
            <a:ext cx="275178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dirty="0"/>
              <a:t> Hamilton Paths and Cycles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42913" y="1357313"/>
            <a:ext cx="97526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Example</a:t>
            </a:r>
            <a:endParaRPr lang="en-US" altLang="zh-TW" dirty="0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225550" y="2063750"/>
            <a:ext cx="1816100" cy="1816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1454150" y="2063750"/>
            <a:ext cx="1358900" cy="1435100"/>
          </a:xfrm>
          <a:prstGeom prst="triangle">
            <a:avLst>
              <a:gd name="adj" fmla="val 49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2063750" y="1987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377950" y="3435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749550" y="3435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2063750" y="3435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0637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2063750" y="3816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1225550" y="2520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901950" y="2520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2444750" y="2749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1682750" y="2749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758950" y="2825750"/>
            <a:ext cx="368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2139950" y="28130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133600" y="2978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1890713" y="1585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109913" y="2347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823913" y="2347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509713" y="24241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2500313" y="2500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1052513" y="3490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2957513" y="3490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966913" y="25003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195513" y="3109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2043113" y="39481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y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2500313" y="150971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start labeling from here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203450" y="1758950"/>
            <a:ext cx="3937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3567113" y="2043113"/>
            <a:ext cx="505618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4</a:t>
            </a:r>
            <a:r>
              <a:rPr lang="en-US" altLang="zh-TW" i="1"/>
              <a:t>x</a:t>
            </a:r>
            <a:r>
              <a:rPr lang="en-US" altLang="zh-TW"/>
              <a:t>'s and 6</a:t>
            </a:r>
            <a:r>
              <a:rPr lang="en-US" altLang="zh-TW" i="1"/>
              <a:t>y</a:t>
            </a:r>
            <a:r>
              <a:rPr lang="en-US" altLang="zh-TW"/>
              <a:t>'s, since </a:t>
            </a:r>
            <a:r>
              <a:rPr lang="en-US" altLang="zh-TW" i="1"/>
              <a:t>x</a:t>
            </a:r>
            <a:r>
              <a:rPr lang="en-US" altLang="zh-TW"/>
              <a:t> and </a:t>
            </a:r>
            <a:r>
              <a:rPr lang="en-US" altLang="zh-TW" i="1"/>
              <a:t>y</a:t>
            </a:r>
            <a:r>
              <a:rPr lang="en-US" altLang="zh-TW"/>
              <a:t> must</a:t>
            </a:r>
          </a:p>
          <a:p>
            <a:r>
              <a:rPr lang="en-US" altLang="zh-TW"/>
              <a:t>interleave in a Hamilton path (or cycle),</a:t>
            </a:r>
          </a:p>
          <a:p>
            <a:r>
              <a:rPr lang="en-US" altLang="zh-TW"/>
              <a:t>the graph is not Hamiltonian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47713" y="4481513"/>
            <a:ext cx="556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The method works only for bipartite graphs.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747713" y="5091113"/>
            <a:ext cx="80089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The Hamilton path problem is still NP-complete when restricted</a:t>
            </a:r>
          </a:p>
          <a:p>
            <a:r>
              <a:rPr lang="en-US" altLang="zh-TW"/>
              <a:t>to bipartite graphs.</a:t>
            </a:r>
          </a:p>
        </p:txBody>
      </p:sp>
    </p:spTree>
    <p:extLst>
      <p:ext uri="{BB962C8B-B14F-4D97-AF65-F5344CB8AC3E}">
        <p14:creationId xmlns:p14="http://schemas.microsoft.com/office/powerpoint/2010/main" val="3458717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5.7 Trees and Forest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smtClean="0">
                <a:effectLst/>
              </a:rPr>
              <a:t>A </a:t>
            </a:r>
            <a:r>
              <a:rPr lang="en-US" sz="2800" b="1" smtClean="0">
                <a:solidFill>
                  <a:srgbClr val="FF0000"/>
                </a:solidFill>
                <a:effectLst/>
              </a:rPr>
              <a:t>tree</a:t>
            </a:r>
            <a:r>
              <a:rPr lang="en-US" sz="2800" smtClean="0">
                <a:effectLst/>
              </a:rPr>
              <a:t> is a connected simple undirected graph with no simple circuits.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accent2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  <a:effectLst/>
              </a:rPr>
              <a:t>Properties:</a:t>
            </a:r>
            <a:r>
              <a:rPr lang="en-US" sz="2800" b="1" smtClean="0">
                <a:effectLst/>
              </a:rPr>
              <a:t> </a:t>
            </a:r>
          </a:p>
          <a:p>
            <a:pPr marL="971550" lvl="1" indent="-514350"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mtClean="0">
                <a:effectLst/>
              </a:rPr>
              <a:t>There is a unique simple path between any 2 of its vertices.</a:t>
            </a:r>
          </a:p>
          <a:p>
            <a:pPr marL="971550" lvl="1" indent="-514350"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mtClean="0">
                <a:effectLst/>
              </a:rPr>
              <a:t>No loops.</a:t>
            </a:r>
          </a:p>
          <a:p>
            <a:pPr marL="971550" lvl="1" indent="-514350"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mtClean="0">
                <a:effectLst/>
              </a:rPr>
              <a:t>No multiple edges.</a:t>
            </a:r>
          </a:p>
        </p:txBody>
      </p:sp>
    </p:spTree>
    <p:extLst>
      <p:ext uri="{BB962C8B-B14F-4D97-AF65-F5344CB8AC3E}">
        <p14:creationId xmlns:p14="http://schemas.microsoft.com/office/powerpoint/2010/main" val="24010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2400" cy="4114800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/>
              <a:t> 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   </a:t>
            </a:r>
          </a:p>
          <a:p>
            <a:pPr>
              <a:buFontTx/>
              <a:buNone/>
              <a:defRPr/>
            </a:pPr>
            <a:endParaRPr lang="en-US" sz="2800" dirty="0" smtClean="0"/>
          </a:p>
          <a:p>
            <a:pPr>
              <a:buFontTx/>
              <a:buNone/>
              <a:defRPr/>
            </a:pPr>
            <a:r>
              <a:rPr lang="en-US" sz="2800" dirty="0" smtClean="0"/>
              <a:t>    </a:t>
            </a:r>
            <a:endParaRPr lang="en-US" sz="2800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V="1">
            <a:off x="3886200" y="2743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8"/>
          <p:cNvSpPr>
            <a:spLocks noChangeShapeType="1"/>
          </p:cNvSpPr>
          <p:nvPr/>
        </p:nvSpPr>
        <p:spPr bwMode="auto">
          <a:xfrm flipV="1">
            <a:off x="3886200" y="2895600"/>
            <a:ext cx="685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9"/>
          <p:cNvSpPr>
            <a:spLocks noChangeShapeType="1"/>
          </p:cNvSpPr>
          <p:nvPr/>
        </p:nvSpPr>
        <p:spPr bwMode="auto">
          <a:xfrm>
            <a:off x="3886200" y="3733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>
            <a:off x="3886200" y="3733800"/>
            <a:ext cx="1066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 flipH="1">
            <a:off x="3886200" y="4267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3459163" y="4038600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e</a:t>
            </a:r>
            <a:r>
              <a:rPr lang="en-US"/>
              <a:t> ●</a:t>
            </a:r>
          </a:p>
        </p:txBody>
      </p:sp>
      <p:sp>
        <p:nvSpPr>
          <p:cNvPr id="4106" name="Text Box 14"/>
          <p:cNvSpPr txBox="1">
            <a:spLocks noChangeArrowheads="1"/>
          </p:cNvSpPr>
          <p:nvPr/>
        </p:nvSpPr>
        <p:spPr bwMode="auto">
          <a:xfrm>
            <a:off x="3454400" y="3505200"/>
            <a:ext cx="66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●</a:t>
            </a:r>
          </a:p>
        </p:txBody>
      </p:sp>
      <p:sp>
        <p:nvSpPr>
          <p:cNvPr id="4107" name="Text Box 15"/>
          <p:cNvSpPr txBox="1">
            <a:spLocks noChangeArrowheads="1"/>
          </p:cNvSpPr>
          <p:nvPr/>
        </p:nvSpPr>
        <p:spPr bwMode="auto">
          <a:xfrm>
            <a:off x="4787900" y="4038600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● </a:t>
            </a:r>
            <a:r>
              <a:rPr lang="en-US" i="1"/>
              <a:t>f</a:t>
            </a:r>
          </a:p>
        </p:txBody>
      </p:sp>
      <p:sp>
        <p:nvSpPr>
          <p:cNvPr id="4108" name="Text Box 16"/>
          <p:cNvSpPr txBox="1">
            <a:spLocks noChangeArrowheads="1"/>
          </p:cNvSpPr>
          <p:nvPr/>
        </p:nvSpPr>
        <p:spPr bwMode="auto">
          <a:xfrm>
            <a:off x="4356100" y="25908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</a:t>
            </a:r>
            <a:r>
              <a:rPr lang="en-US">
                <a:cs typeface="Times New Roman" pitchFamily="18" charset="0"/>
              </a:rPr>
              <a:t>●</a:t>
            </a:r>
            <a:r>
              <a:rPr lang="en-US" i="1"/>
              <a:t>b</a:t>
            </a:r>
          </a:p>
        </p:txBody>
      </p:sp>
      <p:sp>
        <p:nvSpPr>
          <p:cNvPr id="4109" name="Text Box 17"/>
          <p:cNvSpPr txBox="1">
            <a:spLocks noChangeArrowheads="1"/>
          </p:cNvSpPr>
          <p:nvPr/>
        </p:nvSpPr>
        <p:spPr bwMode="auto">
          <a:xfrm>
            <a:off x="3606800" y="2433638"/>
            <a:ext cx="601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●</a:t>
            </a:r>
            <a:r>
              <a:rPr lang="en-US" i="1"/>
              <a:t>a</a:t>
            </a:r>
          </a:p>
        </p:txBody>
      </p:sp>
      <p:sp>
        <p:nvSpPr>
          <p:cNvPr id="4110" name="Text Box 18"/>
          <p:cNvSpPr txBox="1">
            <a:spLocks noChangeArrowheads="1"/>
          </p:cNvSpPr>
          <p:nvPr/>
        </p:nvSpPr>
        <p:spPr bwMode="auto">
          <a:xfrm>
            <a:off x="4813300" y="35052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● </a:t>
            </a:r>
            <a:r>
              <a:rPr lang="en-US" i="1"/>
              <a:t>d</a:t>
            </a:r>
          </a:p>
        </p:txBody>
      </p:sp>
      <p:sp>
        <p:nvSpPr>
          <p:cNvPr id="4111" name="Text Box 19"/>
          <p:cNvSpPr txBox="1">
            <a:spLocks noChangeArrowheads="1"/>
          </p:cNvSpPr>
          <p:nvPr/>
        </p:nvSpPr>
        <p:spPr bwMode="auto">
          <a:xfrm>
            <a:off x="1295400" y="4740275"/>
            <a:ext cx="670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b="1"/>
              <a:t>G1 : This graph is a </a:t>
            </a:r>
            <a:r>
              <a:rPr lang="en-US" b="1" u="sng"/>
              <a:t>Tree</a:t>
            </a:r>
            <a:r>
              <a:rPr lang="en-US" b="1"/>
              <a:t> because it is a connected</a:t>
            </a:r>
          </a:p>
          <a:p>
            <a:pPr algn="just">
              <a:spcBef>
                <a:spcPct val="50000"/>
              </a:spcBef>
            </a:pPr>
            <a:r>
              <a:rPr lang="en-US" b="1"/>
              <a:t>         graph with no simple circuits</a:t>
            </a:r>
          </a:p>
        </p:txBody>
      </p:sp>
    </p:spTree>
    <p:extLst>
      <p:ext uri="{BB962C8B-B14F-4D97-AF65-F5344CB8AC3E}">
        <p14:creationId xmlns:p14="http://schemas.microsoft.com/office/powerpoint/2010/main" val="20486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   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 flipV="1">
            <a:off x="3201988" y="2843213"/>
            <a:ext cx="15224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3201988" y="2843213"/>
            <a:ext cx="1522412" cy="760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2743200" y="2590800"/>
            <a:ext cx="3810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1"/>
              <a:t>a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800600" y="2514600"/>
            <a:ext cx="4572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1"/>
              <a:t>b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2819400" y="3505200"/>
            <a:ext cx="381000" cy="3984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1"/>
              <a:t>c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4800600" y="3335338"/>
            <a:ext cx="457200" cy="3984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1"/>
              <a:t>d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4800600" y="4343400"/>
            <a:ext cx="4572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1"/>
              <a:t>f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2819400" y="4114800"/>
            <a:ext cx="593725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1"/>
              <a:t>e</a:t>
            </a:r>
            <a:endParaRPr lang="en-US" i="1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3201988" y="2843213"/>
            <a:ext cx="1522412" cy="1522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838200" y="5157788"/>
            <a:ext cx="7315200" cy="7858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/>
              <a:t>G2: is </a:t>
            </a:r>
            <a:r>
              <a:rPr lang="en-US" b="1" u="sng"/>
              <a:t>not a tree</a:t>
            </a:r>
            <a:r>
              <a:rPr lang="en-US" b="1"/>
              <a:t> “ because there is a cycle  </a:t>
            </a:r>
            <a:r>
              <a:rPr lang="en-US" b="1" i="1"/>
              <a:t>a, b, e, d, a</a:t>
            </a:r>
            <a:r>
              <a:rPr lang="en-US" b="1"/>
              <a:t>”</a:t>
            </a:r>
          </a:p>
          <a:p>
            <a:endParaRPr lang="en-US" b="1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V="1">
            <a:off x="3201988" y="3581400"/>
            <a:ext cx="1522412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3201988" y="3803650"/>
            <a:ext cx="1522412" cy="76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36" name="Straight Connector 19"/>
          <p:cNvCxnSpPr>
            <a:cxnSpLocks noChangeShapeType="1"/>
          </p:cNvCxnSpPr>
          <p:nvPr/>
        </p:nvCxnSpPr>
        <p:spPr bwMode="auto">
          <a:xfrm rot="5400000">
            <a:off x="2705894" y="3313906"/>
            <a:ext cx="9906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428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438400" y="3048000"/>
            <a:ext cx="1219200" cy="1714500"/>
            <a:chOff x="6480" y="4079"/>
            <a:chExt cx="1080" cy="1260"/>
          </a:xfrm>
        </p:grpSpPr>
        <p:sp>
          <p:nvSpPr>
            <p:cNvPr id="6157" name="Line 5"/>
            <p:cNvSpPr>
              <a:spLocks noChangeShapeType="1"/>
            </p:cNvSpPr>
            <p:nvPr/>
          </p:nvSpPr>
          <p:spPr bwMode="auto">
            <a:xfrm>
              <a:off x="6480" y="4079"/>
              <a:ext cx="900" cy="1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6"/>
            <p:cNvSpPr>
              <a:spLocks noChangeShapeType="1"/>
            </p:cNvSpPr>
            <p:nvPr/>
          </p:nvSpPr>
          <p:spPr bwMode="auto">
            <a:xfrm flipV="1">
              <a:off x="6480" y="4079"/>
              <a:ext cx="1080" cy="1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8"/>
            <p:cNvSpPr>
              <a:spLocks noChangeShapeType="1"/>
            </p:cNvSpPr>
            <p:nvPr/>
          </p:nvSpPr>
          <p:spPr bwMode="auto">
            <a:xfrm>
              <a:off x="7560" y="4079"/>
              <a:ext cx="0" cy="5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1981200" y="2743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a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505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b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5814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d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3429000" y="4724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f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21336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c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1981200" y="464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 </a:t>
            </a:r>
            <a:r>
              <a:rPr lang="en-US"/>
              <a:t> </a:t>
            </a:r>
            <a:r>
              <a:rPr lang="en-US" b="1" i="1"/>
              <a:t>e</a:t>
            </a:r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343400" y="2590800"/>
            <a:ext cx="3810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b="1"/>
              <a:t>G3: is  </a:t>
            </a:r>
            <a:r>
              <a:rPr lang="en-US" b="1" u="sng"/>
              <a:t>not a tree</a:t>
            </a:r>
            <a:r>
              <a:rPr lang="en-US" b="1"/>
              <a:t> “because it’s not connected”. In this case it’s called </a:t>
            </a:r>
            <a:r>
              <a:rPr lang="en-US" b="1">
                <a:solidFill>
                  <a:srgbClr val="FF0000"/>
                </a:solidFill>
              </a:rPr>
              <a:t>forest </a:t>
            </a:r>
            <a:r>
              <a:rPr lang="en-US" b="1"/>
              <a:t>in which each connected component is a tree.</a:t>
            </a:r>
          </a:p>
          <a:p>
            <a:pPr algn="just"/>
            <a:r>
              <a:rPr lang="en-US" b="1"/>
              <a:t>Component 1</a:t>
            </a:r>
            <a:r>
              <a:rPr lang="en-US"/>
              <a:t>: </a:t>
            </a:r>
            <a:r>
              <a:rPr lang="en-US" b="1" i="1"/>
              <a:t>a, f</a:t>
            </a:r>
          </a:p>
          <a:p>
            <a:pPr algn="just"/>
            <a:r>
              <a:rPr lang="en-US" b="1"/>
              <a:t>Component 2: </a:t>
            </a:r>
            <a:r>
              <a:rPr lang="en-US" b="1" i="1"/>
              <a:t>c, e, b,  d</a:t>
            </a:r>
          </a:p>
        </p:txBody>
      </p:sp>
      <p:sp>
        <p:nvSpPr>
          <p:cNvPr id="6156" name="Line 8"/>
          <p:cNvSpPr>
            <a:spLocks noChangeShapeType="1"/>
          </p:cNvSpPr>
          <p:nvPr/>
        </p:nvSpPr>
        <p:spPr bwMode="auto">
          <a:xfrm>
            <a:off x="2438400" y="4038600"/>
            <a:ext cx="0" cy="7350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667000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pPr marL="324000" indent="-457200" algn="just">
              <a:defRPr/>
            </a:pPr>
            <a:r>
              <a:rPr lang="en-US" sz="2800" dirty="0" smtClean="0">
                <a:effectLst/>
              </a:rPr>
              <a:t>An undirected graph without simple circuits is called a 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forest</a:t>
            </a:r>
            <a:r>
              <a:rPr lang="en-US" sz="2800" dirty="0" smtClean="0">
                <a:effectLst/>
              </a:rPr>
              <a:t>.</a:t>
            </a:r>
          </a:p>
          <a:p>
            <a:pPr marL="324000" indent="-457200" algn="just">
              <a:buFontTx/>
              <a:buNone/>
              <a:defRPr/>
            </a:pPr>
            <a:endParaRPr lang="en-US" sz="2800" dirty="0" smtClean="0">
              <a:effectLst/>
            </a:endParaRPr>
          </a:p>
          <a:p>
            <a:pPr marL="324000" lvl="1" indent="-457200" algn="just">
              <a:defRPr/>
            </a:pPr>
            <a:r>
              <a:rPr lang="en-US" dirty="0" smtClean="0">
                <a:solidFill>
                  <a:schemeClr val="accent2"/>
                </a:solidFill>
                <a:effectLst/>
              </a:rPr>
              <a:t>You can think of it as a set of trees having disjoint sets of nodes.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15567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147248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Types of Undirected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568952" cy="5949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Simple Graph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latin typeface="Agency FB" pitchFamily="34" charset="0"/>
              </a:rPr>
              <a:t>A graph in which each edge connects two different vertices and where no two edges connect the same pair of vertices is called a simple graph</a:t>
            </a:r>
            <a:r>
              <a:rPr lang="en-GB" dirty="0" smtClean="0">
                <a:latin typeface="Agency FB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 smtClean="0"/>
              <a:t>An edge </a:t>
            </a:r>
            <a:r>
              <a:rPr lang="en-GB" dirty="0"/>
              <a:t>that connect a vertex to itself </a:t>
            </a:r>
            <a:r>
              <a:rPr lang="en-GB" dirty="0" smtClean="0"/>
              <a:t>such </a:t>
            </a:r>
            <a:r>
              <a:rPr lang="en-GB" dirty="0"/>
              <a:t>edges are called </a:t>
            </a:r>
            <a:r>
              <a:rPr lang="en-GB" b="1" dirty="0">
                <a:solidFill>
                  <a:srgbClr val="00B0F0"/>
                </a:solidFill>
              </a:rPr>
              <a:t>loops</a:t>
            </a:r>
            <a:endParaRPr lang="en-GB" b="1" dirty="0" smtClean="0">
              <a:solidFill>
                <a:srgbClr val="00B0F0"/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gency FB" pitchFamily="34" charset="0"/>
              </a:rPr>
              <a:t>In </a:t>
            </a:r>
            <a:r>
              <a:rPr lang="en-GB" dirty="0" err="1" smtClean="0">
                <a:latin typeface="Agency FB" pitchFamily="34" charset="0"/>
              </a:rPr>
              <a:t>otherword</a:t>
            </a:r>
            <a:r>
              <a:rPr lang="en-GB" dirty="0" smtClean="0">
                <a:latin typeface="Agency FB" pitchFamily="34" charset="0"/>
              </a:rPr>
              <a:t>, A graph </a:t>
            </a:r>
            <a:r>
              <a:rPr lang="en-GB" b="1" dirty="0" smtClean="0">
                <a:solidFill>
                  <a:srgbClr val="00B0F0"/>
                </a:solidFill>
                <a:latin typeface="Agency FB" pitchFamily="34" charset="0"/>
              </a:rPr>
              <a:t>without loops and multiple</a:t>
            </a:r>
            <a:r>
              <a:rPr lang="en-GB" dirty="0" smtClean="0">
                <a:latin typeface="Agency FB" pitchFamily="34" charset="0"/>
              </a:rPr>
              <a:t> edges.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2. Multi Graph</a:t>
            </a:r>
          </a:p>
          <a:p>
            <a:pPr marL="0" indent="0">
              <a:buNone/>
            </a:pPr>
            <a:r>
              <a:rPr lang="en-GB" dirty="0">
                <a:latin typeface="Agency FB" pitchFamily="34" charset="0"/>
              </a:rPr>
              <a:t>Graphs that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may have multiple edges </a:t>
            </a:r>
            <a:r>
              <a:rPr lang="en-GB" dirty="0">
                <a:latin typeface="Agency FB" pitchFamily="34" charset="0"/>
              </a:rPr>
              <a:t>connecting the </a:t>
            </a:r>
            <a:r>
              <a:rPr lang="en-GB" b="1" dirty="0">
                <a:solidFill>
                  <a:srgbClr val="00B0F0"/>
                </a:solidFill>
                <a:latin typeface="Agency FB" pitchFamily="34" charset="0"/>
              </a:rPr>
              <a:t>same vertices</a:t>
            </a:r>
            <a:r>
              <a:rPr lang="en-GB" dirty="0">
                <a:latin typeface="Agency FB" pitchFamily="34" charset="0"/>
              </a:rPr>
              <a:t> are called multigraphs.</a:t>
            </a:r>
            <a:endParaRPr lang="en-GB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3. Pseudo Graph</a:t>
            </a:r>
          </a:p>
          <a:p>
            <a:pPr marL="0" indent="0">
              <a:buNone/>
            </a:pPr>
            <a:r>
              <a:rPr lang="en-GB" dirty="0"/>
              <a:t>Graphs that </a:t>
            </a:r>
            <a:r>
              <a:rPr lang="en-GB" b="1" dirty="0">
                <a:solidFill>
                  <a:srgbClr val="00B0F0"/>
                </a:solidFill>
              </a:rPr>
              <a:t>may include loops</a:t>
            </a:r>
            <a:r>
              <a:rPr lang="en-GB" dirty="0"/>
              <a:t>, and </a:t>
            </a:r>
            <a:r>
              <a:rPr lang="en-GB" b="1" dirty="0">
                <a:solidFill>
                  <a:srgbClr val="00B0F0"/>
                </a:solidFill>
              </a:rPr>
              <a:t>possibly multiple edges</a:t>
            </a:r>
            <a:r>
              <a:rPr lang="en-GB" dirty="0"/>
              <a:t> connecting the same pair of vertices or a vertex to itself, are sometimes called </a:t>
            </a:r>
            <a:r>
              <a:rPr lang="en-GB" b="1" dirty="0" err="1">
                <a:solidFill>
                  <a:srgbClr val="00B0F0"/>
                </a:solidFill>
              </a:rPr>
              <a:t>pseudographs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867400"/>
          </a:xfrm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61363" cy="5421313"/>
          </a:xfrm>
          <a:prstGeom prst="rect">
            <a:avLst/>
          </a:prstGeom>
          <a:solidFill>
            <a:srgbClr val="FFFF99"/>
          </a:solidFill>
          <a:ln w="63500">
            <a:solidFill>
              <a:srgbClr val="00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9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Rooted (Directed)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505200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effectLst/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rooted tree </a:t>
            </a:r>
            <a:r>
              <a:rPr lang="en-US" sz="2800" dirty="0" smtClean="0">
                <a:effectLst/>
              </a:rPr>
              <a:t>is a tree in which one node has been designated the 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root</a:t>
            </a:r>
            <a:r>
              <a:rPr lang="en-US" sz="28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800" dirty="0" smtClean="0">
                <a:effectLst/>
              </a:rPr>
              <a:t>and every edge is directed away from the root.</a:t>
            </a:r>
          </a:p>
          <a:p>
            <a:pPr algn="just"/>
            <a:r>
              <a:rPr lang="en-US" sz="2800" dirty="0" smtClean="0"/>
              <a:t>A binary tree is a rooted tree if </a:t>
            </a:r>
            <a:r>
              <a:rPr lang="en-US" sz="2800" dirty="0" smtClean="0">
                <a:effectLst/>
              </a:rPr>
              <a:t>every internal vertex has </a:t>
            </a:r>
            <a:r>
              <a:rPr lang="en-US" sz="2800" b="1" dirty="0" smtClean="0">
                <a:solidFill>
                  <a:srgbClr val="00B050"/>
                </a:solidFill>
                <a:effectLst/>
              </a:rPr>
              <a:t>at most</a:t>
            </a:r>
            <a:r>
              <a:rPr lang="en-US" sz="2800" dirty="0" smtClean="0">
                <a:effectLst/>
              </a:rPr>
              <a:t> </a:t>
            </a:r>
            <a:r>
              <a:rPr lang="en-US" sz="2800" i="1" dirty="0" smtClean="0"/>
              <a:t>two</a:t>
            </a:r>
            <a:r>
              <a:rPr lang="en-US" sz="2800" dirty="0" smtClean="0">
                <a:effectLst/>
              </a:rPr>
              <a:t> children</a:t>
            </a:r>
            <a:endParaRPr lang="en-US" sz="2800" dirty="0" smtClean="0"/>
          </a:p>
          <a:p>
            <a:pPr algn="just"/>
            <a:r>
              <a:rPr lang="en-US" sz="2800" smtClean="0"/>
              <a:t>A full binary </a:t>
            </a:r>
            <a:r>
              <a:rPr lang="en-US" sz="2800" dirty="0" smtClean="0"/>
              <a:t>tree is a rooted tree if </a:t>
            </a:r>
            <a:r>
              <a:rPr lang="en-US" sz="2800" dirty="0" smtClean="0">
                <a:effectLst/>
              </a:rPr>
              <a:t>every internal vertex has </a:t>
            </a:r>
            <a:r>
              <a:rPr lang="en-US" sz="2800" b="1" dirty="0" smtClean="0">
                <a:solidFill>
                  <a:srgbClr val="00B050"/>
                </a:solidFill>
                <a:effectLst/>
              </a:rPr>
              <a:t>exactly</a:t>
            </a:r>
            <a:r>
              <a:rPr lang="en-US" sz="2800" dirty="0" smtClean="0">
                <a:effectLst/>
              </a:rPr>
              <a:t> </a:t>
            </a:r>
            <a:r>
              <a:rPr lang="en-US" sz="2800" i="1" dirty="0" smtClean="0"/>
              <a:t>two</a:t>
            </a:r>
            <a:r>
              <a:rPr lang="en-US" sz="2800" dirty="0" smtClean="0">
                <a:effectLst/>
              </a:rPr>
              <a:t> children</a:t>
            </a:r>
          </a:p>
        </p:txBody>
      </p:sp>
    </p:spTree>
    <p:extLst>
      <p:ext uri="{BB962C8B-B14F-4D97-AF65-F5344CB8AC3E}">
        <p14:creationId xmlns:p14="http://schemas.microsoft.com/office/powerpoint/2010/main" val="23586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Definitions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>
            <a:normAutofit fontScale="55000" lnSpcReduction="20000"/>
          </a:bodyPr>
          <a:lstStyle/>
          <a:p>
            <a:pPr algn="ctr">
              <a:buFontTx/>
              <a:buNone/>
              <a:defRPr/>
            </a:pPr>
            <a:endParaRPr lang="en-US" dirty="0" smtClean="0"/>
          </a:p>
          <a:p>
            <a:pPr algn="ctr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FF0000"/>
                </a:solidFill>
              </a:rPr>
              <a:t>Node </a:t>
            </a:r>
            <a:r>
              <a:rPr lang="en-US" b="1" i="1" dirty="0">
                <a:solidFill>
                  <a:srgbClr val="FF0000"/>
                </a:solidFill>
              </a:rPr>
              <a:t>a  </a:t>
            </a:r>
            <a:r>
              <a:rPr lang="en-US" b="1" dirty="0">
                <a:solidFill>
                  <a:srgbClr val="FF0000"/>
                </a:solidFill>
              </a:rPr>
              <a:t>is the root]</a:t>
            </a:r>
            <a:r>
              <a:rPr lang="en-US" dirty="0"/>
              <a:t>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algn="ctr">
              <a:buFontTx/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Vertex with in-degree 0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                </a:t>
            </a:r>
          </a:p>
          <a:p>
            <a:pPr>
              <a:buFontTx/>
              <a:buNone/>
              <a:defRPr/>
            </a:pPr>
            <a:r>
              <a:rPr lang="en-US" dirty="0" smtClean="0"/>
              <a:t>          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124200" y="2590800"/>
            <a:ext cx="2514600" cy="1828800"/>
            <a:chOff x="1204" y="7959"/>
            <a:chExt cx="1856" cy="1315"/>
          </a:xfrm>
        </p:grpSpPr>
        <p:sp>
          <p:nvSpPr>
            <p:cNvPr id="10254" name="Line 5"/>
            <p:cNvSpPr>
              <a:spLocks noChangeShapeType="1"/>
            </p:cNvSpPr>
            <p:nvPr/>
          </p:nvSpPr>
          <p:spPr bwMode="auto">
            <a:xfrm>
              <a:off x="2340" y="7959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6"/>
            <p:cNvSpPr>
              <a:spLocks noChangeShapeType="1"/>
            </p:cNvSpPr>
            <p:nvPr/>
          </p:nvSpPr>
          <p:spPr bwMode="auto">
            <a:xfrm>
              <a:off x="2340" y="7959"/>
              <a:ext cx="720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7"/>
            <p:cNvSpPr>
              <a:spLocks noChangeShapeType="1"/>
            </p:cNvSpPr>
            <p:nvPr/>
          </p:nvSpPr>
          <p:spPr bwMode="auto">
            <a:xfrm flipH="1">
              <a:off x="1800" y="7959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8"/>
            <p:cNvSpPr>
              <a:spLocks noChangeShapeType="1"/>
            </p:cNvSpPr>
            <p:nvPr/>
          </p:nvSpPr>
          <p:spPr bwMode="auto">
            <a:xfrm flipH="1">
              <a:off x="1204" y="8561"/>
              <a:ext cx="416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9"/>
            <p:cNvSpPr>
              <a:spLocks noChangeShapeType="1"/>
            </p:cNvSpPr>
            <p:nvPr/>
          </p:nvSpPr>
          <p:spPr bwMode="auto">
            <a:xfrm>
              <a:off x="1620" y="8561"/>
              <a:ext cx="259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0"/>
            <p:cNvSpPr>
              <a:spLocks noChangeShapeType="1"/>
            </p:cNvSpPr>
            <p:nvPr/>
          </p:nvSpPr>
          <p:spPr bwMode="auto">
            <a:xfrm>
              <a:off x="2340" y="873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95800" y="2133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a</a:t>
            </a: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54102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 </a:t>
            </a:r>
            <a:r>
              <a:rPr lang="en-US" b="1" i="1"/>
              <a:t>d</a:t>
            </a:r>
          </a:p>
        </p:txBody>
      </p:sp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4343400" y="31956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  </a:t>
            </a:r>
            <a:r>
              <a:rPr lang="en-US" b="1" i="1"/>
              <a:t>c</a:t>
            </a:r>
          </a:p>
        </p:txBody>
      </p:sp>
      <p:sp>
        <p:nvSpPr>
          <p:cNvPr id="10248" name="Text Box 15"/>
          <p:cNvSpPr txBox="1">
            <a:spLocks noChangeArrowheads="1"/>
          </p:cNvSpPr>
          <p:nvPr/>
        </p:nvSpPr>
        <p:spPr bwMode="auto">
          <a:xfrm>
            <a:off x="3581400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b</a:t>
            </a:r>
          </a:p>
        </p:txBody>
      </p:sp>
      <p:sp>
        <p:nvSpPr>
          <p:cNvPr id="10249" name="Text Box 16"/>
          <p:cNvSpPr txBox="1"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f</a:t>
            </a:r>
          </a:p>
        </p:txBody>
      </p:sp>
      <p:sp>
        <p:nvSpPr>
          <p:cNvPr id="10250" name="Text Box 17"/>
          <p:cNvSpPr txBox="1"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g</a:t>
            </a:r>
          </a:p>
        </p:txBody>
      </p:sp>
      <p:sp>
        <p:nvSpPr>
          <p:cNvPr id="10251" name="Text Box 18"/>
          <p:cNvSpPr txBox="1"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e</a:t>
            </a:r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>
            <a:off x="2133600" y="464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y</a:t>
            </a:r>
          </a:p>
        </p:txBody>
      </p:sp>
      <p:sp>
        <p:nvSpPr>
          <p:cNvPr id="10253" name="Line 8"/>
          <p:cNvSpPr>
            <a:spLocks noChangeShapeType="1"/>
          </p:cNvSpPr>
          <p:nvPr/>
        </p:nvSpPr>
        <p:spPr bwMode="auto">
          <a:xfrm flipH="1">
            <a:off x="2438400" y="4267200"/>
            <a:ext cx="487363" cy="500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  <a:solidFill>
            <a:srgbClr val="00FF00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848" y="1623218"/>
            <a:ext cx="8229600" cy="4525963"/>
          </a:xfrm>
          <a:solidFill>
            <a:srgbClr val="FFFF99"/>
          </a:solidFill>
          <a:ln w="63500">
            <a:solidFill>
              <a:srgbClr val="006600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447800" y="2819400"/>
            <a:ext cx="1295400" cy="1752600"/>
            <a:chOff x="1260" y="14153"/>
            <a:chExt cx="1530" cy="862"/>
          </a:xfrm>
        </p:grpSpPr>
        <p:sp>
          <p:nvSpPr>
            <p:cNvPr id="15389" name="Line 5"/>
            <p:cNvSpPr>
              <a:spLocks noChangeShapeType="1"/>
            </p:cNvSpPr>
            <p:nvPr/>
          </p:nvSpPr>
          <p:spPr bwMode="auto">
            <a:xfrm flipH="1">
              <a:off x="1440" y="14153"/>
              <a:ext cx="72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6"/>
            <p:cNvSpPr>
              <a:spLocks noChangeShapeType="1"/>
            </p:cNvSpPr>
            <p:nvPr/>
          </p:nvSpPr>
          <p:spPr bwMode="auto">
            <a:xfrm>
              <a:off x="2160" y="14153"/>
              <a:ext cx="63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9"/>
            <p:cNvSpPr>
              <a:spLocks noChangeShapeType="1"/>
            </p:cNvSpPr>
            <p:nvPr/>
          </p:nvSpPr>
          <p:spPr bwMode="auto">
            <a:xfrm>
              <a:off x="1260" y="14678"/>
              <a:ext cx="63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13716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b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c</a:t>
            </a:r>
          </a:p>
        </p:txBody>
      </p:sp>
      <p:sp>
        <p:nvSpPr>
          <p:cNvPr id="15367" name="Text Box 13"/>
          <p:cNvSpPr txBox="1">
            <a:spLocks noChangeArrowheads="1"/>
          </p:cNvSpPr>
          <p:nvPr/>
        </p:nvSpPr>
        <p:spPr bwMode="auto">
          <a:xfrm>
            <a:off x="2057400" y="2362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a</a:t>
            </a:r>
          </a:p>
        </p:txBody>
      </p: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21336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f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16764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e</a:t>
            </a:r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7620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d</a:t>
            </a:r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31242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/>
              <a:t>g</a:t>
            </a:r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914400" y="5029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Full binary tree</a:t>
            </a:r>
          </a:p>
        </p:txBody>
      </p:sp>
      <p:sp>
        <p:nvSpPr>
          <p:cNvPr id="15385" name="Text Box 31"/>
          <p:cNvSpPr txBox="1">
            <a:spLocks noChangeArrowheads="1"/>
          </p:cNvSpPr>
          <p:nvPr/>
        </p:nvSpPr>
        <p:spPr bwMode="auto">
          <a:xfrm>
            <a:off x="5674462" y="455569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15386" name="Line 5"/>
          <p:cNvSpPr>
            <a:spLocks noChangeShapeType="1"/>
          </p:cNvSpPr>
          <p:nvPr/>
        </p:nvSpPr>
        <p:spPr bwMode="auto">
          <a:xfrm flipH="1">
            <a:off x="914400" y="3886200"/>
            <a:ext cx="53340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9"/>
          <p:cNvSpPr>
            <a:spLocks noChangeShapeType="1"/>
          </p:cNvSpPr>
          <p:nvPr/>
        </p:nvSpPr>
        <p:spPr bwMode="auto">
          <a:xfrm>
            <a:off x="2819400" y="3886200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5"/>
          <p:cNvSpPr>
            <a:spLocks noChangeShapeType="1"/>
          </p:cNvSpPr>
          <p:nvPr/>
        </p:nvSpPr>
        <p:spPr bwMode="auto">
          <a:xfrm flipH="1">
            <a:off x="2286000" y="3886200"/>
            <a:ext cx="53340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588224" y="3191276"/>
            <a:ext cx="144016" cy="6949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796136" y="2590800"/>
            <a:ext cx="288032" cy="7235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84168" y="2590800"/>
            <a:ext cx="648072" cy="5711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6136" y="3314390"/>
            <a:ext cx="504056" cy="5711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478640" y="3315629"/>
            <a:ext cx="317496" cy="57119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78640" y="3905405"/>
            <a:ext cx="324036" cy="51419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892477" y="76200"/>
            <a:ext cx="489346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3600" b="1" dirty="0" smtClean="0"/>
              <a:t>5.8. Planar </a:t>
            </a:r>
            <a:r>
              <a:rPr lang="en-US" altLang="zh-TW" sz="3600" b="1" dirty="0"/>
              <a:t>Graphs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90513" y="1281113"/>
            <a:ext cx="8097398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b="1" dirty="0"/>
              <a:t>Def. </a:t>
            </a:r>
            <a:r>
              <a:rPr lang="en-US" altLang="zh-TW" sz="2000" b="1" dirty="0" smtClean="0"/>
              <a:t> </a:t>
            </a:r>
            <a:r>
              <a:rPr lang="en-US" altLang="zh-TW" sz="2000" b="1" dirty="0"/>
              <a:t>A graph (or </a:t>
            </a:r>
            <a:r>
              <a:rPr lang="en-US" altLang="zh-TW" sz="2000" b="1" dirty="0" err="1"/>
              <a:t>multigraph</a:t>
            </a:r>
            <a:r>
              <a:rPr lang="en-US" altLang="zh-TW" sz="2000" b="1" dirty="0"/>
              <a:t>) </a:t>
            </a:r>
            <a:r>
              <a:rPr lang="en-US" altLang="zh-TW" sz="2000" b="1" i="1" dirty="0"/>
              <a:t>G</a:t>
            </a:r>
            <a:r>
              <a:rPr lang="en-US" altLang="zh-TW" sz="2000" b="1" dirty="0"/>
              <a:t> is called </a:t>
            </a:r>
            <a:r>
              <a:rPr lang="en-US" altLang="zh-TW" sz="2000" b="1" i="1" dirty="0">
                <a:solidFill>
                  <a:srgbClr val="0070C0"/>
                </a:solidFill>
              </a:rPr>
              <a:t>planar</a:t>
            </a:r>
            <a:r>
              <a:rPr lang="en-US" altLang="zh-TW" sz="2000" b="1" dirty="0">
                <a:solidFill>
                  <a:srgbClr val="0070C0"/>
                </a:solidFill>
              </a:rPr>
              <a:t> if </a:t>
            </a:r>
            <a:r>
              <a:rPr lang="en-US" altLang="zh-TW" sz="2000" b="1" i="1" dirty="0"/>
              <a:t>G</a:t>
            </a:r>
            <a:r>
              <a:rPr lang="en-US" altLang="zh-TW" sz="2000" b="1" dirty="0"/>
              <a:t> can </a:t>
            </a:r>
            <a:r>
              <a:rPr lang="en-US" altLang="zh-TW" sz="2000" b="1" dirty="0" smtClean="0"/>
              <a:t>be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drawn </a:t>
            </a:r>
            <a:r>
              <a:rPr lang="en-US" altLang="zh-TW" sz="2000" b="1" dirty="0">
                <a:solidFill>
                  <a:srgbClr val="0070C0"/>
                </a:solidFill>
              </a:rPr>
              <a:t>in the plane</a:t>
            </a:r>
            <a:r>
              <a:rPr lang="en-US" altLang="zh-TW" sz="2000" b="1" dirty="0"/>
              <a:t> with its edges intersecting only at vertices of </a:t>
            </a:r>
            <a:r>
              <a:rPr lang="en-US" altLang="zh-TW" sz="2000" b="1" i="1" dirty="0" smtClean="0"/>
              <a:t>G</a:t>
            </a:r>
            <a:r>
              <a:rPr lang="en-US" altLang="zh-TW" sz="2000" b="1" dirty="0" smtClean="0"/>
              <a:t>. Such </a:t>
            </a:r>
            <a:r>
              <a:rPr lang="en-US" altLang="zh-TW" sz="2000" b="1" dirty="0"/>
              <a:t>a drawing of </a:t>
            </a:r>
            <a:r>
              <a:rPr lang="en-US" altLang="zh-TW" sz="2000" b="1" i="1" dirty="0"/>
              <a:t>G</a:t>
            </a:r>
            <a:r>
              <a:rPr lang="en-US" altLang="zh-TW" sz="2000" b="1" dirty="0"/>
              <a:t> is called an </a:t>
            </a:r>
            <a:r>
              <a:rPr lang="en-US" altLang="zh-TW" sz="2000" b="1" i="1" dirty="0"/>
              <a:t>embedding</a:t>
            </a:r>
            <a:r>
              <a:rPr lang="en-US" altLang="zh-TW" sz="2000" b="1" dirty="0"/>
              <a:t> of </a:t>
            </a:r>
            <a:r>
              <a:rPr lang="en-US" altLang="zh-TW" sz="2000" b="1" i="1" dirty="0"/>
              <a:t>G</a:t>
            </a:r>
            <a:r>
              <a:rPr lang="en-US" altLang="zh-TW" sz="2000" b="1" dirty="0"/>
              <a:t> in the plane.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90513" y="2576513"/>
            <a:ext cx="56443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 smtClean="0"/>
              <a:t>Example:  </a:t>
            </a:r>
            <a:r>
              <a:rPr lang="en-US" altLang="zh-TW" b="1" i="1" dirty="0" smtClean="0"/>
              <a:t>K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,</a:t>
            </a:r>
            <a:r>
              <a:rPr lang="en-US" altLang="zh-TW" b="1" i="1" dirty="0" smtClean="0"/>
              <a:t>K</a:t>
            </a:r>
            <a:r>
              <a:rPr lang="en-US" altLang="zh-TW" b="1" baseline="-25000" dirty="0" smtClean="0"/>
              <a:t>2</a:t>
            </a:r>
            <a:r>
              <a:rPr lang="en-US" altLang="zh-TW" b="1" dirty="0" smtClean="0"/>
              <a:t>,</a:t>
            </a:r>
            <a:r>
              <a:rPr lang="en-US" altLang="zh-TW" b="1" i="1" dirty="0" smtClean="0"/>
              <a:t>K</a:t>
            </a:r>
            <a:r>
              <a:rPr lang="en-US" altLang="zh-TW" b="1" baseline="-25000" dirty="0" smtClean="0"/>
              <a:t>3</a:t>
            </a:r>
            <a:r>
              <a:rPr lang="en-US" altLang="zh-TW" b="1" dirty="0" smtClean="0"/>
              <a:t>,</a:t>
            </a:r>
            <a:r>
              <a:rPr lang="en-US" altLang="zh-TW" b="1" i="1" dirty="0" smtClean="0"/>
              <a:t>K</a:t>
            </a:r>
            <a:r>
              <a:rPr lang="en-US" altLang="zh-TW" b="1" baseline="-25000" dirty="0" smtClean="0"/>
              <a:t>4</a:t>
            </a:r>
            <a:r>
              <a:rPr lang="en-US" altLang="zh-TW" b="1" dirty="0" smtClean="0"/>
              <a:t> </a:t>
            </a:r>
            <a:r>
              <a:rPr lang="en-US" altLang="zh-TW" b="1" dirty="0"/>
              <a:t>are planar, </a:t>
            </a:r>
            <a:r>
              <a:rPr lang="en-US" altLang="zh-TW" b="1" i="1" dirty="0" err="1"/>
              <a:t>K</a:t>
            </a:r>
            <a:r>
              <a:rPr lang="en-US" altLang="zh-TW" b="1" i="1" baseline="-25000" dirty="0" err="1"/>
              <a:t>n</a:t>
            </a:r>
            <a:r>
              <a:rPr lang="en-US" altLang="zh-TW" b="1" dirty="0"/>
              <a:t> for </a:t>
            </a:r>
            <a:r>
              <a:rPr lang="en-US" altLang="zh-TW" b="1" i="1" dirty="0"/>
              <a:t>n</a:t>
            </a:r>
            <a:r>
              <a:rPr lang="en-US" altLang="zh-TW" b="1" dirty="0"/>
              <a:t>&gt;4 are </a:t>
            </a:r>
            <a:r>
              <a:rPr lang="en-US" altLang="zh-TW" b="1" dirty="0" err="1"/>
              <a:t>nonplanar</a:t>
            </a:r>
            <a:r>
              <a:rPr lang="en-US" altLang="zh-TW" b="1" dirty="0"/>
              <a:t>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149350" y="3587750"/>
            <a:ext cx="1739900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149350" y="3587750"/>
            <a:ext cx="1739900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1143000" y="3581400"/>
            <a:ext cx="2106613" cy="2052638"/>
          </a:xfrm>
          <a:custGeom>
            <a:avLst/>
            <a:gdLst>
              <a:gd name="T0" fmla="*/ 1752600 w 1327"/>
              <a:gd name="T1" fmla="*/ 0 h 1293"/>
              <a:gd name="T2" fmla="*/ 1825625 w 1327"/>
              <a:gd name="T3" fmla="*/ 30163 h 1293"/>
              <a:gd name="T4" fmla="*/ 1849438 w 1327"/>
              <a:gd name="T5" fmla="*/ 100013 h 1293"/>
              <a:gd name="T6" fmla="*/ 1873250 w 1327"/>
              <a:gd name="T7" fmla="*/ 169863 h 1293"/>
              <a:gd name="T8" fmla="*/ 1919288 w 1327"/>
              <a:gd name="T9" fmla="*/ 239713 h 1293"/>
              <a:gd name="T10" fmla="*/ 1941513 w 1327"/>
              <a:gd name="T11" fmla="*/ 309563 h 1293"/>
              <a:gd name="T12" fmla="*/ 1965325 w 1327"/>
              <a:gd name="T13" fmla="*/ 379413 h 1293"/>
              <a:gd name="T14" fmla="*/ 1965325 w 1327"/>
              <a:gd name="T15" fmla="*/ 449263 h 1293"/>
              <a:gd name="T16" fmla="*/ 1989138 w 1327"/>
              <a:gd name="T17" fmla="*/ 519113 h 1293"/>
              <a:gd name="T18" fmla="*/ 2011363 w 1327"/>
              <a:gd name="T19" fmla="*/ 588963 h 1293"/>
              <a:gd name="T20" fmla="*/ 2035175 w 1327"/>
              <a:gd name="T21" fmla="*/ 681038 h 1293"/>
              <a:gd name="T22" fmla="*/ 2035175 w 1327"/>
              <a:gd name="T23" fmla="*/ 750888 h 1293"/>
              <a:gd name="T24" fmla="*/ 2035175 w 1327"/>
              <a:gd name="T25" fmla="*/ 820738 h 1293"/>
              <a:gd name="T26" fmla="*/ 2035175 w 1327"/>
              <a:gd name="T27" fmla="*/ 890588 h 1293"/>
              <a:gd name="T28" fmla="*/ 2058988 w 1327"/>
              <a:gd name="T29" fmla="*/ 960438 h 1293"/>
              <a:gd name="T30" fmla="*/ 2058988 w 1327"/>
              <a:gd name="T31" fmla="*/ 1030288 h 1293"/>
              <a:gd name="T32" fmla="*/ 2058988 w 1327"/>
              <a:gd name="T33" fmla="*/ 1122363 h 1293"/>
              <a:gd name="T34" fmla="*/ 2058988 w 1327"/>
              <a:gd name="T35" fmla="*/ 1192213 h 1293"/>
              <a:gd name="T36" fmla="*/ 2081213 w 1327"/>
              <a:gd name="T37" fmla="*/ 1262063 h 1293"/>
              <a:gd name="T38" fmla="*/ 2105025 w 1327"/>
              <a:gd name="T39" fmla="*/ 1331913 h 1293"/>
              <a:gd name="T40" fmla="*/ 2105025 w 1327"/>
              <a:gd name="T41" fmla="*/ 1401763 h 1293"/>
              <a:gd name="T42" fmla="*/ 2105025 w 1327"/>
              <a:gd name="T43" fmla="*/ 1471613 h 1293"/>
              <a:gd name="T44" fmla="*/ 2105025 w 1327"/>
              <a:gd name="T45" fmla="*/ 1563688 h 1293"/>
              <a:gd name="T46" fmla="*/ 2105025 w 1327"/>
              <a:gd name="T47" fmla="*/ 1633538 h 1293"/>
              <a:gd name="T48" fmla="*/ 2105025 w 1327"/>
              <a:gd name="T49" fmla="*/ 1703388 h 1293"/>
              <a:gd name="T50" fmla="*/ 2081213 w 1327"/>
              <a:gd name="T51" fmla="*/ 1773238 h 1293"/>
              <a:gd name="T52" fmla="*/ 2058988 w 1327"/>
              <a:gd name="T53" fmla="*/ 1843088 h 1293"/>
              <a:gd name="T54" fmla="*/ 1989138 w 1327"/>
              <a:gd name="T55" fmla="*/ 1865313 h 1293"/>
              <a:gd name="T56" fmla="*/ 1919288 w 1327"/>
              <a:gd name="T57" fmla="*/ 1935163 h 1293"/>
              <a:gd name="T58" fmla="*/ 1849438 w 1327"/>
              <a:gd name="T59" fmla="*/ 1958975 h 1293"/>
              <a:gd name="T60" fmla="*/ 1663700 w 1327"/>
              <a:gd name="T61" fmla="*/ 2005013 h 1293"/>
              <a:gd name="T62" fmla="*/ 1477963 w 1327"/>
              <a:gd name="T63" fmla="*/ 2028825 h 1293"/>
              <a:gd name="T64" fmla="*/ 1338263 w 1327"/>
              <a:gd name="T65" fmla="*/ 2051050 h 1293"/>
              <a:gd name="T66" fmla="*/ 1244600 w 1327"/>
              <a:gd name="T67" fmla="*/ 2051050 h 1293"/>
              <a:gd name="T68" fmla="*/ 1174750 w 1327"/>
              <a:gd name="T69" fmla="*/ 2051050 h 1293"/>
              <a:gd name="T70" fmla="*/ 989013 w 1327"/>
              <a:gd name="T71" fmla="*/ 2051050 h 1293"/>
              <a:gd name="T72" fmla="*/ 896938 w 1327"/>
              <a:gd name="T73" fmla="*/ 2051050 h 1293"/>
              <a:gd name="T74" fmla="*/ 827088 w 1327"/>
              <a:gd name="T75" fmla="*/ 2051050 h 1293"/>
              <a:gd name="T76" fmla="*/ 757238 w 1327"/>
              <a:gd name="T77" fmla="*/ 2051050 h 1293"/>
              <a:gd name="T78" fmla="*/ 687388 w 1327"/>
              <a:gd name="T79" fmla="*/ 2028825 h 1293"/>
              <a:gd name="T80" fmla="*/ 617538 w 1327"/>
              <a:gd name="T81" fmla="*/ 2005013 h 1293"/>
              <a:gd name="T82" fmla="*/ 547688 w 1327"/>
              <a:gd name="T83" fmla="*/ 1958975 h 1293"/>
              <a:gd name="T84" fmla="*/ 455613 w 1327"/>
              <a:gd name="T85" fmla="*/ 1912938 h 1293"/>
              <a:gd name="T86" fmla="*/ 385763 w 1327"/>
              <a:gd name="T87" fmla="*/ 1865313 h 1293"/>
              <a:gd name="T88" fmla="*/ 315913 w 1327"/>
              <a:gd name="T89" fmla="*/ 1819275 h 1293"/>
              <a:gd name="T90" fmla="*/ 246063 w 1327"/>
              <a:gd name="T91" fmla="*/ 1797050 h 1293"/>
              <a:gd name="T92" fmla="*/ 176213 w 1327"/>
              <a:gd name="T93" fmla="*/ 1749425 h 1293"/>
              <a:gd name="T94" fmla="*/ 106363 w 1327"/>
              <a:gd name="T95" fmla="*/ 1703388 h 1293"/>
              <a:gd name="T96" fmla="*/ 60325 w 1327"/>
              <a:gd name="T97" fmla="*/ 1633538 h 1293"/>
              <a:gd name="T98" fmla="*/ 14288 w 1327"/>
              <a:gd name="T99" fmla="*/ 1563688 h 1293"/>
              <a:gd name="T100" fmla="*/ 0 w 1327"/>
              <a:gd name="T101" fmla="*/ 1524000 h 12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27"/>
              <a:gd name="T154" fmla="*/ 0 h 1293"/>
              <a:gd name="T155" fmla="*/ 1327 w 1327"/>
              <a:gd name="T156" fmla="*/ 1293 h 129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27" h="1293">
                <a:moveTo>
                  <a:pt x="1104" y="0"/>
                </a:moveTo>
                <a:lnTo>
                  <a:pt x="1150" y="19"/>
                </a:lnTo>
                <a:lnTo>
                  <a:pt x="1165" y="63"/>
                </a:lnTo>
                <a:lnTo>
                  <a:pt x="1180" y="107"/>
                </a:lnTo>
                <a:lnTo>
                  <a:pt x="1209" y="151"/>
                </a:lnTo>
                <a:lnTo>
                  <a:pt x="1223" y="195"/>
                </a:lnTo>
                <a:lnTo>
                  <a:pt x="1238" y="239"/>
                </a:lnTo>
                <a:lnTo>
                  <a:pt x="1238" y="283"/>
                </a:lnTo>
                <a:lnTo>
                  <a:pt x="1253" y="327"/>
                </a:lnTo>
                <a:lnTo>
                  <a:pt x="1267" y="371"/>
                </a:lnTo>
                <a:lnTo>
                  <a:pt x="1282" y="429"/>
                </a:lnTo>
                <a:lnTo>
                  <a:pt x="1282" y="473"/>
                </a:lnTo>
                <a:lnTo>
                  <a:pt x="1282" y="517"/>
                </a:lnTo>
                <a:lnTo>
                  <a:pt x="1282" y="561"/>
                </a:lnTo>
                <a:lnTo>
                  <a:pt x="1297" y="605"/>
                </a:lnTo>
                <a:lnTo>
                  <a:pt x="1297" y="649"/>
                </a:lnTo>
                <a:lnTo>
                  <a:pt x="1297" y="707"/>
                </a:lnTo>
                <a:lnTo>
                  <a:pt x="1297" y="751"/>
                </a:lnTo>
                <a:lnTo>
                  <a:pt x="1311" y="795"/>
                </a:lnTo>
                <a:lnTo>
                  <a:pt x="1326" y="839"/>
                </a:lnTo>
                <a:lnTo>
                  <a:pt x="1326" y="883"/>
                </a:lnTo>
                <a:lnTo>
                  <a:pt x="1326" y="927"/>
                </a:lnTo>
                <a:lnTo>
                  <a:pt x="1326" y="985"/>
                </a:lnTo>
                <a:lnTo>
                  <a:pt x="1326" y="1029"/>
                </a:lnTo>
                <a:lnTo>
                  <a:pt x="1326" y="1073"/>
                </a:lnTo>
                <a:lnTo>
                  <a:pt x="1311" y="1117"/>
                </a:lnTo>
                <a:lnTo>
                  <a:pt x="1297" y="1161"/>
                </a:lnTo>
                <a:lnTo>
                  <a:pt x="1253" y="1175"/>
                </a:lnTo>
                <a:lnTo>
                  <a:pt x="1209" y="1219"/>
                </a:lnTo>
                <a:lnTo>
                  <a:pt x="1165" y="1234"/>
                </a:lnTo>
                <a:lnTo>
                  <a:pt x="1048" y="1263"/>
                </a:lnTo>
                <a:lnTo>
                  <a:pt x="931" y="1278"/>
                </a:lnTo>
                <a:lnTo>
                  <a:pt x="843" y="1292"/>
                </a:lnTo>
                <a:lnTo>
                  <a:pt x="784" y="1292"/>
                </a:lnTo>
                <a:lnTo>
                  <a:pt x="740" y="1292"/>
                </a:lnTo>
                <a:lnTo>
                  <a:pt x="623" y="1292"/>
                </a:lnTo>
                <a:lnTo>
                  <a:pt x="565" y="1292"/>
                </a:lnTo>
                <a:lnTo>
                  <a:pt x="521" y="1292"/>
                </a:lnTo>
                <a:lnTo>
                  <a:pt x="477" y="1292"/>
                </a:lnTo>
                <a:lnTo>
                  <a:pt x="433" y="1278"/>
                </a:lnTo>
                <a:lnTo>
                  <a:pt x="389" y="1263"/>
                </a:lnTo>
                <a:lnTo>
                  <a:pt x="345" y="1234"/>
                </a:lnTo>
                <a:lnTo>
                  <a:pt x="287" y="1205"/>
                </a:lnTo>
                <a:lnTo>
                  <a:pt x="243" y="1175"/>
                </a:lnTo>
                <a:lnTo>
                  <a:pt x="199" y="1146"/>
                </a:lnTo>
                <a:lnTo>
                  <a:pt x="155" y="1132"/>
                </a:lnTo>
                <a:lnTo>
                  <a:pt x="111" y="1102"/>
                </a:lnTo>
                <a:lnTo>
                  <a:pt x="67" y="1073"/>
                </a:lnTo>
                <a:lnTo>
                  <a:pt x="38" y="1029"/>
                </a:lnTo>
                <a:lnTo>
                  <a:pt x="9" y="985"/>
                </a:lnTo>
                <a:lnTo>
                  <a:pt x="0" y="96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68950" y="3359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103313" y="5035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825750" y="5035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073150" y="35115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828925" y="3536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4641850" y="3435350"/>
            <a:ext cx="1003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4654550" y="4197350"/>
            <a:ext cx="5207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5187950" y="5181600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6330950" y="4184650"/>
            <a:ext cx="2159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 flipV="1">
            <a:off x="5632450" y="3422650"/>
            <a:ext cx="92710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4578350" y="4121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5141913" y="5135563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6254750" y="5111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6483350" y="4121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42913" y="4100513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K</a:t>
            </a:r>
            <a:r>
              <a:rPr lang="en-US" altLang="zh-TW" baseline="-25000"/>
              <a:t>4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919913" y="4252913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K</a:t>
            </a:r>
            <a:r>
              <a:rPr lang="en-US" altLang="zh-TW" baseline="-25000"/>
              <a:t>5</a:t>
            </a: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4730750" y="4191000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4730750" y="4197350"/>
            <a:ext cx="158750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7" name="Freeform 27"/>
          <p:cNvSpPr>
            <a:spLocks/>
          </p:cNvSpPr>
          <p:nvPr/>
        </p:nvSpPr>
        <p:spPr bwMode="auto">
          <a:xfrm>
            <a:off x="4270375" y="3379788"/>
            <a:ext cx="1370013" cy="1836737"/>
          </a:xfrm>
          <a:custGeom>
            <a:avLst/>
            <a:gdLst>
              <a:gd name="T0" fmla="*/ 1368425 w 863"/>
              <a:gd name="T1" fmla="*/ 49212 h 1157"/>
              <a:gd name="T2" fmla="*/ 1277938 w 863"/>
              <a:gd name="T3" fmla="*/ 0 h 1157"/>
              <a:gd name="T4" fmla="*/ 1184275 w 863"/>
              <a:gd name="T5" fmla="*/ 0 h 1157"/>
              <a:gd name="T6" fmla="*/ 1092200 w 863"/>
              <a:gd name="T7" fmla="*/ 23812 h 1157"/>
              <a:gd name="T8" fmla="*/ 812800 w 863"/>
              <a:gd name="T9" fmla="*/ 23812 h 1157"/>
              <a:gd name="T10" fmla="*/ 742950 w 863"/>
              <a:gd name="T11" fmla="*/ 69850 h 1157"/>
              <a:gd name="T12" fmla="*/ 673100 w 863"/>
              <a:gd name="T13" fmla="*/ 115887 h 1157"/>
              <a:gd name="T14" fmla="*/ 603250 w 863"/>
              <a:gd name="T15" fmla="*/ 161925 h 1157"/>
              <a:gd name="T16" fmla="*/ 533400 w 863"/>
              <a:gd name="T17" fmla="*/ 209550 h 1157"/>
              <a:gd name="T18" fmla="*/ 441325 w 863"/>
              <a:gd name="T19" fmla="*/ 279400 h 1157"/>
              <a:gd name="T20" fmla="*/ 371475 w 863"/>
              <a:gd name="T21" fmla="*/ 301625 h 1157"/>
              <a:gd name="T22" fmla="*/ 301625 w 863"/>
              <a:gd name="T23" fmla="*/ 347662 h 1157"/>
              <a:gd name="T24" fmla="*/ 231775 w 863"/>
              <a:gd name="T25" fmla="*/ 395287 h 1157"/>
              <a:gd name="T26" fmla="*/ 185738 w 863"/>
              <a:gd name="T27" fmla="*/ 465137 h 1157"/>
              <a:gd name="T28" fmla="*/ 115888 w 863"/>
              <a:gd name="T29" fmla="*/ 511175 h 1157"/>
              <a:gd name="T30" fmla="*/ 92075 w 863"/>
              <a:gd name="T31" fmla="*/ 581025 h 1157"/>
              <a:gd name="T32" fmla="*/ 69850 w 863"/>
              <a:gd name="T33" fmla="*/ 650875 h 1157"/>
              <a:gd name="T34" fmla="*/ 22225 w 863"/>
              <a:gd name="T35" fmla="*/ 742950 h 1157"/>
              <a:gd name="T36" fmla="*/ 22225 w 863"/>
              <a:gd name="T37" fmla="*/ 812800 h 1157"/>
              <a:gd name="T38" fmla="*/ 0 w 863"/>
              <a:gd name="T39" fmla="*/ 882650 h 1157"/>
              <a:gd name="T40" fmla="*/ 0 w 863"/>
              <a:gd name="T41" fmla="*/ 952500 h 1157"/>
              <a:gd name="T42" fmla="*/ 0 w 863"/>
              <a:gd name="T43" fmla="*/ 1022350 h 1157"/>
              <a:gd name="T44" fmla="*/ 22225 w 863"/>
              <a:gd name="T45" fmla="*/ 1208087 h 1157"/>
              <a:gd name="T46" fmla="*/ 69850 w 863"/>
              <a:gd name="T47" fmla="*/ 1277937 h 1157"/>
              <a:gd name="T48" fmla="*/ 161925 w 863"/>
              <a:gd name="T49" fmla="*/ 1370012 h 1157"/>
              <a:gd name="T50" fmla="*/ 231775 w 863"/>
              <a:gd name="T51" fmla="*/ 1417637 h 1157"/>
              <a:gd name="T52" fmla="*/ 325438 w 863"/>
              <a:gd name="T53" fmla="*/ 1487487 h 1157"/>
              <a:gd name="T54" fmla="*/ 417513 w 863"/>
              <a:gd name="T55" fmla="*/ 1533525 h 1157"/>
              <a:gd name="T56" fmla="*/ 511175 w 863"/>
              <a:gd name="T57" fmla="*/ 1579562 h 1157"/>
              <a:gd name="T58" fmla="*/ 581025 w 863"/>
              <a:gd name="T59" fmla="*/ 1603375 h 1157"/>
              <a:gd name="T60" fmla="*/ 650875 w 863"/>
              <a:gd name="T61" fmla="*/ 1673225 h 1157"/>
              <a:gd name="T62" fmla="*/ 719138 w 863"/>
              <a:gd name="T63" fmla="*/ 1743075 h 1157"/>
              <a:gd name="T64" fmla="*/ 788988 w 863"/>
              <a:gd name="T65" fmla="*/ 1765300 h 1157"/>
              <a:gd name="T66" fmla="*/ 882650 w 863"/>
              <a:gd name="T67" fmla="*/ 1789112 h 1157"/>
              <a:gd name="T68" fmla="*/ 952500 w 863"/>
              <a:gd name="T69" fmla="*/ 1835150 h 115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63"/>
              <a:gd name="T106" fmla="*/ 0 h 1157"/>
              <a:gd name="T107" fmla="*/ 863 w 863"/>
              <a:gd name="T108" fmla="*/ 1157 h 115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63" h="1157">
                <a:moveTo>
                  <a:pt x="862" y="31"/>
                </a:moveTo>
                <a:lnTo>
                  <a:pt x="805" y="0"/>
                </a:lnTo>
                <a:lnTo>
                  <a:pt x="746" y="0"/>
                </a:lnTo>
                <a:lnTo>
                  <a:pt x="688" y="15"/>
                </a:lnTo>
                <a:lnTo>
                  <a:pt x="512" y="15"/>
                </a:lnTo>
                <a:lnTo>
                  <a:pt x="468" y="44"/>
                </a:lnTo>
                <a:lnTo>
                  <a:pt x="424" y="73"/>
                </a:lnTo>
                <a:lnTo>
                  <a:pt x="380" y="102"/>
                </a:lnTo>
                <a:lnTo>
                  <a:pt x="336" y="132"/>
                </a:lnTo>
                <a:lnTo>
                  <a:pt x="278" y="176"/>
                </a:lnTo>
                <a:lnTo>
                  <a:pt x="234" y="190"/>
                </a:lnTo>
                <a:lnTo>
                  <a:pt x="190" y="219"/>
                </a:lnTo>
                <a:lnTo>
                  <a:pt x="146" y="249"/>
                </a:lnTo>
                <a:lnTo>
                  <a:pt x="117" y="293"/>
                </a:lnTo>
                <a:lnTo>
                  <a:pt x="73" y="322"/>
                </a:lnTo>
                <a:lnTo>
                  <a:pt x="58" y="366"/>
                </a:lnTo>
                <a:lnTo>
                  <a:pt x="44" y="410"/>
                </a:lnTo>
                <a:lnTo>
                  <a:pt x="14" y="468"/>
                </a:lnTo>
                <a:lnTo>
                  <a:pt x="14" y="512"/>
                </a:lnTo>
                <a:lnTo>
                  <a:pt x="0" y="556"/>
                </a:lnTo>
                <a:lnTo>
                  <a:pt x="0" y="600"/>
                </a:lnTo>
                <a:lnTo>
                  <a:pt x="0" y="644"/>
                </a:lnTo>
                <a:lnTo>
                  <a:pt x="14" y="761"/>
                </a:lnTo>
                <a:lnTo>
                  <a:pt x="44" y="805"/>
                </a:lnTo>
                <a:lnTo>
                  <a:pt x="102" y="863"/>
                </a:lnTo>
                <a:lnTo>
                  <a:pt x="146" y="893"/>
                </a:lnTo>
                <a:lnTo>
                  <a:pt x="205" y="937"/>
                </a:lnTo>
                <a:lnTo>
                  <a:pt x="263" y="966"/>
                </a:lnTo>
                <a:lnTo>
                  <a:pt x="322" y="995"/>
                </a:lnTo>
                <a:lnTo>
                  <a:pt x="366" y="1010"/>
                </a:lnTo>
                <a:lnTo>
                  <a:pt x="410" y="1054"/>
                </a:lnTo>
                <a:lnTo>
                  <a:pt x="453" y="1098"/>
                </a:lnTo>
                <a:lnTo>
                  <a:pt x="497" y="1112"/>
                </a:lnTo>
                <a:lnTo>
                  <a:pt x="556" y="1127"/>
                </a:lnTo>
                <a:lnTo>
                  <a:pt x="600" y="115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8" name="Freeform 28"/>
          <p:cNvSpPr>
            <a:spLocks/>
          </p:cNvSpPr>
          <p:nvPr/>
        </p:nvSpPr>
        <p:spPr bwMode="auto">
          <a:xfrm>
            <a:off x="3851275" y="3217863"/>
            <a:ext cx="2474913" cy="2370137"/>
          </a:xfrm>
          <a:custGeom>
            <a:avLst/>
            <a:gdLst>
              <a:gd name="T0" fmla="*/ 1711325 w 1559"/>
              <a:gd name="T1" fmla="*/ 211137 h 1493"/>
              <a:gd name="T2" fmla="*/ 1719263 w 1559"/>
              <a:gd name="T3" fmla="*/ 138112 h 1493"/>
              <a:gd name="T4" fmla="*/ 1649413 w 1559"/>
              <a:gd name="T5" fmla="*/ 92075 h 1493"/>
              <a:gd name="T6" fmla="*/ 1463675 w 1559"/>
              <a:gd name="T7" fmla="*/ 46037 h 1493"/>
              <a:gd name="T8" fmla="*/ 1393825 w 1559"/>
              <a:gd name="T9" fmla="*/ 0 h 1493"/>
              <a:gd name="T10" fmla="*/ 1323975 w 1559"/>
              <a:gd name="T11" fmla="*/ 0 h 1493"/>
              <a:gd name="T12" fmla="*/ 1231900 w 1559"/>
              <a:gd name="T13" fmla="*/ 0 h 1493"/>
              <a:gd name="T14" fmla="*/ 1138238 w 1559"/>
              <a:gd name="T15" fmla="*/ 0 h 1493"/>
              <a:gd name="T16" fmla="*/ 1046163 w 1559"/>
              <a:gd name="T17" fmla="*/ 0 h 1493"/>
              <a:gd name="T18" fmla="*/ 952500 w 1559"/>
              <a:gd name="T19" fmla="*/ 0 h 1493"/>
              <a:gd name="T20" fmla="*/ 860425 w 1559"/>
              <a:gd name="T21" fmla="*/ 22225 h 1493"/>
              <a:gd name="T22" fmla="*/ 790575 w 1559"/>
              <a:gd name="T23" fmla="*/ 68262 h 1493"/>
              <a:gd name="T24" fmla="*/ 720725 w 1559"/>
              <a:gd name="T25" fmla="*/ 92075 h 1493"/>
              <a:gd name="T26" fmla="*/ 650875 w 1559"/>
              <a:gd name="T27" fmla="*/ 138112 h 1493"/>
              <a:gd name="T28" fmla="*/ 581025 w 1559"/>
              <a:gd name="T29" fmla="*/ 185737 h 1493"/>
              <a:gd name="T30" fmla="*/ 511175 w 1559"/>
              <a:gd name="T31" fmla="*/ 231775 h 1493"/>
              <a:gd name="T32" fmla="*/ 441325 w 1559"/>
              <a:gd name="T33" fmla="*/ 301625 h 1493"/>
              <a:gd name="T34" fmla="*/ 303213 w 1559"/>
              <a:gd name="T35" fmla="*/ 347662 h 1493"/>
              <a:gd name="T36" fmla="*/ 233363 w 1559"/>
              <a:gd name="T37" fmla="*/ 371475 h 1493"/>
              <a:gd name="T38" fmla="*/ 185738 w 1559"/>
              <a:gd name="T39" fmla="*/ 441325 h 1493"/>
              <a:gd name="T40" fmla="*/ 93663 w 1559"/>
              <a:gd name="T41" fmla="*/ 533400 h 1493"/>
              <a:gd name="T42" fmla="*/ 69850 w 1559"/>
              <a:gd name="T43" fmla="*/ 603250 h 1493"/>
              <a:gd name="T44" fmla="*/ 47625 w 1559"/>
              <a:gd name="T45" fmla="*/ 696912 h 1493"/>
              <a:gd name="T46" fmla="*/ 23813 w 1559"/>
              <a:gd name="T47" fmla="*/ 788987 h 1493"/>
              <a:gd name="T48" fmla="*/ 0 w 1559"/>
              <a:gd name="T49" fmla="*/ 858837 h 1493"/>
              <a:gd name="T50" fmla="*/ 0 w 1559"/>
              <a:gd name="T51" fmla="*/ 928687 h 1493"/>
              <a:gd name="T52" fmla="*/ 0 w 1559"/>
              <a:gd name="T53" fmla="*/ 1020762 h 1493"/>
              <a:gd name="T54" fmla="*/ 0 w 1559"/>
              <a:gd name="T55" fmla="*/ 1090612 h 1493"/>
              <a:gd name="T56" fmla="*/ 0 w 1559"/>
              <a:gd name="T57" fmla="*/ 1254125 h 1493"/>
              <a:gd name="T58" fmla="*/ 0 w 1559"/>
              <a:gd name="T59" fmla="*/ 1346200 h 1493"/>
              <a:gd name="T60" fmla="*/ 0 w 1559"/>
              <a:gd name="T61" fmla="*/ 1509712 h 1493"/>
              <a:gd name="T62" fmla="*/ 47625 w 1559"/>
              <a:gd name="T63" fmla="*/ 1601787 h 1493"/>
              <a:gd name="T64" fmla="*/ 117475 w 1559"/>
              <a:gd name="T65" fmla="*/ 1649412 h 1493"/>
              <a:gd name="T66" fmla="*/ 163513 w 1559"/>
              <a:gd name="T67" fmla="*/ 1741487 h 1493"/>
              <a:gd name="T68" fmla="*/ 303213 w 1559"/>
              <a:gd name="T69" fmla="*/ 1787525 h 1493"/>
              <a:gd name="T70" fmla="*/ 325438 w 1559"/>
              <a:gd name="T71" fmla="*/ 1857375 h 1493"/>
              <a:gd name="T72" fmla="*/ 395288 w 1559"/>
              <a:gd name="T73" fmla="*/ 1905000 h 1493"/>
              <a:gd name="T74" fmla="*/ 465138 w 1559"/>
              <a:gd name="T75" fmla="*/ 1973262 h 1493"/>
              <a:gd name="T76" fmla="*/ 534988 w 1559"/>
              <a:gd name="T77" fmla="*/ 2020887 h 1493"/>
              <a:gd name="T78" fmla="*/ 581025 w 1559"/>
              <a:gd name="T79" fmla="*/ 2090737 h 1493"/>
              <a:gd name="T80" fmla="*/ 650875 w 1559"/>
              <a:gd name="T81" fmla="*/ 2112962 h 1493"/>
              <a:gd name="T82" fmla="*/ 720725 w 1559"/>
              <a:gd name="T83" fmla="*/ 2182812 h 1493"/>
              <a:gd name="T84" fmla="*/ 790575 w 1559"/>
              <a:gd name="T85" fmla="*/ 2228850 h 1493"/>
              <a:gd name="T86" fmla="*/ 930275 w 1559"/>
              <a:gd name="T87" fmla="*/ 2276475 h 1493"/>
              <a:gd name="T88" fmla="*/ 1092200 w 1559"/>
              <a:gd name="T89" fmla="*/ 2298700 h 1493"/>
              <a:gd name="T90" fmla="*/ 1231900 w 1559"/>
              <a:gd name="T91" fmla="*/ 2322512 h 1493"/>
              <a:gd name="T92" fmla="*/ 1371600 w 1559"/>
              <a:gd name="T93" fmla="*/ 2346325 h 1493"/>
              <a:gd name="T94" fmla="*/ 1603375 w 1559"/>
              <a:gd name="T95" fmla="*/ 2368550 h 1493"/>
              <a:gd name="T96" fmla="*/ 1743075 w 1559"/>
              <a:gd name="T97" fmla="*/ 2368550 h 1493"/>
              <a:gd name="T98" fmla="*/ 1905000 w 1559"/>
              <a:gd name="T99" fmla="*/ 2368550 h 1493"/>
              <a:gd name="T100" fmla="*/ 2090738 w 1559"/>
              <a:gd name="T101" fmla="*/ 2368550 h 1493"/>
              <a:gd name="T102" fmla="*/ 2160588 w 1559"/>
              <a:gd name="T103" fmla="*/ 2368550 h 1493"/>
              <a:gd name="T104" fmla="*/ 2230438 w 1559"/>
              <a:gd name="T105" fmla="*/ 2322512 h 1493"/>
              <a:gd name="T106" fmla="*/ 2300288 w 1559"/>
              <a:gd name="T107" fmla="*/ 2276475 h 1493"/>
              <a:gd name="T108" fmla="*/ 2370138 w 1559"/>
              <a:gd name="T109" fmla="*/ 2206625 h 1493"/>
              <a:gd name="T110" fmla="*/ 2393950 w 1559"/>
              <a:gd name="T111" fmla="*/ 2136775 h 1493"/>
              <a:gd name="T112" fmla="*/ 2439988 w 1559"/>
              <a:gd name="T113" fmla="*/ 2066925 h 1493"/>
              <a:gd name="T114" fmla="*/ 2463800 w 1559"/>
              <a:gd name="T115" fmla="*/ 1973262 h 1493"/>
              <a:gd name="T116" fmla="*/ 2473325 w 1559"/>
              <a:gd name="T117" fmla="*/ 1963737 h 149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59"/>
              <a:gd name="T178" fmla="*/ 0 h 1493"/>
              <a:gd name="T179" fmla="*/ 1559 w 1559"/>
              <a:gd name="T180" fmla="*/ 1493 h 149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59" h="1493">
                <a:moveTo>
                  <a:pt x="1078" y="133"/>
                </a:moveTo>
                <a:lnTo>
                  <a:pt x="1083" y="87"/>
                </a:lnTo>
                <a:lnTo>
                  <a:pt x="1039" y="58"/>
                </a:lnTo>
                <a:lnTo>
                  <a:pt x="922" y="29"/>
                </a:lnTo>
                <a:lnTo>
                  <a:pt x="878" y="0"/>
                </a:lnTo>
                <a:lnTo>
                  <a:pt x="834" y="0"/>
                </a:lnTo>
                <a:lnTo>
                  <a:pt x="776" y="0"/>
                </a:lnTo>
                <a:lnTo>
                  <a:pt x="717" y="0"/>
                </a:lnTo>
                <a:lnTo>
                  <a:pt x="659" y="0"/>
                </a:lnTo>
                <a:lnTo>
                  <a:pt x="600" y="0"/>
                </a:lnTo>
                <a:lnTo>
                  <a:pt x="542" y="14"/>
                </a:lnTo>
                <a:lnTo>
                  <a:pt x="498" y="43"/>
                </a:lnTo>
                <a:lnTo>
                  <a:pt x="454" y="58"/>
                </a:lnTo>
                <a:lnTo>
                  <a:pt x="410" y="87"/>
                </a:lnTo>
                <a:lnTo>
                  <a:pt x="366" y="117"/>
                </a:lnTo>
                <a:lnTo>
                  <a:pt x="322" y="146"/>
                </a:lnTo>
                <a:lnTo>
                  <a:pt x="278" y="190"/>
                </a:lnTo>
                <a:lnTo>
                  <a:pt x="191" y="219"/>
                </a:lnTo>
                <a:lnTo>
                  <a:pt x="147" y="234"/>
                </a:lnTo>
                <a:lnTo>
                  <a:pt x="117" y="278"/>
                </a:lnTo>
                <a:lnTo>
                  <a:pt x="59" y="336"/>
                </a:lnTo>
                <a:lnTo>
                  <a:pt x="44" y="380"/>
                </a:lnTo>
                <a:lnTo>
                  <a:pt x="30" y="439"/>
                </a:lnTo>
                <a:lnTo>
                  <a:pt x="15" y="497"/>
                </a:lnTo>
                <a:lnTo>
                  <a:pt x="0" y="541"/>
                </a:lnTo>
                <a:lnTo>
                  <a:pt x="0" y="585"/>
                </a:lnTo>
                <a:lnTo>
                  <a:pt x="0" y="643"/>
                </a:lnTo>
                <a:lnTo>
                  <a:pt x="0" y="687"/>
                </a:lnTo>
                <a:lnTo>
                  <a:pt x="0" y="790"/>
                </a:lnTo>
                <a:lnTo>
                  <a:pt x="0" y="848"/>
                </a:lnTo>
                <a:lnTo>
                  <a:pt x="0" y="951"/>
                </a:lnTo>
                <a:lnTo>
                  <a:pt x="30" y="1009"/>
                </a:lnTo>
                <a:lnTo>
                  <a:pt x="74" y="1039"/>
                </a:lnTo>
                <a:lnTo>
                  <a:pt x="103" y="1097"/>
                </a:lnTo>
                <a:lnTo>
                  <a:pt x="191" y="1126"/>
                </a:lnTo>
                <a:lnTo>
                  <a:pt x="205" y="1170"/>
                </a:lnTo>
                <a:lnTo>
                  <a:pt x="249" y="1200"/>
                </a:lnTo>
                <a:lnTo>
                  <a:pt x="293" y="1243"/>
                </a:lnTo>
                <a:lnTo>
                  <a:pt x="337" y="1273"/>
                </a:lnTo>
                <a:lnTo>
                  <a:pt x="366" y="1317"/>
                </a:lnTo>
                <a:lnTo>
                  <a:pt x="410" y="1331"/>
                </a:lnTo>
                <a:lnTo>
                  <a:pt x="454" y="1375"/>
                </a:lnTo>
                <a:lnTo>
                  <a:pt x="498" y="1404"/>
                </a:lnTo>
                <a:lnTo>
                  <a:pt x="586" y="1434"/>
                </a:lnTo>
                <a:lnTo>
                  <a:pt x="688" y="1448"/>
                </a:lnTo>
                <a:lnTo>
                  <a:pt x="776" y="1463"/>
                </a:lnTo>
                <a:lnTo>
                  <a:pt x="864" y="1478"/>
                </a:lnTo>
                <a:lnTo>
                  <a:pt x="1010" y="1492"/>
                </a:lnTo>
                <a:lnTo>
                  <a:pt x="1098" y="1492"/>
                </a:lnTo>
                <a:lnTo>
                  <a:pt x="1200" y="1492"/>
                </a:lnTo>
                <a:lnTo>
                  <a:pt x="1317" y="1492"/>
                </a:lnTo>
                <a:lnTo>
                  <a:pt x="1361" y="1492"/>
                </a:lnTo>
                <a:lnTo>
                  <a:pt x="1405" y="1463"/>
                </a:lnTo>
                <a:lnTo>
                  <a:pt x="1449" y="1434"/>
                </a:lnTo>
                <a:lnTo>
                  <a:pt x="1493" y="1390"/>
                </a:lnTo>
                <a:lnTo>
                  <a:pt x="1508" y="1346"/>
                </a:lnTo>
                <a:lnTo>
                  <a:pt x="1537" y="1302"/>
                </a:lnTo>
                <a:lnTo>
                  <a:pt x="1552" y="1243"/>
                </a:lnTo>
                <a:lnTo>
                  <a:pt x="1558" y="123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5264150" y="4184650"/>
            <a:ext cx="1282700" cy="1003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0" name="Freeform 30"/>
          <p:cNvSpPr>
            <a:spLocks/>
          </p:cNvSpPr>
          <p:nvPr/>
        </p:nvSpPr>
        <p:spPr bwMode="auto">
          <a:xfrm>
            <a:off x="5257800" y="4238625"/>
            <a:ext cx="1708150" cy="1327150"/>
          </a:xfrm>
          <a:custGeom>
            <a:avLst/>
            <a:gdLst>
              <a:gd name="T0" fmla="*/ 0 w 1076"/>
              <a:gd name="T1" fmla="*/ 1019175 h 836"/>
              <a:gd name="T2" fmla="*/ 80963 w 1076"/>
              <a:gd name="T3" fmla="*/ 1046163 h 836"/>
              <a:gd name="T4" fmla="*/ 150813 w 1076"/>
              <a:gd name="T5" fmla="*/ 1069975 h 836"/>
              <a:gd name="T6" fmla="*/ 290513 w 1076"/>
              <a:gd name="T7" fmla="*/ 1116013 h 836"/>
              <a:gd name="T8" fmla="*/ 476250 w 1076"/>
              <a:gd name="T9" fmla="*/ 1139825 h 836"/>
              <a:gd name="T10" fmla="*/ 546100 w 1076"/>
              <a:gd name="T11" fmla="*/ 1185863 h 836"/>
              <a:gd name="T12" fmla="*/ 638175 w 1076"/>
              <a:gd name="T13" fmla="*/ 1231900 h 836"/>
              <a:gd name="T14" fmla="*/ 823913 w 1076"/>
              <a:gd name="T15" fmla="*/ 1231900 h 836"/>
              <a:gd name="T16" fmla="*/ 917575 w 1076"/>
              <a:gd name="T17" fmla="*/ 1255713 h 836"/>
              <a:gd name="T18" fmla="*/ 1149350 w 1076"/>
              <a:gd name="T19" fmla="*/ 1325563 h 836"/>
              <a:gd name="T20" fmla="*/ 1289050 w 1076"/>
              <a:gd name="T21" fmla="*/ 1325563 h 836"/>
              <a:gd name="T22" fmla="*/ 1450975 w 1076"/>
              <a:gd name="T23" fmla="*/ 1325563 h 836"/>
              <a:gd name="T24" fmla="*/ 1590675 w 1076"/>
              <a:gd name="T25" fmla="*/ 1325563 h 836"/>
              <a:gd name="T26" fmla="*/ 1660525 w 1076"/>
              <a:gd name="T27" fmla="*/ 1301750 h 836"/>
              <a:gd name="T28" fmla="*/ 1684338 w 1076"/>
              <a:gd name="T29" fmla="*/ 1208088 h 836"/>
              <a:gd name="T30" fmla="*/ 1706563 w 1076"/>
              <a:gd name="T31" fmla="*/ 1116013 h 836"/>
              <a:gd name="T32" fmla="*/ 1706563 w 1076"/>
              <a:gd name="T33" fmla="*/ 952500 h 836"/>
              <a:gd name="T34" fmla="*/ 1706563 w 1076"/>
              <a:gd name="T35" fmla="*/ 790575 h 836"/>
              <a:gd name="T36" fmla="*/ 1706563 w 1076"/>
              <a:gd name="T37" fmla="*/ 628650 h 836"/>
              <a:gd name="T38" fmla="*/ 1684338 w 1076"/>
              <a:gd name="T39" fmla="*/ 534988 h 836"/>
              <a:gd name="T40" fmla="*/ 1614488 w 1076"/>
              <a:gd name="T41" fmla="*/ 441325 h 836"/>
              <a:gd name="T42" fmla="*/ 1568450 w 1076"/>
              <a:gd name="T43" fmla="*/ 349250 h 836"/>
              <a:gd name="T44" fmla="*/ 1498600 w 1076"/>
              <a:gd name="T45" fmla="*/ 255588 h 836"/>
              <a:gd name="T46" fmla="*/ 1450975 w 1076"/>
              <a:gd name="T47" fmla="*/ 163513 h 836"/>
              <a:gd name="T48" fmla="*/ 1381125 w 1076"/>
              <a:gd name="T49" fmla="*/ 69850 h 836"/>
              <a:gd name="T50" fmla="*/ 1358900 w 1076"/>
              <a:gd name="T51" fmla="*/ 0 h 8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76"/>
              <a:gd name="T79" fmla="*/ 0 h 836"/>
              <a:gd name="T80" fmla="*/ 1076 w 1076"/>
              <a:gd name="T81" fmla="*/ 836 h 8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76" h="836">
                <a:moveTo>
                  <a:pt x="0" y="642"/>
                </a:moveTo>
                <a:lnTo>
                  <a:pt x="51" y="659"/>
                </a:lnTo>
                <a:lnTo>
                  <a:pt x="95" y="674"/>
                </a:lnTo>
                <a:lnTo>
                  <a:pt x="183" y="703"/>
                </a:lnTo>
                <a:lnTo>
                  <a:pt x="300" y="718"/>
                </a:lnTo>
                <a:lnTo>
                  <a:pt x="344" y="747"/>
                </a:lnTo>
                <a:lnTo>
                  <a:pt x="402" y="776"/>
                </a:lnTo>
                <a:lnTo>
                  <a:pt x="519" y="776"/>
                </a:lnTo>
                <a:lnTo>
                  <a:pt x="578" y="791"/>
                </a:lnTo>
                <a:lnTo>
                  <a:pt x="724" y="835"/>
                </a:lnTo>
                <a:lnTo>
                  <a:pt x="812" y="835"/>
                </a:lnTo>
                <a:lnTo>
                  <a:pt x="914" y="835"/>
                </a:lnTo>
                <a:lnTo>
                  <a:pt x="1002" y="835"/>
                </a:lnTo>
                <a:lnTo>
                  <a:pt x="1046" y="820"/>
                </a:lnTo>
                <a:lnTo>
                  <a:pt x="1061" y="761"/>
                </a:lnTo>
                <a:lnTo>
                  <a:pt x="1075" y="703"/>
                </a:lnTo>
                <a:lnTo>
                  <a:pt x="1075" y="600"/>
                </a:lnTo>
                <a:lnTo>
                  <a:pt x="1075" y="498"/>
                </a:lnTo>
                <a:lnTo>
                  <a:pt x="1075" y="396"/>
                </a:lnTo>
                <a:lnTo>
                  <a:pt x="1061" y="337"/>
                </a:lnTo>
                <a:lnTo>
                  <a:pt x="1017" y="278"/>
                </a:lnTo>
                <a:lnTo>
                  <a:pt x="988" y="220"/>
                </a:lnTo>
                <a:lnTo>
                  <a:pt x="944" y="161"/>
                </a:lnTo>
                <a:lnTo>
                  <a:pt x="914" y="103"/>
                </a:lnTo>
                <a:lnTo>
                  <a:pt x="870" y="44"/>
                </a:lnTo>
                <a:lnTo>
                  <a:pt x="856" y="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1" name="Freeform 31"/>
          <p:cNvSpPr>
            <a:spLocks/>
          </p:cNvSpPr>
          <p:nvPr/>
        </p:nvSpPr>
        <p:spPr bwMode="auto">
          <a:xfrm>
            <a:off x="4456113" y="3821113"/>
            <a:ext cx="2046287" cy="1362075"/>
          </a:xfrm>
          <a:custGeom>
            <a:avLst/>
            <a:gdLst>
              <a:gd name="T0" fmla="*/ 801687 w 1289"/>
              <a:gd name="T1" fmla="*/ 1360488 h 858"/>
              <a:gd name="T2" fmla="*/ 719137 w 1289"/>
              <a:gd name="T3" fmla="*/ 1301750 h 858"/>
              <a:gd name="T4" fmla="*/ 673100 w 1289"/>
              <a:gd name="T5" fmla="*/ 1231900 h 858"/>
              <a:gd name="T6" fmla="*/ 603250 w 1289"/>
              <a:gd name="T7" fmla="*/ 1208088 h 858"/>
              <a:gd name="T8" fmla="*/ 533400 w 1289"/>
              <a:gd name="T9" fmla="*/ 1162050 h 858"/>
              <a:gd name="T10" fmla="*/ 487362 w 1289"/>
              <a:gd name="T11" fmla="*/ 1092200 h 858"/>
              <a:gd name="T12" fmla="*/ 417512 w 1289"/>
              <a:gd name="T13" fmla="*/ 1022350 h 858"/>
              <a:gd name="T14" fmla="*/ 347662 w 1289"/>
              <a:gd name="T15" fmla="*/ 952500 h 858"/>
              <a:gd name="T16" fmla="*/ 301625 w 1289"/>
              <a:gd name="T17" fmla="*/ 882650 h 858"/>
              <a:gd name="T18" fmla="*/ 231775 w 1289"/>
              <a:gd name="T19" fmla="*/ 836613 h 858"/>
              <a:gd name="T20" fmla="*/ 209550 w 1289"/>
              <a:gd name="T21" fmla="*/ 766763 h 858"/>
              <a:gd name="T22" fmla="*/ 139700 w 1289"/>
              <a:gd name="T23" fmla="*/ 720725 h 858"/>
              <a:gd name="T24" fmla="*/ 92075 w 1289"/>
              <a:gd name="T25" fmla="*/ 650875 h 858"/>
              <a:gd name="T26" fmla="*/ 46037 w 1289"/>
              <a:gd name="T27" fmla="*/ 581025 h 858"/>
              <a:gd name="T28" fmla="*/ 22225 w 1289"/>
              <a:gd name="T29" fmla="*/ 511175 h 858"/>
              <a:gd name="T30" fmla="*/ 0 w 1289"/>
              <a:gd name="T31" fmla="*/ 441325 h 858"/>
              <a:gd name="T32" fmla="*/ 0 w 1289"/>
              <a:gd name="T33" fmla="*/ 371475 h 858"/>
              <a:gd name="T34" fmla="*/ 0 w 1289"/>
              <a:gd name="T35" fmla="*/ 301625 h 858"/>
              <a:gd name="T36" fmla="*/ 0 w 1289"/>
              <a:gd name="T37" fmla="*/ 231775 h 858"/>
              <a:gd name="T38" fmla="*/ 22225 w 1289"/>
              <a:gd name="T39" fmla="*/ 161925 h 858"/>
              <a:gd name="T40" fmla="*/ 92075 w 1289"/>
              <a:gd name="T41" fmla="*/ 139700 h 858"/>
              <a:gd name="T42" fmla="*/ 161925 w 1289"/>
              <a:gd name="T43" fmla="*/ 93663 h 858"/>
              <a:gd name="T44" fmla="*/ 231775 w 1289"/>
              <a:gd name="T45" fmla="*/ 69850 h 858"/>
              <a:gd name="T46" fmla="*/ 301625 w 1289"/>
              <a:gd name="T47" fmla="*/ 46038 h 858"/>
              <a:gd name="T48" fmla="*/ 371475 w 1289"/>
              <a:gd name="T49" fmla="*/ 23813 h 858"/>
              <a:gd name="T50" fmla="*/ 441325 w 1289"/>
              <a:gd name="T51" fmla="*/ 23813 h 858"/>
              <a:gd name="T52" fmla="*/ 533400 w 1289"/>
              <a:gd name="T53" fmla="*/ 0 h 858"/>
              <a:gd name="T54" fmla="*/ 603250 w 1289"/>
              <a:gd name="T55" fmla="*/ 0 h 858"/>
              <a:gd name="T56" fmla="*/ 673100 w 1289"/>
              <a:gd name="T57" fmla="*/ 0 h 858"/>
              <a:gd name="T58" fmla="*/ 858837 w 1289"/>
              <a:gd name="T59" fmla="*/ 0 h 858"/>
              <a:gd name="T60" fmla="*/ 928687 w 1289"/>
              <a:gd name="T61" fmla="*/ 46038 h 858"/>
              <a:gd name="T62" fmla="*/ 1022350 w 1289"/>
              <a:gd name="T63" fmla="*/ 46038 h 858"/>
              <a:gd name="T64" fmla="*/ 1092200 w 1289"/>
              <a:gd name="T65" fmla="*/ 93663 h 858"/>
              <a:gd name="T66" fmla="*/ 1162050 w 1289"/>
              <a:gd name="T67" fmla="*/ 115888 h 858"/>
              <a:gd name="T68" fmla="*/ 1254125 w 1289"/>
              <a:gd name="T69" fmla="*/ 139700 h 858"/>
              <a:gd name="T70" fmla="*/ 1439862 w 1289"/>
              <a:gd name="T71" fmla="*/ 185738 h 858"/>
              <a:gd name="T72" fmla="*/ 1509712 w 1289"/>
              <a:gd name="T73" fmla="*/ 209550 h 858"/>
              <a:gd name="T74" fmla="*/ 1603375 w 1289"/>
              <a:gd name="T75" fmla="*/ 231775 h 858"/>
              <a:gd name="T76" fmla="*/ 1789112 w 1289"/>
              <a:gd name="T77" fmla="*/ 255588 h 858"/>
              <a:gd name="T78" fmla="*/ 1858962 w 1289"/>
              <a:gd name="T79" fmla="*/ 301625 h 858"/>
              <a:gd name="T80" fmla="*/ 1951037 w 1289"/>
              <a:gd name="T81" fmla="*/ 325438 h 858"/>
              <a:gd name="T82" fmla="*/ 2044700 w 1289"/>
              <a:gd name="T83" fmla="*/ 349250 h 85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89"/>
              <a:gd name="T127" fmla="*/ 0 h 858"/>
              <a:gd name="T128" fmla="*/ 1289 w 1289"/>
              <a:gd name="T129" fmla="*/ 858 h 85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89" h="858">
                <a:moveTo>
                  <a:pt x="505" y="857"/>
                </a:moveTo>
                <a:lnTo>
                  <a:pt x="453" y="820"/>
                </a:lnTo>
                <a:lnTo>
                  <a:pt x="424" y="776"/>
                </a:lnTo>
                <a:lnTo>
                  <a:pt x="380" y="761"/>
                </a:lnTo>
                <a:lnTo>
                  <a:pt x="336" y="732"/>
                </a:lnTo>
                <a:lnTo>
                  <a:pt x="307" y="688"/>
                </a:lnTo>
                <a:lnTo>
                  <a:pt x="263" y="644"/>
                </a:lnTo>
                <a:lnTo>
                  <a:pt x="219" y="600"/>
                </a:lnTo>
                <a:lnTo>
                  <a:pt x="190" y="556"/>
                </a:lnTo>
                <a:lnTo>
                  <a:pt x="146" y="527"/>
                </a:lnTo>
                <a:lnTo>
                  <a:pt x="132" y="483"/>
                </a:lnTo>
                <a:lnTo>
                  <a:pt x="88" y="454"/>
                </a:lnTo>
                <a:lnTo>
                  <a:pt x="58" y="410"/>
                </a:lnTo>
                <a:lnTo>
                  <a:pt x="29" y="366"/>
                </a:lnTo>
                <a:lnTo>
                  <a:pt x="14" y="322"/>
                </a:lnTo>
                <a:lnTo>
                  <a:pt x="0" y="278"/>
                </a:lnTo>
                <a:lnTo>
                  <a:pt x="0" y="234"/>
                </a:lnTo>
                <a:lnTo>
                  <a:pt x="0" y="190"/>
                </a:lnTo>
                <a:lnTo>
                  <a:pt x="0" y="146"/>
                </a:lnTo>
                <a:lnTo>
                  <a:pt x="14" y="102"/>
                </a:lnTo>
                <a:lnTo>
                  <a:pt x="58" y="88"/>
                </a:lnTo>
                <a:lnTo>
                  <a:pt x="102" y="59"/>
                </a:lnTo>
                <a:lnTo>
                  <a:pt x="146" y="44"/>
                </a:lnTo>
                <a:lnTo>
                  <a:pt x="190" y="29"/>
                </a:lnTo>
                <a:lnTo>
                  <a:pt x="234" y="15"/>
                </a:lnTo>
                <a:lnTo>
                  <a:pt x="278" y="15"/>
                </a:lnTo>
                <a:lnTo>
                  <a:pt x="336" y="0"/>
                </a:lnTo>
                <a:lnTo>
                  <a:pt x="380" y="0"/>
                </a:lnTo>
                <a:lnTo>
                  <a:pt x="424" y="0"/>
                </a:lnTo>
                <a:lnTo>
                  <a:pt x="541" y="0"/>
                </a:lnTo>
                <a:lnTo>
                  <a:pt x="585" y="29"/>
                </a:lnTo>
                <a:lnTo>
                  <a:pt x="644" y="29"/>
                </a:lnTo>
                <a:lnTo>
                  <a:pt x="688" y="59"/>
                </a:lnTo>
                <a:lnTo>
                  <a:pt x="732" y="73"/>
                </a:lnTo>
                <a:lnTo>
                  <a:pt x="790" y="88"/>
                </a:lnTo>
                <a:lnTo>
                  <a:pt x="907" y="117"/>
                </a:lnTo>
                <a:lnTo>
                  <a:pt x="951" y="132"/>
                </a:lnTo>
                <a:lnTo>
                  <a:pt x="1010" y="146"/>
                </a:lnTo>
                <a:lnTo>
                  <a:pt x="1127" y="161"/>
                </a:lnTo>
                <a:lnTo>
                  <a:pt x="1171" y="190"/>
                </a:lnTo>
                <a:lnTo>
                  <a:pt x="1229" y="205"/>
                </a:lnTo>
                <a:lnTo>
                  <a:pt x="1288" y="22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976313" y="5776913"/>
            <a:ext cx="50688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applications: VLSI routing, plumbing,...</a:t>
            </a:r>
          </a:p>
        </p:txBody>
      </p:sp>
    </p:spTree>
    <p:extLst>
      <p:ext uri="{BB962C8B-B14F-4D97-AF65-F5344CB8AC3E}">
        <p14:creationId xmlns:p14="http://schemas.microsoft.com/office/powerpoint/2010/main" val="1208299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85812" y="76200"/>
            <a:ext cx="825068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US" altLang="zh-TW" sz="3600" dirty="0" smtClean="0"/>
              <a:t>Continued…</a:t>
            </a:r>
            <a:endParaRPr lang="en-US" altLang="zh-TW" sz="36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0513" y="1357313"/>
            <a:ext cx="8375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b="1" dirty="0"/>
              <a:t>Def. B</a:t>
            </a:r>
            <a:r>
              <a:rPr lang="en-US" altLang="zh-TW" b="1" dirty="0" smtClean="0"/>
              <a:t>ipartite </a:t>
            </a:r>
            <a:r>
              <a:rPr lang="en-US" altLang="zh-TW" b="1" dirty="0"/>
              <a:t>graph and complete bipartite graphs (</a:t>
            </a:r>
            <a:r>
              <a:rPr lang="en-US" altLang="zh-TW" b="1" i="1" dirty="0" err="1"/>
              <a:t>K</a:t>
            </a:r>
            <a:r>
              <a:rPr lang="en-US" altLang="zh-TW" b="1" i="1" baseline="-25000" dirty="0" err="1"/>
              <a:t>m</a:t>
            </a:r>
            <a:r>
              <a:rPr lang="en-US" altLang="zh-TW" b="1" baseline="-25000" dirty="0" err="1"/>
              <a:t>,</a:t>
            </a:r>
            <a:r>
              <a:rPr lang="en-US" altLang="zh-TW" b="1" i="1" baseline="-25000" dirty="0" err="1"/>
              <a:t>n</a:t>
            </a:r>
            <a:r>
              <a:rPr lang="en-US" altLang="zh-TW" b="1" dirty="0"/>
              <a:t>)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920750" y="2063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1606550" y="2063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216150" y="2063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2825750" y="2063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9207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16065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2161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28257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996950" y="2139950"/>
            <a:ext cx="6731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984250" y="2139950"/>
            <a:ext cx="698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984250" y="2139950"/>
            <a:ext cx="19177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682750" y="2139950"/>
            <a:ext cx="1206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286000" y="22161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2279650" y="2139950"/>
            <a:ext cx="622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1670050" y="21399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996950" y="2139950"/>
            <a:ext cx="1892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4502150" y="2139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5187950" y="2139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5797550" y="2139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6407150" y="2139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4502150" y="2978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5187950" y="2978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5797550" y="2978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6407150" y="29781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4578350" y="2216150"/>
            <a:ext cx="6731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H="1">
            <a:off x="4565650" y="2216150"/>
            <a:ext cx="698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H="1">
            <a:off x="4565650" y="2216150"/>
            <a:ext cx="19177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5264150" y="2216150"/>
            <a:ext cx="1206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5867400" y="22923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5861050" y="2216150"/>
            <a:ext cx="622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H="1">
            <a:off x="5251450" y="22161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4578350" y="2216150"/>
            <a:ext cx="1892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4572000" y="22161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5257800" y="22161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6477000" y="22161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5873750" y="2216150"/>
            <a:ext cx="5969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 flipH="1">
            <a:off x="5251450" y="2216150"/>
            <a:ext cx="12319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H="1">
            <a:off x="4565650" y="2216150"/>
            <a:ext cx="1308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5264150" y="2216150"/>
            <a:ext cx="5969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4578350" y="2216150"/>
            <a:ext cx="12827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6767513" y="2424113"/>
            <a:ext cx="638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K</a:t>
            </a:r>
            <a:r>
              <a:rPr lang="en-US" altLang="zh-TW" baseline="-25000"/>
              <a:t>4,4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19113" y="3490913"/>
            <a:ext cx="2346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K</a:t>
            </a:r>
            <a:r>
              <a:rPr lang="en-US" altLang="zh-TW" baseline="-25000"/>
              <a:t>3,3 </a:t>
            </a:r>
            <a:r>
              <a:rPr lang="en-US" altLang="zh-TW"/>
              <a:t> is not planar.</a:t>
            </a:r>
          </a:p>
        </p:txBody>
      </p: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920750" y="4349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1606550" y="4349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Oval 49"/>
          <p:cNvSpPr>
            <a:spLocks noChangeArrowheads="1"/>
          </p:cNvSpPr>
          <p:nvPr/>
        </p:nvSpPr>
        <p:spPr bwMode="auto">
          <a:xfrm>
            <a:off x="2216150" y="43497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Oval 50"/>
          <p:cNvSpPr>
            <a:spLocks noChangeArrowheads="1"/>
          </p:cNvSpPr>
          <p:nvPr/>
        </p:nvSpPr>
        <p:spPr bwMode="auto">
          <a:xfrm>
            <a:off x="920750" y="518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Oval 51"/>
          <p:cNvSpPr>
            <a:spLocks noChangeArrowheads="1"/>
          </p:cNvSpPr>
          <p:nvPr/>
        </p:nvSpPr>
        <p:spPr bwMode="auto">
          <a:xfrm>
            <a:off x="1606550" y="518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2216150" y="518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 flipH="1">
            <a:off x="984250" y="4425950"/>
            <a:ext cx="1308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>
            <a:off x="2286000" y="45021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 flipH="1">
            <a:off x="1670050" y="44259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>
            <a:off x="984250" y="4425950"/>
            <a:ext cx="6985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990600" y="4425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62" name="Freeform 58"/>
          <p:cNvSpPr>
            <a:spLocks/>
          </p:cNvSpPr>
          <p:nvPr/>
        </p:nvSpPr>
        <p:spPr bwMode="auto">
          <a:xfrm>
            <a:off x="1676400" y="4195763"/>
            <a:ext cx="946150" cy="1069975"/>
          </a:xfrm>
          <a:custGeom>
            <a:avLst/>
            <a:gdLst>
              <a:gd name="T0" fmla="*/ 0 w 596"/>
              <a:gd name="T1" fmla="*/ 223838 h 674"/>
              <a:gd name="T2" fmla="*/ 84138 w 596"/>
              <a:gd name="T3" fmla="*/ 185738 h 674"/>
              <a:gd name="T4" fmla="*/ 131763 w 596"/>
              <a:gd name="T5" fmla="*/ 115888 h 674"/>
              <a:gd name="T6" fmla="*/ 223838 w 596"/>
              <a:gd name="T7" fmla="*/ 92075 h 674"/>
              <a:gd name="T8" fmla="*/ 293688 w 596"/>
              <a:gd name="T9" fmla="*/ 92075 h 674"/>
              <a:gd name="T10" fmla="*/ 363538 w 596"/>
              <a:gd name="T11" fmla="*/ 69850 h 674"/>
              <a:gd name="T12" fmla="*/ 433388 w 596"/>
              <a:gd name="T13" fmla="*/ 23813 h 674"/>
              <a:gd name="T14" fmla="*/ 503238 w 596"/>
              <a:gd name="T15" fmla="*/ 0 h 674"/>
              <a:gd name="T16" fmla="*/ 573088 w 596"/>
              <a:gd name="T17" fmla="*/ 0 h 674"/>
              <a:gd name="T18" fmla="*/ 665163 w 596"/>
              <a:gd name="T19" fmla="*/ 0 h 674"/>
              <a:gd name="T20" fmla="*/ 735013 w 596"/>
              <a:gd name="T21" fmla="*/ 46038 h 674"/>
              <a:gd name="T22" fmla="*/ 781050 w 596"/>
              <a:gd name="T23" fmla="*/ 115888 h 674"/>
              <a:gd name="T24" fmla="*/ 850900 w 596"/>
              <a:gd name="T25" fmla="*/ 161925 h 674"/>
              <a:gd name="T26" fmla="*/ 874713 w 596"/>
              <a:gd name="T27" fmla="*/ 231775 h 674"/>
              <a:gd name="T28" fmla="*/ 920750 w 596"/>
              <a:gd name="T29" fmla="*/ 301625 h 674"/>
              <a:gd name="T30" fmla="*/ 944563 w 596"/>
              <a:gd name="T31" fmla="*/ 371475 h 674"/>
              <a:gd name="T32" fmla="*/ 944563 w 596"/>
              <a:gd name="T33" fmla="*/ 441325 h 674"/>
              <a:gd name="T34" fmla="*/ 944563 w 596"/>
              <a:gd name="T35" fmla="*/ 511175 h 674"/>
              <a:gd name="T36" fmla="*/ 944563 w 596"/>
              <a:gd name="T37" fmla="*/ 581025 h 674"/>
              <a:gd name="T38" fmla="*/ 944563 w 596"/>
              <a:gd name="T39" fmla="*/ 650875 h 674"/>
              <a:gd name="T40" fmla="*/ 920750 w 596"/>
              <a:gd name="T41" fmla="*/ 720725 h 674"/>
              <a:gd name="T42" fmla="*/ 874713 w 596"/>
              <a:gd name="T43" fmla="*/ 812800 h 674"/>
              <a:gd name="T44" fmla="*/ 828675 w 596"/>
              <a:gd name="T45" fmla="*/ 882650 h 674"/>
              <a:gd name="T46" fmla="*/ 781050 w 596"/>
              <a:gd name="T47" fmla="*/ 952500 h 674"/>
              <a:gd name="T48" fmla="*/ 711200 w 596"/>
              <a:gd name="T49" fmla="*/ 998538 h 674"/>
              <a:gd name="T50" fmla="*/ 641350 w 596"/>
              <a:gd name="T51" fmla="*/ 1068388 h 67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96"/>
              <a:gd name="T79" fmla="*/ 0 h 674"/>
              <a:gd name="T80" fmla="*/ 596 w 596"/>
              <a:gd name="T81" fmla="*/ 674 h 67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96" h="674">
                <a:moveTo>
                  <a:pt x="0" y="141"/>
                </a:moveTo>
                <a:lnTo>
                  <a:pt x="53" y="117"/>
                </a:lnTo>
                <a:lnTo>
                  <a:pt x="83" y="73"/>
                </a:lnTo>
                <a:lnTo>
                  <a:pt x="141" y="58"/>
                </a:lnTo>
                <a:lnTo>
                  <a:pt x="185" y="58"/>
                </a:lnTo>
                <a:lnTo>
                  <a:pt x="229" y="44"/>
                </a:lnTo>
                <a:lnTo>
                  <a:pt x="273" y="15"/>
                </a:lnTo>
                <a:lnTo>
                  <a:pt x="317" y="0"/>
                </a:lnTo>
                <a:lnTo>
                  <a:pt x="361" y="0"/>
                </a:lnTo>
                <a:lnTo>
                  <a:pt x="419" y="0"/>
                </a:lnTo>
                <a:lnTo>
                  <a:pt x="463" y="29"/>
                </a:lnTo>
                <a:lnTo>
                  <a:pt x="492" y="73"/>
                </a:lnTo>
                <a:lnTo>
                  <a:pt x="536" y="102"/>
                </a:lnTo>
                <a:lnTo>
                  <a:pt x="551" y="146"/>
                </a:lnTo>
                <a:lnTo>
                  <a:pt x="580" y="190"/>
                </a:lnTo>
                <a:lnTo>
                  <a:pt x="595" y="234"/>
                </a:lnTo>
                <a:lnTo>
                  <a:pt x="595" y="278"/>
                </a:lnTo>
                <a:lnTo>
                  <a:pt x="595" y="322"/>
                </a:lnTo>
                <a:lnTo>
                  <a:pt x="595" y="366"/>
                </a:lnTo>
                <a:lnTo>
                  <a:pt x="595" y="410"/>
                </a:lnTo>
                <a:lnTo>
                  <a:pt x="580" y="454"/>
                </a:lnTo>
                <a:lnTo>
                  <a:pt x="551" y="512"/>
                </a:lnTo>
                <a:lnTo>
                  <a:pt x="522" y="556"/>
                </a:lnTo>
                <a:lnTo>
                  <a:pt x="492" y="600"/>
                </a:lnTo>
                <a:lnTo>
                  <a:pt x="448" y="629"/>
                </a:lnTo>
                <a:lnTo>
                  <a:pt x="404" y="673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63" name="Freeform 59"/>
          <p:cNvSpPr>
            <a:spLocks/>
          </p:cNvSpPr>
          <p:nvPr/>
        </p:nvSpPr>
        <p:spPr bwMode="auto">
          <a:xfrm>
            <a:off x="1644650" y="4079875"/>
            <a:ext cx="1233488" cy="1511300"/>
          </a:xfrm>
          <a:custGeom>
            <a:avLst/>
            <a:gdLst>
              <a:gd name="T0" fmla="*/ 31750 w 777"/>
              <a:gd name="T1" fmla="*/ 339725 h 952"/>
              <a:gd name="T2" fmla="*/ 46038 w 777"/>
              <a:gd name="T3" fmla="*/ 255588 h 952"/>
              <a:gd name="T4" fmla="*/ 115888 w 777"/>
              <a:gd name="T5" fmla="*/ 185738 h 952"/>
              <a:gd name="T6" fmla="*/ 209550 w 777"/>
              <a:gd name="T7" fmla="*/ 139700 h 952"/>
              <a:gd name="T8" fmla="*/ 301625 w 777"/>
              <a:gd name="T9" fmla="*/ 92075 h 952"/>
              <a:gd name="T10" fmla="*/ 371475 w 777"/>
              <a:gd name="T11" fmla="*/ 69850 h 952"/>
              <a:gd name="T12" fmla="*/ 441325 w 777"/>
              <a:gd name="T13" fmla="*/ 69850 h 952"/>
              <a:gd name="T14" fmla="*/ 511175 w 777"/>
              <a:gd name="T15" fmla="*/ 22225 h 952"/>
              <a:gd name="T16" fmla="*/ 673100 w 777"/>
              <a:gd name="T17" fmla="*/ 0 h 952"/>
              <a:gd name="T18" fmla="*/ 742950 w 777"/>
              <a:gd name="T19" fmla="*/ 0 h 952"/>
              <a:gd name="T20" fmla="*/ 812800 w 777"/>
              <a:gd name="T21" fmla="*/ 46038 h 952"/>
              <a:gd name="T22" fmla="*/ 882650 w 777"/>
              <a:gd name="T23" fmla="*/ 115888 h 952"/>
              <a:gd name="T24" fmla="*/ 952500 w 777"/>
              <a:gd name="T25" fmla="*/ 139700 h 952"/>
              <a:gd name="T26" fmla="*/ 1022350 w 777"/>
              <a:gd name="T27" fmla="*/ 207963 h 952"/>
              <a:gd name="T28" fmla="*/ 1068388 w 777"/>
              <a:gd name="T29" fmla="*/ 277813 h 952"/>
              <a:gd name="T30" fmla="*/ 1116013 w 777"/>
              <a:gd name="T31" fmla="*/ 347663 h 952"/>
              <a:gd name="T32" fmla="*/ 1162050 w 777"/>
              <a:gd name="T33" fmla="*/ 417513 h 952"/>
              <a:gd name="T34" fmla="*/ 1162050 w 777"/>
              <a:gd name="T35" fmla="*/ 487363 h 952"/>
              <a:gd name="T36" fmla="*/ 1208088 w 777"/>
              <a:gd name="T37" fmla="*/ 557213 h 952"/>
              <a:gd name="T38" fmla="*/ 1231900 w 777"/>
              <a:gd name="T39" fmla="*/ 627063 h 952"/>
              <a:gd name="T40" fmla="*/ 1231900 w 777"/>
              <a:gd name="T41" fmla="*/ 696913 h 952"/>
              <a:gd name="T42" fmla="*/ 1231900 w 777"/>
              <a:gd name="T43" fmla="*/ 766763 h 952"/>
              <a:gd name="T44" fmla="*/ 1231900 w 777"/>
              <a:gd name="T45" fmla="*/ 836613 h 952"/>
              <a:gd name="T46" fmla="*/ 1231900 w 777"/>
              <a:gd name="T47" fmla="*/ 928688 h 952"/>
              <a:gd name="T48" fmla="*/ 1208088 w 777"/>
              <a:gd name="T49" fmla="*/ 998538 h 952"/>
              <a:gd name="T50" fmla="*/ 1184275 w 777"/>
              <a:gd name="T51" fmla="*/ 1068388 h 952"/>
              <a:gd name="T52" fmla="*/ 1138238 w 777"/>
              <a:gd name="T53" fmla="*/ 1138238 h 952"/>
              <a:gd name="T54" fmla="*/ 1092200 w 777"/>
              <a:gd name="T55" fmla="*/ 1208088 h 952"/>
              <a:gd name="T56" fmla="*/ 1022350 w 777"/>
              <a:gd name="T57" fmla="*/ 1277938 h 952"/>
              <a:gd name="T58" fmla="*/ 952500 w 777"/>
              <a:gd name="T59" fmla="*/ 1347788 h 952"/>
              <a:gd name="T60" fmla="*/ 882650 w 777"/>
              <a:gd name="T61" fmla="*/ 1393825 h 952"/>
              <a:gd name="T62" fmla="*/ 812800 w 777"/>
              <a:gd name="T63" fmla="*/ 1416050 h 952"/>
              <a:gd name="T64" fmla="*/ 742950 w 777"/>
              <a:gd name="T65" fmla="*/ 1439863 h 952"/>
              <a:gd name="T66" fmla="*/ 673100 w 777"/>
              <a:gd name="T67" fmla="*/ 1463675 h 952"/>
              <a:gd name="T68" fmla="*/ 557213 w 777"/>
              <a:gd name="T69" fmla="*/ 1485900 h 952"/>
              <a:gd name="T70" fmla="*/ 465138 w 777"/>
              <a:gd name="T71" fmla="*/ 1485900 h 952"/>
              <a:gd name="T72" fmla="*/ 395288 w 777"/>
              <a:gd name="T73" fmla="*/ 1509713 h 952"/>
              <a:gd name="T74" fmla="*/ 209550 w 777"/>
              <a:gd name="T75" fmla="*/ 1509713 h 952"/>
              <a:gd name="T76" fmla="*/ 139700 w 777"/>
              <a:gd name="T77" fmla="*/ 1485900 h 952"/>
              <a:gd name="T78" fmla="*/ 93663 w 777"/>
              <a:gd name="T79" fmla="*/ 1416050 h 952"/>
              <a:gd name="T80" fmla="*/ 23813 w 777"/>
              <a:gd name="T81" fmla="*/ 1347788 h 952"/>
              <a:gd name="T82" fmla="*/ 0 w 777"/>
              <a:gd name="T83" fmla="*/ 1277938 h 952"/>
              <a:gd name="T84" fmla="*/ 0 w 777"/>
              <a:gd name="T85" fmla="*/ 1208088 h 952"/>
              <a:gd name="T86" fmla="*/ 31750 w 777"/>
              <a:gd name="T87" fmla="*/ 1177925 h 9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77"/>
              <a:gd name="T133" fmla="*/ 0 h 952"/>
              <a:gd name="T134" fmla="*/ 777 w 777"/>
              <a:gd name="T135" fmla="*/ 952 h 95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77" h="952">
                <a:moveTo>
                  <a:pt x="20" y="214"/>
                </a:moveTo>
                <a:lnTo>
                  <a:pt x="29" y="161"/>
                </a:lnTo>
                <a:lnTo>
                  <a:pt x="73" y="117"/>
                </a:lnTo>
                <a:lnTo>
                  <a:pt x="132" y="88"/>
                </a:lnTo>
                <a:lnTo>
                  <a:pt x="190" y="58"/>
                </a:lnTo>
                <a:lnTo>
                  <a:pt x="234" y="44"/>
                </a:lnTo>
                <a:lnTo>
                  <a:pt x="278" y="44"/>
                </a:lnTo>
                <a:lnTo>
                  <a:pt x="322" y="14"/>
                </a:lnTo>
                <a:lnTo>
                  <a:pt x="424" y="0"/>
                </a:lnTo>
                <a:lnTo>
                  <a:pt x="468" y="0"/>
                </a:lnTo>
                <a:lnTo>
                  <a:pt x="512" y="29"/>
                </a:lnTo>
                <a:lnTo>
                  <a:pt x="556" y="73"/>
                </a:lnTo>
                <a:lnTo>
                  <a:pt x="600" y="88"/>
                </a:lnTo>
                <a:lnTo>
                  <a:pt x="644" y="131"/>
                </a:lnTo>
                <a:lnTo>
                  <a:pt x="673" y="175"/>
                </a:lnTo>
                <a:lnTo>
                  <a:pt x="703" y="219"/>
                </a:lnTo>
                <a:lnTo>
                  <a:pt x="732" y="263"/>
                </a:lnTo>
                <a:lnTo>
                  <a:pt x="732" y="307"/>
                </a:lnTo>
                <a:lnTo>
                  <a:pt x="761" y="351"/>
                </a:lnTo>
                <a:lnTo>
                  <a:pt x="776" y="395"/>
                </a:lnTo>
                <a:lnTo>
                  <a:pt x="776" y="439"/>
                </a:lnTo>
                <a:lnTo>
                  <a:pt x="776" y="483"/>
                </a:lnTo>
                <a:lnTo>
                  <a:pt x="776" y="527"/>
                </a:lnTo>
                <a:lnTo>
                  <a:pt x="776" y="585"/>
                </a:lnTo>
                <a:lnTo>
                  <a:pt x="761" y="629"/>
                </a:lnTo>
                <a:lnTo>
                  <a:pt x="746" y="673"/>
                </a:lnTo>
                <a:lnTo>
                  <a:pt x="717" y="717"/>
                </a:lnTo>
                <a:lnTo>
                  <a:pt x="688" y="761"/>
                </a:lnTo>
                <a:lnTo>
                  <a:pt x="644" y="805"/>
                </a:lnTo>
                <a:lnTo>
                  <a:pt x="600" y="849"/>
                </a:lnTo>
                <a:lnTo>
                  <a:pt x="556" y="878"/>
                </a:lnTo>
                <a:lnTo>
                  <a:pt x="512" y="892"/>
                </a:lnTo>
                <a:lnTo>
                  <a:pt x="468" y="907"/>
                </a:lnTo>
                <a:lnTo>
                  <a:pt x="424" y="922"/>
                </a:lnTo>
                <a:lnTo>
                  <a:pt x="351" y="936"/>
                </a:lnTo>
                <a:lnTo>
                  <a:pt x="293" y="936"/>
                </a:lnTo>
                <a:lnTo>
                  <a:pt x="249" y="951"/>
                </a:lnTo>
                <a:lnTo>
                  <a:pt x="132" y="951"/>
                </a:lnTo>
                <a:lnTo>
                  <a:pt x="88" y="936"/>
                </a:lnTo>
                <a:lnTo>
                  <a:pt x="59" y="892"/>
                </a:lnTo>
                <a:lnTo>
                  <a:pt x="15" y="849"/>
                </a:lnTo>
                <a:lnTo>
                  <a:pt x="0" y="805"/>
                </a:lnTo>
                <a:lnTo>
                  <a:pt x="0" y="761"/>
                </a:lnTo>
                <a:lnTo>
                  <a:pt x="20" y="74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64" name="Freeform 60"/>
          <p:cNvSpPr>
            <a:spLocks/>
          </p:cNvSpPr>
          <p:nvPr/>
        </p:nvSpPr>
        <p:spPr bwMode="auto">
          <a:xfrm>
            <a:off x="785813" y="4419600"/>
            <a:ext cx="906462" cy="1171575"/>
          </a:xfrm>
          <a:custGeom>
            <a:avLst/>
            <a:gdLst>
              <a:gd name="T0" fmla="*/ 204787 w 571"/>
              <a:gd name="T1" fmla="*/ 0 h 738"/>
              <a:gd name="T2" fmla="*/ 115887 w 571"/>
              <a:gd name="T3" fmla="*/ 55563 h 738"/>
              <a:gd name="T4" fmla="*/ 69850 w 571"/>
              <a:gd name="T5" fmla="*/ 147638 h 738"/>
              <a:gd name="T6" fmla="*/ 46037 w 571"/>
              <a:gd name="T7" fmla="*/ 217488 h 738"/>
              <a:gd name="T8" fmla="*/ 22225 w 571"/>
              <a:gd name="T9" fmla="*/ 287338 h 738"/>
              <a:gd name="T10" fmla="*/ 0 w 571"/>
              <a:gd name="T11" fmla="*/ 357188 h 738"/>
              <a:gd name="T12" fmla="*/ 0 w 571"/>
              <a:gd name="T13" fmla="*/ 427038 h 738"/>
              <a:gd name="T14" fmla="*/ 0 w 571"/>
              <a:gd name="T15" fmla="*/ 496888 h 738"/>
              <a:gd name="T16" fmla="*/ 0 w 571"/>
              <a:gd name="T17" fmla="*/ 588963 h 738"/>
              <a:gd name="T18" fmla="*/ 0 w 571"/>
              <a:gd name="T19" fmla="*/ 658813 h 738"/>
              <a:gd name="T20" fmla="*/ 22225 w 571"/>
              <a:gd name="T21" fmla="*/ 752475 h 738"/>
              <a:gd name="T22" fmla="*/ 22225 w 571"/>
              <a:gd name="T23" fmla="*/ 844550 h 738"/>
              <a:gd name="T24" fmla="*/ 46037 w 571"/>
              <a:gd name="T25" fmla="*/ 914400 h 738"/>
              <a:gd name="T26" fmla="*/ 69850 w 571"/>
              <a:gd name="T27" fmla="*/ 984250 h 738"/>
              <a:gd name="T28" fmla="*/ 115887 w 571"/>
              <a:gd name="T29" fmla="*/ 1054100 h 738"/>
              <a:gd name="T30" fmla="*/ 161925 w 571"/>
              <a:gd name="T31" fmla="*/ 1123950 h 738"/>
              <a:gd name="T32" fmla="*/ 231775 w 571"/>
              <a:gd name="T33" fmla="*/ 1169988 h 738"/>
              <a:gd name="T34" fmla="*/ 301625 w 571"/>
              <a:gd name="T35" fmla="*/ 1169988 h 738"/>
              <a:gd name="T36" fmla="*/ 393700 w 571"/>
              <a:gd name="T37" fmla="*/ 1169988 h 738"/>
              <a:gd name="T38" fmla="*/ 533400 w 571"/>
              <a:gd name="T39" fmla="*/ 1169988 h 738"/>
              <a:gd name="T40" fmla="*/ 603250 w 571"/>
              <a:gd name="T41" fmla="*/ 1169988 h 738"/>
              <a:gd name="T42" fmla="*/ 673100 w 571"/>
              <a:gd name="T43" fmla="*/ 1146175 h 738"/>
              <a:gd name="T44" fmla="*/ 742950 w 571"/>
              <a:gd name="T45" fmla="*/ 1100138 h 738"/>
              <a:gd name="T46" fmla="*/ 812800 w 571"/>
              <a:gd name="T47" fmla="*/ 1054100 h 738"/>
              <a:gd name="T48" fmla="*/ 858837 w 571"/>
              <a:gd name="T49" fmla="*/ 984250 h 738"/>
              <a:gd name="T50" fmla="*/ 904875 w 571"/>
              <a:gd name="T51" fmla="*/ 914400 h 73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71"/>
              <a:gd name="T79" fmla="*/ 0 h 738"/>
              <a:gd name="T80" fmla="*/ 571 w 571"/>
              <a:gd name="T81" fmla="*/ 738 h 73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71" h="738">
                <a:moveTo>
                  <a:pt x="129" y="0"/>
                </a:moveTo>
                <a:lnTo>
                  <a:pt x="73" y="35"/>
                </a:lnTo>
                <a:lnTo>
                  <a:pt x="44" y="93"/>
                </a:lnTo>
                <a:lnTo>
                  <a:pt x="29" y="137"/>
                </a:lnTo>
                <a:lnTo>
                  <a:pt x="14" y="181"/>
                </a:lnTo>
                <a:lnTo>
                  <a:pt x="0" y="225"/>
                </a:lnTo>
                <a:lnTo>
                  <a:pt x="0" y="269"/>
                </a:lnTo>
                <a:lnTo>
                  <a:pt x="0" y="313"/>
                </a:lnTo>
                <a:lnTo>
                  <a:pt x="0" y="371"/>
                </a:lnTo>
                <a:lnTo>
                  <a:pt x="0" y="415"/>
                </a:lnTo>
                <a:lnTo>
                  <a:pt x="14" y="474"/>
                </a:lnTo>
                <a:lnTo>
                  <a:pt x="14" y="532"/>
                </a:lnTo>
                <a:lnTo>
                  <a:pt x="29" y="576"/>
                </a:lnTo>
                <a:lnTo>
                  <a:pt x="44" y="620"/>
                </a:lnTo>
                <a:lnTo>
                  <a:pt x="73" y="664"/>
                </a:lnTo>
                <a:lnTo>
                  <a:pt x="102" y="708"/>
                </a:lnTo>
                <a:lnTo>
                  <a:pt x="146" y="737"/>
                </a:lnTo>
                <a:lnTo>
                  <a:pt x="190" y="737"/>
                </a:lnTo>
                <a:lnTo>
                  <a:pt x="248" y="737"/>
                </a:lnTo>
                <a:lnTo>
                  <a:pt x="336" y="737"/>
                </a:lnTo>
                <a:lnTo>
                  <a:pt x="380" y="737"/>
                </a:lnTo>
                <a:lnTo>
                  <a:pt x="424" y="722"/>
                </a:lnTo>
                <a:lnTo>
                  <a:pt x="468" y="693"/>
                </a:lnTo>
                <a:lnTo>
                  <a:pt x="512" y="664"/>
                </a:lnTo>
                <a:lnTo>
                  <a:pt x="541" y="620"/>
                </a:lnTo>
                <a:lnTo>
                  <a:pt x="570" y="57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65" name="Line 61"/>
          <p:cNvSpPr>
            <a:spLocks noChangeShapeType="1"/>
          </p:cNvSpPr>
          <p:nvPr/>
        </p:nvSpPr>
        <p:spPr bwMode="auto">
          <a:xfrm>
            <a:off x="996950" y="4425950"/>
            <a:ext cx="12827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66" name="Freeform 62"/>
          <p:cNvSpPr>
            <a:spLocks/>
          </p:cNvSpPr>
          <p:nvPr/>
        </p:nvSpPr>
        <p:spPr bwMode="auto">
          <a:xfrm>
            <a:off x="990600" y="3940175"/>
            <a:ext cx="2259013" cy="1651000"/>
          </a:xfrm>
          <a:custGeom>
            <a:avLst/>
            <a:gdLst>
              <a:gd name="T0" fmla="*/ 0 w 1423"/>
              <a:gd name="T1" fmla="*/ 479425 h 1040"/>
              <a:gd name="T2" fmla="*/ 73025 w 1423"/>
              <a:gd name="T3" fmla="*/ 395288 h 1040"/>
              <a:gd name="T4" fmla="*/ 96838 w 1423"/>
              <a:gd name="T5" fmla="*/ 325438 h 1040"/>
              <a:gd name="T6" fmla="*/ 166688 w 1423"/>
              <a:gd name="T7" fmla="*/ 279400 h 1040"/>
              <a:gd name="T8" fmla="*/ 236538 w 1423"/>
              <a:gd name="T9" fmla="*/ 231775 h 1040"/>
              <a:gd name="T10" fmla="*/ 306388 w 1423"/>
              <a:gd name="T11" fmla="*/ 185738 h 1040"/>
              <a:gd name="T12" fmla="*/ 398463 w 1423"/>
              <a:gd name="T13" fmla="*/ 139700 h 1040"/>
              <a:gd name="T14" fmla="*/ 468313 w 1423"/>
              <a:gd name="T15" fmla="*/ 139700 h 1040"/>
              <a:gd name="T16" fmla="*/ 538163 w 1423"/>
              <a:gd name="T17" fmla="*/ 115888 h 1040"/>
              <a:gd name="T18" fmla="*/ 630238 w 1423"/>
              <a:gd name="T19" fmla="*/ 92075 h 1040"/>
              <a:gd name="T20" fmla="*/ 700088 w 1423"/>
              <a:gd name="T21" fmla="*/ 69850 h 1040"/>
              <a:gd name="T22" fmla="*/ 769938 w 1423"/>
              <a:gd name="T23" fmla="*/ 69850 h 1040"/>
              <a:gd name="T24" fmla="*/ 863600 w 1423"/>
              <a:gd name="T25" fmla="*/ 69850 h 1040"/>
              <a:gd name="T26" fmla="*/ 933450 w 1423"/>
              <a:gd name="T27" fmla="*/ 69850 h 1040"/>
              <a:gd name="T28" fmla="*/ 1003300 w 1423"/>
              <a:gd name="T29" fmla="*/ 46038 h 1040"/>
              <a:gd name="T30" fmla="*/ 1095375 w 1423"/>
              <a:gd name="T31" fmla="*/ 46038 h 1040"/>
              <a:gd name="T32" fmla="*/ 1189038 w 1423"/>
              <a:gd name="T33" fmla="*/ 23813 h 1040"/>
              <a:gd name="T34" fmla="*/ 1281113 w 1423"/>
              <a:gd name="T35" fmla="*/ 0 h 1040"/>
              <a:gd name="T36" fmla="*/ 1374775 w 1423"/>
              <a:gd name="T37" fmla="*/ 0 h 1040"/>
              <a:gd name="T38" fmla="*/ 1466850 w 1423"/>
              <a:gd name="T39" fmla="*/ 0 h 1040"/>
              <a:gd name="T40" fmla="*/ 1560513 w 1423"/>
              <a:gd name="T41" fmla="*/ 23813 h 1040"/>
              <a:gd name="T42" fmla="*/ 1630363 w 1423"/>
              <a:gd name="T43" fmla="*/ 69850 h 1040"/>
              <a:gd name="T44" fmla="*/ 1700213 w 1423"/>
              <a:gd name="T45" fmla="*/ 92075 h 1040"/>
              <a:gd name="T46" fmla="*/ 1770063 w 1423"/>
              <a:gd name="T47" fmla="*/ 139700 h 1040"/>
              <a:gd name="T48" fmla="*/ 1862138 w 1423"/>
              <a:gd name="T49" fmla="*/ 209550 h 1040"/>
              <a:gd name="T50" fmla="*/ 1931988 w 1423"/>
              <a:gd name="T51" fmla="*/ 255588 h 1040"/>
              <a:gd name="T52" fmla="*/ 2025650 w 1423"/>
              <a:gd name="T53" fmla="*/ 441325 h 1040"/>
              <a:gd name="T54" fmla="*/ 2071688 w 1423"/>
              <a:gd name="T55" fmla="*/ 511175 h 1040"/>
              <a:gd name="T56" fmla="*/ 2141538 w 1423"/>
              <a:gd name="T57" fmla="*/ 581025 h 1040"/>
              <a:gd name="T58" fmla="*/ 2163763 w 1423"/>
              <a:gd name="T59" fmla="*/ 650875 h 1040"/>
              <a:gd name="T60" fmla="*/ 2187575 w 1423"/>
              <a:gd name="T61" fmla="*/ 720725 h 1040"/>
              <a:gd name="T62" fmla="*/ 2211388 w 1423"/>
              <a:gd name="T63" fmla="*/ 790575 h 1040"/>
              <a:gd name="T64" fmla="*/ 2233613 w 1423"/>
              <a:gd name="T65" fmla="*/ 882650 h 1040"/>
              <a:gd name="T66" fmla="*/ 2257425 w 1423"/>
              <a:gd name="T67" fmla="*/ 976313 h 1040"/>
              <a:gd name="T68" fmla="*/ 2257425 w 1423"/>
              <a:gd name="T69" fmla="*/ 1068388 h 1040"/>
              <a:gd name="T70" fmla="*/ 2257425 w 1423"/>
              <a:gd name="T71" fmla="*/ 1138238 h 1040"/>
              <a:gd name="T72" fmla="*/ 2257425 w 1423"/>
              <a:gd name="T73" fmla="*/ 1208088 h 1040"/>
              <a:gd name="T74" fmla="*/ 2257425 w 1423"/>
              <a:gd name="T75" fmla="*/ 1277938 h 1040"/>
              <a:gd name="T76" fmla="*/ 2257425 w 1423"/>
              <a:gd name="T77" fmla="*/ 1347788 h 1040"/>
              <a:gd name="T78" fmla="*/ 2211388 w 1423"/>
              <a:gd name="T79" fmla="*/ 1417638 h 1040"/>
              <a:gd name="T80" fmla="*/ 2187575 w 1423"/>
              <a:gd name="T81" fmla="*/ 1487488 h 1040"/>
              <a:gd name="T82" fmla="*/ 2117725 w 1423"/>
              <a:gd name="T83" fmla="*/ 1555750 h 1040"/>
              <a:gd name="T84" fmla="*/ 2025650 w 1423"/>
              <a:gd name="T85" fmla="*/ 1579563 h 1040"/>
              <a:gd name="T86" fmla="*/ 1955800 w 1423"/>
              <a:gd name="T87" fmla="*/ 1649413 h 1040"/>
              <a:gd name="T88" fmla="*/ 1770063 w 1423"/>
              <a:gd name="T89" fmla="*/ 1649413 h 1040"/>
              <a:gd name="T90" fmla="*/ 1676400 w 1423"/>
              <a:gd name="T91" fmla="*/ 1649413 h 1040"/>
              <a:gd name="T92" fmla="*/ 1582738 w 1423"/>
              <a:gd name="T93" fmla="*/ 1649413 h 1040"/>
              <a:gd name="T94" fmla="*/ 1490663 w 1423"/>
              <a:gd name="T95" fmla="*/ 1603375 h 1040"/>
              <a:gd name="T96" fmla="*/ 1444625 w 1423"/>
              <a:gd name="T97" fmla="*/ 1533525 h 1040"/>
              <a:gd name="T98" fmla="*/ 1374775 w 1423"/>
              <a:gd name="T99" fmla="*/ 1463675 h 1040"/>
              <a:gd name="T100" fmla="*/ 1350963 w 1423"/>
              <a:gd name="T101" fmla="*/ 1393825 h 10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423"/>
              <a:gd name="T154" fmla="*/ 0 h 1040"/>
              <a:gd name="T155" fmla="*/ 1423 w 1423"/>
              <a:gd name="T156" fmla="*/ 1040 h 104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423" h="1040">
                <a:moveTo>
                  <a:pt x="0" y="302"/>
                </a:moveTo>
                <a:lnTo>
                  <a:pt x="46" y="249"/>
                </a:lnTo>
                <a:lnTo>
                  <a:pt x="61" y="205"/>
                </a:lnTo>
                <a:lnTo>
                  <a:pt x="105" y="176"/>
                </a:lnTo>
                <a:lnTo>
                  <a:pt x="149" y="146"/>
                </a:lnTo>
                <a:lnTo>
                  <a:pt x="193" y="117"/>
                </a:lnTo>
                <a:lnTo>
                  <a:pt x="251" y="88"/>
                </a:lnTo>
                <a:lnTo>
                  <a:pt x="295" y="88"/>
                </a:lnTo>
                <a:lnTo>
                  <a:pt x="339" y="73"/>
                </a:lnTo>
                <a:lnTo>
                  <a:pt x="397" y="58"/>
                </a:lnTo>
                <a:lnTo>
                  <a:pt x="441" y="44"/>
                </a:lnTo>
                <a:lnTo>
                  <a:pt x="485" y="44"/>
                </a:lnTo>
                <a:lnTo>
                  <a:pt x="544" y="44"/>
                </a:lnTo>
                <a:lnTo>
                  <a:pt x="588" y="44"/>
                </a:lnTo>
                <a:lnTo>
                  <a:pt x="632" y="29"/>
                </a:lnTo>
                <a:lnTo>
                  <a:pt x="690" y="29"/>
                </a:lnTo>
                <a:lnTo>
                  <a:pt x="749" y="15"/>
                </a:lnTo>
                <a:lnTo>
                  <a:pt x="807" y="0"/>
                </a:lnTo>
                <a:lnTo>
                  <a:pt x="866" y="0"/>
                </a:lnTo>
                <a:lnTo>
                  <a:pt x="924" y="0"/>
                </a:lnTo>
                <a:lnTo>
                  <a:pt x="983" y="15"/>
                </a:lnTo>
                <a:lnTo>
                  <a:pt x="1027" y="44"/>
                </a:lnTo>
                <a:lnTo>
                  <a:pt x="1071" y="58"/>
                </a:lnTo>
                <a:lnTo>
                  <a:pt x="1115" y="88"/>
                </a:lnTo>
                <a:lnTo>
                  <a:pt x="1173" y="132"/>
                </a:lnTo>
                <a:lnTo>
                  <a:pt x="1217" y="161"/>
                </a:lnTo>
                <a:lnTo>
                  <a:pt x="1276" y="278"/>
                </a:lnTo>
                <a:lnTo>
                  <a:pt x="1305" y="322"/>
                </a:lnTo>
                <a:lnTo>
                  <a:pt x="1349" y="366"/>
                </a:lnTo>
                <a:lnTo>
                  <a:pt x="1363" y="410"/>
                </a:lnTo>
                <a:lnTo>
                  <a:pt x="1378" y="454"/>
                </a:lnTo>
                <a:lnTo>
                  <a:pt x="1393" y="498"/>
                </a:lnTo>
                <a:lnTo>
                  <a:pt x="1407" y="556"/>
                </a:lnTo>
                <a:lnTo>
                  <a:pt x="1422" y="615"/>
                </a:lnTo>
                <a:lnTo>
                  <a:pt x="1422" y="673"/>
                </a:lnTo>
                <a:lnTo>
                  <a:pt x="1422" y="717"/>
                </a:lnTo>
                <a:lnTo>
                  <a:pt x="1422" y="761"/>
                </a:lnTo>
                <a:lnTo>
                  <a:pt x="1422" y="805"/>
                </a:lnTo>
                <a:lnTo>
                  <a:pt x="1422" y="849"/>
                </a:lnTo>
                <a:lnTo>
                  <a:pt x="1393" y="893"/>
                </a:lnTo>
                <a:lnTo>
                  <a:pt x="1378" y="937"/>
                </a:lnTo>
                <a:lnTo>
                  <a:pt x="1334" y="980"/>
                </a:lnTo>
                <a:lnTo>
                  <a:pt x="1276" y="995"/>
                </a:lnTo>
                <a:lnTo>
                  <a:pt x="1232" y="1039"/>
                </a:lnTo>
                <a:lnTo>
                  <a:pt x="1115" y="1039"/>
                </a:lnTo>
                <a:lnTo>
                  <a:pt x="1056" y="1039"/>
                </a:lnTo>
                <a:lnTo>
                  <a:pt x="997" y="1039"/>
                </a:lnTo>
                <a:lnTo>
                  <a:pt x="939" y="1010"/>
                </a:lnTo>
                <a:lnTo>
                  <a:pt x="910" y="966"/>
                </a:lnTo>
                <a:lnTo>
                  <a:pt x="866" y="922"/>
                </a:lnTo>
                <a:lnTo>
                  <a:pt x="851" y="878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67" name="Freeform 63"/>
          <p:cNvSpPr>
            <a:spLocks/>
          </p:cNvSpPr>
          <p:nvPr/>
        </p:nvSpPr>
        <p:spPr bwMode="auto">
          <a:xfrm>
            <a:off x="460375" y="4335463"/>
            <a:ext cx="1812925" cy="1581150"/>
          </a:xfrm>
          <a:custGeom>
            <a:avLst/>
            <a:gdLst>
              <a:gd name="T0" fmla="*/ 530225 w 1142"/>
              <a:gd name="T1" fmla="*/ 84138 h 996"/>
              <a:gd name="T2" fmla="*/ 441325 w 1142"/>
              <a:gd name="T3" fmla="*/ 0 h 996"/>
              <a:gd name="T4" fmla="*/ 301625 w 1142"/>
              <a:gd name="T5" fmla="*/ 0 h 996"/>
              <a:gd name="T6" fmla="*/ 161925 w 1142"/>
              <a:gd name="T7" fmla="*/ 0 h 996"/>
              <a:gd name="T8" fmla="*/ 115888 w 1142"/>
              <a:gd name="T9" fmla="*/ 69850 h 996"/>
              <a:gd name="T10" fmla="*/ 69850 w 1142"/>
              <a:gd name="T11" fmla="*/ 139700 h 996"/>
              <a:gd name="T12" fmla="*/ 46038 w 1142"/>
              <a:gd name="T13" fmla="*/ 231775 h 996"/>
              <a:gd name="T14" fmla="*/ 46038 w 1142"/>
              <a:gd name="T15" fmla="*/ 301625 h 996"/>
              <a:gd name="T16" fmla="*/ 46038 w 1142"/>
              <a:gd name="T17" fmla="*/ 371475 h 996"/>
              <a:gd name="T18" fmla="*/ 22225 w 1142"/>
              <a:gd name="T19" fmla="*/ 463550 h 996"/>
              <a:gd name="T20" fmla="*/ 0 w 1142"/>
              <a:gd name="T21" fmla="*/ 557213 h 996"/>
              <a:gd name="T22" fmla="*/ 0 w 1142"/>
              <a:gd name="T23" fmla="*/ 627063 h 996"/>
              <a:gd name="T24" fmla="*/ 0 w 1142"/>
              <a:gd name="T25" fmla="*/ 696913 h 996"/>
              <a:gd name="T26" fmla="*/ 0 w 1142"/>
              <a:gd name="T27" fmla="*/ 766763 h 996"/>
              <a:gd name="T28" fmla="*/ 0 w 1142"/>
              <a:gd name="T29" fmla="*/ 858838 h 996"/>
              <a:gd name="T30" fmla="*/ 0 w 1142"/>
              <a:gd name="T31" fmla="*/ 928688 h 996"/>
              <a:gd name="T32" fmla="*/ 0 w 1142"/>
              <a:gd name="T33" fmla="*/ 998538 h 996"/>
              <a:gd name="T34" fmla="*/ 0 w 1142"/>
              <a:gd name="T35" fmla="*/ 1068388 h 996"/>
              <a:gd name="T36" fmla="*/ 0 w 1142"/>
              <a:gd name="T37" fmla="*/ 1160463 h 996"/>
              <a:gd name="T38" fmla="*/ 22225 w 1142"/>
              <a:gd name="T39" fmla="*/ 1230313 h 996"/>
              <a:gd name="T40" fmla="*/ 69850 w 1142"/>
              <a:gd name="T41" fmla="*/ 1300163 h 996"/>
              <a:gd name="T42" fmla="*/ 139700 w 1142"/>
              <a:gd name="T43" fmla="*/ 1370013 h 996"/>
              <a:gd name="T44" fmla="*/ 231775 w 1142"/>
              <a:gd name="T45" fmla="*/ 1439863 h 996"/>
              <a:gd name="T46" fmla="*/ 301625 w 1142"/>
              <a:gd name="T47" fmla="*/ 1463675 h 996"/>
              <a:gd name="T48" fmla="*/ 371475 w 1142"/>
              <a:gd name="T49" fmla="*/ 1509713 h 996"/>
              <a:gd name="T50" fmla="*/ 511175 w 1142"/>
              <a:gd name="T51" fmla="*/ 1509713 h 996"/>
              <a:gd name="T52" fmla="*/ 673100 w 1142"/>
              <a:gd name="T53" fmla="*/ 1509713 h 996"/>
              <a:gd name="T54" fmla="*/ 742950 w 1142"/>
              <a:gd name="T55" fmla="*/ 1533525 h 996"/>
              <a:gd name="T56" fmla="*/ 836613 w 1142"/>
              <a:gd name="T57" fmla="*/ 1533525 h 996"/>
              <a:gd name="T58" fmla="*/ 928688 w 1142"/>
              <a:gd name="T59" fmla="*/ 1555750 h 996"/>
              <a:gd name="T60" fmla="*/ 1114425 w 1142"/>
              <a:gd name="T61" fmla="*/ 1555750 h 996"/>
              <a:gd name="T62" fmla="*/ 1300163 w 1142"/>
              <a:gd name="T63" fmla="*/ 1579563 h 996"/>
              <a:gd name="T64" fmla="*/ 1393825 w 1142"/>
              <a:gd name="T65" fmla="*/ 1579563 h 996"/>
              <a:gd name="T66" fmla="*/ 1463675 w 1142"/>
              <a:gd name="T67" fmla="*/ 1579563 h 996"/>
              <a:gd name="T68" fmla="*/ 1533525 w 1142"/>
              <a:gd name="T69" fmla="*/ 1555750 h 996"/>
              <a:gd name="T70" fmla="*/ 1579563 w 1142"/>
              <a:gd name="T71" fmla="*/ 1485900 h 996"/>
              <a:gd name="T72" fmla="*/ 1649413 w 1142"/>
              <a:gd name="T73" fmla="*/ 1439863 h 996"/>
              <a:gd name="T74" fmla="*/ 1671638 w 1142"/>
              <a:gd name="T75" fmla="*/ 1370013 h 996"/>
              <a:gd name="T76" fmla="*/ 1695450 w 1142"/>
              <a:gd name="T77" fmla="*/ 1300163 h 996"/>
              <a:gd name="T78" fmla="*/ 1741488 w 1142"/>
              <a:gd name="T79" fmla="*/ 1208088 h 996"/>
              <a:gd name="T80" fmla="*/ 1765300 w 1142"/>
              <a:gd name="T81" fmla="*/ 1114425 h 996"/>
              <a:gd name="T82" fmla="*/ 1789113 w 1142"/>
              <a:gd name="T83" fmla="*/ 1044575 h 996"/>
              <a:gd name="T84" fmla="*/ 1811338 w 1142"/>
              <a:gd name="T85" fmla="*/ 974725 h 99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42"/>
              <a:gd name="T130" fmla="*/ 0 h 996"/>
              <a:gd name="T131" fmla="*/ 1142 w 1142"/>
              <a:gd name="T132" fmla="*/ 996 h 99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42" h="996">
                <a:moveTo>
                  <a:pt x="334" y="53"/>
                </a:moveTo>
                <a:lnTo>
                  <a:pt x="278" y="0"/>
                </a:lnTo>
                <a:lnTo>
                  <a:pt x="190" y="0"/>
                </a:lnTo>
                <a:lnTo>
                  <a:pt x="102" y="0"/>
                </a:lnTo>
                <a:lnTo>
                  <a:pt x="73" y="44"/>
                </a:lnTo>
                <a:lnTo>
                  <a:pt x="44" y="88"/>
                </a:lnTo>
                <a:lnTo>
                  <a:pt x="29" y="146"/>
                </a:lnTo>
                <a:lnTo>
                  <a:pt x="29" y="190"/>
                </a:lnTo>
                <a:lnTo>
                  <a:pt x="29" y="234"/>
                </a:lnTo>
                <a:lnTo>
                  <a:pt x="14" y="292"/>
                </a:lnTo>
                <a:lnTo>
                  <a:pt x="0" y="351"/>
                </a:lnTo>
                <a:lnTo>
                  <a:pt x="0" y="395"/>
                </a:lnTo>
                <a:lnTo>
                  <a:pt x="0" y="439"/>
                </a:lnTo>
                <a:lnTo>
                  <a:pt x="0" y="483"/>
                </a:lnTo>
                <a:lnTo>
                  <a:pt x="0" y="541"/>
                </a:lnTo>
                <a:lnTo>
                  <a:pt x="0" y="585"/>
                </a:lnTo>
                <a:lnTo>
                  <a:pt x="0" y="629"/>
                </a:lnTo>
                <a:lnTo>
                  <a:pt x="0" y="673"/>
                </a:lnTo>
                <a:lnTo>
                  <a:pt x="0" y="731"/>
                </a:lnTo>
                <a:lnTo>
                  <a:pt x="14" y="775"/>
                </a:lnTo>
                <a:lnTo>
                  <a:pt x="44" y="819"/>
                </a:lnTo>
                <a:lnTo>
                  <a:pt x="88" y="863"/>
                </a:lnTo>
                <a:lnTo>
                  <a:pt x="146" y="907"/>
                </a:lnTo>
                <a:lnTo>
                  <a:pt x="190" y="922"/>
                </a:lnTo>
                <a:lnTo>
                  <a:pt x="234" y="951"/>
                </a:lnTo>
                <a:lnTo>
                  <a:pt x="322" y="951"/>
                </a:lnTo>
                <a:lnTo>
                  <a:pt x="424" y="951"/>
                </a:lnTo>
                <a:lnTo>
                  <a:pt x="468" y="966"/>
                </a:lnTo>
                <a:lnTo>
                  <a:pt x="527" y="966"/>
                </a:lnTo>
                <a:lnTo>
                  <a:pt x="585" y="980"/>
                </a:lnTo>
                <a:lnTo>
                  <a:pt x="702" y="980"/>
                </a:lnTo>
                <a:lnTo>
                  <a:pt x="819" y="995"/>
                </a:lnTo>
                <a:lnTo>
                  <a:pt x="878" y="995"/>
                </a:lnTo>
                <a:lnTo>
                  <a:pt x="922" y="995"/>
                </a:lnTo>
                <a:lnTo>
                  <a:pt x="966" y="980"/>
                </a:lnTo>
                <a:lnTo>
                  <a:pt x="995" y="936"/>
                </a:lnTo>
                <a:lnTo>
                  <a:pt x="1039" y="907"/>
                </a:lnTo>
                <a:lnTo>
                  <a:pt x="1053" y="863"/>
                </a:lnTo>
                <a:lnTo>
                  <a:pt x="1068" y="819"/>
                </a:lnTo>
                <a:lnTo>
                  <a:pt x="1097" y="761"/>
                </a:lnTo>
                <a:lnTo>
                  <a:pt x="1112" y="702"/>
                </a:lnTo>
                <a:lnTo>
                  <a:pt x="1127" y="658"/>
                </a:lnTo>
                <a:lnTo>
                  <a:pt x="1141" y="614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3871913" y="3795713"/>
            <a:ext cx="4794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/>
              <a:t>Therefore, any graph containing </a:t>
            </a:r>
            <a:r>
              <a:rPr lang="en-US" altLang="zh-TW" b="1" i="1"/>
              <a:t>K</a:t>
            </a:r>
            <a:r>
              <a:rPr lang="en-US" altLang="zh-TW" b="1" baseline="-25000"/>
              <a:t>5</a:t>
            </a:r>
            <a:endParaRPr lang="en-US" altLang="zh-TW" b="1"/>
          </a:p>
          <a:p>
            <a:r>
              <a:rPr lang="en-US" altLang="zh-TW" b="1"/>
              <a:t>or </a:t>
            </a:r>
            <a:r>
              <a:rPr lang="en-US" altLang="zh-TW" b="1" i="1"/>
              <a:t>K</a:t>
            </a:r>
            <a:r>
              <a:rPr lang="en-US" altLang="zh-TW" b="1" baseline="-25000"/>
              <a:t>4,4</a:t>
            </a:r>
            <a:r>
              <a:rPr lang="en-US" altLang="zh-TW" b="1"/>
              <a:t> is nonplanar.</a:t>
            </a:r>
          </a:p>
        </p:txBody>
      </p:sp>
    </p:spTree>
    <p:extLst>
      <p:ext uri="{BB962C8B-B14F-4D97-AF65-F5344CB8AC3E}">
        <p14:creationId xmlns:p14="http://schemas.microsoft.com/office/powerpoint/2010/main" val="801528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90513" y="747713"/>
            <a:ext cx="1524201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/>
              <a:t>Planar Graphs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54150" y="1454150"/>
            <a:ext cx="1739900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454150" y="1454150"/>
            <a:ext cx="1739900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1447800" y="1447800"/>
            <a:ext cx="2106613" cy="2052638"/>
          </a:xfrm>
          <a:custGeom>
            <a:avLst/>
            <a:gdLst>
              <a:gd name="T0" fmla="*/ 1752600 w 1327"/>
              <a:gd name="T1" fmla="*/ 0 h 1293"/>
              <a:gd name="T2" fmla="*/ 1825625 w 1327"/>
              <a:gd name="T3" fmla="*/ 30163 h 1293"/>
              <a:gd name="T4" fmla="*/ 1849438 w 1327"/>
              <a:gd name="T5" fmla="*/ 100013 h 1293"/>
              <a:gd name="T6" fmla="*/ 1873250 w 1327"/>
              <a:gd name="T7" fmla="*/ 169863 h 1293"/>
              <a:gd name="T8" fmla="*/ 1919288 w 1327"/>
              <a:gd name="T9" fmla="*/ 239713 h 1293"/>
              <a:gd name="T10" fmla="*/ 1941513 w 1327"/>
              <a:gd name="T11" fmla="*/ 309563 h 1293"/>
              <a:gd name="T12" fmla="*/ 1965325 w 1327"/>
              <a:gd name="T13" fmla="*/ 379413 h 1293"/>
              <a:gd name="T14" fmla="*/ 1965325 w 1327"/>
              <a:gd name="T15" fmla="*/ 449263 h 1293"/>
              <a:gd name="T16" fmla="*/ 1989138 w 1327"/>
              <a:gd name="T17" fmla="*/ 519113 h 1293"/>
              <a:gd name="T18" fmla="*/ 2011363 w 1327"/>
              <a:gd name="T19" fmla="*/ 588963 h 1293"/>
              <a:gd name="T20" fmla="*/ 2035175 w 1327"/>
              <a:gd name="T21" fmla="*/ 681038 h 1293"/>
              <a:gd name="T22" fmla="*/ 2035175 w 1327"/>
              <a:gd name="T23" fmla="*/ 750888 h 1293"/>
              <a:gd name="T24" fmla="*/ 2035175 w 1327"/>
              <a:gd name="T25" fmla="*/ 820738 h 1293"/>
              <a:gd name="T26" fmla="*/ 2035175 w 1327"/>
              <a:gd name="T27" fmla="*/ 890588 h 1293"/>
              <a:gd name="T28" fmla="*/ 2058988 w 1327"/>
              <a:gd name="T29" fmla="*/ 960438 h 1293"/>
              <a:gd name="T30" fmla="*/ 2058988 w 1327"/>
              <a:gd name="T31" fmla="*/ 1030288 h 1293"/>
              <a:gd name="T32" fmla="*/ 2058988 w 1327"/>
              <a:gd name="T33" fmla="*/ 1122363 h 1293"/>
              <a:gd name="T34" fmla="*/ 2058988 w 1327"/>
              <a:gd name="T35" fmla="*/ 1192213 h 1293"/>
              <a:gd name="T36" fmla="*/ 2081213 w 1327"/>
              <a:gd name="T37" fmla="*/ 1262063 h 1293"/>
              <a:gd name="T38" fmla="*/ 2105025 w 1327"/>
              <a:gd name="T39" fmla="*/ 1331913 h 1293"/>
              <a:gd name="T40" fmla="*/ 2105025 w 1327"/>
              <a:gd name="T41" fmla="*/ 1401763 h 1293"/>
              <a:gd name="T42" fmla="*/ 2105025 w 1327"/>
              <a:gd name="T43" fmla="*/ 1471613 h 1293"/>
              <a:gd name="T44" fmla="*/ 2105025 w 1327"/>
              <a:gd name="T45" fmla="*/ 1563688 h 1293"/>
              <a:gd name="T46" fmla="*/ 2105025 w 1327"/>
              <a:gd name="T47" fmla="*/ 1633538 h 1293"/>
              <a:gd name="T48" fmla="*/ 2105025 w 1327"/>
              <a:gd name="T49" fmla="*/ 1703388 h 1293"/>
              <a:gd name="T50" fmla="*/ 2081213 w 1327"/>
              <a:gd name="T51" fmla="*/ 1773238 h 1293"/>
              <a:gd name="T52" fmla="*/ 2058988 w 1327"/>
              <a:gd name="T53" fmla="*/ 1843088 h 1293"/>
              <a:gd name="T54" fmla="*/ 1989138 w 1327"/>
              <a:gd name="T55" fmla="*/ 1865313 h 1293"/>
              <a:gd name="T56" fmla="*/ 1919288 w 1327"/>
              <a:gd name="T57" fmla="*/ 1935163 h 1293"/>
              <a:gd name="T58" fmla="*/ 1849438 w 1327"/>
              <a:gd name="T59" fmla="*/ 1958975 h 1293"/>
              <a:gd name="T60" fmla="*/ 1663700 w 1327"/>
              <a:gd name="T61" fmla="*/ 2005013 h 1293"/>
              <a:gd name="T62" fmla="*/ 1477963 w 1327"/>
              <a:gd name="T63" fmla="*/ 2028825 h 1293"/>
              <a:gd name="T64" fmla="*/ 1338263 w 1327"/>
              <a:gd name="T65" fmla="*/ 2051050 h 1293"/>
              <a:gd name="T66" fmla="*/ 1244600 w 1327"/>
              <a:gd name="T67" fmla="*/ 2051050 h 1293"/>
              <a:gd name="T68" fmla="*/ 1174750 w 1327"/>
              <a:gd name="T69" fmla="*/ 2051050 h 1293"/>
              <a:gd name="T70" fmla="*/ 989013 w 1327"/>
              <a:gd name="T71" fmla="*/ 2051050 h 1293"/>
              <a:gd name="T72" fmla="*/ 896938 w 1327"/>
              <a:gd name="T73" fmla="*/ 2051050 h 1293"/>
              <a:gd name="T74" fmla="*/ 827088 w 1327"/>
              <a:gd name="T75" fmla="*/ 2051050 h 1293"/>
              <a:gd name="T76" fmla="*/ 757238 w 1327"/>
              <a:gd name="T77" fmla="*/ 2051050 h 1293"/>
              <a:gd name="T78" fmla="*/ 687388 w 1327"/>
              <a:gd name="T79" fmla="*/ 2028825 h 1293"/>
              <a:gd name="T80" fmla="*/ 617538 w 1327"/>
              <a:gd name="T81" fmla="*/ 2005013 h 1293"/>
              <a:gd name="T82" fmla="*/ 547688 w 1327"/>
              <a:gd name="T83" fmla="*/ 1958975 h 1293"/>
              <a:gd name="T84" fmla="*/ 455613 w 1327"/>
              <a:gd name="T85" fmla="*/ 1912938 h 1293"/>
              <a:gd name="T86" fmla="*/ 385763 w 1327"/>
              <a:gd name="T87" fmla="*/ 1865313 h 1293"/>
              <a:gd name="T88" fmla="*/ 315913 w 1327"/>
              <a:gd name="T89" fmla="*/ 1819275 h 1293"/>
              <a:gd name="T90" fmla="*/ 246063 w 1327"/>
              <a:gd name="T91" fmla="*/ 1797050 h 1293"/>
              <a:gd name="T92" fmla="*/ 176213 w 1327"/>
              <a:gd name="T93" fmla="*/ 1749425 h 1293"/>
              <a:gd name="T94" fmla="*/ 106363 w 1327"/>
              <a:gd name="T95" fmla="*/ 1703388 h 1293"/>
              <a:gd name="T96" fmla="*/ 60325 w 1327"/>
              <a:gd name="T97" fmla="*/ 1633538 h 1293"/>
              <a:gd name="T98" fmla="*/ 14288 w 1327"/>
              <a:gd name="T99" fmla="*/ 1563688 h 1293"/>
              <a:gd name="T100" fmla="*/ 0 w 1327"/>
              <a:gd name="T101" fmla="*/ 1524000 h 12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27"/>
              <a:gd name="T154" fmla="*/ 0 h 1293"/>
              <a:gd name="T155" fmla="*/ 1327 w 1327"/>
              <a:gd name="T156" fmla="*/ 1293 h 129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27" h="1293">
                <a:moveTo>
                  <a:pt x="1104" y="0"/>
                </a:moveTo>
                <a:lnTo>
                  <a:pt x="1150" y="19"/>
                </a:lnTo>
                <a:lnTo>
                  <a:pt x="1165" y="63"/>
                </a:lnTo>
                <a:lnTo>
                  <a:pt x="1180" y="107"/>
                </a:lnTo>
                <a:lnTo>
                  <a:pt x="1209" y="151"/>
                </a:lnTo>
                <a:lnTo>
                  <a:pt x="1223" y="195"/>
                </a:lnTo>
                <a:lnTo>
                  <a:pt x="1238" y="239"/>
                </a:lnTo>
                <a:lnTo>
                  <a:pt x="1238" y="283"/>
                </a:lnTo>
                <a:lnTo>
                  <a:pt x="1253" y="327"/>
                </a:lnTo>
                <a:lnTo>
                  <a:pt x="1267" y="371"/>
                </a:lnTo>
                <a:lnTo>
                  <a:pt x="1282" y="429"/>
                </a:lnTo>
                <a:lnTo>
                  <a:pt x="1282" y="473"/>
                </a:lnTo>
                <a:lnTo>
                  <a:pt x="1282" y="517"/>
                </a:lnTo>
                <a:lnTo>
                  <a:pt x="1282" y="561"/>
                </a:lnTo>
                <a:lnTo>
                  <a:pt x="1297" y="605"/>
                </a:lnTo>
                <a:lnTo>
                  <a:pt x="1297" y="649"/>
                </a:lnTo>
                <a:lnTo>
                  <a:pt x="1297" y="707"/>
                </a:lnTo>
                <a:lnTo>
                  <a:pt x="1297" y="751"/>
                </a:lnTo>
                <a:lnTo>
                  <a:pt x="1311" y="795"/>
                </a:lnTo>
                <a:lnTo>
                  <a:pt x="1326" y="839"/>
                </a:lnTo>
                <a:lnTo>
                  <a:pt x="1326" y="883"/>
                </a:lnTo>
                <a:lnTo>
                  <a:pt x="1326" y="927"/>
                </a:lnTo>
                <a:lnTo>
                  <a:pt x="1326" y="985"/>
                </a:lnTo>
                <a:lnTo>
                  <a:pt x="1326" y="1029"/>
                </a:lnTo>
                <a:lnTo>
                  <a:pt x="1326" y="1073"/>
                </a:lnTo>
                <a:lnTo>
                  <a:pt x="1311" y="1117"/>
                </a:lnTo>
                <a:lnTo>
                  <a:pt x="1297" y="1161"/>
                </a:lnTo>
                <a:lnTo>
                  <a:pt x="1253" y="1175"/>
                </a:lnTo>
                <a:lnTo>
                  <a:pt x="1209" y="1219"/>
                </a:lnTo>
                <a:lnTo>
                  <a:pt x="1165" y="1234"/>
                </a:lnTo>
                <a:lnTo>
                  <a:pt x="1048" y="1263"/>
                </a:lnTo>
                <a:lnTo>
                  <a:pt x="931" y="1278"/>
                </a:lnTo>
                <a:lnTo>
                  <a:pt x="843" y="1292"/>
                </a:lnTo>
                <a:lnTo>
                  <a:pt x="784" y="1292"/>
                </a:lnTo>
                <a:lnTo>
                  <a:pt x="740" y="1292"/>
                </a:lnTo>
                <a:lnTo>
                  <a:pt x="623" y="1292"/>
                </a:lnTo>
                <a:lnTo>
                  <a:pt x="565" y="1292"/>
                </a:lnTo>
                <a:lnTo>
                  <a:pt x="521" y="1292"/>
                </a:lnTo>
                <a:lnTo>
                  <a:pt x="477" y="1292"/>
                </a:lnTo>
                <a:lnTo>
                  <a:pt x="433" y="1278"/>
                </a:lnTo>
                <a:lnTo>
                  <a:pt x="389" y="1263"/>
                </a:lnTo>
                <a:lnTo>
                  <a:pt x="345" y="1234"/>
                </a:lnTo>
                <a:lnTo>
                  <a:pt x="287" y="1205"/>
                </a:lnTo>
                <a:lnTo>
                  <a:pt x="243" y="1175"/>
                </a:lnTo>
                <a:lnTo>
                  <a:pt x="199" y="1146"/>
                </a:lnTo>
                <a:lnTo>
                  <a:pt x="155" y="1132"/>
                </a:lnTo>
                <a:lnTo>
                  <a:pt x="111" y="1102"/>
                </a:lnTo>
                <a:lnTo>
                  <a:pt x="67" y="1073"/>
                </a:lnTo>
                <a:lnTo>
                  <a:pt x="38" y="1029"/>
                </a:lnTo>
                <a:lnTo>
                  <a:pt x="9" y="985"/>
                </a:lnTo>
                <a:lnTo>
                  <a:pt x="0" y="96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1408113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130550" y="2901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1377950" y="13779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3133725" y="1403350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47713" y="1966913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K</a:t>
            </a:r>
            <a:r>
              <a:rPr lang="en-US" altLang="zh-TW" baseline="-25000"/>
              <a:t>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424113" y="17383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R1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662113" y="21193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R2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195513" y="30337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R3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567113" y="19669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/>
              <a:t>R4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252913" y="1509713"/>
            <a:ext cx="321248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A planar graph divides the plane</a:t>
            </a:r>
          </a:p>
          <a:p>
            <a:r>
              <a:rPr lang="en-US" altLang="zh-TW" dirty="0"/>
              <a:t>into several </a:t>
            </a:r>
            <a:r>
              <a:rPr lang="en-US" altLang="zh-TW" b="1" dirty="0">
                <a:solidFill>
                  <a:srgbClr val="0070C0"/>
                </a:solidFill>
              </a:rPr>
              <a:t>regions (faces), </a:t>
            </a:r>
            <a:r>
              <a:rPr lang="en-US" altLang="zh-TW" dirty="0"/>
              <a:t>one </a:t>
            </a:r>
          </a:p>
          <a:p>
            <a:r>
              <a:rPr lang="en-US" altLang="zh-TW" dirty="0"/>
              <a:t>of them is the infinite region.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95313" y="3795713"/>
            <a:ext cx="78041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b="1" dirty="0"/>
              <a:t>Theorem </a:t>
            </a:r>
            <a:r>
              <a:rPr lang="en-US" altLang="zh-TW" b="1" dirty="0" smtClean="0"/>
              <a:t> </a:t>
            </a:r>
            <a:r>
              <a:rPr lang="en-US" altLang="zh-TW" b="1" dirty="0"/>
              <a:t>(</a:t>
            </a:r>
            <a:r>
              <a:rPr lang="en-US" altLang="zh-TW" b="1" i="1" dirty="0"/>
              <a:t>Euler's planar graph theorem</a:t>
            </a:r>
            <a:r>
              <a:rPr lang="en-US" altLang="zh-TW" b="1" dirty="0"/>
              <a:t>)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204913" y="4329113"/>
            <a:ext cx="5727700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b="1" dirty="0"/>
              <a:t>For a connected planar graph or </a:t>
            </a:r>
            <a:r>
              <a:rPr lang="en-US" altLang="zh-TW" sz="2000" b="1" dirty="0" err="1"/>
              <a:t>multigraph</a:t>
            </a:r>
            <a:r>
              <a:rPr lang="en-US" altLang="zh-TW" sz="2000" b="1" dirty="0"/>
              <a:t>: </a:t>
            </a:r>
          </a:p>
          <a:p>
            <a:r>
              <a:rPr lang="en-US" altLang="zh-TW" sz="2000" b="1" i="1" dirty="0"/>
              <a:t>                                        </a:t>
            </a:r>
            <a:r>
              <a:rPr lang="en-US" altLang="zh-TW" sz="2000" b="1" i="1" dirty="0" err="1"/>
              <a:t>v</a:t>
            </a:r>
            <a:r>
              <a:rPr lang="en-US" altLang="zh-TW" sz="2000" b="1" dirty="0" err="1"/>
              <a:t>-</a:t>
            </a:r>
            <a:r>
              <a:rPr lang="en-US" altLang="zh-TW" sz="2000" b="1" i="1" dirty="0" err="1"/>
              <a:t>e</a:t>
            </a:r>
            <a:r>
              <a:rPr lang="en-US" altLang="zh-TW" sz="2000" b="1" dirty="0" err="1"/>
              <a:t>+</a:t>
            </a:r>
            <a:r>
              <a:rPr lang="en-US" altLang="zh-TW" sz="2000" b="1" i="1" dirty="0" err="1"/>
              <a:t>r</a:t>
            </a:r>
            <a:r>
              <a:rPr lang="en-US" altLang="zh-TW" sz="2000" b="1" dirty="0"/>
              <a:t>=2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503363" y="5410200"/>
            <a:ext cx="1457325" cy="819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number</a:t>
            </a:r>
          </a:p>
          <a:p>
            <a:r>
              <a:rPr lang="en-US" altLang="zh-TW" dirty="0"/>
              <a:t>of vertices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466307" y="5637935"/>
            <a:ext cx="1204912" cy="819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number</a:t>
            </a:r>
          </a:p>
          <a:p>
            <a:r>
              <a:rPr lang="en-US" altLang="zh-TW" dirty="0"/>
              <a:t>of edges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971329" y="5319713"/>
            <a:ext cx="1408112" cy="819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number</a:t>
            </a:r>
          </a:p>
          <a:p>
            <a:r>
              <a:rPr lang="en-US" altLang="zh-TW" dirty="0"/>
              <a:t>of regions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2576874" y="4959350"/>
            <a:ext cx="1003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3835399" y="4875213"/>
            <a:ext cx="1" cy="7627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4026477" y="4875213"/>
            <a:ext cx="977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4100513" y="2881313"/>
            <a:ext cx="213840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i="1" dirty="0">
                <a:solidFill>
                  <a:srgbClr val="0070C0"/>
                </a:solidFill>
              </a:rPr>
              <a:t>v</a:t>
            </a:r>
            <a:r>
              <a:rPr lang="en-US" altLang="zh-TW" b="1" dirty="0">
                <a:solidFill>
                  <a:srgbClr val="0070C0"/>
                </a:solidFill>
              </a:rPr>
              <a:t>=4,</a:t>
            </a:r>
            <a:r>
              <a:rPr lang="en-US" altLang="zh-TW" b="1" i="1" dirty="0">
                <a:solidFill>
                  <a:srgbClr val="0070C0"/>
                </a:solidFill>
              </a:rPr>
              <a:t>e</a:t>
            </a:r>
            <a:r>
              <a:rPr lang="en-US" altLang="zh-TW" b="1" dirty="0">
                <a:solidFill>
                  <a:srgbClr val="0070C0"/>
                </a:solidFill>
              </a:rPr>
              <a:t>=6,</a:t>
            </a:r>
            <a:r>
              <a:rPr lang="en-US" altLang="zh-TW" b="1" i="1" dirty="0">
                <a:solidFill>
                  <a:srgbClr val="0070C0"/>
                </a:solidFill>
              </a:rPr>
              <a:t>r</a:t>
            </a:r>
            <a:r>
              <a:rPr lang="en-US" altLang="zh-TW" b="1" dirty="0">
                <a:solidFill>
                  <a:srgbClr val="0070C0"/>
                </a:solidFill>
              </a:rPr>
              <a:t>=4, </a:t>
            </a:r>
            <a:r>
              <a:rPr lang="en-US" altLang="zh-TW" b="1" i="1" dirty="0" err="1">
                <a:solidFill>
                  <a:srgbClr val="0070C0"/>
                </a:solidFill>
              </a:rPr>
              <a:t>v</a:t>
            </a:r>
            <a:r>
              <a:rPr lang="en-US" altLang="zh-TW" b="1" dirty="0" err="1">
                <a:solidFill>
                  <a:srgbClr val="0070C0"/>
                </a:solidFill>
              </a:rPr>
              <a:t>-</a:t>
            </a:r>
            <a:r>
              <a:rPr lang="en-US" altLang="zh-TW" b="1" i="1" dirty="0" err="1">
                <a:solidFill>
                  <a:srgbClr val="0070C0"/>
                </a:solidFill>
              </a:rPr>
              <a:t>e</a:t>
            </a:r>
            <a:r>
              <a:rPr lang="en-US" altLang="zh-TW" b="1" dirty="0" err="1">
                <a:solidFill>
                  <a:srgbClr val="0070C0"/>
                </a:solidFill>
              </a:rPr>
              <a:t>+</a:t>
            </a:r>
            <a:r>
              <a:rPr lang="en-US" altLang="zh-TW" b="1" i="1" dirty="0" err="1">
                <a:solidFill>
                  <a:srgbClr val="0070C0"/>
                </a:solidFill>
              </a:rPr>
              <a:t>r</a:t>
            </a:r>
            <a:r>
              <a:rPr lang="en-US" altLang="zh-TW" b="1" dirty="0">
                <a:solidFill>
                  <a:srgbClr val="0070C0"/>
                </a:solidFill>
              </a:rPr>
              <a:t>=2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85812" y="76200"/>
            <a:ext cx="825068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r"/>
            <a:r>
              <a:rPr lang="en-US" altLang="zh-TW" sz="3600" dirty="0" smtClean="0"/>
              <a:t>Continued…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9852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1913" y="76200"/>
            <a:ext cx="897458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zh-TW" sz="3600" b="1" dirty="0" smtClean="0"/>
              <a:t>5.9. Graph </a:t>
            </a:r>
            <a:r>
              <a:rPr lang="en-US" altLang="zh-TW" sz="3600" b="1" dirty="0"/>
              <a:t>Coloring 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5175" y="980728"/>
            <a:ext cx="8771321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/>
            <a:r>
              <a:rPr lang="en-US" altLang="zh-TW" sz="2000" dirty="0"/>
              <a:t>Def.  If </a:t>
            </a:r>
            <a:r>
              <a:rPr lang="en-US" altLang="zh-TW" sz="2000" i="1" dirty="0"/>
              <a:t>G</a:t>
            </a:r>
            <a:r>
              <a:rPr lang="en-US" altLang="zh-TW" sz="2000" dirty="0"/>
              <a:t>=(</a:t>
            </a:r>
            <a:r>
              <a:rPr lang="en-US" altLang="zh-TW" sz="2000" i="1" dirty="0"/>
              <a:t>V</a:t>
            </a:r>
            <a:r>
              <a:rPr lang="en-US" altLang="zh-TW" sz="2000" dirty="0"/>
              <a:t>,</a:t>
            </a:r>
            <a:r>
              <a:rPr lang="en-US" altLang="zh-TW" sz="2000" i="1" dirty="0"/>
              <a:t>E</a:t>
            </a:r>
            <a:r>
              <a:rPr lang="en-US" altLang="zh-TW" sz="2000" dirty="0"/>
              <a:t>) is an undirected graph, </a:t>
            </a:r>
            <a:r>
              <a:rPr lang="en-US" altLang="zh-TW" sz="2000" dirty="0">
                <a:solidFill>
                  <a:srgbClr val="0070C0"/>
                </a:solidFill>
              </a:rPr>
              <a:t>a proper </a:t>
            </a:r>
            <a:r>
              <a:rPr lang="en-US" altLang="zh-TW" sz="2000" dirty="0" smtClean="0">
                <a:solidFill>
                  <a:srgbClr val="0070C0"/>
                </a:solidFill>
              </a:rPr>
              <a:t>coloring of </a:t>
            </a:r>
            <a:r>
              <a:rPr lang="en-US" altLang="zh-TW" sz="2000" i="1" dirty="0">
                <a:solidFill>
                  <a:srgbClr val="0070C0"/>
                </a:solidFill>
              </a:rPr>
              <a:t>G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occurs when we color </a:t>
            </a:r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the </a:t>
            </a:r>
            <a:r>
              <a:rPr lang="en-US" altLang="zh-TW" sz="2000" dirty="0"/>
              <a:t>vertices of </a:t>
            </a:r>
            <a:r>
              <a:rPr lang="en-US" altLang="zh-TW" sz="2000" i="1" dirty="0"/>
              <a:t>G</a:t>
            </a:r>
            <a:r>
              <a:rPr lang="en-US" altLang="zh-TW" sz="2000" dirty="0"/>
              <a:t> so that if </a:t>
            </a:r>
            <a:r>
              <a:rPr lang="en-US" altLang="zh-TW" sz="2000" dirty="0" err="1" smtClean="0"/>
              <a:t>ab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is </a:t>
            </a:r>
            <a:r>
              <a:rPr lang="en-US" altLang="zh-TW" sz="2000" dirty="0" smtClean="0"/>
              <a:t>an edge </a:t>
            </a:r>
            <a:r>
              <a:rPr lang="en-US" altLang="zh-TW" sz="2000" dirty="0"/>
              <a:t>in </a:t>
            </a:r>
            <a:r>
              <a:rPr lang="en-US" altLang="zh-TW" sz="2000" i="1" dirty="0"/>
              <a:t>G</a:t>
            </a:r>
            <a:r>
              <a:rPr lang="en-US" altLang="zh-TW" sz="2000" dirty="0"/>
              <a:t>, then </a:t>
            </a:r>
            <a:r>
              <a:rPr lang="en-US" altLang="zh-TW" sz="2000" i="1" dirty="0"/>
              <a:t>a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</a:t>
            </a:r>
            <a:r>
              <a:rPr lang="en-US" altLang="zh-TW" sz="2000" dirty="0"/>
              <a:t> are </a:t>
            </a:r>
            <a:r>
              <a:rPr lang="en-US" altLang="zh-TW" sz="2000" b="1" dirty="0">
                <a:solidFill>
                  <a:srgbClr val="0070C0"/>
                </a:solidFill>
              </a:rPr>
              <a:t>colored with </a:t>
            </a:r>
            <a:endParaRPr lang="en-US" altLang="zh-TW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TW" sz="2000" b="1" dirty="0" smtClean="0">
                <a:solidFill>
                  <a:srgbClr val="0070C0"/>
                </a:solidFill>
              </a:rPr>
              <a:t>different </a:t>
            </a:r>
            <a:r>
              <a:rPr lang="en-US" altLang="zh-TW" sz="2000" b="1" dirty="0">
                <a:solidFill>
                  <a:srgbClr val="0070C0"/>
                </a:solidFill>
              </a:rPr>
              <a:t>colors</a:t>
            </a:r>
            <a:r>
              <a:rPr lang="en-US" altLang="zh-TW" sz="2000" dirty="0">
                <a:solidFill>
                  <a:srgbClr val="0070C0"/>
                </a:solidFill>
              </a:rPr>
              <a:t>. 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0070C0"/>
                </a:solidFill>
              </a:rPr>
              <a:t>minimum </a:t>
            </a:r>
            <a:r>
              <a:rPr lang="en-US" altLang="zh-TW" sz="2000" dirty="0">
                <a:solidFill>
                  <a:srgbClr val="0070C0"/>
                </a:solidFill>
              </a:rPr>
              <a:t>number</a:t>
            </a:r>
            <a:r>
              <a:rPr lang="en-US" altLang="zh-TW" sz="2000" dirty="0"/>
              <a:t> of colors needed to properly color </a:t>
            </a:r>
            <a:r>
              <a:rPr lang="en-US" altLang="zh-TW" sz="2000" i="1" dirty="0"/>
              <a:t>G</a:t>
            </a:r>
            <a:r>
              <a:rPr lang="en-US" altLang="zh-TW" sz="2000" dirty="0"/>
              <a:t> is called</a:t>
            </a:r>
          </a:p>
          <a:p>
            <a:pPr algn="just"/>
            <a:r>
              <a:rPr lang="en-US" altLang="zh-TW" sz="2000" b="1" dirty="0">
                <a:solidFill>
                  <a:srgbClr val="0070C0"/>
                </a:solidFill>
              </a:rPr>
              <a:t>the chromatic number of </a:t>
            </a:r>
            <a:r>
              <a:rPr lang="en-US" altLang="zh-TW" sz="2000" b="1" i="1" dirty="0">
                <a:solidFill>
                  <a:srgbClr val="0070C0"/>
                </a:solidFill>
              </a:rPr>
              <a:t>G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and is written </a:t>
            </a:r>
            <a:r>
              <a:rPr lang="en-US" altLang="zh-TW" sz="2000" b="1" dirty="0">
                <a:latin typeface="Symbol" pitchFamily="18" charset="2"/>
              </a:rPr>
              <a:t></a:t>
            </a:r>
            <a:r>
              <a:rPr lang="en-US" altLang="zh-TW" sz="2000" b="1" dirty="0"/>
              <a:t>(</a:t>
            </a:r>
            <a:r>
              <a:rPr lang="en-US" altLang="zh-TW" sz="2000" b="1" i="1" dirty="0"/>
              <a:t>G</a:t>
            </a:r>
            <a:r>
              <a:rPr lang="en-US" altLang="zh-TW" sz="2000" b="1" dirty="0"/>
              <a:t>).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530350" y="3282950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1454150" y="5187950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2520950" y="3511550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597150" y="4730750"/>
            <a:ext cx="215900" cy="2159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692150" y="4121150"/>
            <a:ext cx="215900" cy="2159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908050" y="3435350"/>
            <a:ext cx="6223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V="1">
            <a:off x="920750" y="3727450"/>
            <a:ext cx="1663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2597150" y="3740150"/>
            <a:ext cx="139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1517650" y="4806950"/>
            <a:ext cx="1231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 flipV="1">
            <a:off x="908050" y="4260850"/>
            <a:ext cx="6223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1727200" y="3421063"/>
            <a:ext cx="9779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595313" y="37195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b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433513" y="5395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c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2576513" y="49387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d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728913" y="3490913"/>
            <a:ext cx="315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e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920750" y="4197350"/>
            <a:ext cx="1739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738313" y="2957513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i="1"/>
              <a:t>a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3033713" y="3186113"/>
            <a:ext cx="26162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dirty="0"/>
              <a:t>3 colors are needed.</a:t>
            </a:r>
          </a:p>
          <a:p>
            <a:r>
              <a:rPr lang="en-US" altLang="zh-TW" i="1" dirty="0"/>
              <a:t>a</a:t>
            </a:r>
            <a:r>
              <a:rPr lang="en-US" altLang="zh-TW" dirty="0"/>
              <a:t>: Red</a:t>
            </a:r>
          </a:p>
          <a:p>
            <a:r>
              <a:rPr lang="en-US" altLang="zh-TW" i="1" dirty="0"/>
              <a:t>b</a:t>
            </a:r>
            <a:r>
              <a:rPr lang="en-US" altLang="zh-TW" dirty="0"/>
              <a:t>: Green</a:t>
            </a:r>
          </a:p>
          <a:p>
            <a:r>
              <a:rPr lang="en-US" altLang="zh-TW" i="1" dirty="0"/>
              <a:t>c</a:t>
            </a:r>
            <a:r>
              <a:rPr lang="en-US" altLang="zh-TW" dirty="0"/>
              <a:t>: Red</a:t>
            </a:r>
          </a:p>
          <a:p>
            <a:r>
              <a:rPr lang="en-US" altLang="zh-TW" i="1" dirty="0"/>
              <a:t>d</a:t>
            </a:r>
            <a:r>
              <a:rPr lang="en-US" altLang="zh-TW" dirty="0"/>
              <a:t>: Blue</a:t>
            </a:r>
          </a:p>
          <a:p>
            <a:r>
              <a:rPr lang="en-US" altLang="zh-TW" i="1" dirty="0"/>
              <a:t>e</a:t>
            </a:r>
            <a:r>
              <a:rPr lang="en-US" altLang="zh-TW" dirty="0"/>
              <a:t>: Red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234113" y="3567113"/>
            <a:ext cx="113505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400" b="1">
                <a:solidFill>
                  <a:srgbClr val="0070C0"/>
                </a:solidFill>
                <a:latin typeface="Symbol" pitchFamily="18" charset="2"/>
              </a:rPr>
              <a:t></a:t>
            </a:r>
            <a:r>
              <a:rPr lang="en-US" altLang="zh-TW" sz="2400" b="1">
                <a:solidFill>
                  <a:srgbClr val="0070C0"/>
                </a:solidFill>
              </a:rPr>
              <a:t>(</a:t>
            </a:r>
            <a:r>
              <a:rPr lang="en-US" altLang="zh-TW" sz="2400" b="1" i="1">
                <a:solidFill>
                  <a:srgbClr val="0070C0"/>
                </a:solidFill>
              </a:rPr>
              <a:t>K</a:t>
            </a:r>
            <a:r>
              <a:rPr lang="en-US" altLang="zh-TW" sz="2400" b="1" i="1" baseline="-25000">
                <a:solidFill>
                  <a:srgbClr val="0070C0"/>
                </a:solidFill>
              </a:rPr>
              <a:t>n</a:t>
            </a:r>
            <a:r>
              <a:rPr lang="en-US" altLang="zh-TW" sz="2400" b="1">
                <a:solidFill>
                  <a:srgbClr val="0070C0"/>
                </a:solidFill>
              </a:rPr>
              <a:t>)=</a:t>
            </a:r>
            <a:r>
              <a:rPr lang="en-US" altLang="zh-TW" sz="2400" b="1" i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005513" y="4100513"/>
            <a:ext cx="276107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  <a:latin typeface="Symbol" pitchFamily="18" charset="2"/>
              </a:rPr>
              <a:t></a:t>
            </a:r>
            <a:r>
              <a:rPr lang="en-US" altLang="zh-TW" sz="2400" b="1" dirty="0">
                <a:solidFill>
                  <a:srgbClr val="0070C0"/>
                </a:solidFill>
              </a:rPr>
              <a:t>(bipartite graph)=2</a:t>
            </a:r>
          </a:p>
        </p:txBody>
      </p:sp>
    </p:spTree>
    <p:extLst>
      <p:ext uri="{BB962C8B-B14F-4D97-AF65-F5344CB8AC3E}">
        <p14:creationId xmlns:p14="http://schemas.microsoft.com/office/powerpoint/2010/main" val="1274123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852936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End of </a:t>
            </a:r>
            <a:r>
              <a:rPr lang="en-GB" sz="8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Chapter 5</a:t>
            </a:r>
            <a:r>
              <a:rPr lang="en-GB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GB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GB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2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5.2. Types of Simple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GB" dirty="0" smtClean="0"/>
              <a:t>Empty Graph(E</a:t>
            </a:r>
            <a:r>
              <a:rPr lang="en-GB" sz="1800" dirty="0" smtClean="0"/>
              <a:t>n</a:t>
            </a:r>
            <a:r>
              <a:rPr lang="en-GB" dirty="0" smtClean="0"/>
              <a:t>) is a graph without edges.</a:t>
            </a:r>
          </a:p>
          <a:p>
            <a:pPr marL="514350" indent="-514350">
              <a:buAutoNum type="arabicPeriod"/>
            </a:pPr>
            <a:r>
              <a:rPr lang="en-GB" dirty="0" smtClean="0"/>
              <a:t>Cycle Graph(</a:t>
            </a:r>
            <a:r>
              <a:rPr lang="en-GB" dirty="0" err="1" smtClean="0"/>
              <a:t>C</a:t>
            </a:r>
            <a:r>
              <a:rPr lang="en-GB" sz="1800" dirty="0" err="1" smtClean="0"/>
              <a:t>n</a:t>
            </a:r>
            <a:r>
              <a:rPr lang="en-GB" dirty="0" smtClean="0"/>
              <a:t>)</a:t>
            </a:r>
          </a:p>
          <a:p>
            <a:pPr marL="514350" indent="-514350">
              <a:buAutoNum type="arabicPeriod"/>
            </a:pPr>
            <a:r>
              <a:rPr lang="en-GB" dirty="0" smtClean="0"/>
              <a:t>Wheel Graph(</a:t>
            </a:r>
            <a:r>
              <a:rPr lang="en-GB" dirty="0" err="1" smtClean="0"/>
              <a:t>W</a:t>
            </a:r>
            <a:r>
              <a:rPr lang="en-GB" sz="1600" dirty="0" err="1" smtClean="0"/>
              <a:t>n</a:t>
            </a:r>
            <a:r>
              <a:rPr lang="en-GB" dirty="0" smtClean="0"/>
              <a:t>)</a:t>
            </a:r>
          </a:p>
          <a:p>
            <a:pPr marL="514350" indent="-514350">
              <a:buAutoNum type="arabicPeriod"/>
            </a:pPr>
            <a:r>
              <a:rPr lang="en-GB" dirty="0" smtClean="0"/>
              <a:t>Complete Graph(</a:t>
            </a:r>
            <a:r>
              <a:rPr lang="en-GB" dirty="0" err="1" smtClean="0"/>
              <a:t>K</a:t>
            </a:r>
            <a:r>
              <a:rPr lang="en-GB" sz="1600" dirty="0" err="1" smtClean="0"/>
              <a:t>n</a:t>
            </a:r>
            <a:r>
              <a:rPr lang="en-GB" dirty="0" smtClean="0"/>
              <a:t>)</a:t>
            </a:r>
          </a:p>
          <a:p>
            <a:pPr marL="514350" indent="-514350">
              <a:buAutoNum type="arabicPeriod"/>
            </a:pPr>
            <a:r>
              <a:rPr lang="en-GB" dirty="0" smtClean="0"/>
              <a:t>Regular Graph(</a:t>
            </a:r>
            <a:r>
              <a:rPr lang="en-GB" dirty="0" err="1" smtClean="0"/>
              <a:t>R</a:t>
            </a:r>
            <a:r>
              <a:rPr lang="en-GB" sz="1600" dirty="0" err="1" smtClean="0"/>
              <a:t>n</a:t>
            </a:r>
            <a:r>
              <a:rPr lang="en-GB" dirty="0" smtClean="0"/>
              <a:t>)</a:t>
            </a:r>
          </a:p>
          <a:p>
            <a:pPr marL="514350" indent="-514350">
              <a:buAutoNum type="arabicPeriod"/>
            </a:pPr>
            <a:r>
              <a:rPr lang="en-GB" dirty="0" smtClean="0"/>
              <a:t>Bipartite Graph</a:t>
            </a:r>
          </a:p>
          <a:p>
            <a:pPr marL="514350" indent="-514350">
              <a:buAutoNum type="arabicPeriod"/>
            </a:pPr>
            <a:r>
              <a:rPr lang="en-GB" dirty="0" smtClean="0"/>
              <a:t>Complete Bipartite Graph (</a:t>
            </a:r>
            <a:r>
              <a:rPr lang="en-GB" dirty="0" err="1" smtClean="0"/>
              <a:t>K</a:t>
            </a:r>
            <a:r>
              <a:rPr lang="en-GB" sz="1600" dirty="0" err="1" smtClean="0"/>
              <a:t>n,m</a:t>
            </a:r>
            <a:r>
              <a:rPr lang="en-GB" dirty="0" smtClean="0"/>
              <a:t>) </a:t>
            </a:r>
          </a:p>
          <a:p>
            <a:pPr marL="514350" indent="-514350">
              <a:buAutoNum type="arabicPeriod"/>
            </a:pPr>
            <a:r>
              <a:rPr lang="en-GB" dirty="0" smtClean="0"/>
              <a:t>N-cube Graph(</a:t>
            </a:r>
            <a:r>
              <a:rPr lang="en-GB" dirty="0" err="1" smtClean="0"/>
              <a:t>Qn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 smtClean="0">
                <a:solidFill>
                  <a:srgbClr val="00B0F0"/>
                </a:solidFill>
              </a:rPr>
              <a:t>2. Cycle:-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cycle </a:t>
            </a:r>
            <a:r>
              <a:rPr lang="en-GB" dirty="0" err="1"/>
              <a:t>C</a:t>
            </a:r>
            <a:r>
              <a:rPr lang="en-GB" sz="2000" dirty="0" err="1"/>
              <a:t>n</a:t>
            </a:r>
            <a:r>
              <a:rPr lang="en-GB" dirty="0"/>
              <a:t>, n ≥ 3, consists of n vertices v</a:t>
            </a:r>
            <a:r>
              <a:rPr lang="en-GB" sz="2000" dirty="0"/>
              <a:t>1</a:t>
            </a:r>
            <a:r>
              <a:rPr lang="en-GB" dirty="0"/>
              <a:t>, v</a:t>
            </a:r>
            <a:r>
              <a:rPr lang="en-GB" sz="2000" dirty="0"/>
              <a:t>2</a:t>
            </a:r>
            <a:r>
              <a:rPr lang="en-GB" dirty="0"/>
              <a:t>,..., </a:t>
            </a:r>
            <a:r>
              <a:rPr lang="en-GB" dirty="0" err="1"/>
              <a:t>v</a:t>
            </a:r>
            <a:r>
              <a:rPr lang="en-GB" sz="2000" dirty="0" err="1"/>
              <a:t>n</a:t>
            </a:r>
            <a:r>
              <a:rPr lang="en-GB" dirty="0"/>
              <a:t> and edges {v1, v2}, {v2, v3},...,{v</a:t>
            </a:r>
            <a:r>
              <a:rPr lang="en-GB" sz="2000" dirty="0"/>
              <a:t>n−1</a:t>
            </a:r>
            <a:r>
              <a:rPr lang="en-GB" dirty="0"/>
              <a:t>, </a:t>
            </a:r>
            <a:r>
              <a:rPr lang="en-GB" dirty="0" err="1"/>
              <a:t>v</a:t>
            </a:r>
            <a:r>
              <a:rPr lang="en-GB" sz="2000" dirty="0" err="1"/>
              <a:t>n</a:t>
            </a:r>
            <a:r>
              <a:rPr lang="en-GB" dirty="0"/>
              <a:t>}, and {</a:t>
            </a:r>
            <a:r>
              <a:rPr lang="en-GB" dirty="0" err="1"/>
              <a:t>vn</a:t>
            </a:r>
            <a:r>
              <a:rPr lang="en-GB" dirty="0"/>
              <a:t>, v1}. The cycles C</a:t>
            </a:r>
            <a:r>
              <a:rPr lang="en-GB" sz="2000" dirty="0"/>
              <a:t>3</a:t>
            </a:r>
            <a:r>
              <a:rPr lang="en-GB" dirty="0"/>
              <a:t>, C</a:t>
            </a:r>
            <a:r>
              <a:rPr lang="en-GB" sz="2000" dirty="0"/>
              <a:t>4</a:t>
            </a:r>
            <a:r>
              <a:rPr lang="en-GB" dirty="0"/>
              <a:t>, C</a:t>
            </a:r>
            <a:r>
              <a:rPr lang="en-GB" sz="2000" dirty="0"/>
              <a:t>5</a:t>
            </a:r>
            <a:r>
              <a:rPr lang="en-GB" dirty="0"/>
              <a:t>, and C</a:t>
            </a:r>
            <a:r>
              <a:rPr lang="en-GB" sz="2000" dirty="0"/>
              <a:t>6</a:t>
            </a:r>
            <a:r>
              <a:rPr lang="en-GB" dirty="0"/>
              <a:t> are displayed in </a:t>
            </a:r>
            <a:r>
              <a:rPr lang="en-GB" dirty="0" smtClean="0"/>
              <a:t>Figure below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3. Wheels:- </a:t>
            </a:r>
            <a:r>
              <a:rPr lang="en-GB" dirty="0"/>
              <a:t>We obtain a wheel </a:t>
            </a:r>
            <a:r>
              <a:rPr lang="en-GB" dirty="0" err="1"/>
              <a:t>Wn</a:t>
            </a:r>
            <a:r>
              <a:rPr lang="en-GB" dirty="0"/>
              <a:t> when we add an additional vertex to a cycle </a:t>
            </a:r>
            <a:r>
              <a:rPr lang="en-GB" dirty="0" err="1"/>
              <a:t>Cn</a:t>
            </a:r>
            <a:r>
              <a:rPr lang="en-GB" dirty="0"/>
              <a:t>, for n ≥ 3, and connect this new vertex to each of the n vertices in </a:t>
            </a:r>
            <a:r>
              <a:rPr lang="en-GB" dirty="0" err="1"/>
              <a:t>Cn</a:t>
            </a:r>
            <a:r>
              <a:rPr lang="en-GB" dirty="0"/>
              <a:t>, by new edges. The wheels W3, W4, W5, and W6 are displayed in Figure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7320" y="44624"/>
            <a:ext cx="7571184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27" y="1772816"/>
            <a:ext cx="7001882" cy="184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5157192"/>
            <a:ext cx="6016034" cy="158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4348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4. Complete </a:t>
            </a:r>
            <a:r>
              <a:rPr lang="en-GB" b="1" dirty="0">
                <a:solidFill>
                  <a:srgbClr val="00B0F0"/>
                </a:solidFill>
              </a:rPr>
              <a:t>Graphs:- </a:t>
            </a:r>
            <a:r>
              <a:rPr lang="en-GB" dirty="0"/>
              <a:t>A complete graph on n vertices, denoted by </a:t>
            </a:r>
            <a:r>
              <a:rPr lang="en-GB" dirty="0" err="1"/>
              <a:t>K</a:t>
            </a:r>
            <a:r>
              <a:rPr lang="en-GB" sz="2000" dirty="0" err="1"/>
              <a:t>n</a:t>
            </a:r>
            <a:r>
              <a:rPr lang="en-GB" dirty="0"/>
              <a:t>, is a simple graph that </a:t>
            </a:r>
            <a:r>
              <a:rPr lang="en-GB" dirty="0">
                <a:solidFill>
                  <a:srgbClr val="00B0F0"/>
                </a:solidFill>
              </a:rPr>
              <a:t>contains exactly one edge between each pair of </a:t>
            </a:r>
            <a:r>
              <a:rPr lang="en-GB" dirty="0"/>
              <a:t>distinct vertices.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5. Regular </a:t>
            </a:r>
            <a:r>
              <a:rPr lang="en-GB" b="1" dirty="0">
                <a:solidFill>
                  <a:srgbClr val="00B0F0"/>
                </a:solidFill>
              </a:rPr>
              <a:t>Graph(</a:t>
            </a:r>
            <a:r>
              <a:rPr lang="en-GB" b="1" dirty="0" err="1">
                <a:solidFill>
                  <a:srgbClr val="00B0F0"/>
                </a:solidFill>
              </a:rPr>
              <a:t>R</a:t>
            </a:r>
            <a:r>
              <a:rPr lang="en-GB" sz="1600" b="1" dirty="0" err="1">
                <a:solidFill>
                  <a:srgbClr val="00B0F0"/>
                </a:solidFill>
              </a:rPr>
              <a:t>n</a:t>
            </a:r>
            <a:r>
              <a:rPr lang="en-GB" b="1" dirty="0" smtClean="0">
                <a:solidFill>
                  <a:srgbClr val="00B0F0"/>
                </a:solidFill>
              </a:rPr>
              <a:t>):- </a:t>
            </a:r>
            <a:r>
              <a:rPr lang="en-US" altLang="zh-TW" sz="2000" b="1" dirty="0"/>
              <a:t>A </a:t>
            </a:r>
            <a:r>
              <a:rPr lang="en-US" altLang="zh-TW" sz="2000" b="1" i="1" dirty="0"/>
              <a:t>regular</a:t>
            </a:r>
            <a:r>
              <a:rPr lang="en-US" altLang="zh-TW" sz="2000" b="1" dirty="0"/>
              <a:t> graph: each vertex has the same degree. </a:t>
            </a:r>
            <a:endParaRPr lang="en-GB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7320" y="44624"/>
            <a:ext cx="7571184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426549" cy="162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66713" y="4969465"/>
            <a:ext cx="758966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b="1" dirty="0" smtClean="0"/>
              <a:t>Example:-  Is </a:t>
            </a:r>
            <a:r>
              <a:rPr lang="en-US" altLang="zh-TW" b="1" dirty="0"/>
              <a:t>it possible to have a 4-regular graph with 10 edges?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433513" y="5445224"/>
            <a:ext cx="50815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dirty="0"/>
              <a:t>2|</a:t>
            </a:r>
            <a:r>
              <a:rPr lang="en-US" altLang="zh-TW" sz="2000" i="1" dirty="0"/>
              <a:t>E</a:t>
            </a:r>
            <a:r>
              <a:rPr lang="en-US" altLang="zh-TW" sz="2000" dirty="0"/>
              <a:t>|=4|</a:t>
            </a:r>
            <a:r>
              <a:rPr lang="en-US" altLang="zh-TW" sz="2000" i="1" dirty="0"/>
              <a:t>V</a:t>
            </a:r>
            <a:r>
              <a:rPr lang="en-US" altLang="zh-TW" sz="2000" dirty="0"/>
              <a:t>|=20, |</a:t>
            </a:r>
            <a:r>
              <a:rPr lang="en-US" altLang="zh-TW" sz="2000" i="1" dirty="0"/>
              <a:t>V</a:t>
            </a:r>
            <a:r>
              <a:rPr lang="en-US" altLang="zh-TW" sz="2000" dirty="0"/>
              <a:t>|=5        </a:t>
            </a:r>
            <a:r>
              <a:rPr lang="en-US" altLang="zh-TW" sz="2000" dirty="0" smtClean="0"/>
              <a:t>               </a:t>
            </a:r>
            <a:r>
              <a:rPr lang="en-US" altLang="zh-TW" sz="2000" dirty="0"/>
              <a:t>possible (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5</a:t>
            </a:r>
            <a:r>
              <a:rPr lang="en-US" altLang="zh-TW" sz="2000" dirty="0"/>
              <a:t>)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851920" y="5661248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55576" y="5805264"/>
            <a:ext cx="174996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dirty="0"/>
              <a:t>with 15 edges?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09713" y="6116498"/>
            <a:ext cx="418223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dirty="0"/>
              <a:t>2|</a:t>
            </a:r>
            <a:r>
              <a:rPr lang="en-US" altLang="zh-TW" sz="2000" i="1" dirty="0"/>
              <a:t>E</a:t>
            </a:r>
            <a:r>
              <a:rPr lang="en-US" altLang="zh-TW" sz="2000" dirty="0"/>
              <a:t>|=4|</a:t>
            </a:r>
            <a:r>
              <a:rPr lang="en-US" altLang="zh-TW" sz="2000" i="1" dirty="0"/>
              <a:t>V</a:t>
            </a:r>
            <a:r>
              <a:rPr lang="en-US" altLang="zh-TW" sz="2000" dirty="0"/>
              <a:t>|=30    </a:t>
            </a:r>
            <a:r>
              <a:rPr lang="en-US" altLang="zh-TW" sz="2000" dirty="0" smtClean="0"/>
              <a:t>                 </a:t>
            </a:r>
            <a:r>
              <a:rPr lang="en-US" altLang="zh-TW" sz="2000" dirty="0"/>
              <a:t>not possible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178820" y="6299881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568952" cy="4464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6. Bipartite Graph</a:t>
            </a:r>
          </a:p>
          <a:p>
            <a:pPr marL="0" indent="0">
              <a:buNone/>
            </a:pPr>
            <a:r>
              <a:rPr lang="en-GB" dirty="0"/>
              <a:t>A simple graph G is </a:t>
            </a:r>
            <a:r>
              <a:rPr lang="en-GB" dirty="0">
                <a:solidFill>
                  <a:srgbClr val="00B0F0"/>
                </a:solidFill>
              </a:rPr>
              <a:t>called bipartite </a:t>
            </a:r>
            <a:r>
              <a:rPr lang="en-GB" dirty="0"/>
              <a:t>if its vertex set </a:t>
            </a:r>
            <a:r>
              <a:rPr lang="en-GB" dirty="0">
                <a:solidFill>
                  <a:srgbClr val="00B0F0"/>
                </a:solidFill>
              </a:rPr>
              <a:t>V</a:t>
            </a:r>
            <a:r>
              <a:rPr lang="en-GB" dirty="0"/>
              <a:t> can be </a:t>
            </a:r>
            <a:r>
              <a:rPr lang="en-GB" dirty="0">
                <a:solidFill>
                  <a:srgbClr val="00B0F0"/>
                </a:solidFill>
              </a:rPr>
              <a:t>partitioned</a:t>
            </a:r>
            <a:r>
              <a:rPr lang="en-GB" dirty="0"/>
              <a:t> into </a:t>
            </a:r>
            <a:r>
              <a:rPr lang="en-GB" dirty="0">
                <a:solidFill>
                  <a:srgbClr val="00B0F0"/>
                </a:solidFill>
              </a:rPr>
              <a:t>two</a:t>
            </a:r>
            <a:r>
              <a:rPr lang="en-GB" dirty="0"/>
              <a:t> disjoint sets V1 and V2 such that </a:t>
            </a:r>
            <a:r>
              <a:rPr lang="en-GB" dirty="0">
                <a:solidFill>
                  <a:srgbClr val="00B0F0"/>
                </a:solidFill>
              </a:rPr>
              <a:t>every edge in the graph connects a vertex </a:t>
            </a:r>
            <a:r>
              <a:rPr lang="en-GB" dirty="0"/>
              <a:t>in V1 and a vertex in V2 (so that </a:t>
            </a:r>
            <a:r>
              <a:rPr lang="en-GB" dirty="0">
                <a:solidFill>
                  <a:srgbClr val="00B0F0"/>
                </a:solidFill>
              </a:rPr>
              <a:t>no edge in G connects either two vertices in V1 </a:t>
            </a:r>
            <a:r>
              <a:rPr lang="en-GB" dirty="0"/>
              <a:t>or two vertices in V2). When this condition holds, we call the pair (V1, V2) a bipartition of the vertex set V of 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7320" y="44624"/>
            <a:ext cx="7571184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02" y="4149080"/>
            <a:ext cx="64389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4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3"/>
            <a:ext cx="8173960" cy="40324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7. </a:t>
            </a:r>
            <a:r>
              <a:rPr lang="en-GB" b="1" dirty="0">
                <a:solidFill>
                  <a:srgbClr val="00B0F0"/>
                </a:solidFill>
              </a:rPr>
              <a:t>Complete Bipartite Graph (</a:t>
            </a:r>
            <a:r>
              <a:rPr lang="en-GB" b="1" dirty="0" err="1">
                <a:solidFill>
                  <a:srgbClr val="00B0F0"/>
                </a:solidFill>
              </a:rPr>
              <a:t>K</a:t>
            </a:r>
            <a:r>
              <a:rPr lang="en-GB" sz="1600" b="1" dirty="0" err="1">
                <a:solidFill>
                  <a:srgbClr val="00B0F0"/>
                </a:solidFill>
              </a:rPr>
              <a:t>n,m</a:t>
            </a:r>
            <a:r>
              <a:rPr lang="en-GB" b="1" dirty="0">
                <a:solidFill>
                  <a:srgbClr val="00B0F0"/>
                </a:solidFill>
              </a:rPr>
              <a:t>) 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solidFill>
                  <a:srgbClr val="00B0F0"/>
                </a:solidFill>
              </a:rPr>
              <a:t>complete bipartite graph </a:t>
            </a:r>
            <a:r>
              <a:rPr lang="en-GB" dirty="0" err="1"/>
              <a:t>K</a:t>
            </a:r>
            <a:r>
              <a:rPr lang="en-GB" sz="2400" dirty="0" err="1"/>
              <a:t>m,n</a:t>
            </a:r>
            <a:r>
              <a:rPr lang="en-GB" dirty="0"/>
              <a:t> is a graph that has its vertex set partitioned into two subsets of m and n vertices, respectively with an </a:t>
            </a:r>
            <a:r>
              <a:rPr lang="en-GB" dirty="0">
                <a:solidFill>
                  <a:srgbClr val="00B0F0"/>
                </a:solidFill>
              </a:rPr>
              <a:t>edge between two vertices </a:t>
            </a:r>
            <a:r>
              <a:rPr lang="en-GB" dirty="0"/>
              <a:t>if and only if </a:t>
            </a:r>
            <a:r>
              <a:rPr lang="en-GB" dirty="0">
                <a:solidFill>
                  <a:srgbClr val="00B0F0"/>
                </a:solidFill>
              </a:rPr>
              <a:t>one vertex is in the first subset and the other vertex is in the second subset.</a:t>
            </a:r>
            <a:r>
              <a:rPr lang="en-GB" dirty="0"/>
              <a:t> The complete bipartite graphs K2,3, K3,3, K3,5, and K2,6 are displayed in Figure </a:t>
            </a:r>
            <a:r>
              <a:rPr lang="en-GB" dirty="0" smtClean="0"/>
              <a:t>below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8492228" cy="288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7320" y="44624"/>
            <a:ext cx="7571184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Continued…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4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2846</Words>
  <Application>Microsoft Office PowerPoint</Application>
  <PresentationFormat>On-screen Show (4:3)</PresentationFormat>
  <Paragraphs>596</Paragraphs>
  <Slides>48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Elements of Graph Theory</vt:lpstr>
      <vt:lpstr>PowerPoint Presentation</vt:lpstr>
      <vt:lpstr>General Types of Graph</vt:lpstr>
      <vt:lpstr>Types of Undirected Graph</vt:lpstr>
      <vt:lpstr>5.2. Types of Simple Graphs</vt:lpstr>
      <vt:lpstr>Continued…</vt:lpstr>
      <vt:lpstr>Continued…</vt:lpstr>
      <vt:lpstr>Continued…</vt:lpstr>
      <vt:lpstr>Continued…</vt:lpstr>
      <vt:lpstr>Continued…</vt:lpstr>
      <vt:lpstr>Graph Terminology</vt:lpstr>
      <vt:lpstr>Continued…</vt:lpstr>
      <vt:lpstr>Continued…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Adjacency Matrix</vt:lpstr>
      <vt:lpstr>Finding the adjacency matrix</vt:lpstr>
      <vt:lpstr>Finding the adjacency matrix</vt:lpstr>
      <vt:lpstr>Finding the adjacency matrix</vt:lpstr>
      <vt:lpstr>Finding the adjacency matrix</vt:lpstr>
      <vt:lpstr>Finding the adjacency matrix</vt:lpstr>
      <vt:lpstr>Finding the adjacency matrix</vt:lpstr>
      <vt:lpstr>  An Adjacency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5.7 Trees and Forest</vt:lpstr>
      <vt:lpstr>Example 1</vt:lpstr>
      <vt:lpstr>Example 2</vt:lpstr>
      <vt:lpstr>Example 3</vt:lpstr>
      <vt:lpstr>Forest</vt:lpstr>
      <vt:lpstr>PowerPoint Presentation</vt:lpstr>
      <vt:lpstr>Rooted (Directed) Trees</vt:lpstr>
      <vt:lpstr>Definitions</vt:lpstr>
      <vt:lpstr>Example</vt:lpstr>
      <vt:lpstr>PowerPoint Presentation</vt:lpstr>
      <vt:lpstr>PowerPoint Presentation</vt:lpstr>
      <vt:lpstr>PowerPoint Presentation</vt:lpstr>
      <vt:lpstr>PowerPoint Presentation</vt:lpstr>
      <vt:lpstr>End of Chapter 5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Graph Theory</dc:title>
  <dc:creator>Windows User</dc:creator>
  <cp:lastModifiedBy>Windows User</cp:lastModifiedBy>
  <cp:revision>9</cp:revision>
  <dcterms:created xsi:type="dcterms:W3CDTF">2021-05-14T07:14:09Z</dcterms:created>
  <dcterms:modified xsi:type="dcterms:W3CDTF">2023-04-08T13:35:38Z</dcterms:modified>
</cp:coreProperties>
</file>