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7" r:id="rId2"/>
    <p:sldId id="268" r:id="rId3"/>
    <p:sldId id="257" r:id="rId4"/>
    <p:sldId id="258" r:id="rId5"/>
    <p:sldId id="264" r:id="rId6"/>
    <p:sldId id="265"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6B0F4-2EE7-444D-B8E8-5F147A112CC7}"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22624-326B-4395-8333-2E8AFC251741}" type="slidenum">
              <a:rPr lang="en-US" smtClean="0"/>
              <a:t>‹#›</a:t>
            </a:fld>
            <a:endParaRPr lang="en-US"/>
          </a:p>
        </p:txBody>
      </p:sp>
    </p:spTree>
    <p:extLst>
      <p:ext uri="{BB962C8B-B14F-4D97-AF65-F5344CB8AC3E}">
        <p14:creationId xmlns:p14="http://schemas.microsoft.com/office/powerpoint/2010/main" val="220227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8F5E87-975B-471D-9E75-51001B1D131D}"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363797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8F5E87-975B-471D-9E75-51001B1D131D}"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95371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8F5E87-975B-471D-9E75-51001B1D131D}"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39976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85D876B0-632C-4808-ABDF-4B8E37942859}" type="datetime1">
              <a:rPr lang="en-US">
                <a:solidFill>
                  <a:prstClr val="black"/>
                </a:solidFill>
              </a:rPr>
              <a:pPr/>
              <a:t>8/17/2020</a:t>
            </a:fld>
            <a:endParaRPr lang="en-US" dirty="0">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8" name="Slide Number Placeholder 4">
            <a:extLst>
              <a:ext uri="{FF2B5EF4-FFF2-40B4-BE49-F238E27FC236}">
                <a16:creationId xmlns:a16="http://schemas.microsoft.com/office/drawing/2014/main" id="{D7F0F2E5-64FB-44DD-83C9-CEBFBDD89F4C}"/>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06395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724A88BC-7DC8-4CC0-B34C-A5F023D4B6BA}" type="datetime1">
              <a:rPr lang="en-US">
                <a:solidFill>
                  <a:prstClr val="black"/>
                </a:solidFill>
              </a:rPr>
              <a:pPr/>
              <a:t>8/17/2020</a:t>
            </a:fld>
            <a:endParaRPr lang="en-US" dirty="0">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7" name="Slide Number Placeholder 4">
            <a:extLst>
              <a:ext uri="{FF2B5EF4-FFF2-40B4-BE49-F238E27FC236}">
                <a16:creationId xmlns:a16="http://schemas.microsoft.com/office/drawing/2014/main" id="{49C1F730-BC46-4309-AD25-2B5DCE9D8C8D}"/>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4555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221E0875-8EE5-4F26-8A76-79B2649CD4CC}" type="datetime1">
              <a:rPr lang="en-US">
                <a:solidFill>
                  <a:prstClr val="black"/>
                </a:solidFill>
              </a:rPr>
              <a:pPr/>
              <a:t>8/17/2020</a:t>
            </a:fld>
            <a:endParaRPr lang="en-US" dirty="0">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4">
            <a:extLst>
              <a:ext uri="{FF2B5EF4-FFF2-40B4-BE49-F238E27FC236}">
                <a16:creationId xmlns:a16="http://schemas.microsoft.com/office/drawing/2014/main" id="{6B67210A-FA30-4235-BE9A-1996B162199A}"/>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65301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C923B9BA-75FC-4B8C-8979-A41908F88786}" type="datetime1">
              <a:rPr lang="en-US">
                <a:solidFill>
                  <a:prstClr val="black"/>
                </a:solidFill>
              </a:rPr>
              <a:pPr/>
              <a:t>8/17/2020</a:t>
            </a:fld>
            <a:endParaRPr lang="en-US" dirty="0">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4">
            <a:extLst>
              <a:ext uri="{FF2B5EF4-FFF2-40B4-BE49-F238E27FC236}">
                <a16:creationId xmlns:a16="http://schemas.microsoft.com/office/drawing/2014/main" id="{C438E4BB-82E3-44F0-A967-96C3A9732690}"/>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89737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1B651F3D-6489-4D49-B553-F687CBAECEBE}"/>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9088670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E232356C-DC57-4E53-82F6-9996D09F20A0}"/>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96922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 y="1"/>
            <a:ext cx="10972800" cy="584199"/>
          </a:xfrm>
        </p:spPr>
        <p:txBody>
          <a:bodyPr/>
          <a:lstStyle>
            <a:lvl1pPr>
              <a:defRPr b="1">
                <a:ea typeface="Adobe Gothic Std B"/>
              </a:defRPr>
            </a:lvl1pPr>
          </a:lstStyle>
          <a:p>
            <a:r>
              <a:rPr lang="en-US" dirty="0"/>
              <a:t>Click to edit Master title style</a:t>
            </a:r>
          </a:p>
        </p:txBody>
      </p:sp>
      <p:sp>
        <p:nvSpPr>
          <p:cNvPr id="3" name="Content Placeholder 2"/>
          <p:cNvSpPr>
            <a:spLocks noGrp="1"/>
          </p:cNvSpPr>
          <p:nvPr>
            <p:ph idx="1"/>
          </p:nvPr>
        </p:nvSpPr>
        <p:spPr>
          <a:xfrm>
            <a:off x="406400" y="1092200"/>
            <a:ext cx="109728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DD248432-64D2-46FE-8513-0D12D6CDC316}" type="datetime1">
              <a:rPr lang="en-US">
                <a:solidFill>
                  <a:prstClr val="black"/>
                </a:solidFill>
              </a:rPr>
              <a:pPr/>
              <a:t>8/17/2020</a:t>
            </a:fld>
            <a:endParaRPr lang="en-US" dirty="0">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4">
            <a:extLst>
              <a:ext uri="{FF2B5EF4-FFF2-40B4-BE49-F238E27FC236}">
                <a16:creationId xmlns:a16="http://schemas.microsoft.com/office/drawing/2014/main" id="{85E84F7E-A92E-43F8-A46C-9B35213A0E2F}"/>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79676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6BEF9843-A8A3-488C-99BE-52F67B1E5F21}" type="datetime1">
              <a:rPr lang="en-US">
                <a:solidFill>
                  <a:prstClr val="black"/>
                </a:solidFill>
              </a:rPr>
              <a:pPr/>
              <a:t>8/17/2020</a:t>
            </a:fld>
            <a:endParaRPr lang="en-US" dirty="0">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4">
            <a:extLst>
              <a:ext uri="{FF2B5EF4-FFF2-40B4-BE49-F238E27FC236}">
                <a16:creationId xmlns:a16="http://schemas.microsoft.com/office/drawing/2014/main" id="{25DE0F86-9EA3-4EC4-A766-C85B62132A11}"/>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47977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4EEB0D1-FC94-4671-B677-53A87B08F983}" type="datetime1">
              <a:rPr lang="en-US">
                <a:solidFill>
                  <a:prstClr val="black"/>
                </a:solidFill>
              </a:rPr>
              <a:pPr/>
              <a:t>8/17/2020</a:t>
            </a:fld>
            <a:endParaRPr lang="en-US" dirty="0">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7" name="Slide Number Placeholder 4">
            <a:extLst>
              <a:ext uri="{FF2B5EF4-FFF2-40B4-BE49-F238E27FC236}">
                <a16:creationId xmlns:a16="http://schemas.microsoft.com/office/drawing/2014/main" id="{29291B69-8FE1-49D3-A87D-DA1A8612BF37}"/>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41984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5DD4E862-894E-4D5A-928A-1917225641E6}" type="datetime1">
              <a:rPr lang="en-US">
                <a:solidFill>
                  <a:prstClr val="black"/>
                </a:solidFill>
              </a:rPr>
              <a:pPr/>
              <a:t>8/17/2020</a:t>
            </a:fld>
            <a:endParaRPr lang="en-US" dirty="0">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9" name="Slide Number Placeholder 4">
            <a:extLst>
              <a:ext uri="{FF2B5EF4-FFF2-40B4-BE49-F238E27FC236}">
                <a16:creationId xmlns:a16="http://schemas.microsoft.com/office/drawing/2014/main" id="{69D6C41C-0A0C-404B-AC90-CCD8255AC49E}"/>
              </a:ext>
            </a:extLst>
          </p:cNvPr>
          <p:cNvSpPr>
            <a:spLocks noGrp="1"/>
          </p:cNvSpPr>
          <p:nvPr>
            <p:ph type="sldNum" sz="quarter" idx="12"/>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11387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fld id="{8E90B292-695F-48A4-B21E-70BBE4D4170B}" type="datetime1">
              <a:rPr lang="en-US">
                <a:solidFill>
                  <a:prstClr val="black"/>
                </a:solidFill>
              </a:rPr>
              <a:pPr/>
              <a:t>8/17/2020</a:t>
            </a:fld>
            <a:endParaRPr lang="en-US" dirty="0">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8DC180D-786A-442E-8EA2-8F62A57654E3}"/>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23622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a:lstStyle/>
          <a:p>
            <a:fld id="{00D16014-19E2-40EB-887E-9E91A08520FE}" type="datetime1">
              <a:rPr lang="en-US">
                <a:solidFill>
                  <a:prstClr val="black"/>
                </a:solidFill>
              </a:rPr>
              <a:pPr/>
              <a:t>8/17/2020</a:t>
            </a:fld>
            <a:endParaRPr lang="en-US" dirty="0">
              <a:solidFill>
                <a:prstClr val="black"/>
              </a:solidFill>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4" name="Slide Number Placeholder 4">
            <a:extLst>
              <a:ext uri="{FF2B5EF4-FFF2-40B4-BE49-F238E27FC236}">
                <a16:creationId xmlns:a16="http://schemas.microsoft.com/office/drawing/2014/main" id="{B619C00E-8435-4D23-BE37-EF7AB4EDC80A}"/>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61182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5" y="273053"/>
            <a:ext cx="6815668"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30FAF5B4-77CB-4042-898C-8E154F6694B7}" type="datetime1">
              <a:rPr lang="en-US">
                <a:solidFill>
                  <a:prstClr val="black"/>
                </a:solidFill>
              </a:rPr>
              <a:pPr/>
              <a:t>8/17/2020</a:t>
            </a:fld>
            <a:endParaRPr lang="en-US" dirty="0">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7" name="Slide Number Placeholder 4">
            <a:extLst>
              <a:ext uri="{FF2B5EF4-FFF2-40B4-BE49-F238E27FC236}">
                <a16:creationId xmlns:a16="http://schemas.microsoft.com/office/drawing/2014/main" id="{FFEE3670-CC52-47D5-BF0A-185213973DB1}"/>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359185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bwMode="auto">
          <a:xfrm>
            <a:off x="0" y="2"/>
            <a:ext cx="12192000" cy="584199"/>
          </a:xfrm>
          <a:prstGeom prst="rect">
            <a:avLst/>
          </a:prstGeom>
          <a:solidFill>
            <a:srgbClr val="FF8817">
              <a:alpha val="83922"/>
            </a:srgbClr>
          </a:solidFill>
          <a:ln w="12700"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algn="ctr">
              <a:spcBef>
                <a:spcPct val="50000"/>
              </a:spcBef>
              <a:spcAft>
                <a:spcPct val="17000"/>
              </a:spcAft>
              <a:buClr>
                <a:prstClr val="black"/>
              </a:buClr>
              <a:buFont typeface="Wingdings" pitchFamily="2" charset="2"/>
              <a:buNone/>
            </a:pPr>
            <a:endParaRPr lang="en-US" sz="2400" dirty="0">
              <a:solidFill>
                <a:prstClr val="black"/>
              </a:solidFill>
            </a:endParaRPr>
          </a:p>
        </p:txBody>
      </p:sp>
      <p:sp>
        <p:nvSpPr>
          <p:cNvPr id="2" name="Title Placeholder 1"/>
          <p:cNvSpPr>
            <a:spLocks noGrp="1"/>
          </p:cNvSpPr>
          <p:nvPr>
            <p:ph type="title"/>
          </p:nvPr>
        </p:nvSpPr>
        <p:spPr>
          <a:xfrm>
            <a:off x="14884" y="1"/>
            <a:ext cx="10972800" cy="58419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3"/>
          <p:cNvSpPr txBox="1"/>
          <p:nvPr userDrawn="1"/>
        </p:nvSpPr>
        <p:spPr>
          <a:xfrm>
            <a:off x="1" y="6504573"/>
            <a:ext cx="4325257" cy="338554"/>
          </a:xfrm>
          <a:prstGeom prst="rect">
            <a:avLst/>
          </a:prstGeom>
          <a:noFill/>
        </p:spPr>
        <p:txBody>
          <a:bodyPr wrap="square" anchor="ctr">
            <a:spAutoFit/>
          </a:bodyPr>
          <a:lstStyle/>
          <a:p>
            <a:pPr eaLnBrk="0" hangingPunct="0">
              <a:defRPr/>
            </a:pPr>
            <a:br>
              <a:rPr lang="en-US" sz="800" b="1" kern="300" spc="67" dirty="0">
                <a:solidFill>
                  <a:srgbClr val="62B1FF"/>
                </a:solidFill>
                <a:cs typeface="Calibri" panose="020F0502020204030204" pitchFamily="34" charset="0"/>
              </a:rPr>
            </a:br>
            <a:r>
              <a:rPr lang="en-US" sz="800" b="1" kern="300" spc="67" dirty="0">
                <a:solidFill>
                  <a:prstClr val="white">
                    <a:lumMod val="50000"/>
                  </a:prstClr>
                </a:solidFill>
                <a:latin typeface="Adobe Gothic Std B" pitchFamily="34" charset="-128"/>
                <a:ea typeface="Adobe Gothic Std B" pitchFamily="34" charset="-128"/>
                <a:cs typeface="Calibri" panose="020F0502020204030204" pitchFamily="34" charset="0"/>
              </a:rPr>
              <a:t>Copyright © 2020, Tiger Analytics</a:t>
            </a:r>
          </a:p>
        </p:txBody>
      </p:sp>
      <p:sp>
        <p:nvSpPr>
          <p:cNvPr id="8" name="TextBox 13"/>
          <p:cNvSpPr txBox="1"/>
          <p:nvPr userDrawn="1"/>
        </p:nvSpPr>
        <p:spPr>
          <a:xfrm>
            <a:off x="5631544" y="6498461"/>
            <a:ext cx="4325257" cy="338554"/>
          </a:xfrm>
          <a:prstGeom prst="rect">
            <a:avLst/>
          </a:prstGeom>
          <a:noFill/>
        </p:spPr>
        <p:txBody>
          <a:bodyPr wrap="square" anchor="ctr">
            <a:spAutoFit/>
          </a:bodyPr>
          <a:lstStyle/>
          <a:p>
            <a:pPr eaLnBrk="0" hangingPunct="0">
              <a:defRPr/>
            </a:pPr>
            <a:br>
              <a:rPr lang="en-US" sz="800" b="1" kern="300" spc="67" dirty="0">
                <a:solidFill>
                  <a:srgbClr val="62B1FF"/>
                </a:solidFill>
                <a:cs typeface="Calibri" panose="020F0502020204030204" pitchFamily="34" charset="0"/>
              </a:rPr>
            </a:br>
            <a:r>
              <a:rPr lang="en-US" sz="800" b="1" kern="300" spc="67" dirty="0">
                <a:solidFill>
                  <a:prstClr val="white">
                    <a:lumMod val="50000"/>
                  </a:prstClr>
                </a:solidFill>
                <a:latin typeface="Adobe Gothic Std B" pitchFamily="34" charset="-128"/>
                <a:ea typeface="Adobe Gothic Std B" pitchFamily="34" charset="-128"/>
                <a:cs typeface="Calibri" panose="020F0502020204030204" pitchFamily="34" charset="0"/>
              </a:rPr>
              <a:t>Confidential</a:t>
            </a:r>
          </a:p>
        </p:txBody>
      </p:sp>
      <p:pic>
        <p:nvPicPr>
          <p:cNvPr id="9" name="Picture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983037" y="6373665"/>
            <a:ext cx="1208963" cy="478739"/>
          </a:xfrm>
          <a:prstGeom prst="rect">
            <a:avLst/>
          </a:prstGeom>
        </p:spPr>
      </p:pic>
      <p:sp>
        <p:nvSpPr>
          <p:cNvPr id="4" name="Footer Placeholder 3"/>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81658C1-8540-4A5B-973A-8BBE17F80360}"/>
              </a:ext>
            </a:extLst>
          </p:cNvPr>
          <p:cNvSpPr>
            <a:spLocks noGrp="1"/>
          </p:cNvSpPr>
          <p:nvPr>
            <p:ph type="sldNum" sz="quarter" idx="4"/>
          </p:nvPr>
        </p:nvSpPr>
        <p:spPr>
          <a:xfrm>
            <a:off x="8374743" y="6356350"/>
            <a:ext cx="2743200" cy="366183"/>
          </a:xfrm>
          <a:prstGeom prst="rect">
            <a:avLst/>
          </a:prstGeom>
        </p:spPr>
        <p:txBody>
          <a:bodyPr vert="horz" lIns="91440" tIns="45720" rIns="91440" bIns="45720" rtlCol="0" anchor="ctr"/>
          <a:lstStyle>
            <a:lvl1pPr algn="r">
              <a:defRPr sz="1333">
                <a:solidFill>
                  <a:schemeClr val="tx1"/>
                </a:solidFill>
              </a:defRPr>
            </a:lvl1pPr>
          </a:lstStyle>
          <a:p>
            <a:fld id="{28441A46-FE20-4250-9539-4FDB80195E7C}"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838957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1219170" rtl="0" eaLnBrk="1" latinLnBrk="0" hangingPunct="1">
        <a:spcBef>
          <a:spcPct val="0"/>
        </a:spcBef>
        <a:buNone/>
        <a:defRPr sz="3733"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a873a4dfe9b2249c493389badcb950b1-1549006211.us-east-1.elb.amazonaws.com/ts/eda/eda_dashboard"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a873a4dfe9b2249c493389badcb950b1-1549006211.us-east-1.elb.amazonaws.com/ts/eda/eda_dashboard"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package" Target="../embeddings/Microsoft_Word_Document1.docx"/><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Forecast Accelerator</a:t>
            </a:r>
          </a:p>
        </p:txBody>
      </p:sp>
      <p:sp>
        <p:nvSpPr>
          <p:cNvPr id="3" name="Subtitle 2"/>
          <p:cNvSpPr>
            <a:spLocks noGrp="1"/>
          </p:cNvSpPr>
          <p:nvPr>
            <p:ph type="subTitle" idx="1"/>
          </p:nvPr>
        </p:nvSpPr>
        <p:spPr/>
        <p:txBody>
          <a:bodyPr>
            <a:noAutofit/>
          </a:bodyPr>
          <a:lstStyle/>
          <a:p>
            <a:r>
              <a:rPr lang="en-US" sz="2400" dirty="0"/>
              <a:t>Dashboards for Exploration and Model Evaluation</a:t>
            </a:r>
          </a:p>
          <a:p>
            <a:r>
              <a:rPr lang="en-US" sz="2400" dirty="0"/>
              <a:t>Large Scale Deployment</a:t>
            </a:r>
          </a:p>
        </p:txBody>
      </p:sp>
      <p:sp>
        <p:nvSpPr>
          <p:cNvPr id="4" name="Slide Number Placeholder 3"/>
          <p:cNvSpPr>
            <a:spLocks noGrp="1"/>
          </p:cNvSpPr>
          <p:nvPr>
            <p:ph type="sldNum" sz="quarter" idx="4"/>
          </p:nvPr>
        </p:nvSpPr>
        <p:spPr/>
        <p:txBody>
          <a:bodyPr/>
          <a:lstStyle/>
          <a:p>
            <a:fld id="{28441A46-FE20-4250-9539-4FDB80195E7C}" type="slidenum">
              <a:rPr lang="en-IN" smtClean="0">
                <a:solidFill>
                  <a:prstClr val="black"/>
                </a:solidFill>
              </a:rPr>
              <a:pPr/>
              <a:t>1</a:t>
            </a:fld>
            <a:endParaRPr lang="en-IN" dirty="0">
              <a:solidFill>
                <a:prstClr val="black"/>
              </a:solidFill>
            </a:endParaRPr>
          </a:p>
        </p:txBody>
      </p:sp>
    </p:spTree>
    <p:extLst>
      <p:ext uri="{BB962C8B-B14F-4D97-AF65-F5344CB8AC3E}">
        <p14:creationId xmlns:p14="http://schemas.microsoft.com/office/powerpoint/2010/main" val="173286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4"/>
          </p:nvPr>
        </p:nvSpPr>
        <p:spPr/>
        <p:txBody>
          <a:bodyPr/>
          <a:lstStyle/>
          <a:p>
            <a:fld id="{28441A46-FE20-4250-9539-4FDB80195E7C}" type="slidenum">
              <a:rPr lang="en-IN" smtClean="0">
                <a:solidFill>
                  <a:prstClr val="black"/>
                </a:solidFill>
              </a:rPr>
              <a:pPr/>
              <a:t>2</a:t>
            </a:fld>
            <a:endParaRPr lang="en-IN" dirty="0">
              <a:solidFill>
                <a:prstClr val="black"/>
              </a:solidFill>
            </a:endParaRPr>
          </a:p>
        </p:txBody>
      </p:sp>
      <p:sp>
        <p:nvSpPr>
          <p:cNvPr id="4" name="TextBox 3"/>
          <p:cNvSpPr txBox="1"/>
          <p:nvPr/>
        </p:nvSpPr>
        <p:spPr>
          <a:xfrm>
            <a:off x="762000" y="1001486"/>
            <a:ext cx="10711543" cy="2169825"/>
          </a:xfrm>
          <a:prstGeom prst="rect">
            <a:avLst/>
          </a:prstGeom>
          <a:noFill/>
        </p:spPr>
        <p:txBody>
          <a:bodyPr wrap="square" rtlCol="0">
            <a:spAutoFit/>
          </a:bodyPr>
          <a:lstStyle/>
          <a:p>
            <a:pPr>
              <a:lnSpc>
                <a:spcPct val="150000"/>
              </a:lnSpc>
            </a:pPr>
            <a:r>
              <a:rPr lang="en-US" dirty="0"/>
              <a:t>Objective of this accelerator is to speed up the process of data exploration, model building and evaluation for time series based models. Hence, three components are developed during this current phase of work.</a:t>
            </a:r>
          </a:p>
          <a:p>
            <a:pPr marL="800100" lvl="1" indent="-342900">
              <a:lnSpc>
                <a:spcPct val="150000"/>
              </a:lnSpc>
              <a:buFont typeface="+mj-lt"/>
              <a:buAutoNum type="arabicPeriod"/>
            </a:pPr>
            <a:r>
              <a:rPr lang="en-US" dirty="0"/>
              <a:t>Dashboard for exploration of time series data</a:t>
            </a:r>
          </a:p>
          <a:p>
            <a:pPr marL="800100" lvl="1" indent="-342900">
              <a:lnSpc>
                <a:spcPct val="150000"/>
              </a:lnSpc>
              <a:buFont typeface="+mj-lt"/>
              <a:buAutoNum type="arabicPeriod"/>
            </a:pPr>
            <a:r>
              <a:rPr lang="en-US" dirty="0"/>
              <a:t>Codebase to deploy and run more than 100K time series models quickly on AWS</a:t>
            </a:r>
          </a:p>
          <a:p>
            <a:pPr marL="800100" lvl="1" indent="-342900">
              <a:lnSpc>
                <a:spcPct val="150000"/>
              </a:lnSpc>
              <a:buFont typeface="+mj-lt"/>
              <a:buAutoNum type="arabicPeriod"/>
            </a:pPr>
            <a:r>
              <a:rPr lang="en-US" dirty="0"/>
              <a:t>Dashboard for evaluating various models built</a:t>
            </a:r>
          </a:p>
        </p:txBody>
      </p:sp>
    </p:spTree>
    <p:extLst>
      <p:ext uri="{BB962C8B-B14F-4D97-AF65-F5344CB8AC3E}">
        <p14:creationId xmlns:p14="http://schemas.microsoft.com/office/powerpoint/2010/main" val="144535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69F7E2B4-EE04-4C03-A35B-280E02905CF6}"/>
              </a:ext>
            </a:extLst>
          </p:cNvPr>
          <p:cNvSpPr txBox="1">
            <a:spLocks/>
          </p:cNvSpPr>
          <p:nvPr/>
        </p:nvSpPr>
        <p:spPr>
          <a:xfrm>
            <a:off x="9244824" y="598297"/>
            <a:ext cx="3449645" cy="405731"/>
          </a:xfrm>
          <a:prstGeom prst="rect">
            <a:avLst/>
          </a:prstGeom>
        </p:spPr>
        <p:txBody>
          <a:bodyPr lIns="36000"/>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sz="1800" b="1" dirty="0">
              <a:solidFill>
                <a:prstClr val="black">
                  <a:lumMod val="65000"/>
                  <a:lumOff val="35000"/>
                </a:prstClr>
              </a:solidFill>
              <a:cs typeface="Calibri" panose="020F0502020204030204" pitchFamily="34" charset="0"/>
            </a:endParaRPr>
          </a:p>
        </p:txBody>
      </p:sp>
      <p:sp>
        <p:nvSpPr>
          <p:cNvPr id="12" name="Title 26"/>
          <p:cNvSpPr txBox="1">
            <a:spLocks/>
          </p:cNvSpPr>
          <p:nvPr/>
        </p:nvSpPr>
        <p:spPr bwMode="auto">
          <a:xfrm>
            <a:off x="187497" y="25419"/>
            <a:ext cx="11660515" cy="454979"/>
          </a:xfrm>
          <a:prstGeom prst="rect">
            <a:avLst/>
          </a:prstGeom>
          <a:noFill/>
          <a:ln w="9525" algn="ctr">
            <a:noFill/>
            <a:miter lim="800000"/>
            <a:headEnd/>
            <a:tailEnd/>
          </a:ln>
        </p:spPr>
        <p:txBody>
          <a:bodyPr vert="horz" wrap="square" lIns="60960" tIns="60960" rIns="60960" bIns="60960" numCol="1" anchor="b" anchorCtr="0" compatLnSpc="1">
            <a:prstTxWarp prst="textNoShape">
              <a:avLst/>
            </a:prstTxWarp>
          </a:bodyPr>
          <a:lstStyle>
            <a:lvl1pPr algn="l" rtl="0" eaLnBrk="1" fontAlgn="base" hangingPunct="1">
              <a:spcBef>
                <a:spcPct val="0"/>
              </a:spcBef>
              <a:spcAft>
                <a:spcPct val="0"/>
              </a:spcAft>
              <a:defRPr lang="en-US" sz="2000" b="1" dirty="0" smtClean="0">
                <a:solidFill>
                  <a:srgbClr val="AE5C1E"/>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200" b="1">
                <a:solidFill>
                  <a:srgbClr val="CD7521"/>
                </a:solidFill>
                <a:latin typeface="Arial" pitchFamily="34" charset="0"/>
              </a:defRPr>
            </a:lvl2pPr>
            <a:lvl3pPr algn="l" rtl="0" eaLnBrk="1" fontAlgn="base" hangingPunct="1">
              <a:spcBef>
                <a:spcPct val="0"/>
              </a:spcBef>
              <a:spcAft>
                <a:spcPct val="0"/>
              </a:spcAft>
              <a:defRPr sz="2200" b="1">
                <a:solidFill>
                  <a:srgbClr val="CD7521"/>
                </a:solidFill>
                <a:latin typeface="Arial" pitchFamily="34" charset="0"/>
              </a:defRPr>
            </a:lvl3pPr>
            <a:lvl4pPr algn="l" rtl="0" eaLnBrk="1" fontAlgn="base" hangingPunct="1">
              <a:spcBef>
                <a:spcPct val="0"/>
              </a:spcBef>
              <a:spcAft>
                <a:spcPct val="0"/>
              </a:spcAft>
              <a:defRPr sz="2200" b="1">
                <a:solidFill>
                  <a:srgbClr val="CD7521"/>
                </a:solidFill>
                <a:latin typeface="Arial" pitchFamily="34" charset="0"/>
              </a:defRPr>
            </a:lvl4pPr>
            <a:lvl5pPr algn="l" rtl="0" eaLnBrk="1" fontAlgn="base" hangingPunct="1">
              <a:spcBef>
                <a:spcPct val="0"/>
              </a:spcBef>
              <a:spcAft>
                <a:spcPct val="0"/>
              </a:spcAft>
              <a:defRPr sz="2200" b="1">
                <a:solidFill>
                  <a:srgbClr val="CD7521"/>
                </a:solidFill>
                <a:latin typeface="Arial" pitchFamily="34" charset="0"/>
              </a:defRPr>
            </a:lvl5pPr>
            <a:lvl6pPr marL="457196" algn="l" rtl="0" eaLnBrk="1" fontAlgn="base" hangingPunct="1">
              <a:spcBef>
                <a:spcPct val="0"/>
              </a:spcBef>
              <a:spcAft>
                <a:spcPct val="0"/>
              </a:spcAft>
              <a:defRPr sz="2600" b="1">
                <a:solidFill>
                  <a:schemeClr val="accent1"/>
                </a:solidFill>
                <a:latin typeface="Arial" pitchFamily="34" charset="0"/>
              </a:defRPr>
            </a:lvl6pPr>
            <a:lvl7pPr marL="914391" algn="l" rtl="0" eaLnBrk="1" fontAlgn="base" hangingPunct="1">
              <a:spcBef>
                <a:spcPct val="0"/>
              </a:spcBef>
              <a:spcAft>
                <a:spcPct val="0"/>
              </a:spcAft>
              <a:defRPr sz="2600" b="1">
                <a:solidFill>
                  <a:schemeClr val="accent1"/>
                </a:solidFill>
                <a:latin typeface="Arial" pitchFamily="34" charset="0"/>
              </a:defRPr>
            </a:lvl7pPr>
            <a:lvl8pPr marL="1371587" algn="l" rtl="0" eaLnBrk="1" fontAlgn="base" hangingPunct="1">
              <a:spcBef>
                <a:spcPct val="0"/>
              </a:spcBef>
              <a:spcAft>
                <a:spcPct val="0"/>
              </a:spcAft>
              <a:defRPr sz="2600" b="1">
                <a:solidFill>
                  <a:schemeClr val="accent1"/>
                </a:solidFill>
                <a:latin typeface="Arial" pitchFamily="34" charset="0"/>
              </a:defRPr>
            </a:lvl8pPr>
            <a:lvl9pPr marL="1828782" algn="l" rtl="0" eaLnBrk="1" fontAlgn="base" hangingPunct="1">
              <a:spcBef>
                <a:spcPct val="0"/>
              </a:spcBef>
              <a:spcAft>
                <a:spcPct val="0"/>
              </a:spcAft>
              <a:defRPr sz="2600" b="1">
                <a:solidFill>
                  <a:schemeClr val="accent1"/>
                </a:solidFill>
                <a:latin typeface="Arial" pitchFamily="34" charset="0"/>
              </a:defRPr>
            </a:lvl9pPr>
          </a:lstStyle>
          <a:p>
            <a:r>
              <a:rPr sz="2133" kern="0" dirty="0">
                <a:solidFill>
                  <a:prstClr val="black">
                    <a:lumMod val="65000"/>
                    <a:lumOff val="35000"/>
                  </a:prstClr>
                </a:solidFill>
              </a:rPr>
              <a:t>Forecast Accelerator – Phase I Summary - </a:t>
            </a:r>
            <a:r>
              <a:rPr lang="en-US" sz="2400" dirty="0">
                <a:solidFill>
                  <a:prstClr val="black">
                    <a:lumMod val="65000"/>
                    <a:lumOff val="35000"/>
                  </a:prstClr>
                </a:solidFill>
              </a:rPr>
              <a:t>EDA Dashboard</a:t>
            </a:r>
          </a:p>
        </p:txBody>
      </p:sp>
      <p:grpSp>
        <p:nvGrpSpPr>
          <p:cNvPr id="2" name="Group 1"/>
          <p:cNvGrpSpPr/>
          <p:nvPr/>
        </p:nvGrpSpPr>
        <p:grpSpPr>
          <a:xfrm>
            <a:off x="2102355" y="571405"/>
            <a:ext cx="1836460" cy="816476"/>
            <a:chOff x="1298432" y="1191273"/>
            <a:chExt cx="2137601" cy="636937"/>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209198" y="601374"/>
              <a:ext cx="345856" cy="2107815"/>
            </a:xfrm>
            <a:prstGeom prst="rect">
              <a:avLst/>
            </a:prstGeom>
          </p:spPr>
        </p:pic>
        <p:sp>
          <p:nvSpPr>
            <p:cNvPr id="4" name="Text Placeholder 3">
              <a:extLst>
                <a:ext uri="{FF2B5EF4-FFF2-40B4-BE49-F238E27FC236}">
                  <a16:creationId xmlns:a16="http://schemas.microsoft.com/office/drawing/2014/main" id="{31AEA9F9-EBCA-4C64-8806-C15E296B7889}"/>
                </a:ext>
              </a:extLst>
            </p:cNvPr>
            <p:cNvSpPr txBox="1">
              <a:spLocks/>
            </p:cNvSpPr>
            <p:nvPr/>
          </p:nvSpPr>
          <p:spPr>
            <a:xfrm>
              <a:off x="1298432" y="1191273"/>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13" name="Group 12"/>
            <p:cNvGrpSpPr/>
            <p:nvPr/>
          </p:nvGrpSpPr>
          <p:grpSpPr>
            <a:xfrm>
              <a:off x="1305803" y="1287796"/>
              <a:ext cx="1941056" cy="341918"/>
              <a:chOff x="1728323" y="675091"/>
              <a:chExt cx="1540319" cy="341918"/>
            </a:xfrm>
          </p:grpSpPr>
          <p:sp>
            <p:nvSpPr>
              <p:cNvPr id="15" name="Rectangle 14"/>
              <p:cNvSpPr/>
              <p:nvPr/>
            </p:nvSpPr>
            <p:spPr bwMode="auto">
              <a:xfrm>
                <a:off x="1750847" y="675091"/>
                <a:ext cx="1495273" cy="272162"/>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16" name="Rectangle 15">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Current work</a:t>
                </a:r>
              </a:p>
            </p:txBody>
          </p:sp>
        </p:grpSp>
      </p:grpSp>
      <p:sp>
        <p:nvSpPr>
          <p:cNvPr id="5" name="TextBox 4">
            <a:extLst>
              <a:ext uri="{FF2B5EF4-FFF2-40B4-BE49-F238E27FC236}">
                <a16:creationId xmlns:a16="http://schemas.microsoft.com/office/drawing/2014/main" id="{88BC6C8D-282E-4F72-97BE-BE65568D5691}"/>
              </a:ext>
            </a:extLst>
          </p:cNvPr>
          <p:cNvSpPr txBox="1"/>
          <p:nvPr/>
        </p:nvSpPr>
        <p:spPr>
          <a:xfrm>
            <a:off x="457967" y="1025065"/>
            <a:ext cx="5376776" cy="5077298"/>
          </a:xfrm>
          <a:prstGeom prst="rect">
            <a:avLst/>
          </a:prstGeom>
          <a:solidFill>
            <a:schemeClr val="bg1">
              <a:lumMod val="95000"/>
            </a:schemeClr>
          </a:solidFill>
          <a:ln>
            <a:solidFill>
              <a:schemeClr val="bg1">
                <a:lumMod val="85000"/>
              </a:schemeClr>
            </a:solidFill>
          </a:ln>
        </p:spPr>
        <p:txBody>
          <a:bodyPr wrap="square" lIns="243840" tIns="487680" rIns="487680" rtlCol="0" anchor="t">
            <a:noAutofit/>
          </a:bodyPr>
          <a:lstStyle/>
          <a:p>
            <a:pPr marL="282575" indent="-228600">
              <a:spcAft>
                <a:spcPts val="667"/>
              </a:spcAft>
              <a:buFont typeface="Arial" panose="020B0604020202020204" pitchFamily="34" charset="0"/>
              <a:buChar char="•"/>
            </a:pPr>
            <a:r>
              <a:rPr lang="en-US" sz="1400" b="1" dirty="0"/>
              <a:t>Input file</a:t>
            </a:r>
          </a:p>
          <a:p>
            <a:pPr marL="739775" lvl="1" indent="-228600">
              <a:spcAft>
                <a:spcPts val="667"/>
              </a:spcAft>
              <a:buFont typeface="Arial" panose="020B0604020202020204" pitchFamily="34" charset="0"/>
              <a:buChar char="•"/>
            </a:pPr>
            <a:r>
              <a:rPr lang="en-US" sz="1400" dirty="0"/>
              <a:t>Ability to upload file from local drive</a:t>
            </a:r>
            <a:endParaRPr lang="en-US" sz="1400" b="1" dirty="0">
              <a:solidFill>
                <a:prstClr val="black">
                  <a:lumMod val="65000"/>
                  <a:lumOff val="35000"/>
                </a:prstClr>
              </a:solidFill>
              <a:cs typeface="Calibri" panose="020F0502020204030204" pitchFamily="34" charset="0"/>
            </a:endParaRPr>
          </a:p>
          <a:p>
            <a:pPr marL="228600" indent="-228600">
              <a:spcAft>
                <a:spcPts val="667"/>
              </a:spcAft>
              <a:buFont typeface="Arial" panose="020B0604020202020204" pitchFamily="34" charset="0"/>
              <a:buChar char="•"/>
            </a:pPr>
            <a:r>
              <a:rPr lang="en-US" sz="1400" b="1" dirty="0"/>
              <a:t>Inputs:</a:t>
            </a:r>
          </a:p>
          <a:p>
            <a:pPr marL="403225" lvl="1" indent="-174625">
              <a:spcAft>
                <a:spcPts val="667"/>
              </a:spcAft>
              <a:buFont typeface="Arial" panose="020B0604020202020204" pitchFamily="34" charset="0"/>
              <a:buChar char="•"/>
            </a:pPr>
            <a:r>
              <a:rPr lang="en-US" sz="1400" dirty="0"/>
              <a:t>User inputs to fetch time series granularity, DV, Time variable</a:t>
            </a:r>
          </a:p>
          <a:p>
            <a:pPr marL="347663" lvl="1" indent="-173038">
              <a:spcAft>
                <a:spcPts val="667"/>
              </a:spcAft>
              <a:buFont typeface="Arial" panose="020B0604020202020204" pitchFamily="34" charset="0"/>
              <a:buChar char="•"/>
            </a:pPr>
            <a:r>
              <a:rPr lang="en-US" sz="1400" dirty="0"/>
              <a:t>User input for frequency of forecast, length of forecast</a:t>
            </a:r>
          </a:p>
          <a:p>
            <a:pPr marL="347663" lvl="1" indent="-173038">
              <a:spcAft>
                <a:spcPts val="667"/>
              </a:spcAft>
              <a:buFont typeface="Arial" panose="020B0604020202020204" pitchFamily="34" charset="0"/>
              <a:buChar char="•"/>
            </a:pPr>
            <a:r>
              <a:rPr lang="en-US" sz="1400" dirty="0"/>
              <a:t>User input to browse and load data</a:t>
            </a:r>
          </a:p>
          <a:p>
            <a:pPr indent="-282575">
              <a:spcAft>
                <a:spcPts val="667"/>
              </a:spcAft>
              <a:buFont typeface="Arial" panose="020B0604020202020204" pitchFamily="34" charset="0"/>
              <a:buChar char="•"/>
            </a:pPr>
            <a:r>
              <a:rPr lang="en-US" sz="1400" b="1" dirty="0"/>
              <a:t>Visualizations:</a:t>
            </a:r>
          </a:p>
          <a:p>
            <a:pPr marL="403225" lvl="1" indent="-174625">
              <a:spcAft>
                <a:spcPts val="667"/>
              </a:spcAft>
              <a:buFont typeface="Arial" panose="020B0604020202020204" pitchFamily="34" charset="0"/>
              <a:buChar char="•"/>
            </a:pPr>
            <a:r>
              <a:rPr lang="en-US" sz="1400" dirty="0"/>
              <a:t>Univariate analysis</a:t>
            </a:r>
          </a:p>
          <a:p>
            <a:pPr marL="403225" lvl="1" indent="-174625">
              <a:spcAft>
                <a:spcPts val="667"/>
              </a:spcAft>
              <a:buFont typeface="Arial" panose="020B0604020202020204" pitchFamily="34" charset="0"/>
              <a:buChar char="•"/>
            </a:pPr>
            <a:r>
              <a:rPr lang="en-US" sz="1400" dirty="0"/>
              <a:t>Time series Exploration (New, Active, Sparse, Seasonality, Outlier, </a:t>
            </a:r>
            <a:r>
              <a:rPr lang="en-US" sz="1400" dirty="0" err="1"/>
              <a:t>Changepoint</a:t>
            </a:r>
            <a:r>
              <a:rPr lang="en-US" sz="1400" dirty="0"/>
              <a:t>, Pareto Charts)</a:t>
            </a:r>
          </a:p>
          <a:p>
            <a:pPr marL="403225" lvl="1" indent="-174625">
              <a:spcAft>
                <a:spcPts val="667"/>
              </a:spcAft>
              <a:buFont typeface="Arial" panose="020B0604020202020204" pitchFamily="34" charset="0"/>
              <a:buChar char="•"/>
            </a:pPr>
            <a:r>
              <a:rPr lang="en-US" sz="1400" dirty="0"/>
              <a:t>Multivariate plots for continuous variables</a:t>
            </a:r>
          </a:p>
          <a:p>
            <a:pPr marL="403225" lvl="1" indent="-174625">
              <a:spcAft>
                <a:spcPts val="667"/>
              </a:spcAft>
              <a:buFont typeface="Arial" panose="020B0604020202020204" pitchFamily="34" charset="0"/>
              <a:buChar char="•"/>
            </a:pPr>
            <a:r>
              <a:rPr lang="en-US" sz="1400" dirty="0"/>
              <a:t>Option to flag outliers/data points to events</a:t>
            </a:r>
          </a:p>
          <a:p>
            <a:pPr indent="-228600">
              <a:spcAft>
                <a:spcPts val="667"/>
              </a:spcAft>
              <a:buFont typeface="Arial" panose="020B0604020202020204" pitchFamily="34" charset="0"/>
              <a:buChar char="•"/>
            </a:pPr>
            <a:r>
              <a:rPr lang="en-US" sz="1400" b="1" dirty="0"/>
              <a:t>Model ready dataset creation:</a:t>
            </a:r>
          </a:p>
          <a:p>
            <a:pPr marL="403225" lvl="1" indent="-174625">
              <a:spcAft>
                <a:spcPts val="667"/>
              </a:spcAft>
              <a:buFont typeface="Arial" panose="020B0604020202020204" pitchFamily="34" charset="0"/>
              <a:buChar char="•"/>
            </a:pPr>
            <a:r>
              <a:rPr lang="en-US" sz="1400" dirty="0"/>
              <a:t>Create model ready dataset based on user inputs</a:t>
            </a:r>
          </a:p>
          <a:p>
            <a:pPr indent="-228600">
              <a:spcAft>
                <a:spcPts val="667"/>
              </a:spcAft>
              <a:buFont typeface="Arial" panose="020B0604020202020204" pitchFamily="34" charset="0"/>
              <a:buChar char="•"/>
            </a:pPr>
            <a:r>
              <a:rPr lang="en-US" sz="1400" b="1" dirty="0"/>
              <a:t>Deployment on AWS</a:t>
            </a:r>
          </a:p>
        </p:txBody>
      </p:sp>
      <p:grpSp>
        <p:nvGrpSpPr>
          <p:cNvPr id="18" name="Group 17"/>
          <p:cNvGrpSpPr/>
          <p:nvPr/>
        </p:nvGrpSpPr>
        <p:grpSpPr>
          <a:xfrm>
            <a:off x="7946832" y="553061"/>
            <a:ext cx="1965634" cy="839472"/>
            <a:chOff x="5621153" y="1182680"/>
            <a:chExt cx="2287958" cy="629604"/>
          </a:xfrm>
        </p:grpSpPr>
        <p:sp>
          <p:nvSpPr>
            <p:cNvPr id="19" name="Text Placeholder 3">
              <a:extLst>
                <a:ext uri="{FF2B5EF4-FFF2-40B4-BE49-F238E27FC236}">
                  <a16:creationId xmlns:a16="http://schemas.microsoft.com/office/drawing/2014/main" id="{31AEA9F9-EBCA-4C64-8806-C15E296B7889}"/>
                </a:ext>
              </a:extLst>
            </p:cNvPr>
            <p:cNvSpPr txBox="1">
              <a:spLocks/>
            </p:cNvSpPr>
            <p:nvPr/>
          </p:nvSpPr>
          <p:spPr>
            <a:xfrm>
              <a:off x="5766021" y="1182680"/>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20" name="Group 19"/>
            <p:cNvGrpSpPr/>
            <p:nvPr/>
          </p:nvGrpSpPr>
          <p:grpSpPr>
            <a:xfrm>
              <a:off x="5773392" y="1279203"/>
              <a:ext cx="1941056" cy="341918"/>
              <a:chOff x="1728323" y="675091"/>
              <a:chExt cx="1540319" cy="341918"/>
            </a:xfrm>
          </p:grpSpPr>
          <p:sp>
            <p:nvSpPr>
              <p:cNvPr id="28" name="Rectangle 27"/>
              <p:cNvSpPr/>
              <p:nvPr/>
            </p:nvSpPr>
            <p:spPr bwMode="auto">
              <a:xfrm>
                <a:off x="1750847" y="675091"/>
                <a:ext cx="1495273" cy="261658"/>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30" name="Rectangle 29">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Next Phase</a:t>
                </a:r>
              </a:p>
            </p:txBody>
          </p:sp>
        </p:gr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592204" y="495377"/>
              <a:ext cx="345856" cy="2287958"/>
            </a:xfrm>
            <a:prstGeom prst="rect">
              <a:avLst/>
            </a:prstGeom>
          </p:spPr>
        </p:pic>
      </p:grpSp>
      <p:sp>
        <p:nvSpPr>
          <p:cNvPr id="31" name="TextBox 30">
            <a:extLst>
              <a:ext uri="{FF2B5EF4-FFF2-40B4-BE49-F238E27FC236}">
                <a16:creationId xmlns:a16="http://schemas.microsoft.com/office/drawing/2014/main" id="{88BC6C8D-282E-4F72-97BE-BE65568D5691}"/>
              </a:ext>
            </a:extLst>
          </p:cNvPr>
          <p:cNvSpPr txBox="1"/>
          <p:nvPr/>
        </p:nvSpPr>
        <p:spPr>
          <a:xfrm>
            <a:off x="6228179" y="1018542"/>
            <a:ext cx="5452192" cy="5077298"/>
          </a:xfrm>
          <a:prstGeom prst="rect">
            <a:avLst/>
          </a:prstGeom>
          <a:solidFill>
            <a:schemeClr val="bg1">
              <a:lumMod val="95000"/>
            </a:schemeClr>
          </a:solidFill>
          <a:ln>
            <a:solidFill>
              <a:schemeClr val="bg1">
                <a:lumMod val="85000"/>
              </a:schemeClr>
            </a:solidFill>
          </a:ln>
        </p:spPr>
        <p:txBody>
          <a:bodyPr wrap="square" lIns="243840" tIns="243840" rIns="487680" rtlCol="0" anchor="t">
            <a:noAutofit/>
          </a:bodyPr>
          <a:lstStyle/>
          <a:p>
            <a:pPr marL="174625" lvl="1">
              <a:spcAft>
                <a:spcPts val="667"/>
              </a:spcAft>
            </a:pPr>
            <a:endParaRPr lang="en-US" sz="1400" dirty="0"/>
          </a:p>
          <a:p>
            <a:pPr marL="282575" indent="-228600">
              <a:spcAft>
                <a:spcPts val="667"/>
              </a:spcAft>
              <a:buFont typeface="Arial" panose="020B0604020202020204" pitchFamily="34" charset="0"/>
              <a:buChar char="•"/>
            </a:pPr>
            <a:r>
              <a:rPr lang="en-US" sz="1400" b="1" dirty="0"/>
              <a:t>Input file</a:t>
            </a:r>
          </a:p>
          <a:p>
            <a:pPr marL="739775" lvl="1" indent="-228600">
              <a:spcAft>
                <a:spcPts val="667"/>
              </a:spcAft>
              <a:buFont typeface="Arial" panose="020B0604020202020204" pitchFamily="34" charset="0"/>
              <a:buChar char="•"/>
            </a:pPr>
            <a:r>
              <a:rPr lang="en-US" sz="1400" dirty="0"/>
              <a:t>Ability to upload file from S3</a:t>
            </a:r>
          </a:p>
          <a:p>
            <a:pPr marL="282575" indent="-228600">
              <a:spcAft>
                <a:spcPts val="667"/>
              </a:spcAft>
              <a:buFont typeface="Arial" panose="020B0604020202020204" pitchFamily="34" charset="0"/>
              <a:buChar char="•"/>
            </a:pPr>
            <a:r>
              <a:rPr lang="en-US" sz="1400" b="1" dirty="0"/>
              <a:t>Inputs:</a:t>
            </a:r>
          </a:p>
          <a:p>
            <a:pPr marL="347663" lvl="1" indent="-173038">
              <a:spcAft>
                <a:spcPts val="667"/>
              </a:spcAft>
              <a:buFont typeface="Arial" panose="020B0604020202020204" pitchFamily="34" charset="0"/>
              <a:buChar char="•"/>
            </a:pPr>
            <a:r>
              <a:rPr lang="en-US" sz="1400" dirty="0"/>
              <a:t>User inputs to correct variable types</a:t>
            </a:r>
          </a:p>
          <a:p>
            <a:pPr marL="347663" lvl="1" indent="-173038">
              <a:spcAft>
                <a:spcPts val="667"/>
              </a:spcAft>
              <a:buFont typeface="Arial" panose="020B0604020202020204" pitchFamily="34" charset="0"/>
              <a:buChar char="•"/>
            </a:pPr>
            <a:r>
              <a:rPr lang="en-US" sz="1400" dirty="0"/>
              <a:t>User input option for aggregation metric of variables</a:t>
            </a:r>
          </a:p>
          <a:p>
            <a:pPr marL="347663" lvl="1" indent="-173038">
              <a:spcAft>
                <a:spcPts val="667"/>
              </a:spcAft>
              <a:buFont typeface="Arial" panose="020B0604020202020204" pitchFamily="34" charset="0"/>
              <a:buChar char="•"/>
            </a:pPr>
            <a:r>
              <a:rPr lang="en-US" sz="1400" dirty="0"/>
              <a:t>User click to mention an experiment name and run models</a:t>
            </a:r>
          </a:p>
          <a:p>
            <a:pPr indent="-282575">
              <a:spcAft>
                <a:spcPts val="667"/>
              </a:spcAft>
              <a:buFont typeface="Arial" panose="020B0604020202020204" pitchFamily="34" charset="0"/>
              <a:buChar char="•"/>
            </a:pPr>
            <a:r>
              <a:rPr lang="en-US" sz="1400" b="1" dirty="0"/>
              <a:t>Visualizations:</a:t>
            </a:r>
            <a:endParaRPr lang="en-US" sz="1400" dirty="0"/>
          </a:p>
          <a:p>
            <a:pPr marL="347663" lvl="1" indent="-173038">
              <a:spcAft>
                <a:spcPts val="667"/>
              </a:spcAft>
              <a:buFont typeface="Arial" panose="020B0604020202020204" pitchFamily="34" charset="0"/>
              <a:buChar char="•"/>
            </a:pPr>
            <a:r>
              <a:rPr lang="en-US" sz="1400" dirty="0"/>
              <a:t>Multivariate plots to include categorical variables</a:t>
            </a:r>
          </a:p>
          <a:p>
            <a:pPr marL="347663" lvl="1" indent="-173038">
              <a:spcAft>
                <a:spcPts val="667"/>
              </a:spcAft>
              <a:buFont typeface="Arial" panose="020B0604020202020204" pitchFamily="34" charset="0"/>
              <a:buChar char="•"/>
            </a:pPr>
            <a:r>
              <a:rPr lang="en-US" sz="1400" dirty="0"/>
              <a:t>More charts, </a:t>
            </a:r>
            <a:r>
              <a:rPr lang="en-US" sz="1400" dirty="0" err="1"/>
              <a:t>eg</a:t>
            </a:r>
            <a:r>
              <a:rPr lang="en-US" sz="1400" dirty="0"/>
              <a:t>: Line density</a:t>
            </a:r>
          </a:p>
          <a:p>
            <a:pPr indent="-282575">
              <a:spcAft>
                <a:spcPts val="667"/>
              </a:spcAft>
              <a:buFont typeface="Arial" panose="020B0604020202020204" pitchFamily="34" charset="0"/>
              <a:buChar char="•"/>
            </a:pPr>
            <a:r>
              <a:rPr lang="en-US" sz="1400" b="1" dirty="0"/>
              <a:t>Deployment on AWS:</a:t>
            </a:r>
          </a:p>
          <a:p>
            <a:pPr lvl="1" indent="-282575">
              <a:spcAft>
                <a:spcPts val="667"/>
              </a:spcAft>
              <a:buFont typeface="Arial" panose="020B0604020202020204" pitchFamily="34" charset="0"/>
              <a:buChar char="•"/>
            </a:pPr>
            <a:r>
              <a:rPr lang="en-US" sz="1400" dirty="0"/>
              <a:t>Ability to run faster with 100K+ series data</a:t>
            </a:r>
          </a:p>
          <a:p>
            <a:pPr lvl="1" indent="-282575">
              <a:spcAft>
                <a:spcPts val="667"/>
              </a:spcAft>
              <a:buFont typeface="Arial" panose="020B0604020202020204" pitchFamily="34" charset="0"/>
              <a:buChar char="•"/>
            </a:pPr>
            <a:r>
              <a:rPr lang="en-US" sz="1400" dirty="0"/>
              <a:t>Ability to save and reload session info. based on timestamp and IP</a:t>
            </a:r>
          </a:p>
          <a:p>
            <a:pPr lvl="1" indent="-282575">
              <a:spcAft>
                <a:spcPts val="667"/>
              </a:spcAft>
              <a:buFont typeface="Arial" panose="020B0604020202020204" pitchFamily="34" charset="0"/>
              <a:buChar char="•"/>
            </a:pPr>
            <a:r>
              <a:rPr lang="en-US" sz="1400" dirty="0"/>
              <a:t>Ability to run the models directly from EDA using a click</a:t>
            </a:r>
          </a:p>
        </p:txBody>
      </p:sp>
      <p:graphicFrame>
        <p:nvGraphicFramePr>
          <p:cNvPr id="6" name="Object 5"/>
          <p:cNvGraphicFramePr>
            <a:graphicFrameLocks noChangeAspect="1"/>
          </p:cNvGraphicFramePr>
          <p:nvPr>
            <p:extLst>
              <p:ext uri="{D42A27DB-BD31-4B8C-83A1-F6EECF244321}">
                <p14:modId xmlns:p14="http://schemas.microsoft.com/office/powerpoint/2010/main" val="3624072867"/>
              </p:ext>
            </p:extLst>
          </p:nvPr>
        </p:nvGraphicFramePr>
        <p:xfrm>
          <a:off x="4691743" y="5344659"/>
          <a:ext cx="1023257" cy="863373"/>
        </p:xfrm>
        <a:graphic>
          <a:graphicData uri="http://schemas.openxmlformats.org/presentationml/2006/ole">
            <mc:AlternateContent xmlns:mc="http://schemas.openxmlformats.org/markup-compatibility/2006">
              <mc:Choice xmlns:v="urn:schemas-microsoft-com:vml" Requires="v">
                <p:oleObj spid="_x0000_s2058"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691743" y="5344659"/>
                        <a:ext cx="1023257" cy="863373"/>
                      </a:xfrm>
                      <a:prstGeom prst="rect">
                        <a:avLst/>
                      </a:prstGeom>
                    </p:spPr>
                  </p:pic>
                </p:oleObj>
              </mc:Fallback>
            </mc:AlternateContent>
          </a:graphicData>
        </a:graphic>
      </p:graphicFrame>
      <p:sp>
        <p:nvSpPr>
          <p:cNvPr id="3" name="Rectangle 8">
            <a:extLst>
              <a:ext uri="{FF2B5EF4-FFF2-40B4-BE49-F238E27FC236}">
                <a16:creationId xmlns:a16="http://schemas.microsoft.com/office/drawing/2014/main" id="{49F107AB-7991-41EF-B175-61763A0911AF}"/>
              </a:ext>
            </a:extLst>
          </p:cNvPr>
          <p:cNvSpPr>
            <a:spLocks noChangeArrowheads="1"/>
          </p:cNvSpPr>
          <p:nvPr/>
        </p:nvSpPr>
        <p:spPr bwMode="auto">
          <a:xfrm>
            <a:off x="2426414" y="6362171"/>
            <a:ext cx="715617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mj-lt"/>
                <a:cs typeface="Arial" panose="020B0604020202020204" pitchFamily="34" charset="0"/>
                <a:hlinkClick r:id="rId7">
                  <a:extLst>
                    <a:ext uri="{A12FA001-AC4F-418D-AE19-62706E023703}">
                      <ahyp:hlinkClr xmlns:ahyp="http://schemas.microsoft.com/office/drawing/2018/hyperlinkcolor" val="tx"/>
                    </a:ext>
                  </a:extLst>
                </a:hlinkClick>
              </a:rPr>
              <a:t>http://a873a4dfe9b2249c493389badc950b1-1549006211.us-east-1.elb.amazonaws.com/ts/eda/eda_dashboard</a:t>
            </a:r>
            <a:r>
              <a:rPr kumimoji="0" lang="en-US" altLang="en-US" sz="1100" b="0" i="0" u="none" strike="noStrike" cap="none" normalizeH="0" baseline="0" dirty="0">
                <a:ln>
                  <a:noFill/>
                </a:ln>
                <a:effectLst/>
                <a:latin typeface="+mj-lt"/>
              </a:rPr>
              <a:t> </a:t>
            </a:r>
          </a:p>
        </p:txBody>
      </p:sp>
      <p:sp>
        <p:nvSpPr>
          <p:cNvPr id="9" name="TextBox 8">
            <a:extLst>
              <a:ext uri="{FF2B5EF4-FFF2-40B4-BE49-F238E27FC236}">
                <a16:creationId xmlns:a16="http://schemas.microsoft.com/office/drawing/2014/main" id="{CD6E6903-1C3C-43F4-B846-2942F3E7FB21}"/>
              </a:ext>
            </a:extLst>
          </p:cNvPr>
          <p:cNvSpPr txBox="1"/>
          <p:nvPr/>
        </p:nvSpPr>
        <p:spPr>
          <a:xfrm>
            <a:off x="2426414" y="6148095"/>
            <a:ext cx="2637182" cy="276999"/>
          </a:xfrm>
          <a:prstGeom prst="rect">
            <a:avLst/>
          </a:prstGeom>
          <a:noFill/>
        </p:spPr>
        <p:txBody>
          <a:bodyPr wrap="square" rtlCol="0">
            <a:spAutoFit/>
          </a:bodyPr>
          <a:lstStyle/>
          <a:p>
            <a:r>
              <a:rPr lang="en-US" sz="1200" dirty="0"/>
              <a:t>Current dashboard deployed at:</a:t>
            </a:r>
            <a:endParaRPr lang="en-IN" sz="1200" dirty="0"/>
          </a:p>
        </p:txBody>
      </p:sp>
    </p:spTree>
    <p:extLst>
      <p:ext uri="{BB962C8B-B14F-4D97-AF65-F5344CB8AC3E}">
        <p14:creationId xmlns:p14="http://schemas.microsoft.com/office/powerpoint/2010/main" val="110632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69F7E2B4-EE04-4C03-A35B-280E02905CF6}"/>
              </a:ext>
            </a:extLst>
          </p:cNvPr>
          <p:cNvSpPr txBox="1">
            <a:spLocks/>
          </p:cNvSpPr>
          <p:nvPr/>
        </p:nvSpPr>
        <p:spPr>
          <a:xfrm>
            <a:off x="9244824" y="598297"/>
            <a:ext cx="3449645" cy="405731"/>
          </a:xfrm>
          <a:prstGeom prst="rect">
            <a:avLst/>
          </a:prstGeom>
        </p:spPr>
        <p:txBody>
          <a:bodyPr lIns="36000"/>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sz="1800" b="1" dirty="0">
              <a:solidFill>
                <a:prstClr val="black">
                  <a:lumMod val="65000"/>
                  <a:lumOff val="35000"/>
                </a:prstClr>
              </a:solidFill>
              <a:cs typeface="Calibri" panose="020F0502020204030204" pitchFamily="34" charset="0"/>
            </a:endParaRPr>
          </a:p>
        </p:txBody>
      </p:sp>
      <p:sp>
        <p:nvSpPr>
          <p:cNvPr id="12" name="Title 26"/>
          <p:cNvSpPr txBox="1">
            <a:spLocks/>
          </p:cNvSpPr>
          <p:nvPr/>
        </p:nvSpPr>
        <p:spPr bwMode="auto">
          <a:xfrm>
            <a:off x="187497" y="25419"/>
            <a:ext cx="11660515" cy="454979"/>
          </a:xfrm>
          <a:prstGeom prst="rect">
            <a:avLst/>
          </a:prstGeom>
          <a:noFill/>
          <a:ln w="9525" algn="ctr">
            <a:noFill/>
            <a:miter lim="800000"/>
            <a:headEnd/>
            <a:tailEnd/>
          </a:ln>
        </p:spPr>
        <p:txBody>
          <a:bodyPr vert="horz" wrap="square" lIns="60960" tIns="60960" rIns="60960" bIns="60960" numCol="1" anchor="b" anchorCtr="0" compatLnSpc="1">
            <a:prstTxWarp prst="textNoShape">
              <a:avLst/>
            </a:prstTxWarp>
          </a:bodyPr>
          <a:lstStyle>
            <a:lvl1pPr algn="l" rtl="0" eaLnBrk="1" fontAlgn="base" hangingPunct="1">
              <a:spcBef>
                <a:spcPct val="0"/>
              </a:spcBef>
              <a:spcAft>
                <a:spcPct val="0"/>
              </a:spcAft>
              <a:defRPr lang="en-US" sz="2000" b="1" dirty="0" smtClean="0">
                <a:solidFill>
                  <a:srgbClr val="AE5C1E"/>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200" b="1">
                <a:solidFill>
                  <a:srgbClr val="CD7521"/>
                </a:solidFill>
                <a:latin typeface="Arial" pitchFamily="34" charset="0"/>
              </a:defRPr>
            </a:lvl2pPr>
            <a:lvl3pPr algn="l" rtl="0" eaLnBrk="1" fontAlgn="base" hangingPunct="1">
              <a:spcBef>
                <a:spcPct val="0"/>
              </a:spcBef>
              <a:spcAft>
                <a:spcPct val="0"/>
              </a:spcAft>
              <a:defRPr sz="2200" b="1">
                <a:solidFill>
                  <a:srgbClr val="CD7521"/>
                </a:solidFill>
                <a:latin typeface="Arial" pitchFamily="34" charset="0"/>
              </a:defRPr>
            </a:lvl3pPr>
            <a:lvl4pPr algn="l" rtl="0" eaLnBrk="1" fontAlgn="base" hangingPunct="1">
              <a:spcBef>
                <a:spcPct val="0"/>
              </a:spcBef>
              <a:spcAft>
                <a:spcPct val="0"/>
              </a:spcAft>
              <a:defRPr sz="2200" b="1">
                <a:solidFill>
                  <a:srgbClr val="CD7521"/>
                </a:solidFill>
                <a:latin typeface="Arial" pitchFamily="34" charset="0"/>
              </a:defRPr>
            </a:lvl4pPr>
            <a:lvl5pPr algn="l" rtl="0" eaLnBrk="1" fontAlgn="base" hangingPunct="1">
              <a:spcBef>
                <a:spcPct val="0"/>
              </a:spcBef>
              <a:spcAft>
                <a:spcPct val="0"/>
              </a:spcAft>
              <a:defRPr sz="2200" b="1">
                <a:solidFill>
                  <a:srgbClr val="CD7521"/>
                </a:solidFill>
                <a:latin typeface="Arial" pitchFamily="34" charset="0"/>
              </a:defRPr>
            </a:lvl5pPr>
            <a:lvl6pPr marL="457196" algn="l" rtl="0" eaLnBrk="1" fontAlgn="base" hangingPunct="1">
              <a:spcBef>
                <a:spcPct val="0"/>
              </a:spcBef>
              <a:spcAft>
                <a:spcPct val="0"/>
              </a:spcAft>
              <a:defRPr sz="2600" b="1">
                <a:solidFill>
                  <a:schemeClr val="accent1"/>
                </a:solidFill>
                <a:latin typeface="Arial" pitchFamily="34" charset="0"/>
              </a:defRPr>
            </a:lvl6pPr>
            <a:lvl7pPr marL="914391" algn="l" rtl="0" eaLnBrk="1" fontAlgn="base" hangingPunct="1">
              <a:spcBef>
                <a:spcPct val="0"/>
              </a:spcBef>
              <a:spcAft>
                <a:spcPct val="0"/>
              </a:spcAft>
              <a:defRPr sz="2600" b="1">
                <a:solidFill>
                  <a:schemeClr val="accent1"/>
                </a:solidFill>
                <a:latin typeface="Arial" pitchFamily="34" charset="0"/>
              </a:defRPr>
            </a:lvl7pPr>
            <a:lvl8pPr marL="1371587" algn="l" rtl="0" eaLnBrk="1" fontAlgn="base" hangingPunct="1">
              <a:spcBef>
                <a:spcPct val="0"/>
              </a:spcBef>
              <a:spcAft>
                <a:spcPct val="0"/>
              </a:spcAft>
              <a:defRPr sz="2600" b="1">
                <a:solidFill>
                  <a:schemeClr val="accent1"/>
                </a:solidFill>
                <a:latin typeface="Arial" pitchFamily="34" charset="0"/>
              </a:defRPr>
            </a:lvl8pPr>
            <a:lvl9pPr marL="1828782" algn="l" rtl="0" eaLnBrk="1" fontAlgn="base" hangingPunct="1">
              <a:spcBef>
                <a:spcPct val="0"/>
              </a:spcBef>
              <a:spcAft>
                <a:spcPct val="0"/>
              </a:spcAft>
              <a:defRPr sz="2600" b="1">
                <a:solidFill>
                  <a:schemeClr val="accent1"/>
                </a:solidFill>
                <a:latin typeface="Arial" pitchFamily="34" charset="0"/>
              </a:defRPr>
            </a:lvl9pPr>
          </a:lstStyle>
          <a:p>
            <a:r>
              <a:rPr sz="2133" kern="0" dirty="0">
                <a:solidFill>
                  <a:prstClr val="black">
                    <a:lumMod val="65000"/>
                    <a:lumOff val="35000"/>
                  </a:prstClr>
                </a:solidFill>
              </a:rPr>
              <a:t>Forecast Accelerator – Phase I Summary </a:t>
            </a:r>
            <a:r>
              <a:rPr lang="en-US" sz="2133" kern="0" dirty="0">
                <a:solidFill>
                  <a:prstClr val="black">
                    <a:lumMod val="65000"/>
                    <a:lumOff val="35000"/>
                  </a:prstClr>
                </a:solidFill>
              </a:rPr>
              <a:t>–</a:t>
            </a:r>
            <a:r>
              <a:rPr sz="2133" kern="0" dirty="0">
                <a:solidFill>
                  <a:prstClr val="black">
                    <a:lumMod val="65000"/>
                    <a:lumOff val="35000"/>
                  </a:prstClr>
                </a:solidFill>
              </a:rPr>
              <a:t> Scaling and </a:t>
            </a:r>
            <a:r>
              <a:rPr lang="en-US" sz="2400" dirty="0">
                <a:solidFill>
                  <a:prstClr val="black">
                    <a:lumMod val="65000"/>
                    <a:lumOff val="35000"/>
                  </a:prstClr>
                </a:solidFill>
              </a:rPr>
              <a:t>Deployment</a:t>
            </a:r>
          </a:p>
        </p:txBody>
      </p:sp>
      <p:sp>
        <p:nvSpPr>
          <p:cNvPr id="5" name="TextBox 4">
            <a:extLst>
              <a:ext uri="{FF2B5EF4-FFF2-40B4-BE49-F238E27FC236}">
                <a16:creationId xmlns:a16="http://schemas.microsoft.com/office/drawing/2014/main" id="{88BC6C8D-282E-4F72-97BE-BE65568D5691}"/>
              </a:ext>
            </a:extLst>
          </p:cNvPr>
          <p:cNvSpPr txBox="1"/>
          <p:nvPr/>
        </p:nvSpPr>
        <p:spPr>
          <a:xfrm>
            <a:off x="457966" y="881623"/>
            <a:ext cx="5474747" cy="4242400"/>
          </a:xfrm>
          <a:prstGeom prst="rect">
            <a:avLst/>
          </a:prstGeom>
          <a:solidFill>
            <a:schemeClr val="bg1">
              <a:lumMod val="95000"/>
            </a:schemeClr>
          </a:solidFill>
          <a:ln>
            <a:solidFill>
              <a:schemeClr val="bg1">
                <a:lumMod val="85000"/>
              </a:schemeClr>
            </a:solidFill>
          </a:ln>
        </p:spPr>
        <p:txBody>
          <a:bodyPr wrap="square" lIns="243840" tIns="487680" rIns="487680" rtlCol="0" anchor="t">
            <a:noAutofit/>
          </a:bodyPr>
          <a:lstStyle/>
          <a:p>
            <a:pPr marL="403225" lvl="1" indent="-174625">
              <a:spcAft>
                <a:spcPts val="667"/>
              </a:spcAft>
              <a:buFont typeface="Arial" panose="020B0604020202020204" pitchFamily="34" charset="0"/>
              <a:buChar char="•"/>
            </a:pPr>
            <a:r>
              <a:rPr lang="en-US" sz="1400" dirty="0"/>
              <a:t>Model building &amp; scoring using single command from </a:t>
            </a:r>
            <a:r>
              <a:rPr lang="en-US" sz="1400" dirty="0" err="1"/>
              <a:t>Jupyter</a:t>
            </a:r>
            <a:r>
              <a:rPr lang="en-US" sz="1400" dirty="0"/>
              <a:t> notebook</a:t>
            </a:r>
          </a:p>
          <a:p>
            <a:pPr marL="631825" lvl="2" indent="-174625">
              <a:spcAft>
                <a:spcPts val="667"/>
              </a:spcAft>
              <a:buFont typeface="Arial" panose="020B0604020202020204" pitchFamily="34" charset="0"/>
              <a:buChar char="•"/>
            </a:pPr>
            <a:r>
              <a:rPr lang="en-US" sz="1400" dirty="0" err="1"/>
              <a:t>Gluonts</a:t>
            </a:r>
            <a:r>
              <a:rPr lang="en-US" sz="1400" dirty="0"/>
              <a:t> data format</a:t>
            </a:r>
          </a:p>
          <a:p>
            <a:pPr marL="631825" lvl="2" indent="-174625">
              <a:spcAft>
                <a:spcPts val="667"/>
              </a:spcAft>
              <a:buFont typeface="Arial" panose="020B0604020202020204" pitchFamily="34" charset="0"/>
              <a:buChar char="•"/>
            </a:pPr>
            <a:r>
              <a:rPr lang="en-US" sz="1400" dirty="0" err="1"/>
              <a:t>Deepstate</a:t>
            </a:r>
            <a:r>
              <a:rPr lang="en-US" sz="1400" dirty="0"/>
              <a:t>, </a:t>
            </a:r>
            <a:r>
              <a:rPr lang="en-US" sz="1400" dirty="0" err="1"/>
              <a:t>DeepAR</a:t>
            </a:r>
            <a:r>
              <a:rPr lang="en-US" sz="1400" dirty="0"/>
              <a:t>, </a:t>
            </a:r>
            <a:r>
              <a:rPr lang="en-US" sz="1400" dirty="0" err="1"/>
              <a:t>Fbprophet</a:t>
            </a:r>
            <a:endParaRPr lang="en-US" sz="1400" dirty="0"/>
          </a:p>
          <a:p>
            <a:pPr marL="1089025" lvl="3" indent="-174625">
              <a:spcAft>
                <a:spcPts val="667"/>
              </a:spcAft>
              <a:buFont typeface="Arial" panose="020B0604020202020204" pitchFamily="34" charset="0"/>
              <a:buChar char="•"/>
            </a:pPr>
            <a:r>
              <a:rPr lang="en-US" sz="1400" dirty="0"/>
              <a:t>3 models in parallel (one hyper parameter combination for each of the models)</a:t>
            </a:r>
          </a:p>
          <a:p>
            <a:pPr marL="631825" lvl="2" indent="-174625">
              <a:spcAft>
                <a:spcPts val="667"/>
              </a:spcAft>
              <a:buFont typeface="Arial" panose="020B0604020202020204" pitchFamily="34" charset="0"/>
              <a:buChar char="•"/>
            </a:pPr>
            <a:r>
              <a:rPr lang="en-US" sz="1400" dirty="0"/>
              <a:t>Automatic backend data generation for model monitoring dashboard</a:t>
            </a:r>
          </a:p>
          <a:p>
            <a:pPr marL="631825" lvl="2" indent="-174625">
              <a:spcAft>
                <a:spcPts val="667"/>
              </a:spcAft>
              <a:buFont typeface="Arial" panose="020B0604020202020204" pitchFamily="34" charset="0"/>
              <a:buChar char="•"/>
            </a:pPr>
            <a:r>
              <a:rPr lang="en-US" sz="1400" dirty="0"/>
              <a:t>Handle 100K time series ~ 2.5GB data</a:t>
            </a:r>
          </a:p>
          <a:p>
            <a:pPr marL="631825" lvl="2" indent="-174625">
              <a:spcAft>
                <a:spcPts val="667"/>
              </a:spcAft>
              <a:buFont typeface="Arial" panose="020B0604020202020204" pitchFamily="34" charset="0"/>
              <a:buChar char="•"/>
            </a:pPr>
            <a:r>
              <a:rPr lang="en-US" sz="1400" dirty="0"/>
              <a:t>All results stored in S3 buckets</a:t>
            </a:r>
          </a:p>
          <a:p>
            <a:pPr marL="631825" lvl="2" indent="-174625">
              <a:spcAft>
                <a:spcPts val="667"/>
              </a:spcAft>
              <a:buFont typeface="Arial" panose="020B0604020202020204" pitchFamily="34" charset="0"/>
              <a:buChar char="•"/>
            </a:pPr>
            <a:r>
              <a:rPr lang="en-US" sz="1400" dirty="0"/>
              <a:t>Model progress view option using Airflow and </a:t>
            </a:r>
            <a:r>
              <a:rPr lang="en-US" sz="1400" dirty="0" err="1"/>
              <a:t>Mlflow</a:t>
            </a:r>
            <a:endParaRPr lang="en-US" sz="1400" dirty="0"/>
          </a:p>
          <a:p>
            <a:pPr marL="631825" lvl="2" indent="-174625">
              <a:spcAft>
                <a:spcPts val="667"/>
              </a:spcAft>
              <a:buFont typeface="Arial" panose="020B0604020202020204" pitchFamily="34" charset="0"/>
              <a:buChar char="•"/>
            </a:pPr>
            <a:r>
              <a:rPr lang="en-US" sz="1400" dirty="0"/>
              <a:t>Deployment on AWS</a:t>
            </a:r>
          </a:p>
          <a:p>
            <a:pPr marL="631825" lvl="2" indent="-174625">
              <a:spcAft>
                <a:spcPts val="667"/>
              </a:spcAft>
              <a:buFont typeface="Arial" panose="020B0604020202020204" pitchFamily="34" charset="0"/>
              <a:buChar char="•"/>
            </a:pPr>
            <a:r>
              <a:rPr lang="en-US" sz="1400" dirty="0"/>
              <a:t>Automation of infrastructure creation and installation of airflow / </a:t>
            </a:r>
            <a:r>
              <a:rPr lang="en-US" sz="1400" dirty="0" err="1"/>
              <a:t>Mlflow</a:t>
            </a:r>
            <a:r>
              <a:rPr lang="en-US" sz="1400" dirty="0"/>
              <a:t> / other servers.</a:t>
            </a:r>
          </a:p>
          <a:p>
            <a:pPr marL="631825" lvl="2" indent="-174625">
              <a:spcAft>
                <a:spcPts val="667"/>
              </a:spcAft>
              <a:buFont typeface="Arial" panose="020B0604020202020204" pitchFamily="34" charset="0"/>
              <a:buChar char="•"/>
            </a:pPr>
            <a:endParaRPr lang="en-US" sz="1400" dirty="0"/>
          </a:p>
          <a:p>
            <a:pPr marL="800100" lvl="1" indent="-342900">
              <a:spcAft>
                <a:spcPts val="667"/>
              </a:spcAft>
              <a:buFont typeface="Arial" panose="020B0604020202020204" pitchFamily="34" charset="0"/>
              <a:buChar char="•"/>
            </a:pPr>
            <a:endParaRPr lang="en-US" sz="1400" b="1" dirty="0">
              <a:solidFill>
                <a:prstClr val="black">
                  <a:lumMod val="65000"/>
                  <a:lumOff val="35000"/>
                </a:prstClr>
              </a:solidFill>
              <a:cs typeface="Calibri" panose="020F0502020204030204" pitchFamily="34" charset="0"/>
            </a:endParaRPr>
          </a:p>
          <a:p>
            <a:pPr marL="742950" lvl="1" indent="-285750">
              <a:spcAft>
                <a:spcPts val="667"/>
              </a:spcAft>
              <a:buFont typeface="Arial" panose="020B0604020202020204" pitchFamily="34" charset="0"/>
              <a:buChar char="•"/>
            </a:pPr>
            <a:endParaRPr lang="en-US" sz="1400" dirty="0">
              <a:solidFill>
                <a:prstClr val="black">
                  <a:lumMod val="65000"/>
                  <a:lumOff val="35000"/>
                </a:prstClr>
              </a:solidFill>
              <a:cs typeface="Calibri" panose="020F0502020204030204" pitchFamily="34" charset="0"/>
            </a:endParaRPr>
          </a:p>
          <a:p>
            <a:pPr marL="800100" lvl="1" indent="-342900">
              <a:spcAft>
                <a:spcPts val="667"/>
              </a:spcAft>
              <a:buFont typeface="Arial" panose="020B0604020202020204" pitchFamily="34" charset="0"/>
              <a:buChar char="•"/>
            </a:pPr>
            <a:endParaRPr lang="en-US" sz="1400" dirty="0">
              <a:solidFill>
                <a:prstClr val="black">
                  <a:lumMod val="65000"/>
                  <a:lumOff val="35000"/>
                </a:prstClr>
              </a:solidFill>
              <a:cs typeface="Calibri" panose="020F0502020204030204" pitchFamily="34" charset="0"/>
            </a:endParaRPr>
          </a:p>
          <a:p>
            <a:pPr marL="800100" lvl="1" indent="-342900">
              <a:spcAft>
                <a:spcPts val="667"/>
              </a:spcAft>
              <a:buFont typeface="Arial" panose="020B0604020202020204" pitchFamily="34" charset="0"/>
              <a:buChar char="•"/>
            </a:pPr>
            <a:endParaRPr lang="en-US" sz="1400" dirty="0">
              <a:solidFill>
                <a:prstClr val="black">
                  <a:lumMod val="65000"/>
                  <a:lumOff val="35000"/>
                </a:prstClr>
              </a:solidFill>
              <a:cs typeface="Calibri" panose="020F0502020204030204" pitchFamily="34" charset="0"/>
            </a:endParaRPr>
          </a:p>
        </p:txBody>
      </p:sp>
      <p:sp>
        <p:nvSpPr>
          <p:cNvPr id="31" name="TextBox 30">
            <a:extLst>
              <a:ext uri="{FF2B5EF4-FFF2-40B4-BE49-F238E27FC236}">
                <a16:creationId xmlns:a16="http://schemas.microsoft.com/office/drawing/2014/main" id="{88BC6C8D-282E-4F72-97BE-BE65568D5691}"/>
              </a:ext>
            </a:extLst>
          </p:cNvPr>
          <p:cNvSpPr txBox="1"/>
          <p:nvPr/>
        </p:nvSpPr>
        <p:spPr>
          <a:xfrm>
            <a:off x="457966" y="5575134"/>
            <a:ext cx="10075686" cy="1092383"/>
          </a:xfrm>
          <a:prstGeom prst="rect">
            <a:avLst/>
          </a:prstGeom>
          <a:solidFill>
            <a:schemeClr val="bg1">
              <a:lumMod val="95000"/>
            </a:schemeClr>
          </a:solidFill>
          <a:ln>
            <a:solidFill>
              <a:schemeClr val="bg1">
                <a:lumMod val="85000"/>
              </a:schemeClr>
            </a:solidFill>
          </a:ln>
        </p:spPr>
        <p:txBody>
          <a:bodyPr wrap="square" lIns="243840" tIns="243840" rIns="487680" rtlCol="0" anchor="t">
            <a:noAutofit/>
          </a:bodyPr>
          <a:lstStyle/>
          <a:p>
            <a:pPr marL="347663" lvl="2" indent="-173038">
              <a:spcAft>
                <a:spcPts val="667"/>
              </a:spcAft>
              <a:buFont typeface="Arial" panose="020B0604020202020204" pitchFamily="34" charset="0"/>
              <a:buChar char="•"/>
            </a:pPr>
            <a:r>
              <a:rPr lang="en-US" sz="1400" dirty="0"/>
              <a:t>Automatic scaling of instance type based on model complexity, data size</a:t>
            </a:r>
          </a:p>
          <a:p>
            <a:pPr marL="347663" lvl="2" indent="-173038">
              <a:spcAft>
                <a:spcPts val="667"/>
              </a:spcAft>
              <a:buFont typeface="Arial" panose="020B0604020202020204" pitchFamily="34" charset="0"/>
              <a:buChar char="•"/>
            </a:pPr>
            <a:r>
              <a:rPr lang="en-US" sz="1400" dirty="0"/>
              <a:t>Ability to save and retrieve models of different formats, currently </a:t>
            </a:r>
            <a:r>
              <a:rPr lang="en-US" sz="1400" dirty="0" err="1"/>
              <a:t>gluonts</a:t>
            </a:r>
            <a:r>
              <a:rPr lang="en-US" sz="1400" dirty="0"/>
              <a:t> format of saving models is incorporated</a:t>
            </a:r>
          </a:p>
          <a:p>
            <a:pPr marL="342900" indent="-342900">
              <a:spcAft>
                <a:spcPts val="667"/>
              </a:spcAft>
              <a:buFont typeface="Arial" panose="020B0604020202020204" pitchFamily="34" charset="0"/>
              <a:buChar char="•"/>
            </a:pPr>
            <a:endParaRPr lang="en-US" sz="1400" dirty="0"/>
          </a:p>
          <a:p>
            <a:pPr marL="800100" lvl="1" indent="-342900">
              <a:spcAft>
                <a:spcPts val="667"/>
              </a:spcAft>
              <a:buFont typeface="Arial" panose="020B0604020202020204" pitchFamily="34" charset="0"/>
              <a:buChar char="•"/>
            </a:pPr>
            <a:endParaRPr lang="en-US" sz="1400" dirty="0">
              <a:solidFill>
                <a:prstClr val="black">
                  <a:lumMod val="65000"/>
                  <a:lumOff val="35000"/>
                </a:prstClr>
              </a:solidFill>
              <a:cs typeface="Calibri" panose="020F0502020204030204" pitchFamily="34" charset="0"/>
            </a:endParaRPr>
          </a:p>
        </p:txBody>
      </p:sp>
      <p:pic>
        <p:nvPicPr>
          <p:cNvPr id="9" name="Picture 8"/>
          <p:cNvPicPr>
            <a:picLocks noChangeAspect="1"/>
          </p:cNvPicPr>
          <p:nvPr/>
        </p:nvPicPr>
        <p:blipFill>
          <a:blip r:embed="rId3"/>
          <a:stretch>
            <a:fillRect/>
          </a:stretch>
        </p:blipFill>
        <p:spPr>
          <a:xfrm>
            <a:off x="6373586" y="1132691"/>
            <a:ext cx="5562600" cy="3863852"/>
          </a:xfrm>
          <a:prstGeom prst="rect">
            <a:avLst/>
          </a:prstGeom>
        </p:spPr>
      </p:pic>
      <p:sp>
        <p:nvSpPr>
          <p:cNvPr id="10" name="TextBox 9"/>
          <p:cNvSpPr txBox="1"/>
          <p:nvPr/>
        </p:nvSpPr>
        <p:spPr>
          <a:xfrm>
            <a:off x="6373586" y="824914"/>
            <a:ext cx="5562600" cy="307777"/>
          </a:xfrm>
          <a:prstGeom prst="rect">
            <a:avLst/>
          </a:prstGeom>
          <a:solidFill>
            <a:schemeClr val="accent6">
              <a:lumMod val="20000"/>
              <a:lumOff val="80000"/>
            </a:schemeClr>
          </a:solidFill>
        </p:spPr>
        <p:txBody>
          <a:bodyPr wrap="square" rtlCol="0">
            <a:spAutoFit/>
          </a:bodyPr>
          <a:lstStyle/>
          <a:p>
            <a:pPr algn="ctr"/>
            <a:r>
              <a:rPr lang="en-US" sz="1400" b="1" dirty="0"/>
              <a:t>Configuration of nodes</a:t>
            </a:r>
          </a:p>
        </p:txBody>
      </p:sp>
      <p:grpSp>
        <p:nvGrpSpPr>
          <p:cNvPr id="2" name="Group 1"/>
          <p:cNvGrpSpPr/>
          <p:nvPr/>
        </p:nvGrpSpPr>
        <p:grpSpPr>
          <a:xfrm>
            <a:off x="2062334" y="600609"/>
            <a:ext cx="1716716" cy="562028"/>
            <a:chOff x="1298432" y="1191273"/>
            <a:chExt cx="1998222" cy="438441"/>
          </a:xfrm>
        </p:grpSpPr>
        <p:sp>
          <p:nvSpPr>
            <p:cNvPr id="4" name="Text Placeholder 3">
              <a:extLst>
                <a:ext uri="{FF2B5EF4-FFF2-40B4-BE49-F238E27FC236}">
                  <a16:creationId xmlns:a16="http://schemas.microsoft.com/office/drawing/2014/main" id="{31AEA9F9-EBCA-4C64-8806-C15E296B7889}"/>
                </a:ext>
              </a:extLst>
            </p:cNvPr>
            <p:cNvSpPr txBox="1">
              <a:spLocks/>
            </p:cNvSpPr>
            <p:nvPr/>
          </p:nvSpPr>
          <p:spPr>
            <a:xfrm>
              <a:off x="1298432" y="1191273"/>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13" name="Group 12"/>
            <p:cNvGrpSpPr/>
            <p:nvPr/>
          </p:nvGrpSpPr>
          <p:grpSpPr>
            <a:xfrm>
              <a:off x="1305803" y="1287796"/>
              <a:ext cx="1941056" cy="341918"/>
              <a:chOff x="1728323" y="675091"/>
              <a:chExt cx="1540319" cy="341918"/>
            </a:xfrm>
          </p:grpSpPr>
          <p:sp>
            <p:nvSpPr>
              <p:cNvPr id="15" name="Rectangle 14"/>
              <p:cNvSpPr/>
              <p:nvPr/>
            </p:nvSpPr>
            <p:spPr bwMode="auto">
              <a:xfrm>
                <a:off x="1750847" y="675091"/>
                <a:ext cx="1495273" cy="272162"/>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16" name="Rectangle 15">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Current work</a:t>
                </a:r>
              </a:p>
            </p:txBody>
          </p:sp>
        </p:grpSp>
      </p:grpSp>
      <p:grpSp>
        <p:nvGrpSpPr>
          <p:cNvPr id="18" name="Group 17"/>
          <p:cNvGrpSpPr/>
          <p:nvPr/>
        </p:nvGrpSpPr>
        <p:grpSpPr>
          <a:xfrm>
            <a:off x="2093052" y="5232954"/>
            <a:ext cx="1716716" cy="584588"/>
            <a:chOff x="5766021" y="1182680"/>
            <a:chExt cx="1998222" cy="438441"/>
          </a:xfrm>
        </p:grpSpPr>
        <p:sp>
          <p:nvSpPr>
            <p:cNvPr id="19" name="Text Placeholder 3">
              <a:extLst>
                <a:ext uri="{FF2B5EF4-FFF2-40B4-BE49-F238E27FC236}">
                  <a16:creationId xmlns:a16="http://schemas.microsoft.com/office/drawing/2014/main" id="{31AEA9F9-EBCA-4C64-8806-C15E296B7889}"/>
                </a:ext>
              </a:extLst>
            </p:cNvPr>
            <p:cNvSpPr txBox="1">
              <a:spLocks/>
            </p:cNvSpPr>
            <p:nvPr/>
          </p:nvSpPr>
          <p:spPr>
            <a:xfrm>
              <a:off x="5766021" y="1182680"/>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20" name="Group 19"/>
            <p:cNvGrpSpPr/>
            <p:nvPr/>
          </p:nvGrpSpPr>
          <p:grpSpPr>
            <a:xfrm>
              <a:off x="5773392" y="1279203"/>
              <a:ext cx="1941056" cy="341918"/>
              <a:chOff x="1728323" y="675091"/>
              <a:chExt cx="1540319" cy="341918"/>
            </a:xfrm>
          </p:grpSpPr>
          <p:sp>
            <p:nvSpPr>
              <p:cNvPr id="28" name="Rectangle 27"/>
              <p:cNvSpPr/>
              <p:nvPr/>
            </p:nvSpPr>
            <p:spPr bwMode="auto">
              <a:xfrm>
                <a:off x="1750847" y="675091"/>
                <a:ext cx="1495273" cy="261658"/>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30" name="Rectangle 29">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Next Phase</a:t>
                </a:r>
              </a:p>
            </p:txBody>
          </p:sp>
        </p:grpSp>
      </p:grpSp>
    </p:spTree>
    <p:extLst>
      <p:ext uri="{BB962C8B-B14F-4D97-AF65-F5344CB8AC3E}">
        <p14:creationId xmlns:p14="http://schemas.microsoft.com/office/powerpoint/2010/main" val="17310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133" b="1" kern="0" dirty="0">
                <a:solidFill>
                  <a:prstClr val="black">
                    <a:lumMod val="65000"/>
                    <a:lumOff val="35000"/>
                  </a:prstClr>
                </a:solidFill>
                <a:latin typeface="Calibri" panose="020F0502020204030204" pitchFamily="34" charset="0"/>
                <a:cs typeface="Calibri" panose="020F0502020204030204" pitchFamily="34" charset="0"/>
              </a:rPr>
              <a:t>Forecast Accelerator – Phase I Summary – </a:t>
            </a:r>
            <a:r>
              <a:rPr lang="en-US" sz="2133" b="1" kern="0" dirty="0">
                <a:solidFill>
                  <a:prstClr val="black">
                    <a:lumMod val="65000"/>
                    <a:lumOff val="35000"/>
                  </a:prstClr>
                </a:solidFill>
                <a:latin typeface="Calibri" panose="020F0502020204030204" pitchFamily="34" charset="0"/>
                <a:cs typeface="Calibri" panose="020F0502020204030204" pitchFamily="34" charset="0"/>
              </a:rPr>
              <a:t>Deployment – Costs</a:t>
            </a:r>
          </a:p>
        </p:txBody>
      </p:sp>
      <p:sp>
        <p:nvSpPr>
          <p:cNvPr id="3" name="Slide Number Placeholder 2"/>
          <p:cNvSpPr>
            <a:spLocks noGrp="1"/>
          </p:cNvSpPr>
          <p:nvPr>
            <p:ph type="sldNum" sz="quarter" idx="4"/>
          </p:nvPr>
        </p:nvSpPr>
        <p:spPr/>
        <p:txBody>
          <a:bodyPr/>
          <a:lstStyle/>
          <a:p>
            <a:fld id="{28441A46-FE20-4250-9539-4FDB80195E7C}" type="slidenum">
              <a:rPr lang="en-IN" smtClean="0">
                <a:solidFill>
                  <a:prstClr val="black"/>
                </a:solidFill>
              </a:rPr>
              <a:pPr/>
              <a:t>5</a:t>
            </a:fld>
            <a:endParaRPr lang="en-IN" dirty="0">
              <a:solidFill>
                <a:prstClr val="black"/>
              </a:solidFill>
            </a:endParaRPr>
          </a:p>
        </p:txBody>
      </p:sp>
      <p:pic>
        <p:nvPicPr>
          <p:cNvPr id="9" name="Picture 8"/>
          <p:cNvPicPr>
            <a:picLocks noChangeAspect="1"/>
          </p:cNvPicPr>
          <p:nvPr/>
        </p:nvPicPr>
        <p:blipFill>
          <a:blip r:embed="rId3"/>
          <a:stretch>
            <a:fillRect/>
          </a:stretch>
        </p:blipFill>
        <p:spPr>
          <a:xfrm>
            <a:off x="867218" y="1227220"/>
            <a:ext cx="9718475" cy="1853135"/>
          </a:xfrm>
          <a:prstGeom prst="rect">
            <a:avLst/>
          </a:prstGeom>
        </p:spPr>
      </p:pic>
      <p:sp>
        <p:nvSpPr>
          <p:cNvPr id="10" name="TextBox 9"/>
          <p:cNvSpPr txBox="1"/>
          <p:nvPr/>
        </p:nvSpPr>
        <p:spPr>
          <a:xfrm>
            <a:off x="867217" y="3548801"/>
            <a:ext cx="10647003" cy="738664"/>
          </a:xfrm>
          <a:prstGeom prst="rect">
            <a:avLst/>
          </a:prstGeom>
          <a:noFill/>
        </p:spPr>
        <p:txBody>
          <a:bodyPr wrap="square" rtlCol="0">
            <a:spAutoFit/>
          </a:bodyPr>
          <a:lstStyle/>
          <a:p>
            <a:r>
              <a:rPr lang="en-IN" sz="1400" dirty="0"/>
              <a:t>*Infrastructure cost for dashboard usage, S3 cost and other components</a:t>
            </a:r>
          </a:p>
          <a:p>
            <a:r>
              <a:rPr lang="en-IN" sz="1400" dirty="0"/>
              <a:t>**Assuming one time scoring for month, where machines are switched on during 5 days of scoring week and switched off rest of the month.</a:t>
            </a:r>
          </a:p>
          <a:p>
            <a:r>
              <a:rPr lang="en-IN" sz="1400" dirty="0"/>
              <a:t>^Based on AWS dynamic pricing - varies by time of the day and load</a:t>
            </a:r>
            <a:endParaRPr lang="en-US" sz="1400" dirty="0"/>
          </a:p>
        </p:txBody>
      </p:sp>
      <p:sp>
        <p:nvSpPr>
          <p:cNvPr id="12" name="Rectangle 11"/>
          <p:cNvSpPr/>
          <p:nvPr/>
        </p:nvSpPr>
        <p:spPr>
          <a:xfrm>
            <a:off x="867217" y="721560"/>
            <a:ext cx="2606291" cy="369332"/>
          </a:xfrm>
          <a:prstGeom prst="rect">
            <a:avLst/>
          </a:prstGeom>
        </p:spPr>
        <p:txBody>
          <a:bodyPr wrap="none">
            <a:spAutoFit/>
          </a:bodyPr>
          <a:lstStyle/>
          <a:p>
            <a:r>
              <a:rPr lang="en-IN" b="1" dirty="0">
                <a:solidFill>
                  <a:srgbClr val="000000"/>
                </a:solidFill>
                <a:latin typeface="Calibri" panose="020F0502020204030204" pitchFamily="34" charset="0"/>
              </a:rPr>
              <a:t>Cost of one time scoring:</a:t>
            </a:r>
            <a:r>
              <a:rPr lang="en-IN" b="1" dirty="0"/>
              <a:t> </a:t>
            </a:r>
            <a:endParaRPr lang="en-US" b="1" dirty="0"/>
          </a:p>
        </p:txBody>
      </p:sp>
      <p:sp>
        <p:nvSpPr>
          <p:cNvPr id="13" name="Rectangle 12"/>
          <p:cNvSpPr/>
          <p:nvPr/>
        </p:nvSpPr>
        <p:spPr>
          <a:xfrm>
            <a:off x="837609" y="4357939"/>
            <a:ext cx="9386480" cy="646331"/>
          </a:xfrm>
          <a:prstGeom prst="rect">
            <a:avLst/>
          </a:prstGeom>
        </p:spPr>
        <p:txBody>
          <a:bodyPr wrap="none">
            <a:spAutoFit/>
          </a:bodyPr>
          <a:lstStyle/>
          <a:p>
            <a:r>
              <a:rPr lang="en-IN" dirty="0">
                <a:solidFill>
                  <a:srgbClr val="000000"/>
                </a:solidFill>
                <a:latin typeface="Calibri" panose="020F0502020204030204" pitchFamily="34" charset="0"/>
              </a:rPr>
              <a:t>Cost of model building depends on number of models built and evaluated upon by scoring. </a:t>
            </a:r>
          </a:p>
          <a:p>
            <a:r>
              <a:rPr lang="en-IN" dirty="0">
                <a:solidFill>
                  <a:srgbClr val="000000"/>
                </a:solidFill>
                <a:latin typeface="Calibri" panose="020F0502020204030204" pitchFamily="34" charset="0"/>
              </a:rPr>
              <a:t>Cost of model build is very less compared to cost of scoring as the number of time series increases.</a:t>
            </a:r>
            <a:endParaRPr lang="en-US" dirty="0"/>
          </a:p>
        </p:txBody>
      </p:sp>
      <p:sp>
        <p:nvSpPr>
          <p:cNvPr id="16" name="TextBox 15"/>
          <p:cNvSpPr txBox="1"/>
          <p:nvPr/>
        </p:nvSpPr>
        <p:spPr>
          <a:xfrm>
            <a:off x="3143627" y="5538264"/>
            <a:ext cx="2836068" cy="369332"/>
          </a:xfrm>
          <a:prstGeom prst="rect">
            <a:avLst/>
          </a:prstGeom>
          <a:noFill/>
        </p:spPr>
        <p:txBody>
          <a:bodyPr wrap="square" rtlCol="0">
            <a:spAutoFit/>
          </a:bodyPr>
          <a:lstStyle/>
          <a:p>
            <a:r>
              <a:rPr lang="en-US" dirty="0"/>
              <a:t>Cost Calculation Details:</a:t>
            </a:r>
          </a:p>
        </p:txBody>
      </p:sp>
      <p:graphicFrame>
        <p:nvGraphicFramePr>
          <p:cNvPr id="19" name="Object 18"/>
          <p:cNvGraphicFramePr>
            <a:graphicFrameLocks noChangeAspect="1"/>
          </p:cNvGraphicFramePr>
          <p:nvPr>
            <p:extLst>
              <p:ext uri="{D42A27DB-BD31-4B8C-83A1-F6EECF244321}">
                <p14:modId xmlns:p14="http://schemas.microsoft.com/office/powerpoint/2010/main" val="941891682"/>
              </p:ext>
            </p:extLst>
          </p:nvPr>
        </p:nvGraphicFramePr>
        <p:xfrm>
          <a:off x="5530849" y="5378159"/>
          <a:ext cx="1254962" cy="1058874"/>
        </p:xfrm>
        <a:graphic>
          <a:graphicData uri="http://schemas.openxmlformats.org/presentationml/2006/ole">
            <mc:AlternateContent xmlns:mc="http://schemas.openxmlformats.org/markup-compatibility/2006">
              <mc:Choice xmlns:v="urn:schemas-microsoft-com:vml" Requires="v">
                <p:oleObj spid="_x0000_s1036"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5530849" y="5378159"/>
                        <a:ext cx="1254962" cy="1058874"/>
                      </a:xfrm>
                      <a:prstGeom prst="rect">
                        <a:avLst/>
                      </a:prstGeom>
                    </p:spPr>
                  </p:pic>
                </p:oleObj>
              </mc:Fallback>
            </mc:AlternateContent>
          </a:graphicData>
        </a:graphic>
      </p:graphicFrame>
    </p:spTree>
    <p:extLst>
      <p:ext uri="{BB962C8B-B14F-4D97-AF65-F5344CB8AC3E}">
        <p14:creationId xmlns:p14="http://schemas.microsoft.com/office/powerpoint/2010/main" val="4467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69F7E2B4-EE04-4C03-A35B-280E02905CF6}"/>
              </a:ext>
            </a:extLst>
          </p:cNvPr>
          <p:cNvSpPr txBox="1">
            <a:spLocks/>
          </p:cNvSpPr>
          <p:nvPr/>
        </p:nvSpPr>
        <p:spPr>
          <a:xfrm>
            <a:off x="9244824" y="598297"/>
            <a:ext cx="3449645" cy="405731"/>
          </a:xfrm>
          <a:prstGeom prst="rect">
            <a:avLst/>
          </a:prstGeom>
        </p:spPr>
        <p:txBody>
          <a:bodyPr lIns="36000"/>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US" sz="1800" b="1" dirty="0">
              <a:solidFill>
                <a:prstClr val="black">
                  <a:lumMod val="65000"/>
                  <a:lumOff val="35000"/>
                </a:prstClr>
              </a:solidFill>
              <a:cs typeface="Calibri" panose="020F0502020204030204" pitchFamily="34" charset="0"/>
            </a:endParaRPr>
          </a:p>
        </p:txBody>
      </p:sp>
      <p:sp>
        <p:nvSpPr>
          <p:cNvPr id="12" name="Title 26"/>
          <p:cNvSpPr txBox="1">
            <a:spLocks/>
          </p:cNvSpPr>
          <p:nvPr/>
        </p:nvSpPr>
        <p:spPr bwMode="auto">
          <a:xfrm>
            <a:off x="187497" y="25419"/>
            <a:ext cx="11660515" cy="454979"/>
          </a:xfrm>
          <a:prstGeom prst="rect">
            <a:avLst/>
          </a:prstGeom>
          <a:noFill/>
          <a:ln w="9525" algn="ctr">
            <a:noFill/>
            <a:miter lim="800000"/>
            <a:headEnd/>
            <a:tailEnd/>
          </a:ln>
        </p:spPr>
        <p:txBody>
          <a:bodyPr vert="horz" wrap="square" lIns="60960" tIns="60960" rIns="60960" bIns="60960" numCol="1" anchor="b" anchorCtr="0" compatLnSpc="1">
            <a:prstTxWarp prst="textNoShape">
              <a:avLst/>
            </a:prstTxWarp>
          </a:bodyPr>
          <a:lstStyle>
            <a:lvl1pPr algn="l" rtl="0" eaLnBrk="1" fontAlgn="base" hangingPunct="1">
              <a:spcBef>
                <a:spcPct val="0"/>
              </a:spcBef>
              <a:spcAft>
                <a:spcPct val="0"/>
              </a:spcAft>
              <a:defRPr lang="en-US" sz="2000" b="1" dirty="0" smtClean="0">
                <a:solidFill>
                  <a:srgbClr val="AE5C1E"/>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200" b="1">
                <a:solidFill>
                  <a:srgbClr val="CD7521"/>
                </a:solidFill>
                <a:latin typeface="Arial" pitchFamily="34" charset="0"/>
              </a:defRPr>
            </a:lvl2pPr>
            <a:lvl3pPr algn="l" rtl="0" eaLnBrk="1" fontAlgn="base" hangingPunct="1">
              <a:spcBef>
                <a:spcPct val="0"/>
              </a:spcBef>
              <a:spcAft>
                <a:spcPct val="0"/>
              </a:spcAft>
              <a:defRPr sz="2200" b="1">
                <a:solidFill>
                  <a:srgbClr val="CD7521"/>
                </a:solidFill>
                <a:latin typeface="Arial" pitchFamily="34" charset="0"/>
              </a:defRPr>
            </a:lvl3pPr>
            <a:lvl4pPr algn="l" rtl="0" eaLnBrk="1" fontAlgn="base" hangingPunct="1">
              <a:spcBef>
                <a:spcPct val="0"/>
              </a:spcBef>
              <a:spcAft>
                <a:spcPct val="0"/>
              </a:spcAft>
              <a:defRPr sz="2200" b="1">
                <a:solidFill>
                  <a:srgbClr val="CD7521"/>
                </a:solidFill>
                <a:latin typeface="Arial" pitchFamily="34" charset="0"/>
              </a:defRPr>
            </a:lvl4pPr>
            <a:lvl5pPr algn="l" rtl="0" eaLnBrk="1" fontAlgn="base" hangingPunct="1">
              <a:spcBef>
                <a:spcPct val="0"/>
              </a:spcBef>
              <a:spcAft>
                <a:spcPct val="0"/>
              </a:spcAft>
              <a:defRPr sz="2200" b="1">
                <a:solidFill>
                  <a:srgbClr val="CD7521"/>
                </a:solidFill>
                <a:latin typeface="Arial" pitchFamily="34" charset="0"/>
              </a:defRPr>
            </a:lvl5pPr>
            <a:lvl6pPr marL="457196" algn="l" rtl="0" eaLnBrk="1" fontAlgn="base" hangingPunct="1">
              <a:spcBef>
                <a:spcPct val="0"/>
              </a:spcBef>
              <a:spcAft>
                <a:spcPct val="0"/>
              </a:spcAft>
              <a:defRPr sz="2600" b="1">
                <a:solidFill>
                  <a:schemeClr val="accent1"/>
                </a:solidFill>
                <a:latin typeface="Arial" pitchFamily="34" charset="0"/>
              </a:defRPr>
            </a:lvl6pPr>
            <a:lvl7pPr marL="914391" algn="l" rtl="0" eaLnBrk="1" fontAlgn="base" hangingPunct="1">
              <a:spcBef>
                <a:spcPct val="0"/>
              </a:spcBef>
              <a:spcAft>
                <a:spcPct val="0"/>
              </a:spcAft>
              <a:defRPr sz="2600" b="1">
                <a:solidFill>
                  <a:schemeClr val="accent1"/>
                </a:solidFill>
                <a:latin typeface="Arial" pitchFamily="34" charset="0"/>
              </a:defRPr>
            </a:lvl7pPr>
            <a:lvl8pPr marL="1371587" algn="l" rtl="0" eaLnBrk="1" fontAlgn="base" hangingPunct="1">
              <a:spcBef>
                <a:spcPct val="0"/>
              </a:spcBef>
              <a:spcAft>
                <a:spcPct val="0"/>
              </a:spcAft>
              <a:defRPr sz="2600" b="1">
                <a:solidFill>
                  <a:schemeClr val="accent1"/>
                </a:solidFill>
                <a:latin typeface="Arial" pitchFamily="34" charset="0"/>
              </a:defRPr>
            </a:lvl8pPr>
            <a:lvl9pPr marL="1828782" algn="l" rtl="0" eaLnBrk="1" fontAlgn="base" hangingPunct="1">
              <a:spcBef>
                <a:spcPct val="0"/>
              </a:spcBef>
              <a:spcAft>
                <a:spcPct val="0"/>
              </a:spcAft>
              <a:defRPr sz="2600" b="1">
                <a:solidFill>
                  <a:schemeClr val="accent1"/>
                </a:solidFill>
                <a:latin typeface="Arial" pitchFamily="34" charset="0"/>
              </a:defRPr>
            </a:lvl9pPr>
          </a:lstStyle>
          <a:p>
            <a:r>
              <a:rPr sz="2133" kern="0" dirty="0">
                <a:solidFill>
                  <a:prstClr val="black">
                    <a:lumMod val="65000"/>
                    <a:lumOff val="35000"/>
                  </a:prstClr>
                </a:solidFill>
              </a:rPr>
              <a:t>Forecast Accelerator – Phase I Summary </a:t>
            </a:r>
            <a:r>
              <a:rPr lang="en-US" sz="2133" kern="0" dirty="0">
                <a:solidFill>
                  <a:prstClr val="black">
                    <a:lumMod val="65000"/>
                    <a:lumOff val="35000"/>
                  </a:prstClr>
                </a:solidFill>
              </a:rPr>
              <a:t>–</a:t>
            </a:r>
            <a:r>
              <a:rPr sz="2133" kern="0" dirty="0">
                <a:solidFill>
                  <a:prstClr val="black">
                    <a:lumMod val="65000"/>
                    <a:lumOff val="35000"/>
                  </a:prstClr>
                </a:solidFill>
              </a:rPr>
              <a:t> Model Monitoring Dashboard</a:t>
            </a:r>
          </a:p>
        </p:txBody>
      </p:sp>
      <p:grpSp>
        <p:nvGrpSpPr>
          <p:cNvPr id="2" name="Group 1"/>
          <p:cNvGrpSpPr/>
          <p:nvPr/>
        </p:nvGrpSpPr>
        <p:grpSpPr>
          <a:xfrm>
            <a:off x="1648237" y="476670"/>
            <a:ext cx="1836460" cy="816476"/>
            <a:chOff x="1298432" y="1191273"/>
            <a:chExt cx="2137601" cy="636937"/>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209198" y="601374"/>
              <a:ext cx="345856" cy="2107815"/>
            </a:xfrm>
            <a:prstGeom prst="rect">
              <a:avLst/>
            </a:prstGeom>
          </p:spPr>
        </p:pic>
        <p:sp>
          <p:nvSpPr>
            <p:cNvPr id="4" name="Text Placeholder 3">
              <a:extLst>
                <a:ext uri="{FF2B5EF4-FFF2-40B4-BE49-F238E27FC236}">
                  <a16:creationId xmlns:a16="http://schemas.microsoft.com/office/drawing/2014/main" id="{31AEA9F9-EBCA-4C64-8806-C15E296B7889}"/>
                </a:ext>
              </a:extLst>
            </p:cNvPr>
            <p:cNvSpPr txBox="1">
              <a:spLocks/>
            </p:cNvSpPr>
            <p:nvPr/>
          </p:nvSpPr>
          <p:spPr>
            <a:xfrm>
              <a:off x="1298432" y="1191273"/>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13" name="Group 12"/>
            <p:cNvGrpSpPr/>
            <p:nvPr/>
          </p:nvGrpSpPr>
          <p:grpSpPr>
            <a:xfrm>
              <a:off x="1305803" y="1287796"/>
              <a:ext cx="1941056" cy="341918"/>
              <a:chOff x="1728323" y="675091"/>
              <a:chExt cx="1540319" cy="341918"/>
            </a:xfrm>
          </p:grpSpPr>
          <p:sp>
            <p:nvSpPr>
              <p:cNvPr id="15" name="Rectangle 14"/>
              <p:cNvSpPr/>
              <p:nvPr/>
            </p:nvSpPr>
            <p:spPr bwMode="auto">
              <a:xfrm>
                <a:off x="1750847" y="675091"/>
                <a:ext cx="1495273" cy="272162"/>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16" name="Rectangle 15">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Current Work</a:t>
                </a:r>
              </a:p>
            </p:txBody>
          </p:sp>
        </p:grpSp>
      </p:grpSp>
      <p:grpSp>
        <p:nvGrpSpPr>
          <p:cNvPr id="18" name="Group 17"/>
          <p:cNvGrpSpPr/>
          <p:nvPr/>
        </p:nvGrpSpPr>
        <p:grpSpPr>
          <a:xfrm>
            <a:off x="7732415" y="480398"/>
            <a:ext cx="1965634" cy="839472"/>
            <a:chOff x="5621153" y="1182680"/>
            <a:chExt cx="2287958" cy="629604"/>
          </a:xfrm>
        </p:grpSpPr>
        <p:sp>
          <p:nvSpPr>
            <p:cNvPr id="19" name="Text Placeholder 3">
              <a:extLst>
                <a:ext uri="{FF2B5EF4-FFF2-40B4-BE49-F238E27FC236}">
                  <a16:creationId xmlns:a16="http://schemas.microsoft.com/office/drawing/2014/main" id="{31AEA9F9-EBCA-4C64-8806-C15E296B7889}"/>
                </a:ext>
              </a:extLst>
            </p:cNvPr>
            <p:cNvSpPr txBox="1">
              <a:spLocks/>
            </p:cNvSpPr>
            <p:nvPr/>
          </p:nvSpPr>
          <p:spPr>
            <a:xfrm>
              <a:off x="5766021" y="1182680"/>
              <a:ext cx="1998222" cy="300082"/>
            </a:xfrm>
            <a:prstGeom prst="rect">
              <a:avLst/>
            </a:prstGeom>
          </p:spPr>
          <p:txBody>
            <a:bodyPr/>
            <a:lstStyle>
              <a:lvl1pPr marL="233363" indent="-233363" algn="l" rtl="0" eaLnBrk="1" fontAlgn="base" hangingPunct="1">
                <a:spcBef>
                  <a:spcPct val="50000"/>
                </a:spcBef>
                <a:spcAft>
                  <a:spcPct val="25000"/>
                </a:spcAft>
                <a:buClr>
                  <a:schemeClr val="tx1"/>
                </a:buClr>
                <a:buFont typeface="Wingdings" pitchFamily="2" charset="2"/>
                <a:buChar char="§"/>
                <a:defRPr sz="1600" b="0">
                  <a:solidFill>
                    <a:schemeClr val="tx1"/>
                  </a:solidFill>
                  <a:latin typeface="Calibri" panose="020F0502020204030204" pitchFamily="34" charset="0"/>
                  <a:ea typeface="+mn-ea"/>
                  <a:cs typeface="Calibri" panose="020F0502020204030204" pitchFamily="34" charset="0"/>
                </a:defRPr>
              </a:lvl1pPr>
              <a:lvl2pPr marL="457200" indent="-222250" algn="l" rtl="0" eaLnBrk="1" fontAlgn="base" hangingPunct="1">
                <a:spcBef>
                  <a:spcPct val="0"/>
                </a:spcBef>
                <a:spcAft>
                  <a:spcPct val="25000"/>
                </a:spcAft>
                <a:buClr>
                  <a:schemeClr val="tx1"/>
                </a:buClr>
                <a:buChar char="–"/>
                <a:defRPr sz="1400" b="0">
                  <a:solidFill>
                    <a:schemeClr val="tx1"/>
                  </a:solidFill>
                  <a:latin typeface="Calibri" panose="020F0502020204030204" pitchFamily="34" charset="0"/>
                  <a:cs typeface="Calibri" panose="020F0502020204030204" pitchFamily="34" charset="0"/>
                </a:defRPr>
              </a:lvl2pPr>
              <a:lvl3pPr marL="682625" indent="-223838" algn="l" rtl="0" eaLnBrk="1" fontAlgn="base" hangingPunct="1">
                <a:spcBef>
                  <a:spcPct val="0"/>
                </a:spcBef>
                <a:spcAft>
                  <a:spcPct val="25000"/>
                </a:spcAft>
                <a:buClr>
                  <a:schemeClr val="tx1"/>
                </a:buClr>
                <a:buFont typeface="Arial" charset="0"/>
                <a:buChar char="□"/>
                <a:defRPr sz="1200" b="0">
                  <a:solidFill>
                    <a:schemeClr val="tx1"/>
                  </a:solidFill>
                  <a:latin typeface="Calibri" panose="020F0502020204030204" pitchFamily="34" charset="0"/>
                  <a:cs typeface="Calibri" panose="020F0502020204030204" pitchFamily="34" charset="0"/>
                </a:defRPr>
              </a:lvl3pPr>
              <a:lvl4pPr marL="1373188" indent="-222250" algn="l" rtl="0" eaLnBrk="1" fontAlgn="base" hangingPunct="1">
                <a:spcBef>
                  <a:spcPct val="20000"/>
                </a:spcBef>
                <a:spcAft>
                  <a:spcPct val="0"/>
                </a:spcAft>
                <a:buChar char="–"/>
                <a:defRPr sz="2000">
                  <a:solidFill>
                    <a:schemeClr val="tx1"/>
                  </a:solidFill>
                  <a:latin typeface="+mn-lt"/>
                </a:defRPr>
              </a:lvl4pPr>
              <a:lvl5pPr marL="1822450" indent="-233363" algn="l" rtl="0" eaLnBrk="1" fontAlgn="base" hangingPunct="1">
                <a:spcBef>
                  <a:spcPct val="20000"/>
                </a:spcBef>
                <a:spcAft>
                  <a:spcPct val="0"/>
                </a:spcAft>
                <a:buChar char="»"/>
                <a:defRPr sz="2000">
                  <a:solidFill>
                    <a:schemeClr val="tx1"/>
                  </a:solidFill>
                  <a:latin typeface="+mn-lt"/>
                </a:defRPr>
              </a:lvl5pPr>
              <a:lvl6pPr marL="2279650" indent="-233363" algn="l" rtl="0" eaLnBrk="1" fontAlgn="base" hangingPunct="1">
                <a:spcBef>
                  <a:spcPct val="20000"/>
                </a:spcBef>
                <a:spcAft>
                  <a:spcPct val="0"/>
                </a:spcAft>
                <a:buChar char="»"/>
                <a:defRPr sz="2000">
                  <a:solidFill>
                    <a:schemeClr val="tx1"/>
                  </a:solidFill>
                  <a:latin typeface="+mn-lt"/>
                </a:defRPr>
              </a:lvl6pPr>
              <a:lvl7pPr marL="2736850" indent="-233363" algn="l" rtl="0" eaLnBrk="1" fontAlgn="base" hangingPunct="1">
                <a:spcBef>
                  <a:spcPct val="20000"/>
                </a:spcBef>
                <a:spcAft>
                  <a:spcPct val="0"/>
                </a:spcAft>
                <a:buChar char="»"/>
                <a:defRPr sz="2000">
                  <a:solidFill>
                    <a:schemeClr val="tx1"/>
                  </a:solidFill>
                  <a:latin typeface="+mn-lt"/>
                </a:defRPr>
              </a:lvl7pPr>
              <a:lvl8pPr marL="3194050" indent="-233363" algn="l" rtl="0" eaLnBrk="1" fontAlgn="base" hangingPunct="1">
                <a:spcBef>
                  <a:spcPct val="20000"/>
                </a:spcBef>
                <a:spcAft>
                  <a:spcPct val="0"/>
                </a:spcAft>
                <a:buChar char="»"/>
                <a:defRPr sz="2000">
                  <a:solidFill>
                    <a:schemeClr val="tx1"/>
                  </a:solidFill>
                  <a:latin typeface="+mn-lt"/>
                </a:defRPr>
              </a:lvl8pPr>
              <a:lvl9pPr marL="3651250" indent="-233363" algn="l" rtl="0" eaLnBrk="1" fontAlgn="base" hangingPunct="1">
                <a:spcBef>
                  <a:spcPct val="20000"/>
                </a:spcBef>
                <a:spcAft>
                  <a:spcPct val="0"/>
                </a:spcAft>
                <a:buChar char="»"/>
                <a:defRPr sz="2000">
                  <a:solidFill>
                    <a:schemeClr val="tx1"/>
                  </a:solidFill>
                  <a:latin typeface="+mn-lt"/>
                </a:defRPr>
              </a:lvl9pPr>
            </a:lstStyle>
            <a:p>
              <a:pPr marL="0" indent="0" algn="ctr">
                <a:buClr>
                  <a:prstClr val="black"/>
                </a:buClr>
                <a:buNone/>
              </a:pPr>
              <a:endParaRPr lang="en-US" sz="1800" b="1" kern="0" dirty="0">
                <a:solidFill>
                  <a:prstClr val="black">
                    <a:lumMod val="65000"/>
                    <a:lumOff val="35000"/>
                  </a:prstClr>
                </a:solidFill>
              </a:endParaRPr>
            </a:p>
          </p:txBody>
        </p:sp>
        <p:grpSp>
          <p:nvGrpSpPr>
            <p:cNvPr id="20" name="Group 19"/>
            <p:cNvGrpSpPr/>
            <p:nvPr/>
          </p:nvGrpSpPr>
          <p:grpSpPr>
            <a:xfrm>
              <a:off x="5773392" y="1279203"/>
              <a:ext cx="1941056" cy="341918"/>
              <a:chOff x="1728323" y="675091"/>
              <a:chExt cx="1540319" cy="341918"/>
            </a:xfrm>
          </p:grpSpPr>
          <p:sp>
            <p:nvSpPr>
              <p:cNvPr id="28" name="Rectangle 27"/>
              <p:cNvSpPr/>
              <p:nvPr/>
            </p:nvSpPr>
            <p:spPr bwMode="auto">
              <a:xfrm>
                <a:off x="1750847" y="675091"/>
                <a:ext cx="1495273" cy="261658"/>
              </a:xfrm>
              <a:prstGeom prst="rect">
                <a:avLst/>
              </a:prstGeom>
              <a:solidFill>
                <a:srgbClr val="F8D542"/>
              </a:solidFill>
              <a:ln w="317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spAutoFit/>
              </a:bodyPr>
              <a:lstStyle/>
              <a:p>
                <a:pPr>
                  <a:defRPr/>
                </a:pPr>
                <a:endParaRPr lang="en-US" sz="1467" b="1" i="1" kern="0" dirty="0">
                  <a:solidFill>
                    <a:srgbClr val="000000"/>
                  </a:solidFill>
                  <a:latin typeface="Arial" pitchFamily="34" charset="0"/>
                </a:endParaRPr>
              </a:p>
            </p:txBody>
          </p:sp>
          <p:sp>
            <p:nvSpPr>
              <p:cNvPr id="30" name="Rectangle 29">
                <a:extLst>
                  <a:ext uri="{FF2B5EF4-FFF2-40B4-BE49-F238E27FC236}">
                    <a16:creationId xmlns:a16="http://schemas.microsoft.com/office/drawing/2014/main" id="{DB935AF8-BDFD-4D59-9838-DEE234F02309}"/>
                  </a:ext>
                </a:extLst>
              </p:cNvPr>
              <p:cNvSpPr/>
              <p:nvPr/>
            </p:nvSpPr>
            <p:spPr>
              <a:xfrm>
                <a:off x="1728323" y="722289"/>
                <a:ext cx="1540319" cy="29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oAutofit/>
              </a:bodyPr>
              <a:lstStyle/>
              <a:p>
                <a:pPr algn="ctr"/>
                <a:r>
                  <a:rPr lang="en-US" sz="1467" b="1" kern="0" dirty="0">
                    <a:solidFill>
                      <a:prstClr val="black">
                        <a:lumMod val="65000"/>
                        <a:lumOff val="35000"/>
                      </a:prstClr>
                    </a:solidFill>
                    <a:cs typeface="Calibri" panose="020F0502020204030204" pitchFamily="34" charset="0"/>
                  </a:rPr>
                  <a:t>Next Phase</a:t>
                </a:r>
              </a:p>
            </p:txBody>
          </p:sp>
        </p:gr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592204" y="495377"/>
              <a:ext cx="345856" cy="2287958"/>
            </a:xfrm>
            <a:prstGeom prst="rect">
              <a:avLst/>
            </a:prstGeom>
          </p:spPr>
        </p:pic>
      </p:grpSp>
      <p:sp>
        <p:nvSpPr>
          <p:cNvPr id="21" name="TextBox 20">
            <a:extLst>
              <a:ext uri="{FF2B5EF4-FFF2-40B4-BE49-F238E27FC236}">
                <a16:creationId xmlns:a16="http://schemas.microsoft.com/office/drawing/2014/main" id="{88BC6C8D-282E-4F72-97BE-BE65568D5691}"/>
              </a:ext>
            </a:extLst>
          </p:cNvPr>
          <p:cNvSpPr txBox="1"/>
          <p:nvPr/>
        </p:nvSpPr>
        <p:spPr>
          <a:xfrm>
            <a:off x="6595535" y="952807"/>
            <a:ext cx="4430322" cy="5409364"/>
          </a:xfrm>
          <a:prstGeom prst="rect">
            <a:avLst/>
          </a:prstGeom>
          <a:solidFill>
            <a:schemeClr val="bg1">
              <a:lumMod val="95000"/>
            </a:schemeClr>
          </a:solidFill>
          <a:ln>
            <a:solidFill>
              <a:schemeClr val="bg1">
                <a:lumMod val="85000"/>
              </a:schemeClr>
            </a:solidFill>
          </a:ln>
        </p:spPr>
        <p:txBody>
          <a:bodyPr wrap="square" lIns="243840" tIns="243840" rIns="487680" rtlCol="0" anchor="t">
            <a:noAutofit/>
          </a:bodyPr>
          <a:lstStyle/>
          <a:p>
            <a:pPr marL="282575" indent="-228600">
              <a:spcAft>
                <a:spcPts val="667"/>
              </a:spcAft>
              <a:buFont typeface="Arial" panose="020B0604020202020204" pitchFamily="34" charset="0"/>
              <a:buChar char="•"/>
            </a:pPr>
            <a:endParaRPr lang="en-US" sz="1400" b="1" dirty="0"/>
          </a:p>
          <a:p>
            <a:pPr marL="282575" indent="-228600">
              <a:spcAft>
                <a:spcPts val="667"/>
              </a:spcAft>
              <a:buFont typeface="Arial" panose="020B0604020202020204" pitchFamily="34" charset="0"/>
              <a:buChar char="•"/>
            </a:pPr>
            <a:r>
              <a:rPr lang="en-US" sz="1400" b="1" dirty="0"/>
              <a:t>Input file</a:t>
            </a:r>
          </a:p>
          <a:p>
            <a:pPr marL="739775" lvl="1" indent="-228600">
              <a:spcAft>
                <a:spcPts val="667"/>
              </a:spcAft>
              <a:buFont typeface="Arial" panose="020B0604020202020204" pitchFamily="34" charset="0"/>
              <a:buChar char="•"/>
            </a:pPr>
            <a:r>
              <a:rPr lang="en-US" sz="1400" dirty="0"/>
              <a:t>Ability to upload file from S3</a:t>
            </a:r>
          </a:p>
          <a:p>
            <a:pPr marL="282575" indent="-228600">
              <a:spcAft>
                <a:spcPts val="667"/>
              </a:spcAft>
              <a:buFont typeface="Arial" panose="020B0604020202020204" pitchFamily="34" charset="0"/>
              <a:buChar char="•"/>
            </a:pPr>
            <a:r>
              <a:rPr lang="en-US" sz="1400" b="1" dirty="0"/>
              <a:t>Metrics</a:t>
            </a:r>
          </a:p>
          <a:p>
            <a:pPr marL="914400" lvl="1" indent="-282575">
              <a:spcAft>
                <a:spcPts val="667"/>
              </a:spcAft>
              <a:buFont typeface="Arial" panose="020B0604020202020204" pitchFamily="34" charset="0"/>
              <a:buChar char="•"/>
            </a:pPr>
            <a:r>
              <a:rPr lang="en-US" sz="1400" dirty="0"/>
              <a:t>More metrics</a:t>
            </a:r>
          </a:p>
          <a:p>
            <a:pPr marL="282575" lvl="1" indent="-228600">
              <a:spcAft>
                <a:spcPts val="667"/>
              </a:spcAft>
              <a:buFont typeface="Arial" panose="020B0604020202020204" pitchFamily="34" charset="0"/>
              <a:buChar char="•"/>
            </a:pPr>
            <a:r>
              <a:rPr lang="en-US" sz="1400" b="1" dirty="0"/>
              <a:t>Filters</a:t>
            </a:r>
            <a:endParaRPr lang="en-US" sz="1400" dirty="0"/>
          </a:p>
          <a:p>
            <a:pPr marL="917575" lvl="2" indent="-285750">
              <a:spcAft>
                <a:spcPts val="667"/>
              </a:spcAft>
              <a:buFont typeface="Arial" panose="020B0604020202020204" pitchFamily="34" charset="0"/>
              <a:buChar char="•"/>
            </a:pPr>
            <a:r>
              <a:rPr lang="en-US" sz="1400" dirty="0"/>
              <a:t>Frequency of forecast (quarterly etc.)</a:t>
            </a:r>
          </a:p>
          <a:p>
            <a:pPr marL="917575" lvl="2" indent="-285750">
              <a:spcAft>
                <a:spcPts val="667"/>
              </a:spcAft>
              <a:buFont typeface="Arial" panose="020B0604020202020204" pitchFamily="34" charset="0"/>
              <a:buChar char="•"/>
            </a:pPr>
            <a:r>
              <a:rPr lang="en-US" sz="1400" dirty="0"/>
              <a:t>Other hierarchy variables in the data</a:t>
            </a:r>
          </a:p>
          <a:p>
            <a:pPr marL="917575" lvl="2" indent="-285750">
              <a:spcAft>
                <a:spcPts val="667"/>
              </a:spcAft>
              <a:buFont typeface="Arial" panose="020B0604020202020204" pitchFamily="34" charset="0"/>
              <a:buChar char="•"/>
            </a:pPr>
            <a:r>
              <a:rPr lang="en-US" sz="1400" dirty="0"/>
              <a:t>Outlier removal for metric calculations</a:t>
            </a:r>
          </a:p>
          <a:p>
            <a:pPr indent="-282575">
              <a:spcAft>
                <a:spcPts val="667"/>
              </a:spcAft>
              <a:buFont typeface="Arial" panose="020B0604020202020204" pitchFamily="34" charset="0"/>
              <a:buChar char="•"/>
            </a:pPr>
            <a:r>
              <a:rPr lang="en-US" sz="1400" b="1" dirty="0"/>
              <a:t>Deployment on AWS:</a:t>
            </a:r>
          </a:p>
          <a:p>
            <a:pPr lvl="1" indent="-282575">
              <a:spcAft>
                <a:spcPts val="667"/>
              </a:spcAft>
              <a:buFont typeface="Arial" panose="020B0604020202020204" pitchFamily="34" charset="0"/>
              <a:buChar char="•"/>
            </a:pPr>
            <a:r>
              <a:rPr lang="en-US" sz="1400" dirty="0"/>
              <a:t>Ability to run faster with 100K+ series data</a:t>
            </a:r>
          </a:p>
          <a:p>
            <a:pPr marL="119063" indent="-119063">
              <a:spcAft>
                <a:spcPts val="667"/>
              </a:spcAft>
              <a:buFont typeface="Arial" panose="020B0604020202020204" pitchFamily="34" charset="0"/>
              <a:buChar char="•"/>
            </a:pPr>
            <a:endParaRPr lang="en-US" sz="1400" b="1" dirty="0">
              <a:solidFill>
                <a:prstClr val="black">
                  <a:lumMod val="65000"/>
                  <a:lumOff val="35000"/>
                </a:prstClr>
              </a:solidFill>
              <a:cs typeface="Calibri" panose="020F0502020204030204" pitchFamily="34" charset="0"/>
            </a:endParaRPr>
          </a:p>
          <a:p>
            <a:pPr lvl="1">
              <a:spcAft>
                <a:spcPts val="667"/>
              </a:spcAft>
            </a:pPr>
            <a:endParaRPr lang="en-US" sz="1400" b="1" dirty="0">
              <a:solidFill>
                <a:prstClr val="black">
                  <a:lumMod val="65000"/>
                  <a:lumOff val="35000"/>
                </a:prstClr>
              </a:solidFill>
              <a:cs typeface="Calibri" panose="020F0502020204030204" pitchFamily="34" charset="0"/>
            </a:endParaRPr>
          </a:p>
          <a:p>
            <a:pPr marL="174625" lvl="1">
              <a:spcAft>
                <a:spcPts val="667"/>
              </a:spcAft>
            </a:pPr>
            <a:endParaRPr lang="en-US" sz="1400" dirty="0"/>
          </a:p>
          <a:p>
            <a:pPr marL="631825" lvl="2" indent="-174625">
              <a:spcAft>
                <a:spcPts val="667"/>
              </a:spcAft>
              <a:buFont typeface="Arial" panose="020B0604020202020204" pitchFamily="34" charset="0"/>
              <a:buChar char="•"/>
            </a:pPr>
            <a:endParaRPr lang="en-US" sz="1400" dirty="0">
              <a:solidFill>
                <a:prstClr val="black">
                  <a:lumMod val="65000"/>
                  <a:lumOff val="35000"/>
                </a:prstClr>
              </a:solidFill>
              <a:cs typeface="Calibri" panose="020F0502020204030204" pitchFamily="34" charset="0"/>
            </a:endParaRPr>
          </a:p>
        </p:txBody>
      </p:sp>
      <p:sp>
        <p:nvSpPr>
          <p:cNvPr id="23" name="TextBox 22">
            <a:extLst>
              <a:ext uri="{FF2B5EF4-FFF2-40B4-BE49-F238E27FC236}">
                <a16:creationId xmlns:a16="http://schemas.microsoft.com/office/drawing/2014/main" id="{88BC6C8D-282E-4F72-97BE-BE65568D5691}"/>
              </a:ext>
            </a:extLst>
          </p:cNvPr>
          <p:cNvSpPr txBox="1"/>
          <p:nvPr/>
        </p:nvSpPr>
        <p:spPr>
          <a:xfrm>
            <a:off x="363553" y="949279"/>
            <a:ext cx="5245003" cy="5674502"/>
          </a:xfrm>
          <a:prstGeom prst="rect">
            <a:avLst/>
          </a:prstGeom>
          <a:solidFill>
            <a:schemeClr val="bg1">
              <a:lumMod val="95000"/>
            </a:schemeClr>
          </a:solidFill>
          <a:ln>
            <a:solidFill>
              <a:schemeClr val="bg1">
                <a:lumMod val="85000"/>
              </a:schemeClr>
            </a:solidFill>
          </a:ln>
        </p:spPr>
        <p:txBody>
          <a:bodyPr wrap="square" lIns="243840" tIns="243840" rIns="487680" rtlCol="0" anchor="t">
            <a:noAutofit/>
          </a:bodyPr>
          <a:lstStyle/>
          <a:p>
            <a:pPr marL="282575" lvl="0" indent="-228600">
              <a:spcAft>
                <a:spcPts val="667"/>
              </a:spcAft>
              <a:buFont typeface="Arial" panose="020B0604020202020204" pitchFamily="34" charset="0"/>
              <a:buChar char="•"/>
            </a:pPr>
            <a:r>
              <a:rPr lang="en-US" sz="1400" b="1" dirty="0">
                <a:solidFill>
                  <a:prstClr val="black"/>
                </a:solidFill>
              </a:rPr>
              <a:t>Two tabs</a:t>
            </a:r>
          </a:p>
          <a:p>
            <a:pPr marL="739775" lvl="1" indent="-228600">
              <a:spcAft>
                <a:spcPts val="667"/>
              </a:spcAft>
              <a:buFont typeface="Arial" panose="020B0604020202020204" pitchFamily="34" charset="0"/>
              <a:buChar char="•"/>
            </a:pPr>
            <a:r>
              <a:rPr lang="en-US" sz="1400" dirty="0">
                <a:solidFill>
                  <a:prstClr val="black"/>
                </a:solidFill>
              </a:rPr>
              <a:t>Granular time series level views</a:t>
            </a:r>
          </a:p>
          <a:p>
            <a:pPr marL="739775" lvl="1" indent="-228600">
              <a:spcAft>
                <a:spcPts val="667"/>
              </a:spcAft>
              <a:buFont typeface="Arial" panose="020B0604020202020204" pitchFamily="34" charset="0"/>
              <a:buChar char="•"/>
            </a:pPr>
            <a:r>
              <a:rPr lang="en-US" sz="1400" dirty="0">
                <a:solidFill>
                  <a:prstClr val="black"/>
                </a:solidFill>
              </a:rPr>
              <a:t>Aggregated time series level views</a:t>
            </a:r>
          </a:p>
          <a:p>
            <a:pPr marL="282575" lvl="0" indent="-228600">
              <a:spcAft>
                <a:spcPts val="667"/>
              </a:spcAft>
              <a:buFont typeface="Arial" panose="020B0604020202020204" pitchFamily="34" charset="0"/>
              <a:buChar char="•"/>
            </a:pPr>
            <a:r>
              <a:rPr lang="en-US" sz="1400" b="1" dirty="0">
                <a:solidFill>
                  <a:prstClr val="black"/>
                </a:solidFill>
              </a:rPr>
              <a:t>Input file</a:t>
            </a:r>
          </a:p>
          <a:p>
            <a:pPr marL="739775" lvl="1" indent="-228600">
              <a:spcAft>
                <a:spcPts val="667"/>
              </a:spcAft>
              <a:buFont typeface="Arial" panose="020B0604020202020204" pitchFamily="34" charset="0"/>
              <a:buChar char="•"/>
            </a:pPr>
            <a:r>
              <a:rPr lang="en-US" sz="1400" dirty="0">
                <a:solidFill>
                  <a:prstClr val="black"/>
                </a:solidFill>
              </a:rPr>
              <a:t>Ability to fetch file from S3 using experiment name</a:t>
            </a:r>
            <a:endParaRPr lang="en-US" sz="1400" b="1" dirty="0">
              <a:solidFill>
                <a:prstClr val="black"/>
              </a:solidFill>
            </a:endParaRPr>
          </a:p>
          <a:p>
            <a:pPr marL="282575" lvl="0" indent="-228600">
              <a:spcAft>
                <a:spcPts val="667"/>
              </a:spcAft>
              <a:buFont typeface="Arial" panose="020B0604020202020204" pitchFamily="34" charset="0"/>
              <a:buChar char="•"/>
            </a:pPr>
            <a:r>
              <a:rPr lang="en-US" sz="1400" b="1" dirty="0">
                <a:solidFill>
                  <a:prstClr val="black"/>
                </a:solidFill>
              </a:rPr>
              <a:t>Metrics</a:t>
            </a:r>
          </a:p>
          <a:p>
            <a:pPr marL="739775" lvl="1" indent="-228600">
              <a:spcAft>
                <a:spcPts val="667"/>
              </a:spcAft>
              <a:buFont typeface="Arial" panose="020B0604020202020204" pitchFamily="34" charset="0"/>
              <a:buChar char="•"/>
            </a:pPr>
            <a:r>
              <a:rPr lang="en-US" sz="1400" dirty="0">
                <a:solidFill>
                  <a:prstClr val="black"/>
                </a:solidFill>
              </a:rPr>
              <a:t>MAPE, WMAPE, MAD, Bias</a:t>
            </a:r>
          </a:p>
          <a:p>
            <a:pPr marL="282575" lvl="0" indent="-228600">
              <a:spcAft>
                <a:spcPts val="667"/>
              </a:spcAft>
              <a:buFont typeface="Arial" panose="020B0604020202020204" pitchFamily="34" charset="0"/>
              <a:buChar char="•"/>
            </a:pPr>
            <a:r>
              <a:rPr lang="en-US" sz="1400" b="1" dirty="0">
                <a:solidFill>
                  <a:prstClr val="black"/>
                </a:solidFill>
              </a:rPr>
              <a:t>Visualizations</a:t>
            </a:r>
          </a:p>
          <a:p>
            <a:pPr marL="739775" lvl="1" indent="-228600">
              <a:spcAft>
                <a:spcPts val="667"/>
              </a:spcAft>
              <a:buFont typeface="Arial" panose="020B0604020202020204" pitchFamily="34" charset="0"/>
              <a:buChar char="•"/>
            </a:pPr>
            <a:r>
              <a:rPr lang="en-US" sz="1400" dirty="0">
                <a:solidFill>
                  <a:prstClr val="black"/>
                </a:solidFill>
              </a:rPr>
              <a:t>Comparison across model runs</a:t>
            </a:r>
          </a:p>
          <a:p>
            <a:pPr marL="739775" lvl="1" indent="-228600">
              <a:spcAft>
                <a:spcPts val="667"/>
              </a:spcAft>
              <a:buFont typeface="Arial" panose="020B0604020202020204" pitchFamily="34" charset="0"/>
              <a:buChar char="•"/>
            </a:pPr>
            <a:r>
              <a:rPr lang="en-US" sz="1400" dirty="0">
                <a:solidFill>
                  <a:prstClr val="black"/>
                </a:solidFill>
              </a:rPr>
              <a:t>Metrics detailed distribution</a:t>
            </a:r>
          </a:p>
          <a:p>
            <a:pPr marL="739775" lvl="1" indent="-228600">
              <a:spcAft>
                <a:spcPts val="667"/>
              </a:spcAft>
              <a:buFont typeface="Arial" panose="020B0604020202020204" pitchFamily="34" charset="0"/>
              <a:buChar char="•"/>
            </a:pPr>
            <a:r>
              <a:rPr lang="en-US" sz="1400" dirty="0">
                <a:solidFill>
                  <a:prstClr val="black"/>
                </a:solidFill>
              </a:rPr>
              <a:t>Cross table of metrics</a:t>
            </a:r>
          </a:p>
          <a:p>
            <a:pPr marL="739775" lvl="1" indent="-228600">
              <a:spcAft>
                <a:spcPts val="667"/>
              </a:spcAft>
              <a:buFont typeface="Arial" panose="020B0604020202020204" pitchFamily="34" charset="0"/>
              <a:buChar char="•"/>
            </a:pPr>
            <a:r>
              <a:rPr lang="en-US" sz="1400" dirty="0">
                <a:solidFill>
                  <a:prstClr val="black"/>
                </a:solidFill>
              </a:rPr>
              <a:t>Chart to show Actual vs Predicted</a:t>
            </a:r>
          </a:p>
          <a:p>
            <a:pPr marL="1196975" lvl="2" indent="-228600">
              <a:spcAft>
                <a:spcPts val="667"/>
              </a:spcAft>
              <a:buFont typeface="Arial" panose="020B0604020202020204" pitchFamily="34" charset="0"/>
              <a:buChar char="•"/>
            </a:pPr>
            <a:r>
              <a:rPr lang="en-US" sz="1400" dirty="0">
                <a:solidFill>
                  <a:prstClr val="black"/>
                </a:solidFill>
              </a:rPr>
              <a:t>confidence interval for forecast</a:t>
            </a:r>
          </a:p>
          <a:p>
            <a:pPr marL="739775" lvl="1" indent="-228600">
              <a:spcAft>
                <a:spcPts val="667"/>
              </a:spcAft>
              <a:buFont typeface="Arial" panose="020B0604020202020204" pitchFamily="34" charset="0"/>
              <a:buChar char="•"/>
            </a:pPr>
            <a:r>
              <a:rPr lang="en-US" sz="1400" dirty="0">
                <a:solidFill>
                  <a:prstClr val="black"/>
                </a:solidFill>
              </a:rPr>
              <a:t>Features Contribution to forecast</a:t>
            </a:r>
          </a:p>
          <a:p>
            <a:pPr marL="403225" lvl="0" indent="-174625">
              <a:spcAft>
                <a:spcPts val="667"/>
              </a:spcAft>
              <a:buFont typeface="Arial" panose="020B0604020202020204" pitchFamily="34" charset="0"/>
              <a:buChar char="•"/>
            </a:pPr>
            <a:r>
              <a:rPr lang="en-US" sz="1400" b="1" dirty="0">
                <a:solidFill>
                  <a:prstClr val="black"/>
                </a:solidFill>
              </a:rPr>
              <a:t>Filters to view the above</a:t>
            </a:r>
          </a:p>
          <a:p>
            <a:pPr marL="860425" lvl="1" indent="-174625">
              <a:spcAft>
                <a:spcPts val="667"/>
              </a:spcAft>
              <a:buFont typeface="Arial" panose="020B0604020202020204" pitchFamily="34" charset="0"/>
              <a:buChar char="•"/>
            </a:pPr>
            <a:r>
              <a:rPr lang="en-US" sz="1400" dirty="0">
                <a:solidFill>
                  <a:prstClr val="black"/>
                </a:solidFill>
              </a:rPr>
              <a:t>Hierarchy of time series</a:t>
            </a:r>
          </a:p>
          <a:p>
            <a:pPr marL="860425" lvl="1" indent="-174625">
              <a:spcAft>
                <a:spcPts val="667"/>
              </a:spcAft>
              <a:buFont typeface="Arial" panose="020B0604020202020204" pitchFamily="34" charset="0"/>
              <a:buChar char="•"/>
            </a:pPr>
            <a:r>
              <a:rPr lang="en-US" sz="1400" dirty="0">
                <a:solidFill>
                  <a:prstClr val="black"/>
                </a:solidFill>
              </a:rPr>
              <a:t>Model</a:t>
            </a:r>
          </a:p>
          <a:p>
            <a:pPr marL="403225" lvl="0" indent="-174625">
              <a:spcAft>
                <a:spcPts val="667"/>
              </a:spcAft>
              <a:buFont typeface="Arial" panose="020B0604020202020204" pitchFamily="34" charset="0"/>
              <a:buChar char="•"/>
            </a:pPr>
            <a:r>
              <a:rPr lang="en-US" sz="1400" b="1" dirty="0">
                <a:solidFill>
                  <a:prstClr val="black"/>
                </a:solidFill>
              </a:rPr>
              <a:t>Deployment on AWS</a:t>
            </a:r>
          </a:p>
        </p:txBody>
      </p:sp>
      <p:graphicFrame>
        <p:nvGraphicFramePr>
          <p:cNvPr id="3" name="Object 2"/>
          <p:cNvGraphicFramePr>
            <a:graphicFrameLocks noChangeAspect="1"/>
          </p:cNvGraphicFramePr>
          <p:nvPr>
            <p:extLst>
              <p:ext uri="{D42A27DB-BD31-4B8C-83A1-F6EECF244321}">
                <p14:modId xmlns:p14="http://schemas.microsoft.com/office/powerpoint/2010/main" val="2578068505"/>
              </p:ext>
            </p:extLst>
          </p:nvPr>
        </p:nvGraphicFramePr>
        <p:xfrm>
          <a:off x="3683321" y="5235587"/>
          <a:ext cx="1225340" cy="1033881"/>
        </p:xfrm>
        <a:graphic>
          <a:graphicData uri="http://schemas.openxmlformats.org/presentationml/2006/ole">
            <mc:AlternateContent xmlns:mc="http://schemas.openxmlformats.org/markup-compatibility/2006">
              <mc:Choice xmlns:v="urn:schemas-microsoft-com:vml" Requires="v">
                <p:oleObj spid="_x0000_s3081"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683321" y="5235587"/>
                        <a:ext cx="1225340" cy="1033881"/>
                      </a:xfrm>
                      <a:prstGeom prst="rect">
                        <a:avLst/>
                      </a:prstGeom>
                    </p:spPr>
                  </p:pic>
                </p:oleObj>
              </mc:Fallback>
            </mc:AlternateContent>
          </a:graphicData>
        </a:graphic>
      </p:graphicFrame>
      <p:sp>
        <p:nvSpPr>
          <p:cNvPr id="5" name="Rectangle 8">
            <a:extLst>
              <a:ext uri="{FF2B5EF4-FFF2-40B4-BE49-F238E27FC236}">
                <a16:creationId xmlns:a16="http://schemas.microsoft.com/office/drawing/2014/main" id="{E4A1312F-D544-4886-B159-429DB85F86E3}"/>
              </a:ext>
            </a:extLst>
          </p:cNvPr>
          <p:cNvSpPr>
            <a:spLocks noChangeArrowheads="1"/>
          </p:cNvSpPr>
          <p:nvPr/>
        </p:nvSpPr>
        <p:spPr bwMode="auto">
          <a:xfrm>
            <a:off x="3229790" y="6565276"/>
            <a:ext cx="715617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mj-lt"/>
                <a:cs typeface="Arial" panose="020B0604020202020204" pitchFamily="34" charset="0"/>
                <a:hlinkClick r:id="rId7">
                  <a:extLst>
                    <a:ext uri="{A12FA001-AC4F-418D-AE19-62706E023703}">
                      <ahyp:hlinkClr xmlns:ahyp="http://schemas.microsoft.com/office/drawing/2018/hyperlinkcolor" val="tx"/>
                    </a:ext>
                  </a:extLst>
                </a:hlinkClick>
              </a:rPr>
              <a:t>http://a873a4dfe9b2249c493389badc950b1-1549006211.us-east-1.elb.amazonaws.com/ts/eval/eval_dashboard</a:t>
            </a:r>
            <a:r>
              <a:rPr kumimoji="0" lang="en-US" altLang="en-US" sz="1100" b="0" i="0" u="none" strike="noStrike" cap="none" normalizeH="0" baseline="0" dirty="0">
                <a:ln>
                  <a:noFill/>
                </a:ln>
                <a:effectLst/>
                <a:latin typeface="+mj-lt"/>
              </a:rPr>
              <a:t> </a:t>
            </a:r>
          </a:p>
        </p:txBody>
      </p:sp>
      <p:sp>
        <p:nvSpPr>
          <p:cNvPr id="6" name="TextBox 5">
            <a:extLst>
              <a:ext uri="{FF2B5EF4-FFF2-40B4-BE49-F238E27FC236}">
                <a16:creationId xmlns:a16="http://schemas.microsoft.com/office/drawing/2014/main" id="{A705082B-5B77-4157-8666-5185416B6315}"/>
              </a:ext>
            </a:extLst>
          </p:cNvPr>
          <p:cNvSpPr txBox="1"/>
          <p:nvPr/>
        </p:nvSpPr>
        <p:spPr>
          <a:xfrm>
            <a:off x="4977808" y="6346782"/>
            <a:ext cx="2637182" cy="276999"/>
          </a:xfrm>
          <a:prstGeom prst="rect">
            <a:avLst/>
          </a:prstGeom>
          <a:noFill/>
        </p:spPr>
        <p:txBody>
          <a:bodyPr wrap="square" rtlCol="0">
            <a:spAutoFit/>
          </a:bodyPr>
          <a:lstStyle/>
          <a:p>
            <a:r>
              <a:rPr lang="en-US" sz="1200" dirty="0"/>
              <a:t>Current dashboard deployed at:</a:t>
            </a:r>
            <a:endParaRPr lang="en-IN" sz="1200" dirty="0"/>
          </a:p>
        </p:txBody>
      </p:sp>
    </p:spTree>
    <p:extLst>
      <p:ext uri="{BB962C8B-B14F-4D97-AF65-F5344CB8AC3E}">
        <p14:creationId xmlns:p14="http://schemas.microsoft.com/office/powerpoint/2010/main" val="370325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Architecture – AWS</a:t>
            </a:r>
          </a:p>
        </p:txBody>
      </p:sp>
      <p:sp>
        <p:nvSpPr>
          <p:cNvPr id="3" name="Slide Number Placeholder 2"/>
          <p:cNvSpPr>
            <a:spLocks noGrp="1"/>
          </p:cNvSpPr>
          <p:nvPr>
            <p:ph type="sldNum" sz="quarter" idx="4"/>
          </p:nvPr>
        </p:nvSpPr>
        <p:spPr/>
        <p:txBody>
          <a:bodyPr/>
          <a:lstStyle/>
          <a:p>
            <a:fld id="{28441A46-FE20-4250-9539-4FDB80195E7C}" type="slidenum">
              <a:rPr lang="en-IN" smtClean="0">
                <a:solidFill>
                  <a:prstClr val="black"/>
                </a:solidFill>
              </a:rPr>
              <a:pPr/>
              <a:t>7</a:t>
            </a:fld>
            <a:endParaRPr lang="en-IN" dirty="0">
              <a:solidFill>
                <a:prstClr val="black"/>
              </a:solidFill>
            </a:endParaRPr>
          </a:p>
        </p:txBody>
      </p:sp>
      <p:pic>
        <p:nvPicPr>
          <p:cNvPr id="4" name="image10.png"/>
          <p:cNvPicPr/>
          <p:nvPr/>
        </p:nvPicPr>
        <p:blipFill>
          <a:blip r:embed="rId2"/>
          <a:srcRect/>
          <a:stretch>
            <a:fillRect/>
          </a:stretch>
        </p:blipFill>
        <p:spPr>
          <a:xfrm>
            <a:off x="1945821" y="1573439"/>
            <a:ext cx="5943600" cy="3467100"/>
          </a:xfrm>
          <a:prstGeom prst="rect">
            <a:avLst/>
          </a:prstGeom>
          <a:ln/>
        </p:spPr>
      </p:pic>
    </p:spTree>
    <p:extLst>
      <p:ext uri="{BB962C8B-B14F-4D97-AF65-F5344CB8AC3E}">
        <p14:creationId xmlns:p14="http://schemas.microsoft.com/office/powerpoint/2010/main" val="307748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Architecture – Azure</a:t>
            </a:r>
          </a:p>
        </p:txBody>
      </p:sp>
      <p:sp>
        <p:nvSpPr>
          <p:cNvPr id="3" name="Slide Number Placeholder 2"/>
          <p:cNvSpPr>
            <a:spLocks noGrp="1"/>
          </p:cNvSpPr>
          <p:nvPr>
            <p:ph type="sldNum" sz="quarter" idx="4"/>
          </p:nvPr>
        </p:nvSpPr>
        <p:spPr/>
        <p:txBody>
          <a:bodyPr/>
          <a:lstStyle/>
          <a:p>
            <a:fld id="{28441A46-FE20-4250-9539-4FDB80195E7C}" type="slidenum">
              <a:rPr lang="en-IN" smtClean="0">
                <a:solidFill>
                  <a:prstClr val="black"/>
                </a:solidFill>
              </a:rPr>
              <a:pPr/>
              <a:t>8</a:t>
            </a:fld>
            <a:endParaRPr lang="en-IN" dirty="0">
              <a:solidFill>
                <a:prstClr val="black"/>
              </a:solidFill>
            </a:endParaRPr>
          </a:p>
        </p:txBody>
      </p:sp>
      <p:pic>
        <p:nvPicPr>
          <p:cNvPr id="5" name="image11.jpg"/>
          <p:cNvPicPr/>
          <p:nvPr/>
        </p:nvPicPr>
        <p:blipFill>
          <a:blip r:embed="rId2"/>
          <a:srcRect/>
          <a:stretch>
            <a:fillRect/>
          </a:stretch>
        </p:blipFill>
        <p:spPr>
          <a:xfrm>
            <a:off x="2243734" y="1525179"/>
            <a:ext cx="6515100" cy="3633470"/>
          </a:xfrm>
          <a:prstGeom prst="rect">
            <a:avLst/>
          </a:prstGeom>
          <a:ln/>
        </p:spPr>
      </p:pic>
      <p:sp>
        <p:nvSpPr>
          <p:cNvPr id="6" name="TextBox 5"/>
          <p:cNvSpPr txBox="1"/>
          <p:nvPr/>
        </p:nvSpPr>
        <p:spPr>
          <a:xfrm>
            <a:off x="794657" y="5736771"/>
            <a:ext cx="11005457"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Components used for AWS and Azure are similar with slight modifications (</a:t>
            </a:r>
            <a:r>
              <a:rPr lang="en-US" dirty="0" err="1"/>
              <a:t>eg</a:t>
            </a:r>
            <a:r>
              <a:rPr lang="en-US" dirty="0"/>
              <a:t>: SQL </a:t>
            </a:r>
            <a:r>
              <a:rPr lang="en-US" dirty="0" err="1"/>
              <a:t>db</a:t>
            </a:r>
            <a:r>
              <a:rPr lang="en-US" dirty="0"/>
              <a:t> in Azure vs RDS in AWS) .</a:t>
            </a:r>
          </a:p>
          <a:p>
            <a:pPr marL="285750" indent="-285750">
              <a:buFont typeface="Arial" panose="020B0604020202020204" pitchFamily="34" charset="0"/>
              <a:buChar char="•"/>
            </a:pPr>
            <a:r>
              <a:rPr lang="en-US" dirty="0"/>
              <a:t>Estimated effort to build the tool in Azure is 6-8 weeks.</a:t>
            </a:r>
          </a:p>
        </p:txBody>
      </p:sp>
    </p:spTree>
    <p:extLst>
      <p:ext uri="{BB962C8B-B14F-4D97-AF65-F5344CB8AC3E}">
        <p14:creationId xmlns:p14="http://schemas.microsoft.com/office/powerpoint/2010/main" val="347993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Architecture – AWS - Detailed</a:t>
            </a:r>
          </a:p>
        </p:txBody>
      </p:sp>
      <p:sp>
        <p:nvSpPr>
          <p:cNvPr id="3" name="Slide Number Placeholder 2"/>
          <p:cNvSpPr>
            <a:spLocks noGrp="1"/>
          </p:cNvSpPr>
          <p:nvPr>
            <p:ph type="sldNum" sz="quarter" idx="4"/>
          </p:nvPr>
        </p:nvSpPr>
        <p:spPr/>
        <p:txBody>
          <a:bodyPr/>
          <a:lstStyle/>
          <a:p>
            <a:fld id="{28441A46-FE20-4250-9539-4FDB80195E7C}" type="slidenum">
              <a:rPr lang="en-IN" smtClean="0">
                <a:solidFill>
                  <a:prstClr val="black"/>
                </a:solidFill>
              </a:rPr>
              <a:pPr/>
              <a:t>9</a:t>
            </a:fld>
            <a:endParaRPr lang="en-IN" dirty="0">
              <a:solidFill>
                <a:prstClr val="black"/>
              </a:solidFill>
            </a:endParaRPr>
          </a:p>
        </p:txBody>
      </p:sp>
      <p:pic>
        <p:nvPicPr>
          <p:cNvPr id="5" name="Picture 4"/>
          <p:cNvPicPr>
            <a:picLocks noChangeAspect="1"/>
          </p:cNvPicPr>
          <p:nvPr/>
        </p:nvPicPr>
        <p:blipFill rotWithShape="1">
          <a:blip r:embed="rId2"/>
          <a:srcRect l="19016" t="10793" r="12769" b="5873"/>
          <a:stretch/>
        </p:blipFill>
        <p:spPr>
          <a:xfrm>
            <a:off x="2318657" y="740229"/>
            <a:ext cx="8316686" cy="5715000"/>
          </a:xfrm>
          <a:prstGeom prst="rect">
            <a:avLst/>
          </a:prstGeom>
        </p:spPr>
      </p:pic>
    </p:spTree>
    <p:extLst>
      <p:ext uri="{BB962C8B-B14F-4D97-AF65-F5344CB8AC3E}">
        <p14:creationId xmlns:p14="http://schemas.microsoft.com/office/powerpoint/2010/main" val="33610957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738</Words>
  <Application>Microsoft Office PowerPoint</Application>
  <PresentationFormat>Widescreen</PresentationFormat>
  <Paragraphs>118</Paragraphs>
  <Slides>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6" baseType="lpstr">
      <vt:lpstr>Adobe Gothic Std B</vt:lpstr>
      <vt:lpstr>Arial</vt:lpstr>
      <vt:lpstr>Calibri</vt:lpstr>
      <vt:lpstr>Wingdings</vt:lpstr>
      <vt:lpstr>1_Office Theme</vt:lpstr>
      <vt:lpstr>Document</vt:lpstr>
      <vt:lpstr>Worksheet</vt:lpstr>
      <vt:lpstr>Forecast Accelerator</vt:lpstr>
      <vt:lpstr>Introduction</vt:lpstr>
      <vt:lpstr>PowerPoint Presentation</vt:lpstr>
      <vt:lpstr>PowerPoint Presentation</vt:lpstr>
      <vt:lpstr>Forecast Accelerator – Phase I Summary – Deployment – Costs</vt:lpstr>
      <vt:lpstr>PowerPoint Presentation</vt:lpstr>
      <vt:lpstr>Deployment Architecture – AWS</vt:lpstr>
      <vt:lpstr>Deployment Architecture – Azure</vt:lpstr>
      <vt:lpstr>Deployment Architecture – AWS - Detailed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meenakshi.morla</dc:creator>
  <cp:lastModifiedBy>meenakshi.morla</cp:lastModifiedBy>
  <cp:revision>47</cp:revision>
  <dcterms:created xsi:type="dcterms:W3CDTF">2020-07-01T04:06:28Z</dcterms:created>
  <dcterms:modified xsi:type="dcterms:W3CDTF">2020-08-17T04:28:11Z</dcterms:modified>
</cp:coreProperties>
</file>