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4" r:id="rId2"/>
    <p:sldId id="257" r:id="rId3"/>
    <p:sldId id="266" r:id="rId4"/>
    <p:sldId id="267" r:id="rId5"/>
    <p:sldId id="261" r:id="rId6"/>
    <p:sldId id="268" r:id="rId7"/>
    <p:sldId id="262" r:id="rId8"/>
    <p:sldId id="263" r:id="rId9"/>
    <p:sldId id="265" r:id="rId10"/>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نمط فاتح 1 - تميي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نمط فاتح 1 - تميي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565D90F-CD79-4BFF-9A6C-B601896D2B48}"/>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1CD5132C-784E-4D54-BA9B-1F32A4853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6FE76C36-473D-418F-BF15-877D79621077}"/>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601278C9-737B-485B-82FC-C9CF0910D09B}"/>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3E44E516-549F-404A-AA81-1E70167215DB}"/>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130445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B7524CB-2D79-4ECE-A1F3-5E05F521AD39}"/>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D15F371C-40AE-482B-8E57-6CC4AD2C3D0F}"/>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49910DFD-741C-44DB-A764-D7DC6255E7D9}"/>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2634E229-79AC-4EAB-BE8D-069D40DC5BA8}"/>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44BB68EA-2D13-4C97-A9C6-CCBE985BEAAC}"/>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72518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DC0C6B4C-0D9E-4B14-831A-44BD7D31FE73}"/>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8196A6B2-D797-4F13-B511-BEEC4CE4D3AF}"/>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DFD238AC-DF54-458A-A600-27E5FC0A4EB4}"/>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0696F5CE-B476-4953-9EB3-68E5FFD2BAD9}"/>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127B35DE-329C-45F2-AD68-96700F811AAD}"/>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51321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BC197B-729C-4E03-9DE2-92419CCC4224}"/>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E7976104-182C-49E5-A0A1-BC87A03C8BC3}"/>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A5C1B071-7DC4-4689-9563-DC248A9F7AC3}"/>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AD91B294-B2D1-4D39-B70B-41CF44AB6F28}"/>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D06CC02B-48C9-4CD0-9123-54D43ED4972C}"/>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151618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605A040-57C7-43BB-9615-8FA84D21EA64}"/>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E48813EE-2CEE-4362-AE93-4612A61B1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E0CE3A91-5266-44CE-B3C1-18B7F6A2EDE8}"/>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6103DFD9-8ED0-4340-964D-3F16AFAA86B1}"/>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D87265DC-B6DA-4518-8D03-5BCB30C51345}"/>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889631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5DF740-6507-4BC6-A2B2-6E1E9C2376CA}"/>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9CF25C0A-3FA1-4673-9B7E-E9C96D8A6E62}"/>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51D9A53A-7F25-4845-B92C-E077EFC8916A}"/>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305B9842-696F-4365-9EF8-526DA1A99C63}"/>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6" name="عنصر نائب للتذييل 5">
            <a:extLst>
              <a:ext uri="{FF2B5EF4-FFF2-40B4-BE49-F238E27FC236}">
                <a16:creationId xmlns:a16="http://schemas.microsoft.com/office/drawing/2014/main" id="{F0045381-5BD7-4086-BB28-57AEFE4F84B7}"/>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8C57B4B2-B384-4EE1-8938-E2F4E96267F1}"/>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45254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46A4801-945A-4336-9DC8-DFC01B1A6151}"/>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72C5B906-78D4-4F26-AA0E-FD7319CD6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F673EE66-CA21-45E2-887B-939C43FA31B7}"/>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4572A8E1-0F8E-4D2A-B257-1F7CE5C8F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1257D762-1DF8-44AF-9135-E09345B60639}"/>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B5C9C49A-90CF-4F04-8673-F08A311F8135}"/>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8" name="عنصر نائب للتذييل 7">
            <a:extLst>
              <a:ext uri="{FF2B5EF4-FFF2-40B4-BE49-F238E27FC236}">
                <a16:creationId xmlns:a16="http://schemas.microsoft.com/office/drawing/2014/main" id="{464C3F4C-59CA-409F-89FF-6EC45DF0D08D}"/>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7301A407-9FE1-41DE-AE81-A1E5DDA3C6F0}"/>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225608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382EF53-43C0-4417-B9C6-F8390AFB9B99}"/>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4E171EB0-C9EE-4F06-A1E3-D8C66BA95701}"/>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4" name="عنصر نائب للتذييل 3">
            <a:extLst>
              <a:ext uri="{FF2B5EF4-FFF2-40B4-BE49-F238E27FC236}">
                <a16:creationId xmlns:a16="http://schemas.microsoft.com/office/drawing/2014/main" id="{C83083E0-A177-4047-85EC-56E2FB01EAF9}"/>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F9304D92-9BD6-4D4A-ACD3-18313310B7F9}"/>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251453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1280289A-E108-426C-8840-7555C4259923}"/>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3" name="عنصر نائب للتذييل 2">
            <a:extLst>
              <a:ext uri="{FF2B5EF4-FFF2-40B4-BE49-F238E27FC236}">
                <a16:creationId xmlns:a16="http://schemas.microsoft.com/office/drawing/2014/main" id="{557F9537-DBD7-40F7-AD43-9BB5325BD63C}"/>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F8B28094-B605-4BB1-B059-C7D6C7199774}"/>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208453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137B550-2E9B-4116-9596-5643638B751B}"/>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F78A7276-D795-489C-BF38-046918996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2ACA1E3A-7C5E-4B9D-BDED-A167F0096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4EE1A54D-998B-4641-81B4-5F5BE559BC96}"/>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6" name="عنصر نائب للتذييل 5">
            <a:extLst>
              <a:ext uri="{FF2B5EF4-FFF2-40B4-BE49-F238E27FC236}">
                <a16:creationId xmlns:a16="http://schemas.microsoft.com/office/drawing/2014/main" id="{340BF410-7EA4-4E23-A7DD-5F73BD981E84}"/>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CCAFC59D-FA7D-4ED9-AB9D-D5519FA849CF}"/>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265926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3DCE64F-12AA-4EEC-BE07-BEADEF1C9B2A}"/>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E3340C97-C929-4C91-9F17-3D33E8944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154CC8DB-6170-4434-BCF0-BBBE3FF44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50925F8-AD3D-4F0C-8685-3B59468AC53D}"/>
              </a:ext>
            </a:extLst>
          </p:cNvPr>
          <p:cNvSpPr>
            <a:spLocks noGrp="1"/>
          </p:cNvSpPr>
          <p:nvPr>
            <p:ph type="dt" sz="half" idx="10"/>
          </p:nvPr>
        </p:nvSpPr>
        <p:spPr/>
        <p:txBody>
          <a:bodyPr/>
          <a:lstStyle/>
          <a:p>
            <a:fld id="{493CCF5F-9484-4DAC-8200-42282257E380}" type="datetimeFigureOut">
              <a:rPr lang="ar-SA" smtClean="0"/>
              <a:t>12/05/43</a:t>
            </a:fld>
            <a:endParaRPr lang="ar-SA"/>
          </a:p>
        </p:txBody>
      </p:sp>
      <p:sp>
        <p:nvSpPr>
          <p:cNvPr id="6" name="عنصر نائب للتذييل 5">
            <a:extLst>
              <a:ext uri="{FF2B5EF4-FFF2-40B4-BE49-F238E27FC236}">
                <a16:creationId xmlns:a16="http://schemas.microsoft.com/office/drawing/2014/main" id="{6A14F6F8-2933-4299-ABDF-8AB3EA5F580E}"/>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9E2A3A26-E369-4B63-B9D2-480F46290131}"/>
              </a:ext>
            </a:extLst>
          </p:cNvPr>
          <p:cNvSpPr>
            <a:spLocks noGrp="1"/>
          </p:cNvSpPr>
          <p:nvPr>
            <p:ph type="sldNum" sz="quarter" idx="12"/>
          </p:nvPr>
        </p:nvSpPr>
        <p:spPr/>
        <p:txBody>
          <a:bodyPr/>
          <a:lstStyle/>
          <a:p>
            <a:fld id="{6818ABA2-10B3-47B8-92CE-FDF59947A9BE}" type="slidenum">
              <a:rPr lang="ar-SA" smtClean="0"/>
              <a:t>‹#›</a:t>
            </a:fld>
            <a:endParaRPr lang="ar-SA"/>
          </a:p>
        </p:txBody>
      </p:sp>
    </p:spTree>
    <p:extLst>
      <p:ext uri="{BB962C8B-B14F-4D97-AF65-F5344CB8AC3E}">
        <p14:creationId xmlns:p14="http://schemas.microsoft.com/office/powerpoint/2010/main" val="427943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1FD5EEC0-1CFD-4603-929E-6C0A16EBED4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2558AB9E-30BC-4237-8EC3-DEA4C5FBCD7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3A093993-1C74-4380-AE7A-4A6FFAC6898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93CCF5F-9484-4DAC-8200-42282257E380}" type="datetimeFigureOut">
              <a:rPr lang="ar-SA" smtClean="0"/>
              <a:t>12/05/43</a:t>
            </a:fld>
            <a:endParaRPr lang="ar-SA"/>
          </a:p>
        </p:txBody>
      </p:sp>
      <p:sp>
        <p:nvSpPr>
          <p:cNvPr id="5" name="عنصر نائب للتذييل 4">
            <a:extLst>
              <a:ext uri="{FF2B5EF4-FFF2-40B4-BE49-F238E27FC236}">
                <a16:creationId xmlns:a16="http://schemas.microsoft.com/office/drawing/2014/main" id="{329B8E0D-C8B4-4666-B01B-79A7F8912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C93CFF0A-7F50-4233-AD28-6650A443F77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818ABA2-10B3-47B8-92CE-FDF59947A9BE}" type="slidenum">
              <a:rPr lang="ar-SA" smtClean="0"/>
              <a:t>‹#›</a:t>
            </a:fld>
            <a:endParaRPr lang="ar-SA"/>
          </a:p>
        </p:txBody>
      </p:sp>
    </p:spTree>
    <p:extLst>
      <p:ext uri="{BB962C8B-B14F-4D97-AF65-F5344CB8AC3E}">
        <p14:creationId xmlns:p14="http://schemas.microsoft.com/office/powerpoint/2010/main" val="380356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E1C8739-10FE-402D-9250-5417AC419CA7}"/>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rtl="1">
              <a:spcBef>
                <a:spcPts val="1200"/>
              </a:spcBef>
              <a:spcAft>
                <a:spcPts val="300"/>
              </a:spcAft>
            </a:pPr>
            <a:r>
              <a:rPr lang="en-US" sz="4000" b="1" kern="1600" dirty="0">
                <a:solidFill>
                  <a:srgbClr val="FF0000"/>
                </a:solidFill>
                <a:effectLst/>
                <a:latin typeface="Cambria" panose="02040503050406030204" pitchFamily="18" charset="0"/>
                <a:ea typeface="Times New Roman" panose="02020603050405020304" pitchFamily="18" charset="0"/>
              </a:rPr>
              <a:t>TRAFFIC SIGNS RECONATION</a:t>
            </a:r>
          </a:p>
        </p:txBody>
      </p:sp>
      <p:pic>
        <p:nvPicPr>
          <p:cNvPr id="3" name="Picture 428" descr="1">
            <a:extLst>
              <a:ext uri="{FF2B5EF4-FFF2-40B4-BE49-F238E27FC236}">
                <a16:creationId xmlns:a16="http://schemas.microsoft.com/office/drawing/2014/main" id="{2ABBA293-6A4D-4315-80F1-B8205C677409}"/>
              </a:ext>
            </a:extLst>
          </p:cNvPr>
          <p:cNvPicPr>
            <a:picLocks noChangeAspect="1"/>
          </p:cNvPicPr>
          <p:nvPr/>
        </p:nvPicPr>
        <p:blipFill rotWithShape="1">
          <a:blip r:embed="rId2">
            <a:extLst>
              <a:ext uri="{28A0092B-C50C-407E-A947-70E740481C1C}">
                <a14:useLocalDpi xmlns:a14="http://schemas.microsoft.com/office/drawing/2010/main" val="0"/>
              </a:ext>
            </a:extLst>
          </a:blip>
          <a:srcRect t="52497" b="13465"/>
          <a:stretch/>
        </p:blipFill>
        <p:spPr bwMode="auto">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p:spPr>
      </p:pic>
    </p:spTree>
    <p:extLst>
      <p:ext uri="{BB962C8B-B14F-4D97-AF65-F5344CB8AC3E}">
        <p14:creationId xmlns:p14="http://schemas.microsoft.com/office/powerpoint/2010/main" val="256499845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6" name="عنوان 5">
            <a:extLst>
              <a:ext uri="{FF2B5EF4-FFF2-40B4-BE49-F238E27FC236}">
                <a16:creationId xmlns:a16="http://schemas.microsoft.com/office/drawing/2014/main" id="{3DC4408C-3037-46F7-91D2-673508D10C8B}"/>
              </a:ext>
            </a:extLst>
          </p:cNvPr>
          <p:cNvSpPr>
            <a:spLocks noGrp="1"/>
          </p:cNvSpPr>
          <p:nvPr>
            <p:ph type="title"/>
          </p:nvPr>
        </p:nvSpPr>
        <p:spPr>
          <a:xfrm>
            <a:off x="390524" y="1534160"/>
            <a:ext cx="4181475" cy="3009265"/>
          </a:xfrm>
        </p:spPr>
        <p:txBody>
          <a:bodyPr>
            <a:noAutofit/>
          </a:bodyPr>
          <a:lstStyle/>
          <a:p>
            <a:pPr algn="l" rtl="0"/>
            <a:r>
              <a:rPr lang="en-US" sz="2400" dirty="0"/>
              <a:t>There are several different types of traffic signs like speed limits, no entry, traffic signals, turn left or right, children crossing, no passing of heavy vehicles, etc. Traffic signs classification is the process of identifying which class a traffic sign belongs to.</a:t>
            </a:r>
          </a:p>
        </p:txBody>
      </p:sp>
      <p:sp>
        <p:nvSpPr>
          <p:cNvPr id="7" name="مربع نص 6">
            <a:extLst>
              <a:ext uri="{FF2B5EF4-FFF2-40B4-BE49-F238E27FC236}">
                <a16:creationId xmlns:a16="http://schemas.microsoft.com/office/drawing/2014/main" id="{E1D620F3-1F0E-4693-B384-3CDFF2F6D218}"/>
              </a:ext>
            </a:extLst>
          </p:cNvPr>
          <p:cNvSpPr txBox="1"/>
          <p:nvPr/>
        </p:nvSpPr>
        <p:spPr>
          <a:xfrm>
            <a:off x="519043" y="638175"/>
            <a:ext cx="4181474" cy="523220"/>
          </a:xfrm>
          <a:prstGeom prst="rect">
            <a:avLst/>
          </a:prstGeom>
          <a:noFill/>
        </p:spPr>
        <p:txBody>
          <a:bodyPr wrap="square" rtlCol="1">
            <a:spAutoFit/>
          </a:bodyPr>
          <a:lstStyle/>
          <a:p>
            <a:pPr algn="l"/>
            <a:r>
              <a:rPr lang="en-GB" sz="2800" b="1" kern="1600" dirty="0">
                <a:solidFill>
                  <a:srgbClr val="FF0000"/>
                </a:solidFill>
                <a:latin typeface="Cambria" panose="02040503050406030204" pitchFamily="18" charset="0"/>
                <a:ea typeface="Times New Roman" panose="02020603050405020304" pitchFamily="18" charset="0"/>
                <a:cs typeface="Arial" panose="020B0604020202020204" pitchFamily="34" charset="0"/>
              </a:rPr>
              <a:t>problem statement</a:t>
            </a:r>
            <a:r>
              <a:rPr lang="en-US" sz="2800" b="1" kern="1600" dirty="0">
                <a:solidFill>
                  <a:srgbClr val="FF0000"/>
                </a:solidFill>
                <a:latin typeface="Cambria" panose="02040503050406030204" pitchFamily="18" charset="0"/>
                <a:ea typeface="Times New Roman" panose="02020603050405020304" pitchFamily="18" charset="0"/>
                <a:cs typeface="Arial" panose="020B0604020202020204" pitchFamily="34" charset="0"/>
              </a:rPr>
              <a:t>:</a:t>
            </a:r>
            <a:endParaRPr lang="ar-SA" sz="1600" dirty="0"/>
          </a:p>
        </p:txBody>
      </p:sp>
    </p:spTree>
    <p:extLst>
      <p:ext uri="{BB962C8B-B14F-4D97-AF65-F5344CB8AC3E}">
        <p14:creationId xmlns:p14="http://schemas.microsoft.com/office/powerpoint/2010/main" val="164767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عنوان 5">
            <a:extLst>
              <a:ext uri="{FF2B5EF4-FFF2-40B4-BE49-F238E27FC236}">
                <a16:creationId xmlns:a16="http://schemas.microsoft.com/office/drawing/2014/main" id="{3DC4408C-3037-46F7-91D2-673508D10C8B}"/>
              </a:ext>
            </a:extLst>
          </p:cNvPr>
          <p:cNvSpPr>
            <a:spLocks noGrp="1"/>
          </p:cNvSpPr>
          <p:nvPr>
            <p:ph type="title"/>
          </p:nvPr>
        </p:nvSpPr>
        <p:spPr>
          <a:xfrm>
            <a:off x="466725" y="1359336"/>
            <a:ext cx="2543176" cy="2653864"/>
          </a:xfrm>
        </p:spPr>
        <p:txBody>
          <a:bodyPr>
            <a:normAutofit fontScale="90000"/>
          </a:bodyPr>
          <a:lstStyle/>
          <a:p>
            <a:pPr algn="l" rtl="0"/>
            <a:r>
              <a:rPr lang="en-US" sz="2400" dirty="0"/>
              <a:t>we will build a convolutional neural network model that can classify traffic signs present in the image into different categories.</a:t>
            </a:r>
            <a:endParaRPr lang="ar-SA" sz="2400" dirty="0"/>
          </a:p>
        </p:txBody>
      </p:sp>
      <p:sp>
        <p:nvSpPr>
          <p:cNvPr id="7" name="مربع نص 6">
            <a:extLst>
              <a:ext uri="{FF2B5EF4-FFF2-40B4-BE49-F238E27FC236}">
                <a16:creationId xmlns:a16="http://schemas.microsoft.com/office/drawing/2014/main" id="{E1D620F3-1F0E-4693-B384-3CDFF2F6D218}"/>
              </a:ext>
            </a:extLst>
          </p:cNvPr>
          <p:cNvSpPr txBox="1"/>
          <p:nvPr/>
        </p:nvSpPr>
        <p:spPr>
          <a:xfrm>
            <a:off x="838199" y="628650"/>
            <a:ext cx="3248026" cy="861774"/>
          </a:xfrm>
          <a:prstGeom prst="rect">
            <a:avLst/>
          </a:prstGeom>
          <a:noFill/>
        </p:spPr>
        <p:txBody>
          <a:bodyPr wrap="square" rtlCol="1">
            <a:spAutoFit/>
          </a:bodyPr>
          <a:lstStyle/>
          <a:p>
            <a:pPr algn="l"/>
            <a:r>
              <a:rPr lang="uk-UA" sz="3200" b="1" kern="1600"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DESIGN</a:t>
            </a:r>
            <a:r>
              <a:rPr lang="uk-UA" b="1" dirty="0">
                <a:solidFill>
                  <a:srgbClr val="FF0000"/>
                </a:solidFill>
                <a:effectLst/>
                <a:latin typeface="Georgia" panose="02040502050405020303" pitchFamily="18" charset="0"/>
                <a:ea typeface="Times New Roman" panose="02020603050405020304" pitchFamily="18" charset="0"/>
                <a:cs typeface="Arial" panose="020B0604020202020204" pitchFamily="34" charset="0"/>
              </a:rPr>
              <a:t>:</a:t>
            </a:r>
            <a:endParaRPr lang="en-US" dirty="0">
              <a:effectLst/>
              <a:latin typeface="Verdana" panose="020B0604030504040204" pitchFamily="34" charset="0"/>
              <a:ea typeface="Times New Roman" panose="02020603050405020304" pitchFamily="18" charset="0"/>
              <a:cs typeface="Arial" panose="020B0604020202020204" pitchFamily="34" charset="0"/>
            </a:endParaRPr>
          </a:p>
          <a:p>
            <a:endParaRPr lang="ar-SA" dirty="0"/>
          </a:p>
        </p:txBody>
      </p:sp>
      <p:pic>
        <p:nvPicPr>
          <p:cNvPr id="4" name="صورة 3">
            <a:extLst>
              <a:ext uri="{FF2B5EF4-FFF2-40B4-BE49-F238E27FC236}">
                <a16:creationId xmlns:a16="http://schemas.microsoft.com/office/drawing/2014/main" id="{6E0284D9-5E03-43CD-9CE5-3CD0C8386CF3}"/>
              </a:ext>
            </a:extLst>
          </p:cNvPr>
          <p:cNvPicPr>
            <a:picLocks noChangeAspect="1"/>
          </p:cNvPicPr>
          <p:nvPr/>
        </p:nvPicPr>
        <p:blipFill>
          <a:blip r:embed="rId2"/>
          <a:stretch>
            <a:fillRect/>
          </a:stretch>
        </p:blipFill>
        <p:spPr>
          <a:xfrm>
            <a:off x="3336129" y="0"/>
            <a:ext cx="3243396" cy="3671887"/>
          </a:xfrm>
          <a:prstGeom prst="rect">
            <a:avLst/>
          </a:prstGeom>
        </p:spPr>
      </p:pic>
      <p:pic>
        <p:nvPicPr>
          <p:cNvPr id="9" name="صورة 8">
            <a:extLst>
              <a:ext uri="{FF2B5EF4-FFF2-40B4-BE49-F238E27FC236}">
                <a16:creationId xmlns:a16="http://schemas.microsoft.com/office/drawing/2014/main" id="{803E31CF-1693-4B59-A6A0-8F983DCA5646}"/>
              </a:ext>
            </a:extLst>
          </p:cNvPr>
          <p:cNvPicPr>
            <a:picLocks noChangeAspect="1"/>
          </p:cNvPicPr>
          <p:nvPr/>
        </p:nvPicPr>
        <p:blipFill>
          <a:blip r:embed="rId3"/>
          <a:stretch>
            <a:fillRect/>
          </a:stretch>
        </p:blipFill>
        <p:spPr>
          <a:xfrm>
            <a:off x="3333081" y="3671887"/>
            <a:ext cx="3392839" cy="3091419"/>
          </a:xfrm>
          <a:prstGeom prst="rect">
            <a:avLst/>
          </a:prstGeom>
        </p:spPr>
      </p:pic>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4">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Tree>
    <p:extLst>
      <p:ext uri="{BB962C8B-B14F-4D97-AF65-F5344CB8AC3E}">
        <p14:creationId xmlns:p14="http://schemas.microsoft.com/office/powerpoint/2010/main" val="266578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511777" y="3600450"/>
            <a:ext cx="5582699" cy="3743324"/>
          </a:xfrm>
        </p:spPr>
        <p:txBody>
          <a:bodyPr vert="horz" lIns="91440" tIns="45720" rIns="91440" bIns="45720" rtlCol="0" anchor="b">
            <a:normAutofit/>
          </a:bodyPr>
          <a:lstStyle/>
          <a:p>
            <a:pPr algn="l" rtl="0">
              <a:spcBef>
                <a:spcPts val="1200"/>
              </a:spcBef>
              <a:spcAft>
                <a:spcPts val="300"/>
              </a:spcAft>
            </a:pPr>
            <a:br>
              <a:rPr lang="en-GB" sz="2800" b="1" dirty="0">
                <a:latin typeface="Cambria" panose="02040503050406030204" pitchFamily="18" charset="0"/>
                <a:ea typeface="Cambria" panose="02040503050406030204" pitchFamily="18" charset="0"/>
              </a:rPr>
            </a:br>
            <a:br>
              <a:rPr lang="en-US" sz="2700" b="1" kern="1600" dirty="0">
                <a:effectLst/>
                <a:latin typeface="Cambria" panose="02040503050406030204" pitchFamily="18" charset="0"/>
                <a:ea typeface="Times New Roman" panose="02020603050405020304" pitchFamily="18" charset="0"/>
              </a:rPr>
            </a:br>
            <a:r>
              <a:rPr lang="en-US" sz="2700" b="1" spc="-5" dirty="0">
                <a:solidFill>
                  <a:srgbClr val="FF0000"/>
                </a:solidFill>
                <a:effectLst/>
                <a:latin typeface="Georgia" panose="02040502050405020303" pitchFamily="18" charset="0"/>
                <a:ea typeface="Times New Roman" panose="02020603050405020304" pitchFamily="18" charset="0"/>
                <a:cs typeface="Times New Roman" panose="02020603050405020304" pitchFamily="18" charset="0"/>
              </a:rPr>
              <a:t> </a:t>
            </a:r>
            <a:br>
              <a:rPr lang="en-US" sz="27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4800" dirty="0"/>
          </a:p>
        </p:txBody>
      </p:sp>
      <p:sp>
        <p:nvSpPr>
          <p:cNvPr id="4" name="مربع نص 3">
            <a:extLst>
              <a:ext uri="{FF2B5EF4-FFF2-40B4-BE49-F238E27FC236}">
                <a16:creationId xmlns:a16="http://schemas.microsoft.com/office/drawing/2014/main" id="{01E26940-247C-4EE0-85E4-3C59D7DDF61A}"/>
              </a:ext>
            </a:extLst>
          </p:cNvPr>
          <p:cNvSpPr txBox="1"/>
          <p:nvPr/>
        </p:nvSpPr>
        <p:spPr>
          <a:xfrm>
            <a:off x="495435" y="356622"/>
            <a:ext cx="5467351" cy="2862322"/>
          </a:xfrm>
          <a:prstGeom prst="rect">
            <a:avLst/>
          </a:prstGeom>
          <a:noFill/>
        </p:spPr>
        <p:txBody>
          <a:bodyPr wrap="square" rtlCol="1">
            <a:spAutoFit/>
          </a:bodyPr>
          <a:lstStyle/>
          <a:p>
            <a:pPr algn="l"/>
            <a:r>
              <a:rPr lang="en-US" sz="2400" b="1" kern="1600" dirty="0">
                <a:solidFill>
                  <a:srgbClr val="FF0000"/>
                </a:solidFill>
                <a:effectLst/>
                <a:latin typeface="Cambria" panose="02040503050406030204" pitchFamily="18" charset="0"/>
                <a:ea typeface="Times New Roman" panose="02020603050405020304" pitchFamily="18" charset="0"/>
              </a:rPr>
              <a:t>Dataset</a:t>
            </a:r>
          </a:p>
          <a:p>
            <a:pPr algn="l"/>
            <a:r>
              <a:rPr lang="en-US" sz="2400" b="1" kern="1600" dirty="0">
                <a:solidFill>
                  <a:srgbClr val="FF0000"/>
                </a:solidFill>
                <a:effectLst/>
                <a:latin typeface="Cambria" panose="02040503050406030204" pitchFamily="18" charset="0"/>
                <a:ea typeface="Times New Roman" panose="02020603050405020304" pitchFamily="18" charset="0"/>
              </a:rPr>
              <a:t> </a:t>
            </a:r>
          </a:p>
          <a:p>
            <a:pPr algn="l"/>
            <a:r>
              <a:rPr lang="en-US" dirty="0"/>
              <a:t>The dataset initially consisted of more than 50,000 images in total which has been divided into 43 classes. These classes represent the different types of traffic signs. The dataset has two folders: a train folder that contains photos for each class and a test folder that will be used to evaluate our model.</a:t>
            </a:r>
            <a:endParaRPr lang="en-US" sz="2400" b="0" kern="1600" spc="-5" dirty="0">
              <a:solidFill>
                <a:srgbClr val="FF0000"/>
              </a:solidFill>
              <a:effectLst/>
              <a:latin typeface="Georgia" panose="02040502050405020303" pitchFamily="18" charset="0"/>
              <a:ea typeface="Times New Roman" panose="02020603050405020304" pitchFamily="18" charset="0"/>
            </a:endParaRPr>
          </a:p>
          <a:p>
            <a:pPr algn="l"/>
            <a:endParaRPr lang="en-US" sz="2400" b="0" kern="1600" spc="-5" dirty="0">
              <a:solidFill>
                <a:srgbClr val="FF0000"/>
              </a:solidFill>
              <a:effectLst/>
              <a:latin typeface="Georgia" panose="02040502050405020303" pitchFamily="18" charset="0"/>
              <a:ea typeface="Times New Roman" panose="02020603050405020304" pitchFamily="18" charset="0"/>
            </a:endParaRP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pic>
        <p:nvPicPr>
          <p:cNvPr id="7" name="صورة 6">
            <a:extLst>
              <a:ext uri="{FF2B5EF4-FFF2-40B4-BE49-F238E27FC236}">
                <a16:creationId xmlns:a16="http://schemas.microsoft.com/office/drawing/2014/main" id="{CF80EC6F-B217-4E3A-A641-7C66DC300B19}"/>
              </a:ext>
            </a:extLst>
          </p:cNvPr>
          <p:cNvPicPr>
            <a:picLocks noChangeAspect="1"/>
          </p:cNvPicPr>
          <p:nvPr/>
        </p:nvPicPr>
        <p:blipFill>
          <a:blip r:embed="rId3"/>
          <a:stretch>
            <a:fillRect/>
          </a:stretch>
        </p:blipFill>
        <p:spPr>
          <a:xfrm>
            <a:off x="828578" y="3429000"/>
            <a:ext cx="4949096" cy="3048000"/>
          </a:xfrm>
          <a:prstGeom prst="rect">
            <a:avLst/>
          </a:prstGeom>
        </p:spPr>
      </p:pic>
      <p:sp>
        <p:nvSpPr>
          <p:cNvPr id="5" name="مربع نص 4">
            <a:extLst>
              <a:ext uri="{FF2B5EF4-FFF2-40B4-BE49-F238E27FC236}">
                <a16:creationId xmlns:a16="http://schemas.microsoft.com/office/drawing/2014/main" id="{06F876F9-0680-4189-B280-6AF4DB572ABB}"/>
              </a:ext>
            </a:extLst>
          </p:cNvPr>
          <p:cNvSpPr txBox="1"/>
          <p:nvPr/>
        </p:nvSpPr>
        <p:spPr>
          <a:xfrm>
            <a:off x="1360026" y="3206234"/>
            <a:ext cx="3886200" cy="369332"/>
          </a:xfrm>
          <a:prstGeom prst="rect">
            <a:avLst/>
          </a:prstGeom>
          <a:noFill/>
        </p:spPr>
        <p:txBody>
          <a:bodyPr wrap="square" rtlCol="1">
            <a:spAutoFit/>
          </a:bodyPr>
          <a:lstStyle/>
          <a:p>
            <a:pPr algn="l"/>
            <a:r>
              <a:rPr lang="en-GB" sz="1800" b="1" dirty="0">
                <a:latin typeface="Cambria" panose="02040503050406030204" pitchFamily="18" charset="0"/>
                <a:ea typeface="Cambria" panose="02040503050406030204" pitchFamily="18" charset="0"/>
              </a:rPr>
              <a:t>Our traffic sign dataset:</a:t>
            </a:r>
          </a:p>
        </p:txBody>
      </p:sp>
    </p:spTree>
    <p:extLst>
      <p:ext uri="{BB962C8B-B14F-4D97-AF65-F5344CB8AC3E}">
        <p14:creationId xmlns:p14="http://schemas.microsoft.com/office/powerpoint/2010/main" val="2572232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511777" y="1714499"/>
            <a:ext cx="5582699" cy="5629275"/>
          </a:xfrm>
        </p:spPr>
        <p:txBody>
          <a:bodyPr vert="horz" lIns="91440" tIns="45720" rIns="91440" bIns="45720" rtlCol="0" anchor="b">
            <a:normAutofit/>
          </a:bodyPr>
          <a:lstStyle/>
          <a:p>
            <a:pPr algn="l" rtl="0">
              <a:spcBef>
                <a:spcPts val="1200"/>
              </a:spcBef>
              <a:spcAft>
                <a:spcPts val="300"/>
              </a:spcAft>
            </a:pPr>
            <a:br>
              <a:rPr lang="en-US" sz="2700" b="1" kern="1600" dirty="0">
                <a:effectLst/>
                <a:latin typeface="Cambria" panose="02040503050406030204" pitchFamily="18" charset="0"/>
                <a:ea typeface="Times New Roman" panose="02020603050405020304" pitchFamily="18" charset="0"/>
              </a:rPr>
            </a:br>
            <a:r>
              <a:rPr lang="en-US" sz="2700" b="1" spc="-5" dirty="0">
                <a:solidFill>
                  <a:srgbClr val="FF0000"/>
                </a:solidFill>
                <a:effectLst/>
                <a:latin typeface="Georgia" panose="02040502050405020303" pitchFamily="18" charset="0"/>
                <a:ea typeface="Times New Roman" panose="02020603050405020304" pitchFamily="18" charset="0"/>
                <a:cs typeface="Times New Roman" panose="02020603050405020304" pitchFamily="18" charset="0"/>
              </a:rPr>
              <a:t> </a:t>
            </a:r>
            <a:br>
              <a:rPr lang="en-US" sz="27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4800" dirty="0"/>
          </a:p>
        </p:txBody>
      </p:sp>
      <p:sp>
        <p:nvSpPr>
          <p:cNvPr id="4" name="مربع نص 3">
            <a:extLst>
              <a:ext uri="{FF2B5EF4-FFF2-40B4-BE49-F238E27FC236}">
                <a16:creationId xmlns:a16="http://schemas.microsoft.com/office/drawing/2014/main" id="{01E26940-247C-4EE0-85E4-3C59D7DDF61A}"/>
              </a:ext>
            </a:extLst>
          </p:cNvPr>
          <p:cNvSpPr txBox="1"/>
          <p:nvPr/>
        </p:nvSpPr>
        <p:spPr>
          <a:xfrm>
            <a:off x="942974" y="342900"/>
            <a:ext cx="3933826" cy="1138773"/>
          </a:xfrm>
          <a:prstGeom prst="rect">
            <a:avLst/>
          </a:prstGeom>
          <a:noFill/>
        </p:spPr>
        <p:txBody>
          <a:bodyPr wrap="square" rtlCol="1">
            <a:spAutoFit/>
          </a:bodyPr>
          <a:lstStyle/>
          <a:p>
            <a:pPr algn="l"/>
            <a:r>
              <a:rPr lang="en-US" sz="2400" b="1" kern="1600" dirty="0">
                <a:solidFill>
                  <a:srgbClr val="FF0000"/>
                </a:solidFill>
                <a:effectLst/>
                <a:latin typeface="Cambria" panose="02040503050406030204" pitchFamily="18" charset="0"/>
                <a:ea typeface="Times New Roman" panose="02020603050405020304" pitchFamily="18" charset="0"/>
              </a:rPr>
              <a:t>Dataset</a:t>
            </a:r>
            <a:r>
              <a:rPr lang="en-US" sz="2400" b="0" kern="1600" spc="-5" dirty="0">
                <a:solidFill>
                  <a:srgbClr val="FF0000"/>
                </a:solidFill>
                <a:effectLst/>
                <a:latin typeface="Georgia" panose="02040502050405020303" pitchFamily="18" charset="0"/>
                <a:ea typeface="Times New Roman" panose="02020603050405020304" pitchFamily="18" charset="0"/>
              </a:rPr>
              <a:t>:</a:t>
            </a:r>
          </a:p>
          <a:p>
            <a:pPr algn="l"/>
            <a:endParaRPr lang="en-US" sz="2400" b="0" kern="1600" spc="-5" dirty="0">
              <a:solidFill>
                <a:srgbClr val="FF0000"/>
              </a:solidFill>
              <a:effectLst/>
              <a:latin typeface="Georgia" panose="02040502050405020303" pitchFamily="18" charset="0"/>
              <a:ea typeface="Times New Roman" panose="02020603050405020304" pitchFamily="18" charset="0"/>
            </a:endParaRPr>
          </a:p>
          <a:p>
            <a:pPr algn="l"/>
            <a:r>
              <a:rPr lang="en-GB" sz="2000" dirty="0">
                <a:latin typeface="Cambria" panose="02040503050406030204" pitchFamily="18" charset="0"/>
                <a:ea typeface="Cambria" panose="02040503050406030204" pitchFamily="18" charset="0"/>
              </a:rPr>
              <a:t>Data Set Summary:</a:t>
            </a:r>
            <a:endParaRPr lang="ar-SA" sz="2800" dirty="0">
              <a:latin typeface="Cambria" panose="02040503050406030204" pitchFamily="18" charset="0"/>
              <a:ea typeface="Cambria" panose="02040503050406030204" pitchFamily="18" charset="0"/>
            </a:endParaRP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graphicFrame>
        <p:nvGraphicFramePr>
          <p:cNvPr id="5" name="جدول 6">
            <a:extLst>
              <a:ext uri="{FF2B5EF4-FFF2-40B4-BE49-F238E27FC236}">
                <a16:creationId xmlns:a16="http://schemas.microsoft.com/office/drawing/2014/main" id="{C4B0378E-A078-40F5-BEEF-EEFDAEEC6765}"/>
              </a:ext>
            </a:extLst>
          </p:cNvPr>
          <p:cNvGraphicFramePr>
            <a:graphicFrameLocks noGrp="1"/>
          </p:cNvGraphicFramePr>
          <p:nvPr>
            <p:extLst>
              <p:ext uri="{D42A27DB-BD31-4B8C-83A1-F6EECF244321}">
                <p14:modId xmlns:p14="http://schemas.microsoft.com/office/powerpoint/2010/main" val="134151448"/>
              </p:ext>
            </p:extLst>
          </p:nvPr>
        </p:nvGraphicFramePr>
        <p:xfrm>
          <a:off x="425916" y="2215091"/>
          <a:ext cx="5831874" cy="3008985"/>
        </p:xfrm>
        <a:graphic>
          <a:graphicData uri="http://schemas.openxmlformats.org/drawingml/2006/table">
            <a:tbl>
              <a:tblPr rtl="1" firstRow="1" bandRow="1">
                <a:tableStyleId>{0E3FDE45-AF77-4B5C-9715-49D594BDF05E}</a:tableStyleId>
              </a:tblPr>
              <a:tblGrid>
                <a:gridCol w="2915937">
                  <a:extLst>
                    <a:ext uri="{9D8B030D-6E8A-4147-A177-3AD203B41FA5}">
                      <a16:colId xmlns:a16="http://schemas.microsoft.com/office/drawing/2014/main" val="4282915476"/>
                    </a:ext>
                  </a:extLst>
                </a:gridCol>
                <a:gridCol w="2915937">
                  <a:extLst>
                    <a:ext uri="{9D8B030D-6E8A-4147-A177-3AD203B41FA5}">
                      <a16:colId xmlns:a16="http://schemas.microsoft.com/office/drawing/2014/main" val="3312736885"/>
                    </a:ext>
                  </a:extLst>
                </a:gridCol>
              </a:tblGrid>
              <a:tr h="473781">
                <a:tc>
                  <a:txBody>
                    <a:bodyPr/>
                    <a:lstStyle/>
                    <a:p>
                      <a:pPr algn="ctr" rtl="1"/>
                      <a:r>
                        <a:rPr lang="en-US" dirty="0"/>
                        <a:t>value</a:t>
                      </a:r>
                      <a:endParaRPr lang="ar-SA" dirty="0"/>
                    </a:p>
                  </a:txBody>
                  <a:tcPr/>
                </a:tc>
                <a:tc>
                  <a:txBody>
                    <a:bodyPr/>
                    <a:lstStyle/>
                    <a:p>
                      <a:pPr algn="ctr" rtl="1"/>
                      <a:r>
                        <a:rPr lang="en-US" dirty="0"/>
                        <a:t>Data summary</a:t>
                      </a:r>
                      <a:endParaRPr lang="ar-SA" dirty="0"/>
                    </a:p>
                  </a:txBody>
                  <a:tcPr/>
                </a:tc>
                <a:extLst>
                  <a:ext uri="{0D108BD9-81ED-4DB2-BD59-A6C34878D82A}">
                    <a16:rowId xmlns:a16="http://schemas.microsoft.com/office/drawing/2014/main" val="730382529"/>
                  </a:ext>
                </a:extLst>
              </a:tr>
              <a:tr h="473781">
                <a:tc>
                  <a:txBody>
                    <a:bodyPr/>
                    <a:lstStyle/>
                    <a:p>
                      <a:pPr algn="ctr" rtl="1"/>
                      <a:r>
                        <a:rPr lang="en-US" dirty="0"/>
                        <a:t>34799</a:t>
                      </a:r>
                      <a:endParaRPr lang="ar-SA" dirty="0"/>
                    </a:p>
                  </a:txBody>
                  <a:tcPr/>
                </a:tc>
                <a:tc>
                  <a:txBody>
                    <a:bodyPr/>
                    <a:lstStyle/>
                    <a:p>
                      <a:pPr algn="ctr" rtl="1"/>
                      <a:r>
                        <a:rPr lang="en-US" dirty="0"/>
                        <a:t>Total training Examples</a:t>
                      </a:r>
                      <a:endParaRPr lang="ar-SA" dirty="0"/>
                    </a:p>
                  </a:txBody>
                  <a:tcPr/>
                </a:tc>
                <a:extLst>
                  <a:ext uri="{0D108BD9-81ED-4DB2-BD59-A6C34878D82A}">
                    <a16:rowId xmlns:a16="http://schemas.microsoft.com/office/drawing/2014/main" val="348975481"/>
                  </a:ext>
                </a:extLst>
              </a:tr>
              <a:tr h="473781">
                <a:tc>
                  <a:txBody>
                    <a:bodyPr/>
                    <a:lstStyle/>
                    <a:p>
                      <a:pPr algn="ctr" rtl="1"/>
                      <a:r>
                        <a:rPr lang="en-US" dirty="0"/>
                        <a:t>4410</a:t>
                      </a:r>
                      <a:endParaRPr lang="ar-SA" dirty="0"/>
                    </a:p>
                  </a:txBody>
                  <a:tcPr/>
                </a:tc>
                <a:tc>
                  <a:txBody>
                    <a:bodyPr/>
                    <a:lstStyle/>
                    <a:p>
                      <a:pPr algn="ctr" rtl="1"/>
                      <a:r>
                        <a:rPr lang="en-US" dirty="0"/>
                        <a:t>Total validation Examples</a:t>
                      </a:r>
                      <a:endParaRPr lang="ar-SA" dirty="0"/>
                    </a:p>
                  </a:txBody>
                  <a:tcPr/>
                </a:tc>
                <a:extLst>
                  <a:ext uri="{0D108BD9-81ED-4DB2-BD59-A6C34878D82A}">
                    <a16:rowId xmlns:a16="http://schemas.microsoft.com/office/drawing/2014/main" val="1099246262"/>
                  </a:ext>
                </a:extLst>
              </a:tr>
              <a:tr h="473781">
                <a:tc>
                  <a:txBody>
                    <a:bodyPr/>
                    <a:lstStyle/>
                    <a:p>
                      <a:pPr algn="ctr" rtl="1"/>
                      <a:r>
                        <a:rPr lang="en-US" dirty="0"/>
                        <a:t>12630</a:t>
                      </a:r>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Total Testing Examples</a:t>
                      </a:r>
                      <a:endParaRPr lang="ar-SA" dirty="0"/>
                    </a:p>
                    <a:p>
                      <a:pPr rtl="1"/>
                      <a:endParaRPr lang="ar-SA" dirty="0"/>
                    </a:p>
                  </a:txBody>
                  <a:tcPr/>
                </a:tc>
                <a:extLst>
                  <a:ext uri="{0D108BD9-81ED-4DB2-BD59-A6C34878D82A}">
                    <a16:rowId xmlns:a16="http://schemas.microsoft.com/office/drawing/2014/main" val="3015034178"/>
                  </a:ext>
                </a:extLst>
              </a:tr>
              <a:tr h="473781">
                <a:tc>
                  <a:txBody>
                    <a:bodyPr/>
                    <a:lstStyle/>
                    <a:p>
                      <a:pPr algn="ctr" rtl="1"/>
                      <a:r>
                        <a:rPr lang="en-US" dirty="0"/>
                        <a:t>(30,30,3)</a:t>
                      </a:r>
                      <a:endParaRPr lang="ar-SA" dirty="0"/>
                    </a:p>
                  </a:txBody>
                  <a:tcPr/>
                </a:tc>
                <a:tc>
                  <a:txBody>
                    <a:bodyPr/>
                    <a:lstStyle/>
                    <a:p>
                      <a:pPr algn="ctr" rtl="1"/>
                      <a:r>
                        <a:rPr lang="en-US" dirty="0"/>
                        <a:t>Image shape</a:t>
                      </a:r>
                      <a:endParaRPr lang="ar-SA" dirty="0"/>
                    </a:p>
                  </a:txBody>
                  <a:tcPr/>
                </a:tc>
                <a:extLst>
                  <a:ext uri="{0D108BD9-81ED-4DB2-BD59-A6C34878D82A}">
                    <a16:rowId xmlns:a16="http://schemas.microsoft.com/office/drawing/2014/main" val="1740073723"/>
                  </a:ext>
                </a:extLst>
              </a:tr>
              <a:tr h="473781">
                <a:tc>
                  <a:txBody>
                    <a:bodyPr/>
                    <a:lstStyle/>
                    <a:p>
                      <a:pPr algn="ctr" rtl="1"/>
                      <a:r>
                        <a:rPr lang="en-US" dirty="0"/>
                        <a:t>43</a:t>
                      </a:r>
                      <a:endParaRPr lang="ar-SA" dirty="0"/>
                    </a:p>
                  </a:txBody>
                  <a:tcPr/>
                </a:tc>
                <a:tc>
                  <a:txBody>
                    <a:bodyPr/>
                    <a:lstStyle/>
                    <a:p>
                      <a:pPr algn="ctr" rtl="1"/>
                      <a:r>
                        <a:rPr lang="en-US" dirty="0"/>
                        <a:t>Total classes</a:t>
                      </a:r>
                      <a:endParaRPr lang="ar-SA" dirty="0"/>
                    </a:p>
                  </a:txBody>
                  <a:tcPr/>
                </a:tc>
                <a:extLst>
                  <a:ext uri="{0D108BD9-81ED-4DB2-BD59-A6C34878D82A}">
                    <a16:rowId xmlns:a16="http://schemas.microsoft.com/office/drawing/2014/main" val="2549138809"/>
                  </a:ext>
                </a:extLst>
              </a:tr>
            </a:tbl>
          </a:graphicData>
        </a:graphic>
      </p:graphicFrame>
    </p:spTree>
    <p:extLst>
      <p:ext uri="{BB962C8B-B14F-4D97-AF65-F5344CB8AC3E}">
        <p14:creationId xmlns:p14="http://schemas.microsoft.com/office/powerpoint/2010/main" val="641897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511777" y="1714499"/>
            <a:ext cx="5582699" cy="5629275"/>
          </a:xfrm>
        </p:spPr>
        <p:txBody>
          <a:bodyPr vert="horz" lIns="91440" tIns="45720" rIns="91440" bIns="45720" rtlCol="0" anchor="b">
            <a:normAutofit/>
          </a:bodyPr>
          <a:lstStyle/>
          <a:p>
            <a:pPr algn="l" rtl="0">
              <a:spcBef>
                <a:spcPts val="1200"/>
              </a:spcBef>
              <a:spcAft>
                <a:spcPts val="300"/>
              </a:spcAft>
            </a:pPr>
            <a:br>
              <a:rPr lang="en-US" sz="2700" b="1" kern="1600" dirty="0">
                <a:effectLst/>
                <a:latin typeface="Cambria" panose="02040503050406030204" pitchFamily="18" charset="0"/>
                <a:ea typeface="Times New Roman" panose="02020603050405020304" pitchFamily="18" charset="0"/>
              </a:rPr>
            </a:br>
            <a:r>
              <a:rPr lang="en-US" sz="2700" b="1" spc="-5" dirty="0">
                <a:solidFill>
                  <a:srgbClr val="FF0000"/>
                </a:solidFill>
                <a:effectLst/>
                <a:latin typeface="Georgia" panose="02040502050405020303" pitchFamily="18" charset="0"/>
                <a:ea typeface="Times New Roman" panose="02020603050405020304" pitchFamily="18" charset="0"/>
                <a:cs typeface="Times New Roman" panose="02020603050405020304" pitchFamily="18" charset="0"/>
              </a:rPr>
              <a:t> </a:t>
            </a:r>
            <a:br>
              <a:rPr lang="en-US" sz="27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4800" dirty="0"/>
          </a:p>
        </p:txBody>
      </p:sp>
      <p:sp>
        <p:nvSpPr>
          <p:cNvPr id="4" name="مربع نص 3">
            <a:extLst>
              <a:ext uri="{FF2B5EF4-FFF2-40B4-BE49-F238E27FC236}">
                <a16:creationId xmlns:a16="http://schemas.microsoft.com/office/drawing/2014/main" id="{01E26940-247C-4EE0-85E4-3C59D7DDF61A}"/>
              </a:ext>
            </a:extLst>
          </p:cNvPr>
          <p:cNvSpPr txBox="1"/>
          <p:nvPr/>
        </p:nvSpPr>
        <p:spPr>
          <a:xfrm>
            <a:off x="511777" y="303252"/>
            <a:ext cx="3933826" cy="1107996"/>
          </a:xfrm>
          <a:prstGeom prst="rect">
            <a:avLst/>
          </a:prstGeom>
          <a:noFill/>
        </p:spPr>
        <p:txBody>
          <a:bodyPr wrap="square" rtlCol="1">
            <a:spAutoFit/>
          </a:bodyPr>
          <a:lstStyle/>
          <a:p>
            <a:pPr algn="l"/>
            <a:r>
              <a:rPr lang="en-US" sz="2400" b="1" kern="1600" dirty="0">
                <a:solidFill>
                  <a:srgbClr val="FF0000"/>
                </a:solidFill>
                <a:effectLst/>
                <a:latin typeface="Cambria" panose="02040503050406030204" pitchFamily="18" charset="0"/>
                <a:ea typeface="Times New Roman" panose="02020603050405020304" pitchFamily="18" charset="0"/>
              </a:rPr>
              <a:t>Dataset</a:t>
            </a:r>
            <a:r>
              <a:rPr lang="en-US" sz="2400" b="0" kern="1600" spc="-5" dirty="0">
                <a:solidFill>
                  <a:srgbClr val="FF0000"/>
                </a:solidFill>
                <a:effectLst/>
                <a:latin typeface="Georgia" panose="02040502050405020303" pitchFamily="18" charset="0"/>
                <a:ea typeface="Times New Roman" panose="02020603050405020304" pitchFamily="18" charset="0"/>
              </a:rPr>
              <a:t>:</a:t>
            </a:r>
          </a:p>
          <a:p>
            <a:pPr algn="l"/>
            <a:endParaRPr lang="en-US" sz="2400" b="0" kern="1600" spc="-5" dirty="0">
              <a:solidFill>
                <a:srgbClr val="FF0000"/>
              </a:solidFill>
              <a:effectLst/>
              <a:latin typeface="Georgia" panose="02040502050405020303" pitchFamily="18" charset="0"/>
              <a:ea typeface="Times New Roman" panose="02020603050405020304" pitchFamily="18" charset="0"/>
            </a:endParaRPr>
          </a:p>
          <a:p>
            <a:pPr algn="l"/>
            <a:r>
              <a:rPr lang="en-US" b="1" dirty="0">
                <a:latin typeface="Cambria" panose="02040503050406030204" pitchFamily="18" charset="0"/>
                <a:ea typeface="Cambria" panose="02040503050406030204" pitchFamily="18" charset="0"/>
              </a:rPr>
              <a:t>number of images per class</a:t>
            </a: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pic>
        <p:nvPicPr>
          <p:cNvPr id="7" name="صورة 6">
            <a:extLst>
              <a:ext uri="{FF2B5EF4-FFF2-40B4-BE49-F238E27FC236}">
                <a16:creationId xmlns:a16="http://schemas.microsoft.com/office/drawing/2014/main" id="{A6B3A489-C629-4A42-A8B3-86B71CE8BF24}"/>
              </a:ext>
            </a:extLst>
          </p:cNvPr>
          <p:cNvPicPr>
            <a:picLocks noChangeAspect="1"/>
          </p:cNvPicPr>
          <p:nvPr/>
        </p:nvPicPr>
        <p:blipFill>
          <a:blip r:embed="rId3"/>
          <a:stretch>
            <a:fillRect/>
          </a:stretch>
        </p:blipFill>
        <p:spPr>
          <a:xfrm>
            <a:off x="820737" y="1714499"/>
            <a:ext cx="3438525" cy="1162050"/>
          </a:xfrm>
          <a:prstGeom prst="rect">
            <a:avLst/>
          </a:prstGeom>
        </p:spPr>
      </p:pic>
      <p:sp>
        <p:nvSpPr>
          <p:cNvPr id="10" name="مربع نص 9">
            <a:extLst>
              <a:ext uri="{FF2B5EF4-FFF2-40B4-BE49-F238E27FC236}">
                <a16:creationId xmlns:a16="http://schemas.microsoft.com/office/drawing/2014/main" id="{C5D79062-4F8F-40B9-BCDD-AA007D03886D}"/>
              </a:ext>
            </a:extLst>
          </p:cNvPr>
          <p:cNvSpPr txBox="1"/>
          <p:nvPr/>
        </p:nvSpPr>
        <p:spPr>
          <a:xfrm>
            <a:off x="511777" y="3165395"/>
            <a:ext cx="6096000" cy="369332"/>
          </a:xfrm>
          <a:prstGeom prst="rect">
            <a:avLst/>
          </a:prstGeom>
          <a:noFill/>
        </p:spPr>
        <p:txBody>
          <a:bodyPr wrap="square">
            <a:spAutoFit/>
          </a:bodyPr>
          <a:lstStyle/>
          <a:p>
            <a:pPr algn="l"/>
            <a:r>
              <a:rPr lang="en-US" b="1" i="0" dirty="0">
                <a:solidFill>
                  <a:srgbClr val="000000"/>
                </a:solidFill>
                <a:effectLst/>
                <a:latin typeface="Cambria" panose="02040503050406030204" pitchFamily="18" charset="0"/>
                <a:ea typeface="Cambria" panose="02040503050406030204" pitchFamily="18" charset="0"/>
              </a:rPr>
              <a:t>Visualize 1st Image in Training Set</a:t>
            </a:r>
          </a:p>
        </p:txBody>
      </p:sp>
      <p:pic>
        <p:nvPicPr>
          <p:cNvPr id="12" name="صورة 11">
            <a:extLst>
              <a:ext uri="{FF2B5EF4-FFF2-40B4-BE49-F238E27FC236}">
                <a16:creationId xmlns:a16="http://schemas.microsoft.com/office/drawing/2014/main" id="{7D9BE1EE-1186-4EAE-8F08-52B05C607944}"/>
              </a:ext>
            </a:extLst>
          </p:cNvPr>
          <p:cNvPicPr>
            <a:picLocks noChangeAspect="1"/>
          </p:cNvPicPr>
          <p:nvPr/>
        </p:nvPicPr>
        <p:blipFill>
          <a:blip r:embed="rId4"/>
          <a:stretch>
            <a:fillRect/>
          </a:stretch>
        </p:blipFill>
        <p:spPr>
          <a:xfrm>
            <a:off x="377038" y="3657600"/>
            <a:ext cx="5541891" cy="2971802"/>
          </a:xfrm>
          <a:prstGeom prst="rect">
            <a:avLst/>
          </a:prstGeom>
        </p:spPr>
      </p:pic>
    </p:spTree>
    <p:extLst>
      <p:ext uri="{BB962C8B-B14F-4D97-AF65-F5344CB8AC3E}">
        <p14:creationId xmlns:p14="http://schemas.microsoft.com/office/powerpoint/2010/main" val="4234548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308703" y="2971799"/>
            <a:ext cx="5785773" cy="3200401"/>
          </a:xfrm>
        </p:spPr>
        <p:txBody>
          <a:bodyPr vert="horz" lIns="91440" tIns="45720" rIns="91440" bIns="45720" rtlCol="0" anchor="b">
            <a:normAutofit fontScale="90000"/>
          </a:bodyPr>
          <a:lstStyle/>
          <a:p>
            <a:pPr algn="l"/>
            <a:br>
              <a:rPr lang="en-US" sz="2400" b="1" kern="1600" dirty="0">
                <a:solidFill>
                  <a:srgbClr val="FF0000"/>
                </a:solidFill>
                <a:latin typeface="Cambria" panose="02040503050406030204" pitchFamily="18" charset="0"/>
              </a:rPr>
            </a:br>
            <a:r>
              <a:rPr lang="en-US" sz="2400" b="1" i="1" dirty="0">
                <a:solidFill>
                  <a:srgbClr val="FF0000"/>
                </a:solidFill>
                <a:effectLst/>
                <a:latin typeface="-apple-system"/>
              </a:rPr>
              <a:t>Feature Engineering</a:t>
            </a:r>
            <a:br>
              <a:rPr lang="ar-SA" sz="2400" b="1" i="1" dirty="0">
                <a:solidFill>
                  <a:srgbClr val="FF0000"/>
                </a:solidFill>
                <a:latin typeface="-apple-system"/>
              </a:rPr>
            </a:br>
            <a:br>
              <a:rPr lang="en-US" sz="1100" b="0" i="0" dirty="0">
                <a:solidFill>
                  <a:srgbClr val="24292F"/>
                </a:solidFill>
                <a:effectLst/>
                <a:latin typeface="-apple-system"/>
              </a:rPr>
            </a:br>
            <a:r>
              <a:rPr lang="en-US" sz="2400" spc="-5" dirty="0">
                <a:solidFill>
                  <a:srgbClr val="292929"/>
                </a:solidFill>
                <a:latin typeface="Georgia" panose="02040502050405020303" pitchFamily="18" charset="0"/>
                <a:cs typeface="Segoe UI" panose="020B0502040204020203" pitchFamily="34" charset="0"/>
              </a:rPr>
              <a:t>Converting categorical features into numerical features</a:t>
            </a:r>
            <a:r>
              <a:rPr lang="en-US" sz="1100" b="0" i="0" dirty="0">
                <a:solidFill>
                  <a:srgbClr val="24292F"/>
                </a:solidFill>
                <a:effectLst/>
                <a:latin typeface="+mn-lt"/>
              </a:rPr>
              <a:t>.</a:t>
            </a:r>
            <a:br>
              <a:rPr lang="en-US" sz="1100" b="0" i="0" dirty="0">
                <a:solidFill>
                  <a:srgbClr val="24292F"/>
                </a:solidFill>
                <a:effectLst/>
                <a:latin typeface="-apple-system"/>
              </a:rPr>
            </a:br>
            <a:r>
              <a:rPr lang="en-US" sz="1100" b="0" i="0" dirty="0">
                <a:solidFill>
                  <a:srgbClr val="24292F"/>
                </a:solidFill>
                <a:effectLst/>
                <a:latin typeface="-apple-system"/>
              </a:rPr>
              <a:t> </a:t>
            </a:r>
            <a:br>
              <a:rPr lang="en-US" sz="1100" b="0" i="0" dirty="0">
                <a:solidFill>
                  <a:srgbClr val="24292F"/>
                </a:solidFill>
                <a:effectLst/>
                <a:latin typeface="-apple-system"/>
              </a:rPr>
            </a:br>
            <a:r>
              <a:rPr lang="en-US" sz="2400" b="1" i="1" dirty="0">
                <a:solidFill>
                  <a:srgbClr val="FF0000"/>
                </a:solidFill>
                <a:latin typeface="-apple-system"/>
              </a:rPr>
              <a:t>Models</a:t>
            </a:r>
            <a:br>
              <a:rPr lang="en-US" sz="2800" spc="-5" dirty="0">
                <a:solidFill>
                  <a:srgbClr val="292929"/>
                </a:solidFill>
                <a:latin typeface="Georgia" panose="02040502050405020303" pitchFamily="18" charset="0"/>
                <a:cs typeface="Segoe UI" panose="020B0502040204020203" pitchFamily="34" charset="0"/>
              </a:rPr>
            </a:br>
            <a:r>
              <a:rPr lang="en-US" sz="2400" spc="-5" dirty="0">
                <a:solidFill>
                  <a:srgbClr val="292929"/>
                </a:solidFill>
                <a:latin typeface="Georgia" panose="02040502050405020303" pitchFamily="18" charset="0"/>
                <a:cs typeface="Segoe UI" panose="020B0502040204020203" pitchFamily="34" charset="0"/>
              </a:rPr>
              <a:t>I used </a:t>
            </a:r>
            <a:r>
              <a:rPr lang="en-GB" sz="2400" spc="-5" dirty="0">
                <a:solidFill>
                  <a:srgbClr val="292929"/>
                </a:solidFill>
                <a:latin typeface="Georgia" panose="02040502050405020303" pitchFamily="18" charset="0"/>
                <a:cs typeface="Segoe UI" panose="020B0502040204020203" pitchFamily="34" charset="0"/>
              </a:rPr>
              <a:t>convolutional neural network</a:t>
            </a:r>
            <a:r>
              <a:rPr lang="en-US" sz="2400" spc="-5" dirty="0">
                <a:solidFill>
                  <a:srgbClr val="292929"/>
                </a:solidFill>
                <a:latin typeface="Georgia" panose="02040502050405020303" pitchFamily="18" charset="0"/>
                <a:cs typeface="Segoe UI" panose="020B0502040204020203" pitchFamily="34" charset="0"/>
              </a:rPr>
              <a:t>.</a:t>
            </a:r>
            <a:br>
              <a:rPr lang="en-US" sz="2400" spc="-5" dirty="0">
                <a:solidFill>
                  <a:srgbClr val="292929"/>
                </a:solidFill>
                <a:latin typeface="Georgia" panose="02040502050405020303" pitchFamily="18" charset="0"/>
                <a:cs typeface="Segoe UI" panose="020B0502040204020203" pitchFamily="34" charset="0"/>
              </a:rPr>
            </a:br>
            <a:br>
              <a:rPr lang="en-US" sz="2400" spc="-5" dirty="0">
                <a:solidFill>
                  <a:srgbClr val="292929"/>
                </a:solidFill>
                <a:latin typeface="Georgia" panose="02040502050405020303" pitchFamily="18" charset="0"/>
                <a:cs typeface="Segoe UI" panose="020B0502040204020203" pitchFamily="34" charset="0"/>
              </a:rPr>
            </a:br>
            <a:r>
              <a:rPr lang="en-US" sz="2400" b="1" i="1" dirty="0">
                <a:solidFill>
                  <a:srgbClr val="FF0000"/>
                </a:solidFill>
                <a:latin typeface="-apple-system"/>
              </a:rPr>
              <a:t>Model Evaluation and Selection:</a:t>
            </a:r>
            <a:br>
              <a:rPr lang="en-US" sz="1100" dirty="0">
                <a:solidFill>
                  <a:srgbClr val="FF0000"/>
                </a:solidFill>
                <a:latin typeface="-apple-system"/>
              </a:rPr>
            </a:br>
            <a:r>
              <a:rPr lang="en-US" sz="2400" spc="-5" dirty="0">
                <a:solidFill>
                  <a:srgbClr val="292929"/>
                </a:solidFill>
                <a:latin typeface="Georgia" panose="02040502050405020303" pitchFamily="18" charset="0"/>
                <a:cs typeface="Segoe UI" panose="020B0502040204020203" pitchFamily="34" charset="0"/>
              </a:rPr>
              <a:t>we trained the model using </a:t>
            </a:r>
            <a:r>
              <a:rPr lang="en-US" sz="2400" spc="-5" dirty="0" err="1">
                <a:solidFill>
                  <a:srgbClr val="292929"/>
                </a:solidFill>
                <a:latin typeface="Georgia" panose="02040502050405020303" pitchFamily="18" charset="0"/>
                <a:cs typeface="Segoe UI" panose="020B0502040204020203" pitchFamily="34" charset="0"/>
              </a:rPr>
              <a:t>model.fit</a:t>
            </a:r>
            <a:r>
              <a:rPr lang="en-US" sz="2400" spc="-5" dirty="0">
                <a:solidFill>
                  <a:srgbClr val="292929"/>
                </a:solidFill>
                <a:latin typeface="Georgia" panose="02040502050405020303" pitchFamily="18" charset="0"/>
                <a:cs typeface="Segoe UI" panose="020B0502040204020203" pitchFamily="34" charset="0"/>
              </a:rPr>
              <a:t> after constructing the model architecture (). We experimented with 32 and 64-batch sizes. When the batch size was set to 64 Our model performed better. And the precision remained constant after 15 epochs.</a:t>
            </a:r>
            <a:br>
              <a:rPr lang="en-US" sz="2400" spc="-5" dirty="0">
                <a:solidFill>
                  <a:srgbClr val="292929"/>
                </a:solidFill>
                <a:latin typeface="Georgia" panose="02040502050405020303" pitchFamily="18" charset="0"/>
                <a:cs typeface="Segoe UI" panose="020B0502040204020203" pitchFamily="34" charset="0"/>
              </a:rPr>
            </a:br>
            <a:br>
              <a:rPr lang="en-US" sz="2400" spc="-5" dirty="0">
                <a:solidFill>
                  <a:srgbClr val="292929"/>
                </a:solidFill>
                <a:latin typeface="Georgia" panose="02040502050405020303" pitchFamily="18" charset="0"/>
                <a:cs typeface="Segoe UI" panose="020B0502040204020203" pitchFamily="34" charset="0"/>
              </a:rPr>
            </a:br>
            <a:endParaRPr lang="en-US" sz="2400" spc="-5" dirty="0">
              <a:solidFill>
                <a:srgbClr val="292929"/>
              </a:solidFill>
              <a:latin typeface="Georgia" panose="02040502050405020303" pitchFamily="18" charset="0"/>
              <a:cs typeface="Segoe UI" panose="020B0502040204020203" pitchFamily="34" charset="0"/>
            </a:endParaRP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4" name="مربع نص 3">
            <a:extLst>
              <a:ext uri="{FF2B5EF4-FFF2-40B4-BE49-F238E27FC236}">
                <a16:creationId xmlns:a16="http://schemas.microsoft.com/office/drawing/2014/main" id="{53A07549-E847-4DB9-8D9E-E72E030E6DFB}"/>
              </a:ext>
            </a:extLst>
          </p:cNvPr>
          <p:cNvSpPr txBox="1"/>
          <p:nvPr/>
        </p:nvSpPr>
        <p:spPr>
          <a:xfrm>
            <a:off x="447608" y="454967"/>
            <a:ext cx="2667000" cy="461665"/>
          </a:xfrm>
          <a:prstGeom prst="rect">
            <a:avLst/>
          </a:prstGeom>
          <a:noFill/>
        </p:spPr>
        <p:txBody>
          <a:bodyPr wrap="square" rtlCol="1">
            <a:spAutoFit/>
          </a:bodyPr>
          <a:lstStyle/>
          <a:p>
            <a:pPr algn="l"/>
            <a:r>
              <a:rPr lang="en-US" sz="2400" b="1" kern="1600" dirty="0">
                <a:solidFill>
                  <a:srgbClr val="FF0000"/>
                </a:solidFill>
                <a:latin typeface="Cambria" panose="02040503050406030204" pitchFamily="18" charset="0"/>
              </a:rPr>
              <a:t>Algorithm:</a:t>
            </a:r>
            <a:endParaRPr lang="ar-SA" sz="2400" dirty="0"/>
          </a:p>
        </p:txBody>
      </p:sp>
    </p:spTree>
    <p:extLst>
      <p:ext uri="{BB962C8B-B14F-4D97-AF65-F5344CB8AC3E}">
        <p14:creationId xmlns:p14="http://schemas.microsoft.com/office/powerpoint/2010/main" val="677460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ppt_x"/>
                                          </p:val>
                                        </p:tav>
                                        <p:tav tm="100000">
                                          <p:val>
                                            <p:strVal val="#ppt_x"/>
                                          </p:val>
                                        </p:tav>
                                      </p:tavLst>
                                    </p:anim>
                                    <p:anim calcmode="lin" valueType="num">
                                      <p:cBhvr additive="base">
                                        <p:cTn id="1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671101" y="1133476"/>
            <a:ext cx="5291685" cy="4095750"/>
          </a:xfrm>
        </p:spPr>
        <p:txBody>
          <a:bodyPr vert="horz" lIns="91440" tIns="45720" rIns="91440" bIns="45720" rtlCol="0" anchor="b">
            <a:normAutofit/>
          </a:bodyPr>
          <a:lstStyle/>
          <a:p>
            <a:pPr algn="l" rtl="0">
              <a:spcBef>
                <a:spcPts val="1200"/>
              </a:spcBef>
              <a:spcAft>
                <a:spcPts val="300"/>
              </a:spcAft>
            </a:pPr>
            <a:br>
              <a:rPr lang="en-US" sz="2000" b="1" kern="1600" dirty="0">
                <a:solidFill>
                  <a:srgbClr val="FF0000"/>
                </a:solidFill>
                <a:effectLst/>
                <a:latin typeface="Cambria" panose="02040503050406030204" pitchFamily="18" charset="0"/>
                <a:ea typeface="Times New Roman" panose="02020603050405020304" pitchFamily="18" charset="0"/>
              </a:rPr>
            </a:br>
            <a:br>
              <a:rPr lang="en-US" sz="2000" b="1" kern="1600" dirty="0">
                <a:effectLst/>
                <a:latin typeface="Cambria" panose="02040503050406030204" pitchFamily="18" charset="0"/>
                <a:ea typeface="Times New Roman" panose="02020603050405020304" pitchFamily="18" charset="0"/>
              </a:rPr>
            </a:br>
            <a:r>
              <a:rPr lang="en-US" sz="2000" b="1" kern="1600" dirty="0">
                <a:effectLst/>
                <a:latin typeface="Cambria" panose="02040503050406030204" pitchFamily="18" charset="0"/>
                <a:ea typeface="Times New Roman" panose="02020603050405020304" pitchFamily="18" charset="0"/>
              </a:rPr>
              <a:t>1- </a:t>
            </a:r>
            <a:r>
              <a:rPr lang="en-US" sz="24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Numpy</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and Pandas for data   manipulation</a:t>
            </a:r>
            <a:b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2-</a:t>
            </a:r>
            <a: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Scikit-learn for modeling</a:t>
            </a:r>
            <a:b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3-</a:t>
            </a:r>
            <a: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Matplotlib and Seaborn for plotting</a:t>
            </a:r>
            <a:b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4-</a:t>
            </a:r>
            <a:r>
              <a:rPr lang="en-US" sz="2400" dirty="0">
                <a:solidFill>
                  <a:srgbClr val="24292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Keras</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b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br>
            <a:r>
              <a:rPr lang="en-US" sz="2400" b="1" dirty="0">
                <a:solidFill>
                  <a:srgbClr val="24292F"/>
                </a:solidFill>
                <a:latin typeface="Calibri" panose="020F0502020204030204" pitchFamily="34" charset="0"/>
                <a:cs typeface="Times New Roman" panose="02020603050405020304" pitchFamily="18" charset="0"/>
              </a:rPr>
              <a:t>5-</a:t>
            </a:r>
            <a:r>
              <a:rPr lang="en-US" sz="2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GB" sz="2400" dirty="0" err="1">
                <a:solidFill>
                  <a:srgbClr val="24292F"/>
                </a:solidFill>
                <a:latin typeface="Segoe UI" panose="020B0502040204020203" pitchFamily="34" charset="0"/>
                <a:cs typeface="Times New Roman" panose="02020603050405020304" pitchFamily="18" charset="0"/>
              </a:rPr>
              <a:t>Tkinter</a:t>
            </a:r>
            <a:r>
              <a:rPr lang="en-GB" sz="2400" dirty="0">
                <a:solidFill>
                  <a:srgbClr val="24292F"/>
                </a:solidFill>
                <a:latin typeface="Segoe UI" panose="020B0502040204020203" pitchFamily="34" charset="0"/>
                <a:cs typeface="Times New Roman" panose="02020603050405020304" pitchFamily="18" charset="0"/>
              </a:rPr>
              <a:t> :it</a:t>
            </a:r>
            <a:r>
              <a:rPr lang="en-US" sz="2400" dirty="0">
                <a:solidFill>
                  <a:srgbClr val="24292F"/>
                </a:solidFill>
                <a:latin typeface="Segoe UI" panose="020B0502040204020203" pitchFamily="34" charset="0"/>
                <a:cs typeface="Times New Roman" panose="02020603050405020304" pitchFamily="18" charset="0"/>
              </a:rPr>
              <a:t> is the standard GUI library for Python</a:t>
            </a:r>
            <a:br>
              <a:rPr lang="en-US" sz="2400" dirty="0">
                <a:solidFill>
                  <a:srgbClr val="24292F"/>
                </a:solidFill>
                <a:latin typeface="Segoe UI" panose="020B0502040204020203" pitchFamily="34" charset="0"/>
                <a:cs typeface="Times New Roman" panose="02020603050405020304" pitchFamily="18" charset="0"/>
              </a:rPr>
            </a:br>
            <a:endParaRPr lang="en-US" sz="2400" dirty="0">
              <a:solidFill>
                <a:srgbClr val="24292F"/>
              </a:solidFill>
              <a:latin typeface="Segoe UI" panose="020B0502040204020203" pitchFamily="34" charset="0"/>
              <a:cs typeface="Times New Roman" panose="02020603050405020304" pitchFamily="18" charset="0"/>
            </a:endParaRP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4" name="مربع نص 3">
            <a:extLst>
              <a:ext uri="{FF2B5EF4-FFF2-40B4-BE49-F238E27FC236}">
                <a16:creationId xmlns:a16="http://schemas.microsoft.com/office/drawing/2014/main" id="{72DA578D-578D-4ADC-B622-E4602B72E6EC}"/>
              </a:ext>
            </a:extLst>
          </p:cNvPr>
          <p:cNvSpPr txBox="1"/>
          <p:nvPr/>
        </p:nvSpPr>
        <p:spPr>
          <a:xfrm>
            <a:off x="1028700" y="723900"/>
            <a:ext cx="2371725" cy="461665"/>
          </a:xfrm>
          <a:prstGeom prst="rect">
            <a:avLst/>
          </a:prstGeom>
          <a:noFill/>
        </p:spPr>
        <p:txBody>
          <a:bodyPr wrap="square" rtlCol="1">
            <a:spAutoFit/>
          </a:bodyPr>
          <a:lstStyle/>
          <a:p>
            <a:pPr algn="l"/>
            <a:r>
              <a:rPr lang="en-US" sz="2400" b="1" kern="1600" dirty="0">
                <a:solidFill>
                  <a:srgbClr val="FF0000"/>
                </a:solidFill>
                <a:effectLst/>
                <a:latin typeface="Cambria" panose="02040503050406030204" pitchFamily="18" charset="0"/>
                <a:ea typeface="Times New Roman" panose="02020603050405020304" pitchFamily="18" charset="0"/>
              </a:rPr>
              <a:t>Tools:</a:t>
            </a:r>
            <a:endParaRPr lang="ar-SA" sz="2400" dirty="0"/>
          </a:p>
        </p:txBody>
      </p:sp>
    </p:spTree>
    <p:extLst>
      <p:ext uri="{BB962C8B-B14F-4D97-AF65-F5344CB8AC3E}">
        <p14:creationId xmlns:p14="http://schemas.microsoft.com/office/powerpoint/2010/main" val="2074139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ppt_x"/>
                                          </p:val>
                                        </p:tav>
                                        <p:tav tm="100000">
                                          <p:val>
                                            <p:strVal val="#ppt_x"/>
                                          </p:val>
                                        </p:tav>
                                      </p:tavLst>
                                    </p:anim>
                                    <p:anim calcmode="lin" valueType="num">
                                      <p:cBhvr additive="base">
                                        <p:cTn id="1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497CCD6-DA58-4713-A1EC-F68FCA46C479}"/>
              </a:ext>
            </a:extLst>
          </p:cNvPr>
          <p:cNvSpPr>
            <a:spLocks noGrp="1"/>
          </p:cNvSpPr>
          <p:nvPr>
            <p:ph type="title"/>
          </p:nvPr>
        </p:nvSpPr>
        <p:spPr>
          <a:xfrm>
            <a:off x="468765" y="1133476"/>
            <a:ext cx="5417685" cy="3152774"/>
          </a:xfrm>
        </p:spPr>
        <p:txBody>
          <a:bodyPr vert="horz" lIns="91440" tIns="45720" rIns="91440" bIns="45720" rtlCol="0" anchor="b">
            <a:noAutofit/>
          </a:bodyPr>
          <a:lstStyle/>
          <a:p>
            <a:pPr algn="l" rtl="0">
              <a:spcBef>
                <a:spcPts val="1200"/>
              </a:spcBef>
              <a:spcAft>
                <a:spcPts val="300"/>
              </a:spcAft>
            </a:pPr>
            <a:r>
              <a:rPr lang="en-US" sz="2400" dirty="0">
                <a:solidFill>
                  <a:srgbClr val="24292F"/>
                </a:solidFill>
                <a:latin typeface="Segoe UI" panose="020B0502040204020203" pitchFamily="34" charset="0"/>
                <a:ea typeface="Times New Roman" panose="02020603050405020304" pitchFamily="18" charset="0"/>
                <a:cs typeface="Times New Roman" panose="02020603050405020304" pitchFamily="18" charset="0"/>
              </a:rPr>
              <a:t>This project presented a convolutional neural network implementation used for traffic signs classification. The applied methodology has shown significant result with an average validation accuracy of 96% which  </a:t>
            </a:r>
            <a:r>
              <a:rPr lang="ar-SA" altLang="ar-SA" sz="2400" dirty="0">
                <a:solidFill>
                  <a:srgbClr val="202124"/>
                </a:solidFill>
                <a:latin typeface="inherit"/>
              </a:rPr>
              <a:t>means that the model has been selected correctly</a:t>
            </a:r>
            <a:r>
              <a:rPr lang="ar-SA" altLang="ar-SA" sz="900" dirty="0"/>
              <a:t> </a:t>
            </a:r>
            <a:br>
              <a:rPr lang="ar-SA" altLang="ar-SA" sz="2000" dirty="0">
                <a:latin typeface="Arial" panose="020B0604020202020204" pitchFamily="34" charset="0"/>
              </a:rPr>
            </a:br>
            <a:endParaRPr lang="en-US" sz="2400" dirty="0">
              <a:solidFill>
                <a:srgbClr val="24292F"/>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3" name="Picture 428" descr="1">
            <a:extLst>
              <a:ext uri="{FF2B5EF4-FFF2-40B4-BE49-F238E27FC236}">
                <a16:creationId xmlns:a16="http://schemas.microsoft.com/office/drawing/2014/main" id="{DCC8FDD8-6357-4282-B3B3-16A37597673D}"/>
              </a:ext>
            </a:extLst>
          </p:cNvPr>
          <p:cNvPicPr>
            <a:picLocks noChangeAspect="1"/>
          </p:cNvPicPr>
          <p:nvPr/>
        </p:nvPicPr>
        <p:blipFill rotWithShape="1">
          <a:blip r:embed="rId2">
            <a:extLst>
              <a:ext uri="{28A0092B-C50C-407E-A947-70E740481C1C}">
                <a14:useLocalDpi xmlns:a14="http://schemas.microsoft.com/office/drawing/2010/main" val="0"/>
              </a:ext>
            </a:extLst>
          </a:blip>
          <a:srcRect t="1891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4" name="مربع نص 3">
            <a:extLst>
              <a:ext uri="{FF2B5EF4-FFF2-40B4-BE49-F238E27FC236}">
                <a16:creationId xmlns:a16="http://schemas.microsoft.com/office/drawing/2014/main" id="{72DA578D-578D-4ADC-B622-E4602B72E6EC}"/>
              </a:ext>
            </a:extLst>
          </p:cNvPr>
          <p:cNvSpPr txBox="1"/>
          <p:nvPr/>
        </p:nvSpPr>
        <p:spPr>
          <a:xfrm>
            <a:off x="668053" y="671811"/>
            <a:ext cx="2371725" cy="461665"/>
          </a:xfrm>
          <a:prstGeom prst="rect">
            <a:avLst/>
          </a:prstGeom>
          <a:noFill/>
        </p:spPr>
        <p:txBody>
          <a:bodyPr wrap="square" rtlCol="1">
            <a:spAutoFit/>
          </a:bodyPr>
          <a:lstStyle/>
          <a:p>
            <a:pPr algn="l"/>
            <a:r>
              <a:rPr lang="en-GB" sz="2400" b="1" kern="1600" dirty="0">
                <a:solidFill>
                  <a:srgbClr val="FF0000"/>
                </a:solidFill>
                <a:latin typeface="Cambria" panose="02040503050406030204" pitchFamily="18" charset="0"/>
                <a:ea typeface="Times New Roman" panose="02020603050405020304" pitchFamily="18" charset="0"/>
              </a:rPr>
              <a:t>Result:</a:t>
            </a:r>
          </a:p>
        </p:txBody>
      </p:sp>
      <p:sp>
        <p:nvSpPr>
          <p:cNvPr id="7" name="Rectangle 3">
            <a:extLst>
              <a:ext uri="{FF2B5EF4-FFF2-40B4-BE49-F238E27FC236}">
                <a16:creationId xmlns:a16="http://schemas.microsoft.com/office/drawing/2014/main" id="{A6D624D5-8CC0-4D0D-833B-14F8D9D7DFD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791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ppt_x"/>
                                          </p:val>
                                        </p:tav>
                                        <p:tav tm="100000">
                                          <p:val>
                                            <p:strVal val="#ppt_x"/>
                                          </p:val>
                                        </p:tav>
                                      </p:tavLst>
                                    </p:anim>
                                    <p:anim calcmode="lin" valueType="num">
                                      <p:cBhvr additive="base">
                                        <p:cTn id="1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357</Words>
  <Application>Microsoft Office PowerPoint</Application>
  <PresentationFormat>شاشة عريضة</PresentationFormat>
  <Paragraphs>37</Paragraphs>
  <Slides>9</Slides>
  <Notes>0</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9</vt:i4>
      </vt:variant>
    </vt:vector>
  </HeadingPairs>
  <TitlesOfParts>
    <vt:vector size="19" baseType="lpstr">
      <vt:lpstr>-apple-system</vt:lpstr>
      <vt:lpstr>Arial</vt:lpstr>
      <vt:lpstr>Calibri</vt:lpstr>
      <vt:lpstr>Calibri Light</vt:lpstr>
      <vt:lpstr>Cambria</vt:lpstr>
      <vt:lpstr>Georgia</vt:lpstr>
      <vt:lpstr>inherit</vt:lpstr>
      <vt:lpstr>Segoe UI</vt:lpstr>
      <vt:lpstr>Verdana</vt:lpstr>
      <vt:lpstr>نسق Office</vt:lpstr>
      <vt:lpstr>TRAFFIC SIGNS RECONATION</vt:lpstr>
      <vt:lpstr>There are several different types of traffic signs like speed limits, no entry, traffic signals, turn left or right, children crossing, no passing of heavy vehicles, etc. Traffic signs classification is the process of identifying which class a traffic sign belongs to.</vt:lpstr>
      <vt:lpstr>we will build a convolutional neural network model that can classify traffic signs present in the image into different categories.</vt:lpstr>
      <vt:lpstr>     </vt:lpstr>
      <vt:lpstr>    </vt:lpstr>
      <vt:lpstr>    </vt:lpstr>
      <vt:lpstr> Feature Engineering  Converting categorical features into numerical features.   Models I used convolutional neural network.  Model Evaluation and Selection: we trained the model using model.fit after constructing the model architecture (). We experimented with 32 and 64-batch sizes. When the batch size was set to 64 Our model performed better. And the precision remained constant after 15 epochs.  </vt:lpstr>
      <vt:lpstr>  1- Numpy and Pandas for data   manipulation 2- Scikit-learn for modeling 3- Matplotlib and Seaborn for plotting 4- Keras  5- Tkinter :it is the standard GUI library for Python </vt:lpstr>
      <vt:lpstr>This project presented a convolutional neural network implementation used for traffic signs classification. The applied methodology has shown significant result with an average validation accuracy of 96% which  means that the model has been selected correctly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sarah abdullrahman mohmmed alrsheed</dc:creator>
  <cp:lastModifiedBy>sarah abdullrahman mohmmed alrsheed</cp:lastModifiedBy>
  <cp:revision>11</cp:revision>
  <dcterms:created xsi:type="dcterms:W3CDTF">2021-12-11T10:04:28Z</dcterms:created>
  <dcterms:modified xsi:type="dcterms:W3CDTF">2021-12-16T07:23:35Z</dcterms:modified>
</cp:coreProperties>
</file>