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4" r:id="rId2"/>
    <p:sldId id="257" r:id="rId3"/>
    <p:sldId id="266" r:id="rId4"/>
    <p:sldId id="267" r:id="rId5"/>
    <p:sldId id="261" r:id="rId6"/>
    <p:sldId id="268" r:id="rId7"/>
    <p:sldId id="262" r:id="rId8"/>
    <p:sldId id="263" r:id="rId9"/>
    <p:sldId id="265"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65D90F-CD79-4BFF-9A6C-B601896D2B48}"/>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1CD5132C-784E-4D54-BA9B-1F32A4853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6FE76C36-473D-418F-BF15-877D79621077}"/>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601278C9-737B-485B-82FC-C9CF0910D09B}"/>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E44E516-549F-404A-AA81-1E70167215DB}"/>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130445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7524CB-2D79-4ECE-A1F3-5E05F521AD3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D15F371C-40AE-482B-8E57-6CC4AD2C3D0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49910DFD-741C-44DB-A764-D7DC6255E7D9}"/>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2634E229-79AC-4EAB-BE8D-069D40DC5BA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4BB68EA-2D13-4C97-A9C6-CCBE985BEAAC}"/>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7251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DC0C6B4C-0D9E-4B14-831A-44BD7D31FE73}"/>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8196A6B2-D797-4F13-B511-BEEC4CE4D3A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FD238AC-DF54-458A-A600-27E5FC0A4EB4}"/>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0696F5CE-B476-4953-9EB3-68E5FFD2BAD9}"/>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27B35DE-329C-45F2-AD68-96700F811AAD}"/>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51321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BC197B-729C-4E03-9DE2-92419CCC422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E7976104-182C-49E5-A0A1-BC87A03C8BC3}"/>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5C1B071-7DC4-4689-9563-DC248A9F7AC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AD91B294-B2D1-4D39-B70B-41CF44AB6F2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06CC02B-48C9-4CD0-9123-54D43ED4972C}"/>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151618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05A040-57C7-43BB-9615-8FA84D21EA64}"/>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48813EE-2CEE-4362-AE93-4612A61B1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E0CE3A91-5266-44CE-B3C1-18B7F6A2EDE8}"/>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6103DFD9-8ED0-4340-964D-3F16AFAA86B1}"/>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87265DC-B6DA-4518-8D03-5BCB30C51345}"/>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88963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5DF740-6507-4BC6-A2B2-6E1E9C2376C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CF25C0A-3FA1-4673-9B7E-E9C96D8A6E62}"/>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51D9A53A-7F25-4845-B92C-E077EFC8916A}"/>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305B9842-696F-4365-9EF8-526DA1A99C6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F0045381-5BD7-4086-BB28-57AEFE4F84B7}"/>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C57B4B2-B384-4EE1-8938-E2F4E96267F1}"/>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45254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6A4801-945A-4336-9DC8-DFC01B1A6151}"/>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2C5B906-78D4-4F26-AA0E-FD7319CD6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F673EE66-CA21-45E2-887B-939C43FA31B7}"/>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4572A8E1-0F8E-4D2A-B257-1F7CE5C8F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1257D762-1DF8-44AF-9135-E09345B60639}"/>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B5C9C49A-90CF-4F04-8673-F08A311F8135}"/>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8" name="عنصر نائب للتذييل 7">
            <a:extLst>
              <a:ext uri="{FF2B5EF4-FFF2-40B4-BE49-F238E27FC236}">
                <a16:creationId xmlns:a16="http://schemas.microsoft.com/office/drawing/2014/main" id="{464C3F4C-59CA-409F-89FF-6EC45DF0D08D}"/>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7301A407-9FE1-41DE-AE81-A1E5DDA3C6F0}"/>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2560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82EF53-43C0-4417-B9C6-F8390AFB9B9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4E171EB0-C9EE-4F06-A1E3-D8C66BA95701}"/>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4" name="عنصر نائب للتذييل 3">
            <a:extLst>
              <a:ext uri="{FF2B5EF4-FFF2-40B4-BE49-F238E27FC236}">
                <a16:creationId xmlns:a16="http://schemas.microsoft.com/office/drawing/2014/main" id="{C83083E0-A177-4047-85EC-56E2FB01EAF9}"/>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F9304D92-9BD6-4D4A-ACD3-18313310B7F9}"/>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5145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1280289A-E108-426C-8840-7555C425992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3" name="عنصر نائب للتذييل 2">
            <a:extLst>
              <a:ext uri="{FF2B5EF4-FFF2-40B4-BE49-F238E27FC236}">
                <a16:creationId xmlns:a16="http://schemas.microsoft.com/office/drawing/2014/main" id="{557F9537-DBD7-40F7-AD43-9BB5325BD63C}"/>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F8B28094-B605-4BB1-B059-C7D6C7199774}"/>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08453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137B550-2E9B-4116-9596-5643638B751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F78A7276-D795-489C-BF38-046918996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2ACA1E3A-7C5E-4B9D-BDED-A167F0096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EE1A54D-998B-4641-81B4-5F5BE559BC96}"/>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340BF410-7EA4-4E23-A7DD-5F73BD981E84}"/>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CCAFC59D-FA7D-4ED9-AB9D-D5519FA849CF}"/>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6592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DCE64F-12AA-4EEC-BE07-BEADEF1C9B2A}"/>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E3340C97-C929-4C91-9F17-3D33E8944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154CC8DB-6170-4434-BCF0-BBBE3FF4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50925F8-AD3D-4F0C-8685-3B59468AC53D}"/>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6A14F6F8-2933-4299-ABDF-8AB3EA5F580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9E2A3A26-E369-4B63-B9D2-480F46290131}"/>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427943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FD5EEC0-1CFD-4603-929E-6C0A16EBED4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558AB9E-30BC-4237-8EC3-DEA4C5FBCD7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3A093993-1C74-4380-AE7A-4A6FFAC6898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329B8E0D-C8B4-4666-B01B-79A7F8912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C93CFF0A-7F50-4233-AD28-6650A443F77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818ABA2-10B3-47B8-92CE-FDF59947A9BE}" type="slidenum">
              <a:rPr lang="ar-SA" smtClean="0"/>
              <a:t>‹#›</a:t>
            </a:fld>
            <a:endParaRPr lang="ar-SA"/>
          </a:p>
        </p:txBody>
      </p:sp>
    </p:spTree>
    <p:extLst>
      <p:ext uri="{BB962C8B-B14F-4D97-AF65-F5344CB8AC3E}">
        <p14:creationId xmlns:p14="http://schemas.microsoft.com/office/powerpoint/2010/main" val="380356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E1C8739-10FE-402D-9250-5417AC419CA7}"/>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rtl="1">
              <a:spcBef>
                <a:spcPts val="1200"/>
              </a:spcBef>
              <a:spcAft>
                <a:spcPts val="300"/>
              </a:spcAft>
            </a:pPr>
            <a:r>
              <a:rPr lang="en-US" sz="4000" b="1" kern="1600" dirty="0">
                <a:solidFill>
                  <a:srgbClr val="FF0000"/>
                </a:solidFill>
                <a:effectLst/>
                <a:latin typeface="Cambria" panose="02040503050406030204" pitchFamily="18" charset="0"/>
                <a:ea typeface="Times New Roman" panose="02020603050405020304" pitchFamily="18" charset="0"/>
              </a:rPr>
              <a:t>TRAFFIC SIGNS RECONATION</a:t>
            </a:r>
          </a:p>
        </p:txBody>
      </p:sp>
      <p:pic>
        <p:nvPicPr>
          <p:cNvPr id="3" name="Picture 428" descr="1">
            <a:extLst>
              <a:ext uri="{FF2B5EF4-FFF2-40B4-BE49-F238E27FC236}">
                <a16:creationId xmlns:a16="http://schemas.microsoft.com/office/drawing/2014/main" id="{2ABBA293-6A4D-4315-80F1-B8205C677409}"/>
              </a:ext>
            </a:extLst>
          </p:cNvPr>
          <p:cNvPicPr>
            <a:picLocks noChangeAspect="1"/>
          </p:cNvPicPr>
          <p:nvPr/>
        </p:nvPicPr>
        <p:blipFill rotWithShape="1">
          <a:blip r:embed="rId2">
            <a:extLst>
              <a:ext uri="{28A0092B-C50C-407E-A947-70E740481C1C}">
                <a14:useLocalDpi xmlns:a14="http://schemas.microsoft.com/office/drawing/2010/main" val="0"/>
              </a:ext>
            </a:extLst>
          </a:blip>
          <a:srcRect t="52497" b="13465"/>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p:spPr>
      </p:pic>
    </p:spTree>
    <p:extLst>
      <p:ext uri="{BB962C8B-B14F-4D97-AF65-F5344CB8AC3E}">
        <p14:creationId xmlns:p14="http://schemas.microsoft.com/office/powerpoint/2010/main" val="25649984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6" name="عنوان 5">
            <a:extLst>
              <a:ext uri="{FF2B5EF4-FFF2-40B4-BE49-F238E27FC236}">
                <a16:creationId xmlns:a16="http://schemas.microsoft.com/office/drawing/2014/main" id="{3DC4408C-3037-46F7-91D2-673508D10C8B}"/>
              </a:ext>
            </a:extLst>
          </p:cNvPr>
          <p:cNvSpPr>
            <a:spLocks noGrp="1"/>
          </p:cNvSpPr>
          <p:nvPr>
            <p:ph type="title"/>
          </p:nvPr>
        </p:nvSpPr>
        <p:spPr>
          <a:xfrm>
            <a:off x="371474" y="1333500"/>
            <a:ext cx="4181475" cy="4886325"/>
          </a:xfrm>
        </p:spPr>
        <p:txBody>
          <a:bodyPr>
            <a:noAutofit/>
          </a:bodyPr>
          <a:lstStyle/>
          <a:p>
            <a:pPr algn="l" rtl="0"/>
            <a:r>
              <a:rPr lang="en-US" sz="2400" dirty="0"/>
              <a:t>The purpose of this project was to build a traffic sign recognition application using knowledge acquired from deep neural networks (DNN) and convolutional neural networks (CNN). A CNN model was built, trained and validated, so it can classify traffic sign images using </a:t>
            </a:r>
            <a:r>
              <a:rPr lang="en-US" sz="2400" dirty="0" err="1"/>
              <a:t>Tensorflow</a:t>
            </a:r>
            <a:r>
              <a:rPr lang="en-US" sz="2400" dirty="0"/>
              <a:t> and the GTSDS. Finally, the model was tested on German Traffic signs from the internet.</a:t>
            </a:r>
            <a:endParaRPr lang="ar-SA" sz="3600" dirty="0"/>
          </a:p>
        </p:txBody>
      </p:sp>
      <p:sp>
        <p:nvSpPr>
          <p:cNvPr id="7" name="مربع نص 6">
            <a:extLst>
              <a:ext uri="{FF2B5EF4-FFF2-40B4-BE49-F238E27FC236}">
                <a16:creationId xmlns:a16="http://schemas.microsoft.com/office/drawing/2014/main" id="{E1D620F3-1F0E-4693-B384-3CDFF2F6D218}"/>
              </a:ext>
            </a:extLst>
          </p:cNvPr>
          <p:cNvSpPr txBox="1"/>
          <p:nvPr/>
        </p:nvSpPr>
        <p:spPr>
          <a:xfrm>
            <a:off x="519043" y="638175"/>
            <a:ext cx="4181474" cy="523220"/>
          </a:xfrm>
          <a:prstGeom prst="rect">
            <a:avLst/>
          </a:prstGeom>
          <a:noFill/>
        </p:spPr>
        <p:txBody>
          <a:bodyPr wrap="square" rtlCol="1">
            <a:spAutoFit/>
          </a:bodyPr>
          <a:lstStyle/>
          <a:p>
            <a:pPr algn="l"/>
            <a:r>
              <a:rPr lang="en-GB" sz="2800" b="1" kern="1600" dirty="0">
                <a:solidFill>
                  <a:srgbClr val="FF0000"/>
                </a:solidFill>
                <a:latin typeface="Cambria" panose="02040503050406030204" pitchFamily="18" charset="0"/>
                <a:ea typeface="Times New Roman" panose="02020603050405020304" pitchFamily="18" charset="0"/>
                <a:cs typeface="Arial" panose="020B0604020202020204" pitchFamily="34" charset="0"/>
              </a:rPr>
              <a:t>problem statement</a:t>
            </a:r>
            <a:r>
              <a:rPr lang="en-US" sz="2800" b="1" kern="1600" dirty="0">
                <a:solidFill>
                  <a:srgbClr val="FF0000"/>
                </a:solidFill>
                <a:latin typeface="Cambria" panose="02040503050406030204" pitchFamily="18" charset="0"/>
                <a:ea typeface="Times New Roman" panose="02020603050405020304" pitchFamily="18" charset="0"/>
                <a:cs typeface="Arial" panose="020B0604020202020204" pitchFamily="34" charset="0"/>
              </a:rPr>
              <a:t>:</a:t>
            </a:r>
            <a:endParaRPr lang="ar-SA" sz="1600" dirty="0"/>
          </a:p>
        </p:txBody>
      </p:sp>
    </p:spTree>
    <p:extLst>
      <p:ext uri="{BB962C8B-B14F-4D97-AF65-F5344CB8AC3E}">
        <p14:creationId xmlns:p14="http://schemas.microsoft.com/office/powerpoint/2010/main" val="164767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6" name="عنوان 5">
            <a:extLst>
              <a:ext uri="{FF2B5EF4-FFF2-40B4-BE49-F238E27FC236}">
                <a16:creationId xmlns:a16="http://schemas.microsoft.com/office/drawing/2014/main" id="{3DC4408C-3037-46F7-91D2-673508D10C8B}"/>
              </a:ext>
            </a:extLst>
          </p:cNvPr>
          <p:cNvSpPr>
            <a:spLocks noGrp="1"/>
          </p:cNvSpPr>
          <p:nvPr>
            <p:ph type="title"/>
          </p:nvPr>
        </p:nvSpPr>
        <p:spPr>
          <a:xfrm>
            <a:off x="133349" y="1842849"/>
            <a:ext cx="5257801" cy="1905000"/>
          </a:xfrm>
        </p:spPr>
        <p:txBody>
          <a:bodyPr>
            <a:normAutofit fontScale="90000"/>
          </a:bodyPr>
          <a:lstStyle/>
          <a:p>
            <a:pPr algn="l" rtl="0"/>
            <a:br>
              <a:rPr lang="en-US" sz="2800" dirty="0">
                <a:effectLst/>
                <a:latin typeface="Verdana" panose="020B0604030504040204" pitchFamily="34" charset="0"/>
                <a:ea typeface="Times New Roman" panose="02020603050405020304" pitchFamily="18" charset="0"/>
                <a:cs typeface="Arial" panose="020B0604020202020204" pitchFamily="34" charset="0"/>
              </a:rPr>
            </a:br>
            <a:r>
              <a:rPr lang="en-US" sz="2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In this Python project, we’ll create a deep neural network model that can categorize traffic signals in an image into several groups. We can read and understand traffic signs using our model, which is a critical duty for all autonomous vehicles</a:t>
            </a:r>
            <a:endParaRPr lang="ar-SA" sz="6000" dirty="0"/>
          </a:p>
        </p:txBody>
      </p:sp>
      <p:sp>
        <p:nvSpPr>
          <p:cNvPr id="7" name="مربع نص 6">
            <a:extLst>
              <a:ext uri="{FF2B5EF4-FFF2-40B4-BE49-F238E27FC236}">
                <a16:creationId xmlns:a16="http://schemas.microsoft.com/office/drawing/2014/main" id="{E1D620F3-1F0E-4693-B384-3CDFF2F6D218}"/>
              </a:ext>
            </a:extLst>
          </p:cNvPr>
          <p:cNvSpPr txBox="1"/>
          <p:nvPr/>
        </p:nvSpPr>
        <p:spPr>
          <a:xfrm>
            <a:off x="838199" y="628650"/>
            <a:ext cx="3248026" cy="861774"/>
          </a:xfrm>
          <a:prstGeom prst="rect">
            <a:avLst/>
          </a:prstGeom>
          <a:noFill/>
        </p:spPr>
        <p:txBody>
          <a:bodyPr wrap="square" rtlCol="1">
            <a:spAutoFit/>
          </a:bodyPr>
          <a:lstStyle/>
          <a:p>
            <a:pPr algn="l"/>
            <a:r>
              <a:rPr lang="uk-UA" sz="3200" b="1" kern="1600"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DESIGN</a:t>
            </a:r>
            <a:r>
              <a:rPr lang="uk-UA" b="1" dirty="0">
                <a:solidFill>
                  <a:srgbClr val="FF0000"/>
                </a:solidFill>
                <a:effectLst/>
                <a:latin typeface="Georgia" panose="02040502050405020303" pitchFamily="18" charset="0"/>
                <a:ea typeface="Times New Roman" panose="02020603050405020304" pitchFamily="18" charset="0"/>
                <a:cs typeface="Arial" panose="020B0604020202020204" pitchFamily="34" charset="0"/>
              </a:rPr>
              <a:t>:</a:t>
            </a:r>
            <a:endParaRPr lang="en-US" dirty="0">
              <a:effectLst/>
              <a:latin typeface="Verdana" panose="020B0604030504040204" pitchFamily="34" charset="0"/>
              <a:ea typeface="Times New Roman" panose="02020603050405020304" pitchFamily="18" charset="0"/>
              <a:cs typeface="Arial" panose="020B0604020202020204" pitchFamily="34" charset="0"/>
            </a:endParaRPr>
          </a:p>
          <a:p>
            <a:endParaRPr lang="ar-SA" dirty="0"/>
          </a:p>
        </p:txBody>
      </p:sp>
    </p:spTree>
    <p:extLst>
      <p:ext uri="{BB962C8B-B14F-4D97-AF65-F5344CB8AC3E}">
        <p14:creationId xmlns:p14="http://schemas.microsoft.com/office/powerpoint/2010/main" val="2665786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1714499"/>
            <a:ext cx="5582699" cy="5629275"/>
          </a:xfrm>
        </p:spPr>
        <p:txBody>
          <a:bodyPr vert="horz" lIns="91440" tIns="45720" rIns="91440" bIns="45720" rtlCol="0" anchor="b">
            <a:normAutofit/>
          </a:bodyPr>
          <a:lstStyle/>
          <a:p>
            <a:pPr algn="l" rtl="0">
              <a:spcBef>
                <a:spcPts val="1200"/>
              </a:spcBef>
              <a:spcAft>
                <a:spcPts val="300"/>
              </a:spcAft>
            </a:pP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942974" y="342900"/>
            <a:ext cx="3933826" cy="1138773"/>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r>
              <a:rPr lang="en-GB" sz="2000" b="1" dirty="0">
                <a:latin typeface="Cambria" panose="02040503050406030204" pitchFamily="18" charset="0"/>
                <a:ea typeface="Cambria" panose="02040503050406030204" pitchFamily="18" charset="0"/>
              </a:rPr>
              <a:t>Our traffic sign dataset:</a:t>
            </a: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pic>
        <p:nvPicPr>
          <p:cNvPr id="7" name="صورة 6">
            <a:extLst>
              <a:ext uri="{FF2B5EF4-FFF2-40B4-BE49-F238E27FC236}">
                <a16:creationId xmlns:a16="http://schemas.microsoft.com/office/drawing/2014/main" id="{CF80EC6F-B217-4E3A-A641-7C66DC300B19}"/>
              </a:ext>
            </a:extLst>
          </p:cNvPr>
          <p:cNvPicPr>
            <a:picLocks noChangeAspect="1"/>
          </p:cNvPicPr>
          <p:nvPr/>
        </p:nvPicPr>
        <p:blipFill>
          <a:blip r:embed="rId3"/>
          <a:stretch>
            <a:fillRect/>
          </a:stretch>
        </p:blipFill>
        <p:spPr>
          <a:xfrm>
            <a:off x="508729" y="1609725"/>
            <a:ext cx="4949096" cy="3048000"/>
          </a:xfrm>
          <a:prstGeom prst="rect">
            <a:avLst/>
          </a:prstGeom>
        </p:spPr>
      </p:pic>
    </p:spTree>
    <p:extLst>
      <p:ext uri="{BB962C8B-B14F-4D97-AF65-F5344CB8AC3E}">
        <p14:creationId xmlns:p14="http://schemas.microsoft.com/office/powerpoint/2010/main" val="257223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1714499"/>
            <a:ext cx="5582699" cy="5629275"/>
          </a:xfrm>
        </p:spPr>
        <p:txBody>
          <a:bodyPr vert="horz" lIns="91440" tIns="45720" rIns="91440" bIns="45720" rtlCol="0" anchor="b">
            <a:normAutofit/>
          </a:bodyPr>
          <a:lstStyle/>
          <a:p>
            <a:pPr algn="l" rtl="0">
              <a:spcBef>
                <a:spcPts val="1200"/>
              </a:spcBef>
              <a:spcAft>
                <a:spcPts val="300"/>
              </a:spcAft>
            </a:pP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942974" y="342900"/>
            <a:ext cx="3933826" cy="1138773"/>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r>
              <a:rPr lang="en-US" sz="2400" b="0" kern="1600" spc="-5" dirty="0">
                <a:solidFill>
                  <a:srgbClr val="FF0000"/>
                </a:solidFill>
                <a:effectLst/>
                <a:latin typeface="Georgia" panose="02040502050405020303" pitchFamily="18" charset="0"/>
                <a:ea typeface="Times New Roman" panose="02020603050405020304" pitchFamily="18" charset="0"/>
              </a:rPr>
              <a:t>:</a:t>
            </a: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r>
              <a:rPr lang="en-GB" sz="2000" dirty="0">
                <a:latin typeface="Cambria" panose="02040503050406030204" pitchFamily="18" charset="0"/>
                <a:ea typeface="Cambria" panose="02040503050406030204" pitchFamily="18" charset="0"/>
              </a:rPr>
              <a:t>Data Set Summary:</a:t>
            </a:r>
            <a:endParaRPr lang="ar-SA" sz="2800" dirty="0">
              <a:latin typeface="Cambria" panose="02040503050406030204" pitchFamily="18" charset="0"/>
              <a:ea typeface="Cambria" panose="02040503050406030204" pitchFamily="18" charset="0"/>
            </a:endParaRPr>
          </a:p>
        </p:txBody>
      </p:sp>
      <p:pic>
        <p:nvPicPr>
          <p:cNvPr id="6" name="صورة 5">
            <a:extLst>
              <a:ext uri="{FF2B5EF4-FFF2-40B4-BE49-F238E27FC236}">
                <a16:creationId xmlns:a16="http://schemas.microsoft.com/office/drawing/2014/main" id="{4B2BF7A9-F423-493E-930C-B1E4D2DEE01A}"/>
              </a:ext>
            </a:extLst>
          </p:cNvPr>
          <p:cNvPicPr>
            <a:picLocks noChangeAspect="1"/>
          </p:cNvPicPr>
          <p:nvPr/>
        </p:nvPicPr>
        <p:blipFill>
          <a:blip r:embed="rId2"/>
          <a:stretch>
            <a:fillRect/>
          </a:stretch>
        </p:blipFill>
        <p:spPr>
          <a:xfrm>
            <a:off x="-3048" y="1581150"/>
            <a:ext cx="7129462" cy="4181475"/>
          </a:xfrm>
          <a:prstGeom prst="rect">
            <a:avLst/>
          </a:prstGeom>
        </p:spPr>
      </p:pic>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3">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64189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1714499"/>
            <a:ext cx="5582699" cy="5629275"/>
          </a:xfrm>
        </p:spPr>
        <p:txBody>
          <a:bodyPr vert="horz" lIns="91440" tIns="45720" rIns="91440" bIns="45720" rtlCol="0" anchor="b">
            <a:normAutofit/>
          </a:bodyPr>
          <a:lstStyle/>
          <a:p>
            <a:pPr algn="l" rtl="0">
              <a:spcBef>
                <a:spcPts val="1200"/>
              </a:spcBef>
              <a:spcAft>
                <a:spcPts val="300"/>
              </a:spcAft>
            </a:pP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511777" y="303252"/>
            <a:ext cx="3933826" cy="1107996"/>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r>
              <a:rPr lang="en-US" sz="2400" b="0" kern="1600" spc="-5" dirty="0">
                <a:solidFill>
                  <a:srgbClr val="FF0000"/>
                </a:solidFill>
                <a:effectLst/>
                <a:latin typeface="Georgia" panose="02040502050405020303" pitchFamily="18" charset="0"/>
                <a:ea typeface="Times New Roman" panose="02020603050405020304" pitchFamily="18" charset="0"/>
              </a:rPr>
              <a:t>:</a:t>
            </a: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r>
              <a:rPr lang="en-US" b="1" dirty="0">
                <a:latin typeface="Cambria" panose="02040503050406030204" pitchFamily="18" charset="0"/>
                <a:ea typeface="Cambria" panose="02040503050406030204" pitchFamily="18" charset="0"/>
              </a:rPr>
              <a:t>number of images per class</a:t>
            </a: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pic>
        <p:nvPicPr>
          <p:cNvPr id="7" name="صورة 6">
            <a:extLst>
              <a:ext uri="{FF2B5EF4-FFF2-40B4-BE49-F238E27FC236}">
                <a16:creationId xmlns:a16="http://schemas.microsoft.com/office/drawing/2014/main" id="{A6B3A489-C629-4A42-A8B3-86B71CE8BF24}"/>
              </a:ext>
            </a:extLst>
          </p:cNvPr>
          <p:cNvPicPr>
            <a:picLocks noChangeAspect="1"/>
          </p:cNvPicPr>
          <p:nvPr/>
        </p:nvPicPr>
        <p:blipFill>
          <a:blip r:embed="rId3"/>
          <a:stretch>
            <a:fillRect/>
          </a:stretch>
        </p:blipFill>
        <p:spPr>
          <a:xfrm>
            <a:off x="820737" y="1714499"/>
            <a:ext cx="3438525" cy="1162050"/>
          </a:xfrm>
          <a:prstGeom prst="rect">
            <a:avLst/>
          </a:prstGeom>
        </p:spPr>
      </p:pic>
      <p:sp>
        <p:nvSpPr>
          <p:cNvPr id="10" name="مربع نص 9">
            <a:extLst>
              <a:ext uri="{FF2B5EF4-FFF2-40B4-BE49-F238E27FC236}">
                <a16:creationId xmlns:a16="http://schemas.microsoft.com/office/drawing/2014/main" id="{C5D79062-4F8F-40B9-BCDD-AA007D03886D}"/>
              </a:ext>
            </a:extLst>
          </p:cNvPr>
          <p:cNvSpPr txBox="1"/>
          <p:nvPr/>
        </p:nvSpPr>
        <p:spPr>
          <a:xfrm>
            <a:off x="511777" y="3165395"/>
            <a:ext cx="6096000" cy="369332"/>
          </a:xfrm>
          <a:prstGeom prst="rect">
            <a:avLst/>
          </a:prstGeom>
          <a:noFill/>
        </p:spPr>
        <p:txBody>
          <a:bodyPr wrap="square">
            <a:spAutoFit/>
          </a:bodyPr>
          <a:lstStyle/>
          <a:p>
            <a:pPr algn="l"/>
            <a:r>
              <a:rPr lang="en-US" b="1" i="0" dirty="0">
                <a:solidFill>
                  <a:srgbClr val="000000"/>
                </a:solidFill>
                <a:effectLst/>
                <a:latin typeface="Cambria" panose="02040503050406030204" pitchFamily="18" charset="0"/>
                <a:ea typeface="Cambria" panose="02040503050406030204" pitchFamily="18" charset="0"/>
              </a:rPr>
              <a:t>Visualize 1st Image in Training Set</a:t>
            </a:r>
          </a:p>
        </p:txBody>
      </p:sp>
      <p:pic>
        <p:nvPicPr>
          <p:cNvPr id="12" name="صورة 11">
            <a:extLst>
              <a:ext uri="{FF2B5EF4-FFF2-40B4-BE49-F238E27FC236}">
                <a16:creationId xmlns:a16="http://schemas.microsoft.com/office/drawing/2014/main" id="{7D9BE1EE-1186-4EAE-8F08-52B05C607944}"/>
              </a:ext>
            </a:extLst>
          </p:cNvPr>
          <p:cNvPicPr>
            <a:picLocks noChangeAspect="1"/>
          </p:cNvPicPr>
          <p:nvPr/>
        </p:nvPicPr>
        <p:blipFill>
          <a:blip r:embed="rId4"/>
          <a:stretch>
            <a:fillRect/>
          </a:stretch>
        </p:blipFill>
        <p:spPr>
          <a:xfrm>
            <a:off x="377038" y="3657600"/>
            <a:ext cx="5541891" cy="2971802"/>
          </a:xfrm>
          <a:prstGeom prst="rect">
            <a:avLst/>
          </a:prstGeom>
        </p:spPr>
      </p:pic>
    </p:spTree>
    <p:extLst>
      <p:ext uri="{BB962C8B-B14F-4D97-AF65-F5344CB8AC3E}">
        <p14:creationId xmlns:p14="http://schemas.microsoft.com/office/powerpoint/2010/main" val="4234548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308703" y="2971799"/>
            <a:ext cx="5785773" cy="3200401"/>
          </a:xfrm>
        </p:spPr>
        <p:txBody>
          <a:bodyPr vert="horz" lIns="91440" tIns="45720" rIns="91440" bIns="45720" rtlCol="0" anchor="b">
            <a:normAutofit fontScale="90000"/>
          </a:bodyPr>
          <a:lstStyle/>
          <a:p>
            <a:pPr algn="l"/>
            <a:br>
              <a:rPr lang="en-US" sz="2400" b="1" kern="1600" dirty="0">
                <a:solidFill>
                  <a:srgbClr val="FF0000"/>
                </a:solidFill>
                <a:latin typeface="Cambria" panose="02040503050406030204" pitchFamily="18" charset="0"/>
              </a:rPr>
            </a:br>
            <a:r>
              <a:rPr lang="en-US" sz="2400" b="1" i="1" dirty="0">
                <a:solidFill>
                  <a:srgbClr val="FF0000"/>
                </a:solidFill>
                <a:effectLst/>
                <a:latin typeface="-apple-system"/>
              </a:rPr>
              <a:t>Feature Engineering</a:t>
            </a:r>
            <a:br>
              <a:rPr lang="ar-SA" sz="2400" b="1" i="1" dirty="0">
                <a:solidFill>
                  <a:srgbClr val="FF0000"/>
                </a:solidFill>
                <a:latin typeface="-apple-system"/>
              </a:rPr>
            </a:br>
            <a:br>
              <a:rPr lang="en-US" sz="1100" b="0" i="0" dirty="0">
                <a:solidFill>
                  <a:srgbClr val="24292F"/>
                </a:solidFill>
                <a:effectLst/>
                <a:latin typeface="-apple-system"/>
              </a:rPr>
            </a:br>
            <a:r>
              <a:rPr lang="en-US" sz="2400" spc="-5" dirty="0">
                <a:solidFill>
                  <a:srgbClr val="292929"/>
                </a:solidFill>
                <a:latin typeface="Georgia" panose="02040502050405020303" pitchFamily="18" charset="0"/>
                <a:cs typeface="Segoe UI" panose="020B0502040204020203" pitchFamily="34" charset="0"/>
              </a:rPr>
              <a:t>Converting categorical features into numerical features</a:t>
            </a:r>
            <a:r>
              <a:rPr lang="en-US" sz="1100" b="0" i="0" dirty="0">
                <a:solidFill>
                  <a:srgbClr val="24292F"/>
                </a:solidFill>
                <a:effectLst/>
                <a:latin typeface="+mn-lt"/>
              </a:rPr>
              <a:t>.</a:t>
            </a:r>
            <a:br>
              <a:rPr lang="en-US" sz="1100" b="0" i="0" dirty="0">
                <a:solidFill>
                  <a:srgbClr val="24292F"/>
                </a:solidFill>
                <a:effectLst/>
                <a:latin typeface="-apple-system"/>
              </a:rPr>
            </a:br>
            <a:r>
              <a:rPr lang="en-US" sz="1100" b="0" i="0" dirty="0">
                <a:solidFill>
                  <a:srgbClr val="24292F"/>
                </a:solidFill>
                <a:effectLst/>
                <a:latin typeface="-apple-system"/>
              </a:rPr>
              <a:t> </a:t>
            </a:r>
            <a:br>
              <a:rPr lang="en-US" sz="1100" b="0" i="0" dirty="0">
                <a:solidFill>
                  <a:srgbClr val="24292F"/>
                </a:solidFill>
                <a:effectLst/>
                <a:latin typeface="-apple-system"/>
              </a:rPr>
            </a:br>
            <a:r>
              <a:rPr lang="en-US" sz="2400" b="1" i="1" dirty="0">
                <a:solidFill>
                  <a:srgbClr val="FF0000"/>
                </a:solidFill>
                <a:latin typeface="-apple-system"/>
              </a:rPr>
              <a:t>Models</a:t>
            </a:r>
            <a:br>
              <a:rPr lang="en-US" sz="2800" spc="-5" dirty="0">
                <a:solidFill>
                  <a:srgbClr val="292929"/>
                </a:solidFill>
                <a:latin typeface="Georgia" panose="02040502050405020303" pitchFamily="18" charset="0"/>
                <a:cs typeface="Segoe UI" panose="020B0502040204020203" pitchFamily="34" charset="0"/>
              </a:rPr>
            </a:br>
            <a:r>
              <a:rPr lang="en-US" sz="2400" spc="-5" dirty="0">
                <a:solidFill>
                  <a:srgbClr val="292929"/>
                </a:solidFill>
                <a:latin typeface="Georgia" panose="02040502050405020303" pitchFamily="18" charset="0"/>
                <a:cs typeface="Segoe UI" panose="020B0502040204020203" pitchFamily="34" charset="0"/>
              </a:rPr>
              <a:t>I used </a:t>
            </a:r>
            <a:r>
              <a:rPr lang="en-GB" sz="2400" spc="-5" dirty="0">
                <a:solidFill>
                  <a:srgbClr val="292929"/>
                </a:solidFill>
                <a:latin typeface="Georgia" panose="02040502050405020303" pitchFamily="18" charset="0"/>
                <a:cs typeface="Segoe UI" panose="020B0502040204020203" pitchFamily="34" charset="0"/>
              </a:rPr>
              <a:t>convolutional neural network</a:t>
            </a:r>
            <a:r>
              <a:rPr lang="en-US" sz="2400" spc="-5" dirty="0">
                <a:solidFill>
                  <a:srgbClr val="292929"/>
                </a:solidFill>
                <a:latin typeface="Georgia" panose="02040502050405020303" pitchFamily="18" charset="0"/>
                <a:cs typeface="Segoe UI" panose="020B0502040204020203" pitchFamily="34" charset="0"/>
              </a:rPr>
              <a:t>.</a:t>
            </a:r>
            <a:br>
              <a:rPr lang="en-US" sz="2400" spc="-5" dirty="0">
                <a:solidFill>
                  <a:srgbClr val="292929"/>
                </a:solidFill>
                <a:latin typeface="Georgia" panose="02040502050405020303" pitchFamily="18" charset="0"/>
                <a:cs typeface="Segoe UI" panose="020B0502040204020203" pitchFamily="34" charset="0"/>
              </a:rPr>
            </a:br>
            <a:br>
              <a:rPr lang="en-US" sz="2400" spc="-5" dirty="0">
                <a:solidFill>
                  <a:srgbClr val="292929"/>
                </a:solidFill>
                <a:latin typeface="Georgia" panose="02040502050405020303" pitchFamily="18" charset="0"/>
                <a:cs typeface="Segoe UI" panose="020B0502040204020203" pitchFamily="34" charset="0"/>
              </a:rPr>
            </a:br>
            <a:r>
              <a:rPr lang="en-US" sz="2400" b="1" i="1" dirty="0">
                <a:solidFill>
                  <a:srgbClr val="FF0000"/>
                </a:solidFill>
                <a:latin typeface="-apple-system"/>
              </a:rPr>
              <a:t>Model Evaluation and Selection:</a:t>
            </a:r>
            <a:br>
              <a:rPr lang="en-US" sz="1100" dirty="0">
                <a:solidFill>
                  <a:srgbClr val="FF0000"/>
                </a:solidFill>
                <a:latin typeface="-apple-system"/>
              </a:rPr>
            </a:br>
            <a:r>
              <a:rPr lang="en-US" sz="2400" spc="-5" dirty="0">
                <a:solidFill>
                  <a:srgbClr val="292929"/>
                </a:solidFill>
                <a:latin typeface="Georgia" panose="02040502050405020303" pitchFamily="18" charset="0"/>
                <a:cs typeface="Segoe UI" panose="020B0502040204020203" pitchFamily="34" charset="0"/>
              </a:rPr>
              <a:t>we trained the model using </a:t>
            </a:r>
            <a:r>
              <a:rPr lang="en-US" sz="2400" spc="-5" dirty="0" err="1">
                <a:solidFill>
                  <a:srgbClr val="292929"/>
                </a:solidFill>
                <a:latin typeface="Georgia" panose="02040502050405020303" pitchFamily="18" charset="0"/>
                <a:cs typeface="Segoe UI" panose="020B0502040204020203" pitchFamily="34" charset="0"/>
              </a:rPr>
              <a:t>model.fit</a:t>
            </a:r>
            <a:r>
              <a:rPr lang="en-US" sz="2400" spc="-5" dirty="0">
                <a:solidFill>
                  <a:srgbClr val="292929"/>
                </a:solidFill>
                <a:latin typeface="Georgia" panose="02040502050405020303" pitchFamily="18" charset="0"/>
                <a:cs typeface="Segoe UI" panose="020B0502040204020203" pitchFamily="34" charset="0"/>
              </a:rPr>
              <a:t> after constructing the model architecture (). We experimented with 32 and 64-batch sizes. When the batch size was set to 64 Our model performed better. And the precision remained constant after 15 epochs.</a:t>
            </a:r>
            <a:br>
              <a:rPr lang="en-US" sz="2400" spc="-5" dirty="0">
                <a:solidFill>
                  <a:srgbClr val="292929"/>
                </a:solidFill>
                <a:latin typeface="Georgia" panose="02040502050405020303" pitchFamily="18" charset="0"/>
                <a:cs typeface="Segoe UI" panose="020B0502040204020203" pitchFamily="34" charset="0"/>
              </a:rPr>
            </a:br>
            <a:br>
              <a:rPr lang="en-US" sz="2400" spc="-5" dirty="0">
                <a:solidFill>
                  <a:srgbClr val="292929"/>
                </a:solidFill>
                <a:latin typeface="Georgia" panose="02040502050405020303" pitchFamily="18" charset="0"/>
                <a:cs typeface="Segoe UI" panose="020B0502040204020203" pitchFamily="34" charset="0"/>
              </a:rPr>
            </a:br>
            <a:endParaRPr lang="en-US" sz="2400" spc="-5" dirty="0">
              <a:solidFill>
                <a:srgbClr val="292929"/>
              </a:solidFill>
              <a:latin typeface="Georgia" panose="02040502050405020303" pitchFamily="18" charset="0"/>
              <a:cs typeface="Segoe UI" panose="020B0502040204020203" pitchFamily="34"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53A07549-E847-4DB9-8D9E-E72E030E6DFB}"/>
              </a:ext>
            </a:extLst>
          </p:cNvPr>
          <p:cNvSpPr txBox="1"/>
          <p:nvPr/>
        </p:nvSpPr>
        <p:spPr>
          <a:xfrm>
            <a:off x="447608" y="454967"/>
            <a:ext cx="2667000" cy="461665"/>
          </a:xfrm>
          <a:prstGeom prst="rect">
            <a:avLst/>
          </a:prstGeom>
          <a:noFill/>
        </p:spPr>
        <p:txBody>
          <a:bodyPr wrap="square" rtlCol="1">
            <a:spAutoFit/>
          </a:bodyPr>
          <a:lstStyle/>
          <a:p>
            <a:pPr algn="l"/>
            <a:r>
              <a:rPr lang="en-US" sz="2400" b="1" kern="1600" dirty="0">
                <a:solidFill>
                  <a:srgbClr val="FF0000"/>
                </a:solidFill>
                <a:latin typeface="Cambria" panose="02040503050406030204" pitchFamily="18" charset="0"/>
              </a:rPr>
              <a:t>Algorithm:</a:t>
            </a:r>
            <a:endParaRPr lang="ar-SA" sz="2400" dirty="0"/>
          </a:p>
        </p:txBody>
      </p:sp>
    </p:spTree>
    <p:extLst>
      <p:ext uri="{BB962C8B-B14F-4D97-AF65-F5344CB8AC3E}">
        <p14:creationId xmlns:p14="http://schemas.microsoft.com/office/powerpoint/2010/main" val="677460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671101" y="1133476"/>
            <a:ext cx="5291685" cy="4095750"/>
          </a:xfrm>
        </p:spPr>
        <p:txBody>
          <a:bodyPr vert="horz" lIns="91440" tIns="45720" rIns="91440" bIns="45720" rtlCol="0" anchor="b">
            <a:normAutofit/>
          </a:bodyPr>
          <a:lstStyle/>
          <a:p>
            <a:pPr algn="l" rtl="0">
              <a:spcBef>
                <a:spcPts val="1200"/>
              </a:spcBef>
              <a:spcAft>
                <a:spcPts val="300"/>
              </a:spcAft>
            </a:pPr>
            <a:br>
              <a:rPr lang="en-US" sz="2000" b="1" kern="1600" dirty="0">
                <a:solidFill>
                  <a:srgbClr val="FF0000"/>
                </a:solidFill>
                <a:effectLst/>
                <a:latin typeface="Cambria" panose="02040503050406030204" pitchFamily="18" charset="0"/>
                <a:ea typeface="Times New Roman" panose="02020603050405020304" pitchFamily="18" charset="0"/>
              </a:rPr>
            </a:br>
            <a:br>
              <a:rPr lang="en-US" sz="2000" b="1" kern="1600" dirty="0">
                <a:effectLst/>
                <a:latin typeface="Cambria" panose="02040503050406030204" pitchFamily="18" charset="0"/>
                <a:ea typeface="Times New Roman" panose="02020603050405020304" pitchFamily="18" charset="0"/>
              </a:rPr>
            </a:br>
            <a:r>
              <a:rPr lang="en-US" sz="2000" b="1" kern="1600" dirty="0">
                <a:effectLst/>
                <a:latin typeface="Cambria" panose="02040503050406030204" pitchFamily="18" charset="0"/>
                <a:ea typeface="Times New Roman" panose="02020603050405020304" pitchFamily="18" charset="0"/>
              </a:rPr>
              <a:t>1- </a:t>
            </a:r>
            <a:r>
              <a:rPr lang="en-US" sz="24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and Pandas for data   manipulation</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2-</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Scikit-learn for modeling</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3-</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Matplotlib and Seaborn for plotting</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4-</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Keras</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b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2400" b="1" dirty="0">
                <a:solidFill>
                  <a:srgbClr val="24292F"/>
                </a:solidFill>
                <a:latin typeface="Calibri" panose="020F0502020204030204" pitchFamily="34" charset="0"/>
                <a:cs typeface="Times New Roman" panose="02020603050405020304" pitchFamily="18" charset="0"/>
              </a:rPr>
              <a:t>5-</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GB" sz="2400" dirty="0" err="1">
                <a:solidFill>
                  <a:srgbClr val="24292F"/>
                </a:solidFill>
                <a:latin typeface="Segoe UI" panose="020B0502040204020203" pitchFamily="34" charset="0"/>
                <a:cs typeface="Times New Roman" panose="02020603050405020304" pitchFamily="18" charset="0"/>
              </a:rPr>
              <a:t>Tkinter</a:t>
            </a:r>
            <a:r>
              <a:rPr lang="en-GB" sz="2400" dirty="0">
                <a:solidFill>
                  <a:srgbClr val="24292F"/>
                </a:solidFill>
                <a:latin typeface="Segoe UI" panose="020B0502040204020203" pitchFamily="34" charset="0"/>
                <a:cs typeface="Times New Roman" panose="02020603050405020304" pitchFamily="18" charset="0"/>
              </a:rPr>
              <a:t> :it</a:t>
            </a:r>
            <a:r>
              <a:rPr lang="en-US" sz="2400" dirty="0">
                <a:solidFill>
                  <a:srgbClr val="24292F"/>
                </a:solidFill>
                <a:latin typeface="Segoe UI" panose="020B0502040204020203" pitchFamily="34" charset="0"/>
                <a:cs typeface="Times New Roman" panose="02020603050405020304" pitchFamily="18" charset="0"/>
              </a:rPr>
              <a:t> is the standard GUI library for Python</a:t>
            </a:r>
            <a:br>
              <a:rPr lang="en-US" sz="2400" dirty="0">
                <a:solidFill>
                  <a:srgbClr val="24292F"/>
                </a:solidFill>
                <a:latin typeface="Segoe UI" panose="020B0502040204020203" pitchFamily="34" charset="0"/>
                <a:cs typeface="Times New Roman" panose="02020603050405020304" pitchFamily="18" charset="0"/>
              </a:rPr>
            </a:br>
            <a:endParaRPr lang="en-US" sz="2400" dirty="0">
              <a:solidFill>
                <a:srgbClr val="24292F"/>
              </a:solidFill>
              <a:latin typeface="Segoe UI" panose="020B0502040204020203" pitchFamily="34" charset="0"/>
              <a:cs typeface="Times New Roman" panose="020206030504050203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72DA578D-578D-4ADC-B622-E4602B72E6EC}"/>
              </a:ext>
            </a:extLst>
          </p:cNvPr>
          <p:cNvSpPr txBox="1"/>
          <p:nvPr/>
        </p:nvSpPr>
        <p:spPr>
          <a:xfrm>
            <a:off x="1028700" y="723900"/>
            <a:ext cx="2371725" cy="461665"/>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Tools:</a:t>
            </a:r>
            <a:endParaRPr lang="ar-SA" sz="2400" dirty="0"/>
          </a:p>
        </p:txBody>
      </p:sp>
    </p:spTree>
    <p:extLst>
      <p:ext uri="{BB962C8B-B14F-4D97-AF65-F5344CB8AC3E}">
        <p14:creationId xmlns:p14="http://schemas.microsoft.com/office/powerpoint/2010/main" val="2074139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468765" y="1133476"/>
            <a:ext cx="5417685" cy="3152774"/>
          </a:xfrm>
        </p:spPr>
        <p:txBody>
          <a:bodyPr vert="horz" lIns="91440" tIns="45720" rIns="91440" bIns="45720" rtlCol="0" anchor="b">
            <a:noAutofit/>
          </a:bodyPr>
          <a:lstStyle/>
          <a:p>
            <a:pPr algn="l" rtl="0">
              <a:spcBef>
                <a:spcPts val="1200"/>
              </a:spcBef>
              <a:spcAft>
                <a:spcPts val="300"/>
              </a:spcAft>
            </a:pPr>
            <a:r>
              <a:rPr lang="en-US" sz="24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rPr>
              <a:t>This project presented a convolutional neural network implementation used for traffic signs classification. The applied methodology has shown significant result with an average validation accuracy of 96% which  </a:t>
            </a:r>
            <a:r>
              <a:rPr lang="ar-SA" altLang="ar-SA" sz="2400" dirty="0">
                <a:solidFill>
                  <a:srgbClr val="202124"/>
                </a:solidFill>
                <a:latin typeface="inherit"/>
              </a:rPr>
              <a:t>means that the model has been selected correctly</a:t>
            </a:r>
            <a:r>
              <a:rPr lang="ar-SA" altLang="ar-SA" sz="900" dirty="0"/>
              <a:t> </a:t>
            </a:r>
            <a:br>
              <a:rPr lang="ar-SA" altLang="ar-SA" sz="2000" dirty="0">
                <a:latin typeface="Arial" panose="020B0604020202020204" pitchFamily="34" charset="0"/>
              </a:rPr>
            </a:br>
            <a:endParaRPr lang="en-US" sz="24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72DA578D-578D-4ADC-B622-E4602B72E6EC}"/>
              </a:ext>
            </a:extLst>
          </p:cNvPr>
          <p:cNvSpPr txBox="1"/>
          <p:nvPr/>
        </p:nvSpPr>
        <p:spPr>
          <a:xfrm>
            <a:off x="668053" y="671811"/>
            <a:ext cx="2371725" cy="461665"/>
          </a:xfrm>
          <a:prstGeom prst="rect">
            <a:avLst/>
          </a:prstGeom>
          <a:noFill/>
        </p:spPr>
        <p:txBody>
          <a:bodyPr wrap="square" rtlCol="1">
            <a:spAutoFit/>
          </a:bodyPr>
          <a:lstStyle/>
          <a:p>
            <a:pPr algn="l"/>
            <a:r>
              <a:rPr lang="en-GB" sz="2400" b="1" kern="1600" dirty="0">
                <a:solidFill>
                  <a:srgbClr val="FF0000"/>
                </a:solidFill>
                <a:latin typeface="Cambria" panose="02040503050406030204" pitchFamily="18" charset="0"/>
                <a:ea typeface="Times New Roman" panose="02020603050405020304" pitchFamily="18" charset="0"/>
              </a:rPr>
              <a:t>Result:</a:t>
            </a:r>
          </a:p>
        </p:txBody>
      </p:sp>
      <p:sp>
        <p:nvSpPr>
          <p:cNvPr id="7" name="Rectangle 3">
            <a:extLst>
              <a:ext uri="{FF2B5EF4-FFF2-40B4-BE49-F238E27FC236}">
                <a16:creationId xmlns:a16="http://schemas.microsoft.com/office/drawing/2014/main" id="{A6D624D5-8CC0-4D0D-833B-14F8D9D7DFD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791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316</Words>
  <Application>Microsoft Office PowerPoint</Application>
  <PresentationFormat>شاشة عريضة</PresentationFormat>
  <Paragraphs>24</Paragraphs>
  <Slides>9</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9</vt:i4>
      </vt:variant>
    </vt:vector>
  </HeadingPairs>
  <TitlesOfParts>
    <vt:vector size="19" baseType="lpstr">
      <vt:lpstr>-apple-system</vt:lpstr>
      <vt:lpstr>Arial</vt:lpstr>
      <vt:lpstr>Calibri</vt:lpstr>
      <vt:lpstr>Calibri Light</vt:lpstr>
      <vt:lpstr>Cambria</vt:lpstr>
      <vt:lpstr>Georgia</vt:lpstr>
      <vt:lpstr>inherit</vt:lpstr>
      <vt:lpstr>Segoe UI</vt:lpstr>
      <vt:lpstr>Verdana</vt:lpstr>
      <vt:lpstr>نسق Office</vt:lpstr>
      <vt:lpstr>TRAFFIC SIGNS RECONATION</vt:lpstr>
      <vt:lpstr>The purpose of this project was to build a traffic sign recognition application using knowledge acquired from deep neural networks (DNN) and convolutional neural networks (CNN). A CNN model was built, trained and validated, so it can classify traffic sign images using Tensorflow and the GTSDS. Finally, the model was tested on German Traffic signs from the internet.</vt:lpstr>
      <vt:lpstr> In this Python project, we’ll create a deep neural network model that can categorize traffic signals in an image into several groups. We can read and understand traffic signs using our model, which is a critical duty for all autonomous vehicles</vt:lpstr>
      <vt:lpstr>    </vt:lpstr>
      <vt:lpstr>    </vt:lpstr>
      <vt:lpstr>    </vt:lpstr>
      <vt:lpstr> Feature Engineering  Converting categorical features into numerical features.   Models I used convolutional neural network.  Model Evaluation and Selection: we trained the model using model.fit after constructing the model architecture (). We experimented with 32 and 64-batch sizes. When the batch size was set to 64 Our model performed better. And the precision remained constant after 15 epochs.  </vt:lpstr>
      <vt:lpstr>  1- Numpy and Pandas for data   manipulation 2- Scikit-learn for modeling 3- Matplotlib and Seaborn for plotting 4- Keras  5- Tkinter :it is the standard GUI library for Python </vt:lpstr>
      <vt:lpstr>This project presented a convolutional neural network implementation used for traffic signs classification. The applied methodology has shown significant result with an average validation accuracy of 96% which  means that the model has been selected correctly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sarah abdullrahman mohmmed alrsheed</dc:creator>
  <cp:lastModifiedBy>sarah abdullrahman mohmmed alrsheed</cp:lastModifiedBy>
  <cp:revision>10</cp:revision>
  <dcterms:created xsi:type="dcterms:W3CDTF">2021-12-11T10:04:28Z</dcterms:created>
  <dcterms:modified xsi:type="dcterms:W3CDTF">2021-12-15T22:43:34Z</dcterms:modified>
</cp:coreProperties>
</file>