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31"/>
  </p:notesMasterIdLst>
  <p:sldIdLst>
    <p:sldId id="2146846962" r:id="rId6"/>
    <p:sldId id="2146846963" r:id="rId7"/>
    <p:sldId id="2146846981" r:id="rId8"/>
    <p:sldId id="2146846964" r:id="rId9"/>
    <p:sldId id="2146846965" r:id="rId10"/>
    <p:sldId id="2146846983" r:id="rId11"/>
    <p:sldId id="2146846980" r:id="rId12"/>
    <p:sldId id="2146846982" r:id="rId13"/>
    <p:sldId id="2146846984" r:id="rId14"/>
    <p:sldId id="2146846985" r:id="rId15"/>
    <p:sldId id="2146846979" r:id="rId16"/>
    <p:sldId id="2146846966" r:id="rId17"/>
    <p:sldId id="2146846967" r:id="rId18"/>
    <p:sldId id="2146846968" r:id="rId19"/>
    <p:sldId id="2146846969" r:id="rId20"/>
    <p:sldId id="2146846970" r:id="rId21"/>
    <p:sldId id="2146846971" r:id="rId22"/>
    <p:sldId id="2146846972" r:id="rId23"/>
    <p:sldId id="2146846973" r:id="rId24"/>
    <p:sldId id="2146846974" r:id="rId25"/>
    <p:sldId id="2146846975" r:id="rId26"/>
    <p:sldId id="2146846976" r:id="rId27"/>
    <p:sldId id="2146846977" r:id="rId28"/>
    <p:sldId id="2146846978" r:id="rId29"/>
    <p:sldId id="21468469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2AB44C-2114-009D-0894-B386D41A7B24}" name="Adam Smith" initials="AS" userId="Adam Smith" providerId="None"/>
  <p188:author id="{A1990F91-05C1-2B86-9EEC-BF5108B7D126}" name="Nicholas Kroll" initials="NK" userId="S::Nicholas.Kroll@england.nhs.uk::72927ad0-5be3-4126-a7b0-a045a8abe2b7" providerId="AD"/>
  <p188:author id="{EE0F6AB1-E0F6-0DD8-FC9A-76E33B8AAE94}" name="Samantha Riley" initials="SR" userId="S::samantha.riley1@england.nhs.uk::6c25f977-be38-4c5d-8994-207ea261a52f" providerId="AD"/>
  <p188:author id="{CB8C05DA-E461-5CCB-FCA5-67BB7398928C}" name="Adam Smith" initials="" userId="S::adam.smith@england.nhs.uk::fba175aa-d509-4477-a25e-3b5a4b86c7f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3DD59"/>
    <a:srgbClr val="005EB8"/>
    <a:srgbClr val="FF6600"/>
    <a:srgbClr val="A6A6A6"/>
    <a:srgbClr val="D9D9D9"/>
    <a:srgbClr val="99C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4FA0-4730-4327-BCC0-AF03A89BE8BD}" v="85" dt="2024-08-01T15:51:55.197"/>
    <p1510:client id="{4D3CD954-22C4-469F-BA13-A7AE15F8288C}" v="7" dt="2024-08-02T14:20:42.299"/>
    <p1510:client id="{A76A0970-D310-42CC-AC28-E4DD5676DBA7}" v="1138" dt="2024-08-02T12:17:38.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B0A7C-9A0B-4FCF-B7CC-749647BBA026}" type="datetimeFigureOut">
              <a:rPr lang="en-GB" smtClean="0"/>
              <a:t>02/08/2024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39A20-4D3F-4947-8A6A-4AAE620CCA2E}" type="slidenum">
              <a:rPr lang="en-GB" smtClean="0"/>
              <a:t>‹#›</a:t>
            </a:fld>
            <a:endParaRPr lang="en-GB"/>
          </a:p>
        </p:txBody>
      </p:sp>
    </p:spTree>
    <p:extLst>
      <p:ext uri="{BB962C8B-B14F-4D97-AF65-F5344CB8AC3E}">
        <p14:creationId xmlns:p14="http://schemas.microsoft.com/office/powerpoint/2010/main" val="224901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Standard title slide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41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80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54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73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02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40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60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76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39A-0987-9BE1-FCBF-1924E6FC0960}"/>
              </a:ext>
            </a:extLst>
          </p:cNvPr>
          <p:cNvSpPr>
            <a:spLocks noGrp="1"/>
          </p:cNvSpPr>
          <p:nvPr>
            <p:ph type="ctrTitle"/>
          </p:nvPr>
        </p:nvSpPr>
        <p:spPr>
          <a:xfrm>
            <a:off x="1524000" y="1122363"/>
            <a:ext cx="9144000" cy="2387600"/>
          </a:xfrm>
        </p:spPr>
        <p:txBody>
          <a:bodyPr anchor="ctr"/>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DCA6ED3-0CE9-2BC2-54EA-6154D4B00322}"/>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5" name="Footer Placeholder 4">
            <a:extLst>
              <a:ext uri="{FF2B5EF4-FFF2-40B4-BE49-F238E27FC236}">
                <a16:creationId xmlns:a16="http://schemas.microsoft.com/office/drawing/2014/main" id="{20251D7A-DD24-9B26-5EC1-18AAB9D8C1CD}"/>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4F404F69-D7C7-04B4-BD5D-26B882C45D8F}"/>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409839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8265-A80C-A126-1E9F-F93EF693CBB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9478A38-3FD4-86EE-9A58-D6BC2669478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1E5476-2198-08AE-5D5D-2F82692680BE}"/>
              </a:ext>
            </a:extLst>
          </p:cNvPr>
          <p:cNvSpPr>
            <a:spLocks noGrp="1"/>
          </p:cNvSpPr>
          <p:nvPr>
            <p:ph type="dt" sz="half" idx="10"/>
          </p:nvPr>
        </p:nvSpPr>
        <p:spPr>
          <a:xfrm>
            <a:off x="838200" y="6356350"/>
            <a:ext cx="2743200" cy="365125"/>
          </a:xfrm>
          <a:prstGeom prst="rect">
            <a:avLst/>
          </a:prstGeom>
        </p:spPr>
        <p:txBody>
          <a:bodyPr/>
          <a:lstStyle/>
          <a:p>
            <a:fld id="{2F4EA046-5DDD-43E0-A3BA-90499DFBB643}" type="datetime1">
              <a:rPr lang="en-GB" smtClean="0"/>
              <a:t>02/08/2024</a:t>
            </a:fld>
            <a:endParaRPr lang="en-GB"/>
          </a:p>
        </p:txBody>
      </p:sp>
      <p:sp>
        <p:nvSpPr>
          <p:cNvPr id="5" name="Footer Placeholder 4">
            <a:extLst>
              <a:ext uri="{FF2B5EF4-FFF2-40B4-BE49-F238E27FC236}">
                <a16:creationId xmlns:a16="http://schemas.microsoft.com/office/drawing/2014/main" id="{4F613E54-ABC6-1970-28CC-4EB7924790CE}"/>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5DD99206-2101-39B9-0ADE-00B87FD34DE0}"/>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700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9AC8A-734D-75B3-4C3D-AC47B398089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D40753A-AF58-72DF-468C-DA6D04B1FA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C4913DB-9E08-958E-7E31-3F47D1931868}"/>
              </a:ext>
            </a:extLst>
          </p:cNvPr>
          <p:cNvSpPr>
            <a:spLocks noGrp="1"/>
          </p:cNvSpPr>
          <p:nvPr>
            <p:ph type="dt" sz="half" idx="10"/>
          </p:nvPr>
        </p:nvSpPr>
        <p:spPr>
          <a:xfrm>
            <a:off x="838200" y="6356350"/>
            <a:ext cx="2743200" cy="365125"/>
          </a:xfrm>
          <a:prstGeom prst="rect">
            <a:avLst/>
          </a:prstGeom>
        </p:spPr>
        <p:txBody>
          <a:bodyPr/>
          <a:lstStyle/>
          <a:p>
            <a:fld id="{C56ACF38-7660-420F-ADC2-28FA41BB491A}" type="datetime1">
              <a:rPr lang="en-GB" smtClean="0"/>
              <a:t>02/08/2024</a:t>
            </a:fld>
            <a:endParaRPr lang="en-GB"/>
          </a:p>
        </p:txBody>
      </p:sp>
      <p:sp>
        <p:nvSpPr>
          <p:cNvPr id="5" name="Footer Placeholder 4">
            <a:extLst>
              <a:ext uri="{FF2B5EF4-FFF2-40B4-BE49-F238E27FC236}">
                <a16:creationId xmlns:a16="http://schemas.microsoft.com/office/drawing/2014/main" id="{878EFCF2-1CAE-FF9F-F897-1DADC1FDDDB9}"/>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7DA1C588-2ECA-75AB-66F6-EA2F3C6E05A6}"/>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19174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ubhead, Three columns">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761689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ront title slide">
    <p:bg>
      <p:bgPr>
        <a:solidFill>
          <a:srgbClr val="F6F8F8"/>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98E9D71-498A-0294-DB92-FA8A45963CA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330720" y="-508517"/>
            <a:ext cx="11319578" cy="8005665"/>
          </a:xfrm>
          <a:prstGeom prst="rect">
            <a:avLst/>
          </a:prstGeom>
        </p:spPr>
      </p:pic>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1002268"/>
            <a:ext cx="4643853" cy="2507695"/>
          </a:xfrm>
          <a:prstGeom prst="rect">
            <a:avLst/>
          </a:prstGeom>
        </p:spPr>
        <p:txBody>
          <a:bodyPr lIns="0" tIns="0" rIns="0" bIns="0" anchor="b">
            <a:noAutofit/>
          </a:bodyPr>
          <a:lstStyle>
            <a:lvl1pPr algn="l">
              <a:defRPr sz="5400" b="1" spc="-30" baseline="0">
                <a:solidFill>
                  <a:schemeClr val="tx1"/>
                </a:solidFill>
              </a:defRPr>
            </a:lvl1pPr>
          </a:lstStyle>
          <a:p>
            <a:r>
              <a:rPr lang="en-GB"/>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28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a:p>
        </p:txBody>
      </p:sp>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GB"/>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a:p>
        </p:txBody>
      </p:sp>
      <p:pic>
        <p:nvPicPr>
          <p:cNvPr id="9" name="Picture 8" descr="Logo&#10;&#10;Description automatically generated">
            <a:extLst>
              <a:ext uri="{FF2B5EF4-FFF2-40B4-BE49-F238E27FC236}">
                <a16:creationId xmlns:a16="http://schemas.microsoft.com/office/drawing/2014/main" id="{28D04FEF-6120-D9DF-6018-2393FD137B8B}"/>
              </a:ext>
            </a:extLst>
          </p:cNvPr>
          <p:cNvPicPr>
            <a:picLocks noChangeAspect="1"/>
          </p:cNvPicPr>
          <p:nvPr userDrawn="1"/>
        </p:nvPicPr>
        <p:blipFill>
          <a:blip r:embed="rId3"/>
          <a:stretch>
            <a:fillRect/>
          </a:stretch>
        </p:blipFill>
        <p:spPr>
          <a:xfrm>
            <a:off x="10551045" y="364425"/>
            <a:ext cx="1208955" cy="979789"/>
          </a:xfrm>
          <a:prstGeom prst="rect">
            <a:avLst/>
          </a:prstGeom>
        </p:spPr>
      </p:pic>
    </p:spTree>
    <p:extLst>
      <p:ext uri="{BB962C8B-B14F-4D97-AF65-F5344CB8AC3E}">
        <p14:creationId xmlns:p14="http://schemas.microsoft.com/office/powerpoint/2010/main" val="3267567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5138" y="414734"/>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Content Placeholder 2"/>
          <p:cNvSpPr>
            <a:spLocks noGrp="1"/>
          </p:cNvSpPr>
          <p:nvPr>
            <p:ph idx="1" hasCustomPrompt="1"/>
          </p:nvPr>
        </p:nvSpPr>
        <p:spPr>
          <a:xfrm>
            <a:off x="375138" y="1415778"/>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198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 uri="{C183D7F6-B498-43B3-948B-1728B52AA6E4}">
                <adec:decorative xmlns:adec="http://schemas.microsoft.com/office/drawing/2017/decorative" val="1"/>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 uri="{C183D7F6-B498-43B3-948B-1728B52AA6E4}">
                <adec:decorative xmlns:adec="http://schemas.microsoft.com/office/drawing/2017/decorative" val="1"/>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 uri="{C183D7F6-B498-43B3-948B-1728B52AA6E4}">
                <adec:decorative xmlns:adec="http://schemas.microsoft.com/office/drawing/2017/decorative" val="1"/>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 uri="{C183D7F6-B498-43B3-948B-1728B52AA6E4}">
                <adec:decorative xmlns:adec="http://schemas.microsoft.com/office/drawing/2017/decorative" val="1"/>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 uri="{C183D7F6-B498-43B3-948B-1728B52AA6E4}">
                <adec:decorative xmlns:adec="http://schemas.microsoft.com/office/drawing/2017/decorative" val="1"/>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 uri="{C183D7F6-B498-43B3-948B-1728B52AA6E4}">
                <adec:decorative xmlns:adec="http://schemas.microsoft.com/office/drawing/2017/decorative" val="1"/>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 uri="{C183D7F6-B498-43B3-948B-1728B52AA6E4}">
                <adec:decorative xmlns:adec="http://schemas.microsoft.com/office/drawing/2017/decorative" val="1"/>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 uri="{C183D7F6-B498-43B3-948B-1728B52AA6E4}">
                <adec:decorative xmlns:adec="http://schemas.microsoft.com/office/drawing/2017/decorative" val="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 uri="{C183D7F6-B498-43B3-948B-1728B52AA6E4}">
                <adec:decorative xmlns:adec="http://schemas.microsoft.com/office/drawing/2017/decorative" val="1"/>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 uri="{C183D7F6-B498-43B3-948B-1728B52AA6E4}">
                <adec:decorative xmlns:adec="http://schemas.microsoft.com/office/drawing/2017/decorative" val="1"/>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 uri="{C183D7F6-B498-43B3-948B-1728B52AA6E4}">
                <adec:decorative xmlns:adec="http://schemas.microsoft.com/office/drawing/2017/decorative" val="1"/>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 uri="{C183D7F6-B498-43B3-948B-1728B52AA6E4}">
                <adec:decorative xmlns:adec="http://schemas.microsoft.com/office/drawing/2017/decorative" val="1"/>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 uri="{C183D7F6-B498-43B3-948B-1728B52AA6E4}">
                <adec:decorative xmlns:adec="http://schemas.microsoft.com/office/drawing/2017/decorative" val="1"/>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 uri="{C183D7F6-B498-43B3-948B-1728B52AA6E4}">
                <adec:decorative xmlns:adec="http://schemas.microsoft.com/office/drawing/2017/decorative" val="1"/>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 uri="{C183D7F6-B498-43B3-948B-1728B52AA6E4}">
                <adec:decorative xmlns:adec="http://schemas.microsoft.com/office/drawing/2017/decorative" val="1"/>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 uri="{C183D7F6-B498-43B3-948B-1728B52AA6E4}">
                <adec:decorative xmlns:adec="http://schemas.microsoft.com/office/drawing/2017/decorative" val="1"/>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 uri="{C183D7F6-B498-43B3-948B-1728B52AA6E4}">
                <adec:decorative xmlns:adec="http://schemas.microsoft.com/office/drawing/2017/decorative" val="1"/>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 uri="{C183D7F6-B498-43B3-948B-1728B52AA6E4}">
                <adec:decorative xmlns:adec="http://schemas.microsoft.com/office/drawing/2017/decorative" val="1"/>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 uri="{C183D7F6-B498-43B3-948B-1728B52AA6E4}">
                <adec:decorative xmlns:adec="http://schemas.microsoft.com/office/drawing/2017/decorative" val="1"/>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 uri="{C183D7F6-B498-43B3-948B-1728B52AA6E4}">
                <adec:decorative xmlns:adec="http://schemas.microsoft.com/office/drawing/2017/decorative" val="1"/>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 uri="{C183D7F6-B498-43B3-948B-1728B52AA6E4}">
                <adec:decorative xmlns:adec="http://schemas.microsoft.com/office/drawing/2017/decorative" val="1"/>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 uri="{C183D7F6-B498-43B3-948B-1728B52AA6E4}">
                <adec:decorative xmlns:adec="http://schemas.microsoft.com/office/drawing/2017/decorative" val="1"/>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D1CDB1A-8B42-520A-323D-5D120AA42E9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789602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bg>
      <p:bgPr>
        <a:solidFill>
          <a:srgbClr val="F6F8F8"/>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 uri="{C183D7F6-B498-43B3-948B-1728B52AA6E4}">
                <adec:decorative xmlns:adec="http://schemas.microsoft.com/office/drawing/2017/decorative" val="1"/>
              </a:ext>
            </a:extLst>
          </p:cNvPr>
          <p:cNvSpPr/>
          <p:nvPr userDrawn="1"/>
        </p:nvSpPr>
        <p:spPr>
          <a:xfrm>
            <a:off x="5122911"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 uri="{C183D7F6-B498-43B3-948B-1728B52AA6E4}">
                <adec:decorative xmlns:adec="http://schemas.microsoft.com/office/drawing/2017/decorative" val="1"/>
              </a:ext>
            </a:extLst>
          </p:cNvPr>
          <p:cNvSpPr/>
          <p:nvPr userDrawn="1"/>
        </p:nvSpPr>
        <p:spPr>
          <a:xfrm>
            <a:off x="7474153"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 uri="{C183D7F6-B498-43B3-948B-1728B52AA6E4}">
                <adec:decorative xmlns:adec="http://schemas.microsoft.com/office/drawing/2017/decorative" val="1"/>
              </a:ext>
            </a:extLst>
          </p:cNvPr>
          <p:cNvSpPr/>
          <p:nvPr userDrawn="1"/>
        </p:nvSpPr>
        <p:spPr>
          <a:xfrm>
            <a:off x="9825395"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569F651-3737-5832-DC5A-9DB8A57B6C7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5" name="Title 1">
            <a:extLst>
              <a:ext uri="{FF2B5EF4-FFF2-40B4-BE49-F238E27FC236}">
                <a16:creationId xmlns:a16="http://schemas.microsoft.com/office/drawing/2014/main" id="{A1CA835D-248C-29AB-B7DE-5AD7C7D2A867}"/>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Tree>
    <p:extLst>
      <p:ext uri="{BB962C8B-B14F-4D97-AF65-F5344CB8AC3E}">
        <p14:creationId xmlns:p14="http://schemas.microsoft.com/office/powerpoint/2010/main" val="3271403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B79D01-2A70-DAF1-6A65-BC0424C2FE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cxnSp>
        <p:nvCxnSpPr>
          <p:cNvPr id="12" name="Straight Connector 11">
            <a:extLst>
              <a:ext uri="{FF2B5EF4-FFF2-40B4-BE49-F238E27FC236}">
                <a16:creationId xmlns:a16="http://schemas.microsoft.com/office/drawing/2014/main" id="{18E2133D-2149-6B45-BEAB-A2D5E225B5AD}"/>
              </a:ext>
              <a:ext uri="{C183D7F6-B498-43B3-948B-1728B52AA6E4}">
                <adec:decorative xmlns:adec="http://schemas.microsoft.com/office/drawing/2017/decorative" val="1"/>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146657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17968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eading, subhead, bullets one column">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4CD5CE1C-46DF-8846-A4A0-E19A9CC397B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4955267-CD3E-4484-1B20-32E90EB4EDC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880665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24AA-3B1F-143E-813C-C719D657EDFC}"/>
              </a:ext>
            </a:extLst>
          </p:cNvPr>
          <p:cNvSpPr>
            <a:spLocks noGrp="1"/>
          </p:cNvSpPr>
          <p:nvPr>
            <p:ph type="title"/>
          </p:nvPr>
        </p:nvSpPr>
        <p:spPr>
          <a:xfrm>
            <a:off x="251999" y="252000"/>
            <a:ext cx="10080000" cy="540000"/>
          </a:xfrm>
        </p:spPr>
        <p:txBody>
          <a:bodyPr>
            <a:normAutofit/>
          </a:bodyPr>
          <a:lstStyle>
            <a:lvl1pPr>
              <a:defRPr sz="3200">
                <a:solidFill>
                  <a:srgbClr val="005EB8"/>
                </a:solidFill>
              </a:defRPr>
            </a:lvl1pPr>
          </a:lstStyle>
          <a:p>
            <a:r>
              <a:rPr lang="en-GB"/>
              <a:t>Click to edit Master title style</a:t>
            </a:r>
          </a:p>
        </p:txBody>
      </p:sp>
      <p:sp>
        <p:nvSpPr>
          <p:cNvPr id="3" name="Content Placeholder 2">
            <a:extLst>
              <a:ext uri="{FF2B5EF4-FFF2-40B4-BE49-F238E27FC236}">
                <a16:creationId xmlns:a16="http://schemas.microsoft.com/office/drawing/2014/main" id="{861B97FF-C65D-B8D8-D0B1-D238E43E49D3}"/>
              </a:ext>
            </a:extLst>
          </p:cNvPr>
          <p:cNvSpPr>
            <a:spLocks noGrp="1"/>
          </p:cNvSpPr>
          <p:nvPr>
            <p:ph idx="1"/>
          </p:nvPr>
        </p:nvSpPr>
        <p:spPr>
          <a:xfrm>
            <a:off x="251998" y="1008000"/>
            <a:ext cx="11664000" cy="5076000"/>
          </a:xfrm>
        </p:spPr>
        <p:txBody>
          <a:bodyPr/>
          <a:lstStyle>
            <a:lvl1pPr>
              <a:defRPr sz="24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7F815014-AADE-29B1-9211-716210BC29B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043B822A-E2A7-BADC-9046-490F4B74245E}"/>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17545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slide with image A">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a:t>Headline over a number of lines,</a:t>
            </a:r>
            <a:br>
              <a:rPr lang="en-GB"/>
            </a:br>
            <a:r>
              <a:rPr lang="en-GB"/>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Tree>
    <p:extLst>
      <p:ext uri="{BB962C8B-B14F-4D97-AF65-F5344CB8AC3E}">
        <p14:creationId xmlns:p14="http://schemas.microsoft.com/office/powerpoint/2010/main" val="3351814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Grid Boxes 4UP Gre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44FF8-F4E4-0514-77D0-8D8D69F9337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4" name="Rectangle: Top Corners Rounded 3">
            <a:extLst>
              <a:ext uri="{FF2B5EF4-FFF2-40B4-BE49-F238E27FC236}">
                <a16:creationId xmlns:a16="http://schemas.microsoft.com/office/drawing/2014/main" id="{B540671A-ED56-3548-A508-080ABBDB5E58}"/>
              </a:ext>
              <a:ext uri="{C183D7F6-B498-43B3-948B-1728B52AA6E4}">
                <adec:decorative xmlns:adec="http://schemas.microsoft.com/office/drawing/2017/decorative" val="1"/>
              </a:ext>
            </a:extLst>
          </p:cNvPr>
          <p:cNvSpPr/>
          <p:nvPr userDrawn="1"/>
        </p:nvSpPr>
        <p:spPr>
          <a:xfrm>
            <a:off x="227772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2277721"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6231884"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6231884"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2277721"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2277721"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6239447"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6231884"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cxnSp>
        <p:nvCxnSpPr>
          <p:cNvPr id="7" name="Straight Connector 6">
            <a:extLst>
              <a:ext uri="{FF2B5EF4-FFF2-40B4-BE49-F238E27FC236}">
                <a16:creationId xmlns:a16="http://schemas.microsoft.com/office/drawing/2014/main" id="{7DBEB741-20EA-C36A-7EF8-DE1CD1F1A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3590066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Grid Boxes 2UP Gre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2000"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 uri="{C183D7F6-B498-43B3-948B-1728B52AA6E4}">
                <adec:decorative xmlns:adec="http://schemas.microsoft.com/office/drawing/2017/decorative" val="1"/>
              </a:ext>
            </a:extLst>
          </p:cNvPr>
          <p:cNvSpPr/>
          <p:nvPr userDrawn="1"/>
        </p:nvSpPr>
        <p:spPr>
          <a:xfrm>
            <a:off x="4324378"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pic>
        <p:nvPicPr>
          <p:cNvPr id="3" name="Picture 2">
            <a:extLst>
              <a:ext uri="{FF2B5EF4-FFF2-40B4-BE49-F238E27FC236}">
                <a16:creationId xmlns:a16="http://schemas.microsoft.com/office/drawing/2014/main" id="{6FD787DC-00EF-B13A-FE97-CE51273E86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5" name="Straight Connector 4">
            <a:extLst>
              <a:ext uri="{FF2B5EF4-FFF2-40B4-BE49-F238E27FC236}">
                <a16:creationId xmlns:a16="http://schemas.microsoft.com/office/drawing/2014/main" id="{20783BA3-377B-7D8A-0B7B-91C314676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0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Grid, Titles 4UP Grey">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205929B3-ED58-E54F-B724-E24FB5F163DF}"/>
              </a:ext>
              <a:ext uri="{C183D7F6-B498-43B3-948B-1728B52AA6E4}">
                <adec:decorative xmlns:adec="http://schemas.microsoft.com/office/drawing/2017/decorative" val="1"/>
              </a:ext>
            </a:extLst>
          </p:cNvPr>
          <p:cNvSpPr/>
          <p:nvPr userDrawn="1"/>
        </p:nvSpPr>
        <p:spPr>
          <a:xfrm>
            <a:off x="43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9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43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439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9" name="Straight Connector 28">
            <a:extLst>
              <a:ext uri="{FF2B5EF4-FFF2-40B4-BE49-F238E27FC236}">
                <a16:creationId xmlns:a16="http://schemas.microsoft.com/office/drawing/2014/main" id="{59357DCD-A469-B34A-A880-D744CA731C1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A4CC6C-41AA-2D50-A8B9-63559566F41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359625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rgbClr val="F6F8F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left aligned text over multiple lines. Try to keep</a:t>
            </a:r>
            <a:br>
              <a:rPr lang="en-GB"/>
            </a:br>
            <a:r>
              <a:rPr lang="en-GB"/>
              <a:t>it to four lines if </a:t>
            </a:r>
            <a:r>
              <a:rPr lang="en-GB" err="1"/>
              <a:t>poss</a:t>
            </a:r>
            <a:r>
              <a:rPr lang="en-GB"/>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B43FE3F0-85CD-934D-A3A3-CF2B78D73A35}"/>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A86FEEE-9136-D68E-6360-B4FDD6D917D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84025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6" name="Text Placeholder 7">
            <a:extLst>
              <a:ext uri="{FF2B5EF4-FFF2-40B4-BE49-F238E27FC236}">
                <a16:creationId xmlns:a16="http://schemas.microsoft.com/office/drawing/2014/main" id="{D43F37B1-1F8A-2CA4-9D19-C0E420FB42AE}"/>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8" name="Content Placeholder 2">
            <a:extLst>
              <a:ext uri="{FF2B5EF4-FFF2-40B4-BE49-F238E27FC236}">
                <a16:creationId xmlns:a16="http://schemas.microsoft.com/office/drawing/2014/main" id="{7F337CE4-9082-D695-8AD8-89148114EBDF}"/>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Tree>
    <p:extLst>
      <p:ext uri="{BB962C8B-B14F-4D97-AF65-F5344CB8AC3E}">
        <p14:creationId xmlns:p14="http://schemas.microsoft.com/office/powerpoint/2010/main" val="255286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 y="0"/>
            <a:ext cx="12191998" cy="6857999"/>
          </a:xfrm>
          <a:prstGeom prst="rect">
            <a:avLst/>
          </a:prstGeom>
        </p:spPr>
      </p:pic>
      <p:sp>
        <p:nvSpPr>
          <p:cNvPr id="3" name="Text Placeholder 7">
            <a:extLst>
              <a:ext uri="{FF2B5EF4-FFF2-40B4-BE49-F238E27FC236}">
                <a16:creationId xmlns:a16="http://schemas.microsoft.com/office/drawing/2014/main" id="{BA16B251-D1BB-394C-319F-40E8F04D7FB9}"/>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Content Placeholder 2">
            <a:extLst>
              <a:ext uri="{FF2B5EF4-FFF2-40B4-BE49-F238E27FC236}">
                <a16:creationId xmlns:a16="http://schemas.microsoft.com/office/drawing/2014/main" id="{4542D69F-C459-8ECE-06A1-66E418FF3EC1}"/>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Tree>
    <p:extLst>
      <p:ext uri="{BB962C8B-B14F-4D97-AF65-F5344CB8AC3E}">
        <p14:creationId xmlns:p14="http://schemas.microsoft.com/office/powerpoint/2010/main" val="390569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Quote and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96E5-15CA-15E3-1E10-32B3D19927E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6" name="Picture Placeholder 6">
            <a:extLst>
              <a:ext uri="{FF2B5EF4-FFF2-40B4-BE49-F238E27FC236}">
                <a16:creationId xmlns:a16="http://schemas.microsoft.com/office/drawing/2014/main" id="{652C93B3-5A12-5AAD-2ACF-93939EE7FBF5}"/>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4" name="Content Placeholder 2">
            <a:extLst>
              <a:ext uri="{FF2B5EF4-FFF2-40B4-BE49-F238E27FC236}">
                <a16:creationId xmlns:a16="http://schemas.microsoft.com/office/drawing/2014/main" id="{7558B23E-2241-0C04-DC3A-1FCFC1EF8A24}"/>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“Add quote text here”</a:t>
            </a:r>
          </a:p>
        </p:txBody>
      </p:sp>
    </p:spTree>
    <p:extLst>
      <p:ext uri="{BB962C8B-B14F-4D97-AF65-F5344CB8AC3E}">
        <p14:creationId xmlns:p14="http://schemas.microsoft.com/office/powerpoint/2010/main" val="3671424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and image 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B4F947-0C85-DAF2-683C-40847EF7F07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 name="Picture Placeholder 6">
            <a:extLst>
              <a:ext uri="{FF2B5EF4-FFF2-40B4-BE49-F238E27FC236}">
                <a16:creationId xmlns:a16="http://schemas.microsoft.com/office/drawing/2014/main" id="{EA7B0BA1-E61A-5019-0AA4-5328CA2AB0E1}"/>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 </a:t>
            </a: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Content Placeholder 2">
            <a:extLst>
              <a:ext uri="{FF2B5EF4-FFF2-40B4-BE49-F238E27FC236}">
                <a16:creationId xmlns:a16="http://schemas.microsoft.com/office/drawing/2014/main" id="{7A22BD2E-E9C2-A15B-06FB-553974CDE6CE}"/>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“Add quote text here”</a:t>
            </a:r>
          </a:p>
        </p:txBody>
      </p:sp>
    </p:spTree>
    <p:extLst>
      <p:ext uri="{BB962C8B-B14F-4D97-AF65-F5344CB8AC3E}">
        <p14:creationId xmlns:p14="http://schemas.microsoft.com/office/powerpoint/2010/main" val="3036673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reaker Heading1-Blue-DarkBlue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C3909-1482-1013-E118-A2CE0A1DD3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3119AD-4AAB-8B34-F6C1-8D76F0D453BB}"/>
              </a:ext>
            </a:extLst>
          </p:cNvPr>
          <p:cNvSpPr>
            <a:spLocks noGrp="1"/>
          </p:cNvSpPr>
          <p:nvPr>
            <p:ph type="title" hasCustomPrompt="1"/>
          </p:nvPr>
        </p:nvSpPr>
        <p:spPr>
          <a:xfrm>
            <a:off x="770042" y="2242938"/>
            <a:ext cx="10515600" cy="1325563"/>
          </a:xfrm>
        </p:spPr>
        <p:txBody>
          <a:bodyPr>
            <a:noAutofit/>
          </a:bodyPr>
          <a:lstStyle>
            <a:lvl1pPr>
              <a:defRPr sz="6000" b="1"/>
            </a:lvl1pPr>
          </a:lstStyle>
          <a:p>
            <a:r>
              <a:rPr lang="en-US"/>
              <a:t>Breaker slide 1</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82932" y="3564000"/>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3812306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2310-9538-9903-B63E-4AE02F5398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304D557-8C9E-35E5-D300-736B13285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61C05A60-4C57-3841-6FB5-6009146F128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ED59F738-32D1-551A-F520-11FDE300A979}"/>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425860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Breaker Heading1-Blue-DarkBlueA">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F6C2AD-0E53-2A94-6EDF-C2BC1C35E66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41914" y="-121920"/>
            <a:ext cx="12408747" cy="6979920"/>
          </a:xfrm>
          <a:prstGeom prst="rect">
            <a:avLst/>
          </a:prstGeom>
        </p:spPr>
      </p:pic>
      <p:sp>
        <p:nvSpPr>
          <p:cNvPr id="4" name="Title 1">
            <a:extLst>
              <a:ext uri="{FF2B5EF4-FFF2-40B4-BE49-F238E27FC236}">
                <a16:creationId xmlns:a16="http://schemas.microsoft.com/office/drawing/2014/main" id="{3D1B5349-CF21-E9D2-92A0-6C58C15A043A}"/>
              </a:ext>
            </a:extLst>
          </p:cNvPr>
          <p:cNvSpPr>
            <a:spLocks noGrp="1"/>
          </p:cNvSpPr>
          <p:nvPr>
            <p:ph type="title" hasCustomPrompt="1"/>
          </p:nvPr>
        </p:nvSpPr>
        <p:spPr>
          <a:xfrm>
            <a:off x="521688" y="2165645"/>
            <a:ext cx="10515600" cy="1325563"/>
          </a:xfrm>
        </p:spPr>
        <p:txBody>
          <a:bodyPr>
            <a:noAutofit/>
          </a:bodyPr>
          <a:lstStyle>
            <a:lvl1pPr>
              <a:defRPr sz="6000" b="1"/>
            </a:lvl1pPr>
          </a:lstStyle>
          <a:p>
            <a:r>
              <a:rPr lang="en-US"/>
              <a:t>Breaker </a:t>
            </a:r>
            <a:br>
              <a:rPr lang="en-US"/>
            </a:br>
            <a:r>
              <a:rPr lang="en-US"/>
              <a:t>slide 2</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032699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Breaker Heading1-Blue-DarkBlueA">
    <p:bg>
      <p:bgPr>
        <a:solidFill>
          <a:srgbClr val="F6F8F8"/>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07C2D6-AB1B-B84B-BC13-7D79E8BCFC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16318" y="-148043"/>
            <a:ext cx="12499929" cy="7031210"/>
          </a:xfrm>
          <a:prstGeom prst="rect">
            <a:avLst/>
          </a:prstGeom>
        </p:spPr>
      </p:pic>
      <p:sp>
        <p:nvSpPr>
          <p:cNvPr id="2" name="Title 1">
            <a:extLst>
              <a:ext uri="{FF2B5EF4-FFF2-40B4-BE49-F238E27FC236}">
                <a16:creationId xmlns:a16="http://schemas.microsoft.com/office/drawing/2014/main" id="{8506D8CC-65FF-0E59-2392-2C0EBC0605F9}"/>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a:t>Breaker </a:t>
            </a:r>
            <a:br>
              <a:rPr lang="en-US"/>
            </a:br>
            <a:r>
              <a:rPr lang="en-US"/>
              <a:t>slide 3</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556709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Breaker Heading1-Blue-DarkBlueA">
    <p:bg>
      <p:bgPr>
        <a:solidFill>
          <a:srgbClr val="F6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6489-9A30-702B-3E26-D81845892857}"/>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a:t>Breaker </a:t>
            </a:r>
            <a:br>
              <a:rPr lang="en-US"/>
            </a:br>
            <a:r>
              <a:rPr lang="en-US"/>
              <a:t>slide 4</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54598"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pic>
        <p:nvPicPr>
          <p:cNvPr id="5" name="Picture 4" descr="A blue rectangle with black background&#10;&#10;Description automatically generated">
            <a:extLst>
              <a:ext uri="{FF2B5EF4-FFF2-40B4-BE49-F238E27FC236}">
                <a16:creationId xmlns:a16="http://schemas.microsoft.com/office/drawing/2014/main" id="{D115B473-1B85-DD59-52BE-0E90A80C940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99669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eadline slide with image A">
    <p:bg>
      <p:bgPr>
        <a:solidFill>
          <a:srgbClr val="F6F8F8"/>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5" name="Text Placeholder 6">
            <a:extLst>
              <a:ext uri="{FF2B5EF4-FFF2-40B4-BE49-F238E27FC236}">
                <a16:creationId xmlns:a16="http://schemas.microsoft.com/office/drawing/2014/main" id="{50355A0D-4235-0CF1-A976-C33D8CCCBFCD}"/>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2" name="Title 1">
            <a:extLst>
              <a:ext uri="{FF2B5EF4-FFF2-40B4-BE49-F238E27FC236}">
                <a16:creationId xmlns:a16="http://schemas.microsoft.com/office/drawing/2014/main" id="{77E577A8-7F18-CBCC-319C-10DC2550A76F}"/>
              </a:ext>
            </a:extLst>
          </p:cNvPr>
          <p:cNvSpPr>
            <a:spLocks noGrp="1"/>
          </p:cNvSpPr>
          <p:nvPr>
            <p:ph type="title" hasCustomPrompt="1"/>
          </p:nvPr>
        </p:nvSpPr>
        <p:spPr>
          <a:xfrm>
            <a:off x="747468" y="2165645"/>
            <a:ext cx="4716354" cy="1325563"/>
          </a:xfrm>
        </p:spPr>
        <p:txBody>
          <a:bodyPr>
            <a:noAutofit/>
          </a:bodyPr>
          <a:lstStyle>
            <a:lvl1pPr>
              <a:defRPr sz="6000" b="1"/>
            </a:lvl1pPr>
          </a:lstStyle>
          <a:p>
            <a:r>
              <a:rPr lang="en-US"/>
              <a:t>Breaker </a:t>
            </a:r>
            <a:br>
              <a:rPr lang="en-US"/>
            </a:br>
            <a:r>
              <a:rPr lang="en-US"/>
              <a:t>slide 5</a:t>
            </a:r>
            <a:endParaRPr lang="en-GB"/>
          </a:p>
        </p:txBody>
      </p:sp>
    </p:spTree>
    <p:extLst>
      <p:ext uri="{BB962C8B-B14F-4D97-AF65-F5344CB8AC3E}">
        <p14:creationId xmlns:p14="http://schemas.microsoft.com/office/powerpoint/2010/main" val="1750535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ACCESSIB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D92FD5-08EA-6BC8-29BC-BCF5EEFE18A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2509143" y="-71523"/>
            <a:ext cx="10768951" cy="7616239"/>
          </a:xfrm>
          <a:prstGeom prst="rect">
            <a:avLst/>
          </a:prstGeom>
        </p:spPr>
      </p:pic>
      <p:pic>
        <p:nvPicPr>
          <p:cNvPr id="3" name="Picture 2" descr="Logo&#10;&#10;Description automatically generated">
            <a:extLst>
              <a:ext uri="{FF2B5EF4-FFF2-40B4-BE49-F238E27FC236}">
                <a16:creationId xmlns:a16="http://schemas.microsoft.com/office/drawing/2014/main" id="{077C56A3-4FFE-73CF-6F7F-1F451E5B3F1E}"/>
              </a:ext>
            </a:extLst>
          </p:cNvPr>
          <p:cNvPicPr>
            <a:picLocks noChangeAspect="1"/>
          </p:cNvPicPr>
          <p:nvPr userDrawn="1"/>
        </p:nvPicPr>
        <p:blipFill>
          <a:blip r:embed="rId3"/>
          <a:stretch>
            <a:fillRect/>
          </a:stretch>
        </p:blipFill>
        <p:spPr>
          <a:xfrm>
            <a:off x="10551045" y="364425"/>
            <a:ext cx="1208955" cy="979789"/>
          </a:xfrm>
          <a:prstGeom prst="rect">
            <a:avLst/>
          </a:prstGeom>
        </p:spPr>
      </p:pic>
      <p:cxnSp>
        <p:nvCxnSpPr>
          <p:cNvPr id="9" name="Straight Connector 8">
            <a:extLst>
              <a:ext uri="{FF2B5EF4-FFF2-40B4-BE49-F238E27FC236}">
                <a16:creationId xmlns:a16="http://schemas.microsoft.com/office/drawing/2014/main" id="{F9D383FB-0467-4241-BEF0-D636E886723B}"/>
              </a:ext>
              <a:ext uri="{C183D7F6-B498-43B3-948B-1728B52AA6E4}">
                <adec:decorative xmlns:adec="http://schemas.microsoft.com/office/drawing/2017/decorative" val="1"/>
              </a:ext>
            </a:extLst>
          </p:cNvPr>
          <p:cNvCxnSpPr/>
          <p:nvPr userDrawn="1"/>
        </p:nvCxnSpPr>
        <p:spPr>
          <a:xfrm>
            <a:off x="5715926" y="2605852"/>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90E57B-AF19-8642-9E47-AF887F52887B}"/>
              </a:ext>
            </a:extLst>
          </p:cNvPr>
          <p:cNvSpPr txBox="1"/>
          <p:nvPr userDrawn="1"/>
        </p:nvSpPr>
        <p:spPr>
          <a:xfrm>
            <a:off x="5610770" y="2808746"/>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@nhsengland</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company/</a:t>
            </a:r>
            <a:r>
              <a:rPr kumimoji="0" lang="en-GB" sz="2400" b="1" i="0" u="none" strike="noStrike" kern="1200" cap="none" spc="20" normalizeH="0" baseline="0" noProof="0" err="1">
                <a:ln>
                  <a:noFill/>
                </a:ln>
                <a:solidFill>
                  <a:schemeClr val="tx1"/>
                </a:solidFill>
                <a:effectLst/>
                <a:uLnTx/>
                <a:uFillTx/>
                <a:latin typeface="+mn-lt"/>
                <a:ea typeface="+mn-ea"/>
                <a:cs typeface="+mn-cs"/>
              </a:rPr>
              <a:t>nhsengland</a:t>
            </a:r>
            <a:endParaRPr kumimoji="0" lang="en-GB" sz="2400" b="1" i="0" u="none" strike="noStrike" kern="1200" cap="none" spc="2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england.nhs.uk</a:t>
            </a:r>
            <a:endParaRPr lang="en-GB" sz="2400" b="1">
              <a:solidFill>
                <a:schemeClr val="tx1"/>
              </a:solidFill>
            </a:endParaRPr>
          </a:p>
        </p:txBody>
      </p:sp>
      <p:pic>
        <p:nvPicPr>
          <p:cNvPr id="5" name="Picture 4" descr="Twitter symbol">
            <a:extLst>
              <a:ext uri="{FF2B5EF4-FFF2-40B4-BE49-F238E27FC236}">
                <a16:creationId xmlns:a16="http://schemas.microsoft.com/office/drawing/2014/main" id="{6C1B65D7-2EE6-F44F-85AA-7C93787926C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72040" y="3665234"/>
            <a:ext cx="390144" cy="390144"/>
          </a:xfrm>
          <a:prstGeom prst="rect">
            <a:avLst/>
          </a:prstGeom>
        </p:spPr>
      </p:pic>
      <p:pic>
        <p:nvPicPr>
          <p:cNvPr id="8" name="Picture 7" descr="LinkedIn symbol">
            <a:extLst>
              <a:ext uri="{FF2B5EF4-FFF2-40B4-BE49-F238E27FC236}">
                <a16:creationId xmlns:a16="http://schemas.microsoft.com/office/drawing/2014/main" id="{F2843EE8-F6F8-9D40-92C1-94FB4DCF14BB}"/>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5885396" y="4266369"/>
            <a:ext cx="390144" cy="390144"/>
          </a:xfrm>
          <a:prstGeom prst="rect">
            <a:avLst/>
          </a:prstGeom>
        </p:spPr>
      </p:pic>
      <p:pic>
        <p:nvPicPr>
          <p:cNvPr id="72" name="Picture 96" descr="World-wide web symbol">
            <a:extLst>
              <a:ext uri="{FF2B5EF4-FFF2-40B4-BE49-F238E27FC236}">
                <a16:creationId xmlns:a16="http://schemas.microsoft.com/office/drawing/2014/main" id="{664BA24D-FA8C-EE4D-A2DC-491BF11D6FA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5767074" y="4806522"/>
            <a:ext cx="600075" cy="600075"/>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Tree>
    <p:extLst>
      <p:ext uri="{BB962C8B-B14F-4D97-AF65-F5344CB8AC3E}">
        <p14:creationId xmlns:p14="http://schemas.microsoft.com/office/powerpoint/2010/main" val="4147543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at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10075"/>
            <a:ext cx="11404154" cy="426721"/>
          </a:xfrm>
          <a:prstGeom prst="rect">
            <a:avLst/>
          </a:prstGeom>
        </p:spPr>
        <p:txBody>
          <a:bodyPr lIns="0" tIns="0" rIns="0" bIns="0" anchor="t">
            <a:normAutofit/>
          </a:bodyPr>
          <a:lstStyle>
            <a:lvl1pPr>
              <a:defRPr sz="24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3" name="Text Placeholder 7">
            <a:extLst>
              <a:ext uri="{FF2B5EF4-FFF2-40B4-BE49-F238E27FC236}">
                <a16:creationId xmlns:a16="http://schemas.microsoft.com/office/drawing/2014/main" id="{FB2922A9-9C8F-43B1-7D0A-0C7761EE45F2}"/>
              </a:ext>
            </a:extLst>
          </p:cNvPr>
          <p:cNvSpPr>
            <a:spLocks noGrp="1"/>
          </p:cNvSpPr>
          <p:nvPr>
            <p:ph type="body" sz="quarter" idx="13" hasCustomPrompt="1"/>
          </p:nvPr>
        </p:nvSpPr>
        <p:spPr>
          <a:xfrm>
            <a:off x="432001" y="7672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18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Tree>
    <p:extLst>
      <p:ext uri="{BB962C8B-B14F-4D97-AF65-F5344CB8AC3E}">
        <p14:creationId xmlns:p14="http://schemas.microsoft.com/office/powerpoint/2010/main" val="4088810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39A-0987-9BE1-FCBF-1924E6FC0960}"/>
              </a:ext>
            </a:extLst>
          </p:cNvPr>
          <p:cNvSpPr>
            <a:spLocks noGrp="1"/>
          </p:cNvSpPr>
          <p:nvPr>
            <p:ph type="ctrTitle"/>
          </p:nvPr>
        </p:nvSpPr>
        <p:spPr>
          <a:xfrm>
            <a:off x="1524000" y="1122363"/>
            <a:ext cx="9144000" cy="2387600"/>
          </a:xfrm>
        </p:spPr>
        <p:txBody>
          <a:bodyPr anchor="ctr"/>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DCA6ED3-0CE9-2BC2-54EA-6154D4B00322}"/>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5" name="Footer Placeholder 4">
            <a:extLst>
              <a:ext uri="{FF2B5EF4-FFF2-40B4-BE49-F238E27FC236}">
                <a16:creationId xmlns:a16="http://schemas.microsoft.com/office/drawing/2014/main" id="{20251D7A-DD24-9B26-5EC1-18AAB9D8C1CD}"/>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4F404F69-D7C7-04B4-BD5D-26B882C45D8F}"/>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094097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24AA-3B1F-143E-813C-C719D657EDFC}"/>
              </a:ext>
            </a:extLst>
          </p:cNvPr>
          <p:cNvSpPr>
            <a:spLocks noGrp="1"/>
          </p:cNvSpPr>
          <p:nvPr>
            <p:ph type="title"/>
          </p:nvPr>
        </p:nvSpPr>
        <p:spPr>
          <a:xfrm>
            <a:off x="251999" y="252000"/>
            <a:ext cx="10080000" cy="540000"/>
          </a:xfrm>
        </p:spPr>
        <p:txBody>
          <a:bodyPr>
            <a:normAutofit/>
          </a:bodyPr>
          <a:lstStyle>
            <a:lvl1pPr>
              <a:defRPr sz="3200">
                <a:solidFill>
                  <a:srgbClr val="005EB8"/>
                </a:solidFill>
              </a:defRPr>
            </a:lvl1pPr>
          </a:lstStyle>
          <a:p>
            <a:r>
              <a:rPr lang="en-GB"/>
              <a:t>Click to edit Master title style</a:t>
            </a:r>
          </a:p>
        </p:txBody>
      </p:sp>
      <p:sp>
        <p:nvSpPr>
          <p:cNvPr id="3" name="Content Placeholder 2">
            <a:extLst>
              <a:ext uri="{FF2B5EF4-FFF2-40B4-BE49-F238E27FC236}">
                <a16:creationId xmlns:a16="http://schemas.microsoft.com/office/drawing/2014/main" id="{861B97FF-C65D-B8D8-D0B1-D238E43E49D3}"/>
              </a:ext>
            </a:extLst>
          </p:cNvPr>
          <p:cNvSpPr>
            <a:spLocks noGrp="1"/>
          </p:cNvSpPr>
          <p:nvPr>
            <p:ph idx="1"/>
          </p:nvPr>
        </p:nvSpPr>
        <p:spPr>
          <a:xfrm>
            <a:off x="251998" y="1008000"/>
            <a:ext cx="11664000" cy="5076000"/>
          </a:xfrm>
        </p:spPr>
        <p:txBody>
          <a:bodyPr/>
          <a:lstStyle>
            <a:lvl1pPr>
              <a:defRPr sz="24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7F815014-AADE-29B1-9211-716210BC29B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043B822A-E2A7-BADC-9046-490F4B74245E}"/>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201527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AD5D-04E6-DD66-D3B1-2CCFBA64AF3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C61FF0-B151-6A46-60B1-17FB43DEA72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F6D2FD1-FFB8-F9F8-9D34-122C9BE6AC7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088A9D0-2BB9-F09A-D2D4-6453BB6B8987}"/>
              </a:ext>
            </a:extLst>
          </p:cNvPr>
          <p:cNvSpPr>
            <a:spLocks noGrp="1"/>
          </p:cNvSpPr>
          <p:nvPr>
            <p:ph type="dt" sz="half" idx="10"/>
          </p:nvPr>
        </p:nvSpPr>
        <p:spPr>
          <a:xfrm>
            <a:off x="838200" y="6356350"/>
            <a:ext cx="2743200" cy="365125"/>
          </a:xfrm>
          <a:prstGeom prst="rect">
            <a:avLst/>
          </a:prstGeom>
        </p:spPr>
        <p:txBody>
          <a:bodyPr/>
          <a:lstStyle/>
          <a:p>
            <a:fld id="{B97F22B3-B336-4B4F-AAB1-9B4B509FD206}" type="datetime1">
              <a:rPr lang="en-GB" smtClean="0"/>
              <a:t>02/08/2024</a:t>
            </a:fld>
            <a:endParaRPr lang="en-GB"/>
          </a:p>
        </p:txBody>
      </p:sp>
      <p:sp>
        <p:nvSpPr>
          <p:cNvPr id="6" name="Footer Placeholder 5">
            <a:extLst>
              <a:ext uri="{FF2B5EF4-FFF2-40B4-BE49-F238E27FC236}">
                <a16:creationId xmlns:a16="http://schemas.microsoft.com/office/drawing/2014/main" id="{ADE61EB0-A685-E95F-8921-B7679AC999B0}"/>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D7768DD2-401F-E343-D1BD-C66D29EAAF85}"/>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27292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C4DC-CCDC-59E9-4A22-4660D1B654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B57C8D-2F02-A001-9B65-ECF35212A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C055AD-8546-EF5F-E885-392E39B5D9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2ABFB45-98F7-DCDD-0C9F-CE5B50AE5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03F897-03E9-EDD8-6DA0-8DD8A15DC6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B1B1BB6-6EBD-9EF6-015C-DCCBEAF37189}"/>
              </a:ext>
            </a:extLst>
          </p:cNvPr>
          <p:cNvSpPr>
            <a:spLocks noGrp="1"/>
          </p:cNvSpPr>
          <p:nvPr>
            <p:ph type="dt" sz="half" idx="10"/>
          </p:nvPr>
        </p:nvSpPr>
        <p:spPr>
          <a:xfrm>
            <a:off x="838200" y="6356350"/>
            <a:ext cx="2743200" cy="365125"/>
          </a:xfrm>
          <a:prstGeom prst="rect">
            <a:avLst/>
          </a:prstGeom>
        </p:spPr>
        <p:txBody>
          <a:bodyPr/>
          <a:lstStyle/>
          <a:p>
            <a:fld id="{35308384-E185-4D68-9052-8A9E3A37D96F}" type="datetime1">
              <a:rPr lang="en-GB" smtClean="0"/>
              <a:t>02/08/2024</a:t>
            </a:fld>
            <a:endParaRPr lang="en-GB"/>
          </a:p>
        </p:txBody>
      </p:sp>
      <p:sp>
        <p:nvSpPr>
          <p:cNvPr id="8" name="Footer Placeholder 7">
            <a:extLst>
              <a:ext uri="{FF2B5EF4-FFF2-40B4-BE49-F238E27FC236}">
                <a16:creationId xmlns:a16="http://schemas.microsoft.com/office/drawing/2014/main" id="{9307B54C-1F5C-3416-2E98-0A2EFEF3F221}"/>
              </a:ext>
            </a:extLst>
          </p:cNvPr>
          <p:cNvSpPr>
            <a:spLocks noGrp="1"/>
          </p:cNvSpPr>
          <p:nvPr>
            <p:ph type="ftr" sz="quarter" idx="11"/>
          </p:nvPr>
        </p:nvSpPr>
        <p:spPr/>
        <p:txBody>
          <a:bodyPr/>
          <a:lstStyle/>
          <a:p>
            <a:r>
              <a:rPr lang="en-GB"/>
              <a:t>Intergrated Performance Report - Our People Data</a:t>
            </a:r>
          </a:p>
        </p:txBody>
      </p:sp>
      <p:sp>
        <p:nvSpPr>
          <p:cNvPr id="9" name="Slide Number Placeholder 8">
            <a:extLst>
              <a:ext uri="{FF2B5EF4-FFF2-40B4-BE49-F238E27FC236}">
                <a16:creationId xmlns:a16="http://schemas.microsoft.com/office/drawing/2014/main" id="{C0C6A8A5-B69A-C610-EC2A-FA019E84CF43}"/>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52362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D480-67ED-99C8-2349-4266519DEBC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36E7A7E-633F-D58E-B909-692D7F8D7F5C}"/>
              </a:ext>
            </a:extLst>
          </p:cNvPr>
          <p:cNvSpPr>
            <a:spLocks noGrp="1"/>
          </p:cNvSpPr>
          <p:nvPr>
            <p:ph type="dt" sz="half" idx="10"/>
          </p:nvPr>
        </p:nvSpPr>
        <p:spPr>
          <a:xfrm>
            <a:off x="838200" y="6356350"/>
            <a:ext cx="2743200" cy="365125"/>
          </a:xfrm>
          <a:prstGeom prst="rect">
            <a:avLst/>
          </a:prstGeom>
        </p:spPr>
        <p:txBody>
          <a:bodyPr/>
          <a:lstStyle/>
          <a:p>
            <a:fld id="{AD21847A-9928-4753-9C1F-A32A3A2A78B5}" type="datetime1">
              <a:rPr lang="en-GB" smtClean="0"/>
              <a:t>02/08/2024</a:t>
            </a:fld>
            <a:endParaRPr lang="en-GB"/>
          </a:p>
        </p:txBody>
      </p:sp>
      <p:sp>
        <p:nvSpPr>
          <p:cNvPr id="4" name="Footer Placeholder 3">
            <a:extLst>
              <a:ext uri="{FF2B5EF4-FFF2-40B4-BE49-F238E27FC236}">
                <a16:creationId xmlns:a16="http://schemas.microsoft.com/office/drawing/2014/main" id="{12527FA5-8EAD-0DEE-BCCB-37AE98A79641}"/>
              </a:ext>
            </a:extLst>
          </p:cNvPr>
          <p:cNvSpPr>
            <a:spLocks noGrp="1"/>
          </p:cNvSpPr>
          <p:nvPr>
            <p:ph type="ftr" sz="quarter" idx="11"/>
          </p:nvPr>
        </p:nvSpPr>
        <p:spPr/>
        <p:txBody>
          <a:bodyPr/>
          <a:lstStyle/>
          <a:p>
            <a:r>
              <a:rPr lang="en-GB"/>
              <a:t>Intergrated Performance Report - Our People Data</a:t>
            </a:r>
          </a:p>
        </p:txBody>
      </p:sp>
      <p:sp>
        <p:nvSpPr>
          <p:cNvPr id="5" name="Slide Number Placeholder 4">
            <a:extLst>
              <a:ext uri="{FF2B5EF4-FFF2-40B4-BE49-F238E27FC236}">
                <a16:creationId xmlns:a16="http://schemas.microsoft.com/office/drawing/2014/main" id="{ED304063-B15F-2EEF-FEA1-7FB303FAA042}"/>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9694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D2619-E1F3-1D5B-D2E2-29B2438B0663}"/>
              </a:ext>
            </a:extLst>
          </p:cNvPr>
          <p:cNvSpPr>
            <a:spLocks noGrp="1"/>
          </p:cNvSpPr>
          <p:nvPr>
            <p:ph type="dt" sz="half" idx="10"/>
          </p:nvPr>
        </p:nvSpPr>
        <p:spPr>
          <a:xfrm>
            <a:off x="838200" y="6356350"/>
            <a:ext cx="2743200" cy="365125"/>
          </a:xfrm>
          <a:prstGeom prst="rect">
            <a:avLst/>
          </a:prstGeom>
        </p:spPr>
        <p:txBody>
          <a:bodyPr/>
          <a:lstStyle/>
          <a:p>
            <a:fld id="{2B45A9B0-094A-47FA-875B-644E69E150FA}" type="datetime1">
              <a:rPr lang="en-GB" smtClean="0"/>
              <a:t>02/08/2024</a:t>
            </a:fld>
            <a:endParaRPr lang="en-GB"/>
          </a:p>
        </p:txBody>
      </p:sp>
      <p:sp>
        <p:nvSpPr>
          <p:cNvPr id="3" name="Footer Placeholder 2">
            <a:extLst>
              <a:ext uri="{FF2B5EF4-FFF2-40B4-BE49-F238E27FC236}">
                <a16:creationId xmlns:a16="http://schemas.microsoft.com/office/drawing/2014/main" id="{3B5F84B8-D683-DE6B-15CE-E934770CD1CD}"/>
              </a:ext>
            </a:extLst>
          </p:cNvPr>
          <p:cNvSpPr>
            <a:spLocks noGrp="1"/>
          </p:cNvSpPr>
          <p:nvPr>
            <p:ph type="ftr" sz="quarter" idx="11"/>
          </p:nvPr>
        </p:nvSpPr>
        <p:spPr/>
        <p:txBody>
          <a:bodyPr/>
          <a:lstStyle/>
          <a:p>
            <a:r>
              <a:rPr lang="en-GB"/>
              <a:t>Intergrated Performance Report - Our People Data</a:t>
            </a:r>
          </a:p>
        </p:txBody>
      </p:sp>
      <p:sp>
        <p:nvSpPr>
          <p:cNvPr id="4" name="Slide Number Placeholder 3">
            <a:extLst>
              <a:ext uri="{FF2B5EF4-FFF2-40B4-BE49-F238E27FC236}">
                <a16:creationId xmlns:a16="http://schemas.microsoft.com/office/drawing/2014/main" id="{20C6AD41-B5AF-04A2-E1E2-BFFB030D865D}"/>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8193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F6B-0672-EA8C-6326-DF2DD0F508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94B0525-DF83-EAFE-A319-27FBF3CB2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3E232E5-0CC6-8284-480C-D3D48022E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F59691-51BD-16C2-B06E-738DF8BDEBB6}"/>
              </a:ext>
            </a:extLst>
          </p:cNvPr>
          <p:cNvSpPr>
            <a:spLocks noGrp="1"/>
          </p:cNvSpPr>
          <p:nvPr>
            <p:ph type="dt" sz="half" idx="10"/>
          </p:nvPr>
        </p:nvSpPr>
        <p:spPr>
          <a:xfrm>
            <a:off x="838200" y="6356350"/>
            <a:ext cx="2743200" cy="365125"/>
          </a:xfrm>
          <a:prstGeom prst="rect">
            <a:avLst/>
          </a:prstGeom>
        </p:spPr>
        <p:txBody>
          <a:bodyPr/>
          <a:lstStyle/>
          <a:p>
            <a:fld id="{C6A13742-AA60-4C86-9671-7CF2DD16D81C}" type="datetime1">
              <a:rPr lang="en-GB" smtClean="0"/>
              <a:t>02/08/2024</a:t>
            </a:fld>
            <a:endParaRPr lang="en-GB"/>
          </a:p>
        </p:txBody>
      </p:sp>
      <p:sp>
        <p:nvSpPr>
          <p:cNvPr id="6" name="Footer Placeholder 5">
            <a:extLst>
              <a:ext uri="{FF2B5EF4-FFF2-40B4-BE49-F238E27FC236}">
                <a16:creationId xmlns:a16="http://schemas.microsoft.com/office/drawing/2014/main" id="{D778278F-0859-9A2B-B107-186326B73AAA}"/>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BEABEED3-D400-90BE-B7FC-B9BF017399F7}"/>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81185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49DA-892C-F4B1-B7D8-6A6E9F7441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800FB71-3AE3-E9FF-D662-4F0479AEE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DE519F-4AC1-037B-3492-7C18079FA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FDF17D-685C-BEF7-20E2-6D24990B87EB}"/>
              </a:ext>
            </a:extLst>
          </p:cNvPr>
          <p:cNvSpPr>
            <a:spLocks noGrp="1"/>
          </p:cNvSpPr>
          <p:nvPr>
            <p:ph type="dt" sz="half" idx="10"/>
          </p:nvPr>
        </p:nvSpPr>
        <p:spPr>
          <a:xfrm>
            <a:off x="838200" y="6356350"/>
            <a:ext cx="2743200" cy="365125"/>
          </a:xfrm>
          <a:prstGeom prst="rect">
            <a:avLst/>
          </a:prstGeom>
        </p:spPr>
        <p:txBody>
          <a:bodyPr/>
          <a:lstStyle/>
          <a:p>
            <a:fld id="{7EAAD404-F646-4D09-AB90-49255E5E283F}" type="datetime1">
              <a:rPr lang="en-GB" smtClean="0"/>
              <a:t>02/08/2024</a:t>
            </a:fld>
            <a:endParaRPr lang="en-GB"/>
          </a:p>
        </p:txBody>
      </p:sp>
      <p:sp>
        <p:nvSpPr>
          <p:cNvPr id="6" name="Footer Placeholder 5">
            <a:extLst>
              <a:ext uri="{FF2B5EF4-FFF2-40B4-BE49-F238E27FC236}">
                <a16:creationId xmlns:a16="http://schemas.microsoft.com/office/drawing/2014/main" id="{3A6AD633-A840-21A2-4411-BC4A36CBEFAF}"/>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297A1D43-753C-631A-6223-0A3F1F5253F0}"/>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266229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B2CF04-55F7-79ED-2DB0-12D09F156A34}"/>
              </a:ext>
            </a:extLst>
          </p:cNvPr>
          <p:cNvSpPr/>
          <p:nvPr userDrawn="1"/>
        </p:nvSpPr>
        <p:spPr>
          <a:xfrm>
            <a:off x="0" y="6516000"/>
            <a:ext cx="12192000" cy="360000"/>
          </a:xfrm>
          <a:prstGeom prst="rect">
            <a:avLst/>
          </a:prstGeom>
          <a:solidFill>
            <a:srgbClr val="005E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7B37D5DD-4F24-40E3-F0F0-F258A870A6A4}"/>
              </a:ext>
            </a:extLst>
          </p:cNvPr>
          <p:cNvSpPr>
            <a:spLocks noGrp="1"/>
          </p:cNvSpPr>
          <p:nvPr>
            <p:ph type="title"/>
          </p:nvPr>
        </p:nvSpPr>
        <p:spPr>
          <a:xfrm>
            <a:off x="252000" y="252000"/>
            <a:ext cx="10080000" cy="540000"/>
          </a:xfrm>
          <a:prstGeom prst="rect">
            <a:avLst/>
          </a:prstGeom>
        </p:spPr>
        <p:txBody>
          <a:bodyPr vert="horz" lIns="91440" tIns="45720" rIns="91440" bIns="45720" rtlCol="0" anchor="t">
            <a:normAutofit/>
          </a:bodyPr>
          <a:lstStyle/>
          <a:p>
            <a:r>
              <a:rPr lang="en-GB"/>
              <a:t>Click to edit Master title style</a:t>
            </a:r>
          </a:p>
        </p:txBody>
      </p:sp>
      <p:sp>
        <p:nvSpPr>
          <p:cNvPr id="3" name="Text Placeholder 2">
            <a:extLst>
              <a:ext uri="{FF2B5EF4-FFF2-40B4-BE49-F238E27FC236}">
                <a16:creationId xmlns:a16="http://schemas.microsoft.com/office/drawing/2014/main" id="{B5D17F2D-CC5F-812B-F74B-E4C7E34E64B3}"/>
              </a:ext>
            </a:extLst>
          </p:cNvPr>
          <p:cNvSpPr>
            <a:spLocks noGrp="1"/>
          </p:cNvSpPr>
          <p:nvPr>
            <p:ph type="body" idx="1"/>
          </p:nvPr>
        </p:nvSpPr>
        <p:spPr>
          <a:xfrm>
            <a:off x="252000" y="1008000"/>
            <a:ext cx="11664000" cy="507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6C0334E9-53C5-E96B-E68B-8046A1B4217F}"/>
              </a:ext>
            </a:extLst>
          </p:cNvPr>
          <p:cNvSpPr>
            <a:spLocks noGrp="1"/>
          </p:cNvSpPr>
          <p:nvPr>
            <p:ph type="ftr" sz="quarter" idx="3"/>
          </p:nvPr>
        </p:nvSpPr>
        <p:spPr>
          <a:xfrm>
            <a:off x="252000" y="6570000"/>
            <a:ext cx="4140000" cy="252000"/>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r>
              <a:rPr lang="en-GB"/>
              <a:t>Integrated Performance Report - Our People Data</a:t>
            </a:r>
          </a:p>
        </p:txBody>
      </p:sp>
      <p:sp>
        <p:nvSpPr>
          <p:cNvPr id="6" name="Slide Number Placeholder 5">
            <a:extLst>
              <a:ext uri="{FF2B5EF4-FFF2-40B4-BE49-F238E27FC236}">
                <a16:creationId xmlns:a16="http://schemas.microsoft.com/office/drawing/2014/main" id="{45FE8E0C-AE6B-C0BF-FBDA-E8F64056E27B}"/>
              </a:ext>
            </a:extLst>
          </p:cNvPr>
          <p:cNvSpPr>
            <a:spLocks noGrp="1"/>
          </p:cNvSpPr>
          <p:nvPr>
            <p:ph type="sldNum" sz="quarter" idx="4"/>
          </p:nvPr>
        </p:nvSpPr>
        <p:spPr>
          <a:xfrm>
            <a:off x="11556000" y="6570000"/>
            <a:ext cx="425040" cy="252000"/>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434ECC57-02CD-4332-A889-1BA25B575469}" type="slidenum">
              <a:rPr lang="en-GB" smtClean="0"/>
              <a:pPr/>
              <a:t>‹#›</a:t>
            </a:fld>
            <a:endParaRPr lang="en-GB"/>
          </a:p>
        </p:txBody>
      </p:sp>
      <p:pic>
        <p:nvPicPr>
          <p:cNvPr id="9" name="Picture 8">
            <a:extLst>
              <a:ext uri="{FF2B5EF4-FFF2-40B4-BE49-F238E27FC236}">
                <a16:creationId xmlns:a16="http://schemas.microsoft.com/office/drawing/2014/main" id="{147BB1C0-7BF9-1299-7FD2-FEE2BBF8D618}"/>
              </a:ext>
            </a:extLst>
          </p:cNvPr>
          <p:cNvPicPr>
            <a:picLocks noChangeAspect="1"/>
          </p:cNvPicPr>
          <p:nvPr userDrawn="1"/>
        </p:nvPicPr>
        <p:blipFill>
          <a:blip r:embed="rId14"/>
          <a:stretch>
            <a:fillRect/>
          </a:stretch>
        </p:blipFill>
        <p:spPr>
          <a:xfrm>
            <a:off x="10656000" y="252000"/>
            <a:ext cx="1271205" cy="511953"/>
          </a:xfrm>
          <a:prstGeom prst="rect">
            <a:avLst/>
          </a:prstGeom>
        </p:spPr>
      </p:pic>
    </p:spTree>
    <p:extLst>
      <p:ext uri="{BB962C8B-B14F-4D97-AF65-F5344CB8AC3E}">
        <p14:creationId xmlns:p14="http://schemas.microsoft.com/office/powerpoint/2010/main" val="194923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hf hdr="0" dt="0"/>
  <p:txStyles>
    <p:titleStyle>
      <a:lvl1pPr algn="l" defTabSz="914400" rtl="0" eaLnBrk="1" latinLnBrk="0" hangingPunct="1">
        <a:lnSpc>
          <a:spcPct val="90000"/>
        </a:lnSpc>
        <a:spcBef>
          <a:spcPct val="0"/>
        </a:spcBef>
        <a:buNone/>
        <a:defRPr sz="3200" kern="1200">
          <a:solidFill>
            <a:srgbClr val="005EB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02/08/2024</a:t>
            </a:fld>
            <a:endParaRPr lang="en-GB"/>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a:p>
        </p:txBody>
      </p:sp>
    </p:spTree>
    <p:extLst>
      <p:ext uri="{BB962C8B-B14F-4D97-AF65-F5344CB8AC3E}">
        <p14:creationId xmlns:p14="http://schemas.microsoft.com/office/powerpoint/2010/main" val="386424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s://www.ekhuft.nhs.uk/about-us/board-of-directors/#join-the-next-board-of-directors-meeting" TargetMode="Externa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hyperlink" Target="https://www.secamb.nhs.uk/wp-content/uploads/2024/05/Trust-Board-Papers-June-2024.pdf" TargetMode="External"/><Relationship Id="rId21" Type="http://schemas.openxmlformats.org/officeDocument/2006/relationships/hyperlink" Target="https://www.mtw.nhs.uk/wp-content/uploads/2024/07/Final-Part-1-Trust-Board-meeting-book-July-2024-v2.pdf" TargetMode="External"/><Relationship Id="rId7" Type="http://schemas.openxmlformats.org/officeDocument/2006/relationships/hyperlink" Target="https://www.uhmb.nhs.uk/application/files/2017/1958/8951/Public_Board_3_July_2024_PACK_1.pdf" TargetMode="External"/><Relationship Id="rId12" Type="http://schemas.openxmlformats.org/officeDocument/2006/relationships/image" Target="../media/image45.png"/><Relationship Id="rId17" Type="http://schemas.openxmlformats.org/officeDocument/2006/relationships/hyperlink" Target="https://www.nsft.nhs.uk/download/board-of-directors-meeting-in-public-25-july-2024.pdf?ver=5312&amp;doc=docm93jijm4n3092.pdf" TargetMode="External"/><Relationship Id="rId25" Type="http://schemas.openxmlformats.org/officeDocument/2006/relationships/hyperlink" Target="https://www.alderhey.nhs.uk/about/publications/trust-board-meeting-2nd-may-2024/" TargetMode="External"/><Relationship Id="rId2" Type="http://schemas.openxmlformats.org/officeDocument/2006/relationships/notesSlide" Target="../notesSlides/notesSlide8.xml"/><Relationship Id="rId16" Type="http://schemas.openxmlformats.org/officeDocument/2006/relationships/image" Target="../media/image47.png"/><Relationship Id="rId20" Type="http://schemas.openxmlformats.org/officeDocument/2006/relationships/image" Target="../media/image49.png"/><Relationship Id="rId1" Type="http://schemas.openxmlformats.org/officeDocument/2006/relationships/slideLayout" Target="../slideLayouts/slideLayout19.xml"/><Relationship Id="rId6" Type="http://schemas.openxmlformats.org/officeDocument/2006/relationships/image" Target="../media/image42.png"/><Relationship Id="rId11" Type="http://schemas.openxmlformats.org/officeDocument/2006/relationships/hyperlink" Target="https://www.gmmh.nhs.uk/download.cfm?doc=docm93jijm4n14571.pdf&amp;ver=19066" TargetMode="External"/><Relationship Id="rId24" Type="http://schemas.openxmlformats.org/officeDocument/2006/relationships/image" Target="../media/image51.png"/><Relationship Id="rId5" Type="http://schemas.openxmlformats.org/officeDocument/2006/relationships/hyperlink" Target="https://www.eastamb.nhs.uk/about-us/trust-board/integrated-performance-report-july-2024" TargetMode="External"/><Relationship Id="rId15" Type="http://schemas.openxmlformats.org/officeDocument/2006/relationships/hyperlink" Target="https://www.yorkhospitals.nhs.uk/seecmsfile/?id=7965" TargetMode="External"/><Relationship Id="rId23" Type="http://schemas.openxmlformats.org/officeDocument/2006/relationships/hyperlink" Target="https://humberandnorthyorkshire.icb.nhs.uk/wp-content/uploads/2023/12/Item-14-Board-ICB-Board-Report-National-NHS-Objectives-V3.pdf" TargetMode="External"/><Relationship Id="rId10" Type="http://schemas.openxmlformats.org/officeDocument/2006/relationships/image" Target="../media/image44.png"/><Relationship Id="rId19" Type="http://schemas.openxmlformats.org/officeDocument/2006/relationships/hyperlink" Target="https://www.ouh.nhs.uk/about/trust-board/2024/july/documents/TB2024.54-integrated-performance-report-m2.pdf" TargetMode="External"/><Relationship Id="rId4" Type="http://schemas.openxmlformats.org/officeDocument/2006/relationships/image" Target="../media/image41.png"/><Relationship Id="rId9" Type="http://schemas.openxmlformats.org/officeDocument/2006/relationships/hyperlink" Target="https://www.nottinghamshirehealthcare.nhs.uk/download.cfm?doc=docm93jijm4n13873.pdf&amp;ver=26756" TargetMode="External"/><Relationship Id="rId14" Type="http://schemas.openxmlformats.org/officeDocument/2006/relationships/image" Target="../media/image46.png"/><Relationship Id="rId22"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hyperlink" Target="https://bmjleader.bmj.com/content/leader/5/4/252.full.pdf"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mailto:england.improvementanalyticsteam@nhs.net?subject=Good%20Practice%20IPR%20Formats%20Enquiry" TargetMode="External"/><Relationship Id="rId5" Type="http://schemas.openxmlformats.org/officeDocument/2006/relationships/hyperlink" Target="https://mdc.contact/dates.html" TargetMode="External"/><Relationship Id="rId4" Type="http://schemas.openxmlformats.org/officeDocument/2006/relationships/hyperlink" Target="https://mdc.contact/boardtr.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99A9-ADAE-F54A-B49E-F294E7BCE9E8}"/>
              </a:ext>
            </a:extLst>
          </p:cNvPr>
          <p:cNvSpPr>
            <a:spLocks noGrp="1"/>
          </p:cNvSpPr>
          <p:nvPr>
            <p:ph type="ctrTitle"/>
          </p:nvPr>
        </p:nvSpPr>
        <p:spPr>
          <a:xfrm>
            <a:off x="432000" y="1641360"/>
            <a:ext cx="5192052" cy="2507695"/>
          </a:xfrm>
        </p:spPr>
        <p:txBody>
          <a:bodyPr/>
          <a:lstStyle/>
          <a:p>
            <a:r>
              <a:rPr lang="en-GB" sz="6000"/>
              <a:t>Components of effective IPR reporting</a:t>
            </a:r>
          </a:p>
        </p:txBody>
      </p:sp>
      <p:sp>
        <p:nvSpPr>
          <p:cNvPr id="3" name="Subtitle 2">
            <a:extLst>
              <a:ext uri="{FF2B5EF4-FFF2-40B4-BE49-F238E27FC236}">
                <a16:creationId xmlns:a16="http://schemas.microsoft.com/office/drawing/2014/main" id="{2AB96998-8BA0-CF4D-B57F-DEBCAD1141C5}"/>
              </a:ext>
            </a:extLst>
          </p:cNvPr>
          <p:cNvSpPr>
            <a:spLocks noGrp="1"/>
          </p:cNvSpPr>
          <p:nvPr>
            <p:ph type="subTitle" idx="1"/>
          </p:nvPr>
        </p:nvSpPr>
        <p:spPr>
          <a:xfrm>
            <a:off x="418145" y="4613169"/>
            <a:ext cx="7973051" cy="1024967"/>
          </a:xfrm>
        </p:spPr>
        <p:txBody>
          <a:bodyPr/>
          <a:lstStyle/>
          <a:p>
            <a:r>
              <a:rPr lang="en-GB" b="1"/>
              <a:t>August 2024</a:t>
            </a:r>
          </a:p>
        </p:txBody>
      </p:sp>
    </p:spTree>
    <p:extLst>
      <p:ext uri="{BB962C8B-B14F-4D97-AF65-F5344CB8AC3E}">
        <p14:creationId xmlns:p14="http://schemas.microsoft.com/office/powerpoint/2010/main" val="114788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Supporting narrative</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90"/>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important that supporting narrative describes important patterns in the data which indicate statistical change rather than referencing a change in 2 data points. </a:t>
            </a:r>
          </a:p>
        </p:txBody>
      </p:sp>
      <p:sp>
        <p:nvSpPr>
          <p:cNvPr id="2" name="Rectangle 1">
            <a:extLst>
              <a:ext uri="{FF2B5EF4-FFF2-40B4-BE49-F238E27FC236}">
                <a16:creationId xmlns:a16="http://schemas.microsoft.com/office/drawing/2014/main" id="{B63F4DAE-7E1B-FB99-F0E0-DF61492627FE}"/>
              </a:ext>
            </a:extLst>
          </p:cNvPr>
          <p:cNvSpPr/>
          <p:nvPr/>
        </p:nvSpPr>
        <p:spPr>
          <a:xfrm>
            <a:off x="432000" y="2563813"/>
            <a:ext cx="10723680" cy="2296285"/>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Narrative should also describe:</a:t>
            </a:r>
          </a:p>
          <a:p>
            <a:endParaRPr lang="en-GB" sz="1600"/>
          </a:p>
          <a:p>
            <a:pPr marL="285750" indent="-285750">
              <a:buFont typeface="Arial" panose="020B0604020202020204" pitchFamily="34" charset="0"/>
              <a:buChar char="•"/>
            </a:pPr>
            <a:r>
              <a:rPr lang="en-GB" sz="1600"/>
              <a:t>The underlying reasons for changes in performance</a:t>
            </a:r>
          </a:p>
          <a:p>
            <a:pPr marL="285750" indent="-285750">
              <a:buFont typeface="Arial" panose="020B0604020202020204" pitchFamily="34" charset="0"/>
              <a:buChar char="•"/>
            </a:pPr>
            <a:r>
              <a:rPr lang="en-GB" sz="1600"/>
              <a:t>Actions underway to address areas of concern along with timescales for implementation and responsible officers</a:t>
            </a:r>
          </a:p>
          <a:p>
            <a:pPr marL="285750" indent="-285750">
              <a:buFont typeface="Arial" panose="020B0604020202020204" pitchFamily="34" charset="0"/>
              <a:buChar char="•"/>
            </a:pPr>
            <a:r>
              <a:rPr lang="en-GB" sz="1600"/>
              <a:t>Key risks and mitigating actions</a:t>
            </a:r>
          </a:p>
          <a:p>
            <a:pPr marL="285750" indent="-285750">
              <a:buFont typeface="Arial" panose="020B0604020202020204" pitchFamily="34" charset="0"/>
              <a:buChar char="•"/>
            </a:pPr>
            <a:r>
              <a:rPr lang="en-GB" sz="1600"/>
              <a:t>The causes for improvements in performance</a:t>
            </a:r>
          </a:p>
        </p:txBody>
      </p:sp>
      <p:sp>
        <p:nvSpPr>
          <p:cNvPr id="4" name="Rectangle 3">
            <a:extLst>
              <a:ext uri="{FF2B5EF4-FFF2-40B4-BE49-F238E27FC236}">
                <a16:creationId xmlns:a16="http://schemas.microsoft.com/office/drawing/2014/main" id="{D806F2D7-8572-FC41-1F61-90FEE29216C7}"/>
              </a:ext>
            </a:extLst>
          </p:cNvPr>
          <p:cNvSpPr/>
          <p:nvPr/>
        </p:nvSpPr>
        <p:spPr>
          <a:xfrm>
            <a:off x="432000" y="5115235"/>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provide narrative alongside SPC charts as this aids the ability to consider whether the described actions are appropriate and adequate.</a:t>
            </a:r>
          </a:p>
        </p:txBody>
      </p:sp>
    </p:spTree>
    <p:extLst>
      <p:ext uri="{BB962C8B-B14F-4D97-AF65-F5344CB8AC3E}">
        <p14:creationId xmlns:p14="http://schemas.microsoft.com/office/powerpoint/2010/main" val="146693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3330D1-CAFC-FD22-3979-31CEB6893860}"/>
              </a:ext>
            </a:extLst>
          </p:cNvPr>
          <p:cNvSpPr txBox="1">
            <a:spLocks/>
          </p:cNvSpPr>
          <p:nvPr/>
        </p:nvSpPr>
        <p:spPr>
          <a:xfrm>
            <a:off x="893661" y="1269843"/>
            <a:ext cx="9774339"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rgbClr val="005EB8"/>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t>Integrated Performance Report</a:t>
            </a:r>
            <a:b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br>
            <a: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t>Our People Data</a:t>
            </a:r>
          </a:p>
        </p:txBody>
      </p:sp>
      <p:sp>
        <p:nvSpPr>
          <p:cNvPr id="6" name="Subtitle 4">
            <a:extLst>
              <a:ext uri="{FF2B5EF4-FFF2-40B4-BE49-F238E27FC236}">
                <a16:creationId xmlns:a16="http://schemas.microsoft.com/office/drawing/2014/main" id="{D727E38B-69D5-148A-B0AF-1EDB4F16AFA6}"/>
              </a:ext>
            </a:extLst>
          </p:cNvPr>
          <p:cNvSpPr txBox="1">
            <a:spLocks/>
          </p:cNvSpPr>
          <p:nvPr/>
        </p:nvSpPr>
        <p:spPr>
          <a:xfrm>
            <a:off x="893661" y="3727259"/>
            <a:ext cx="10292081" cy="1678021"/>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St Elsewhere Best Practice IPR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1"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NB This appendix contains a range of visualisations which are useful in guiding board level conversations. Trusts are encouraged to consider the most appropriate format for local use. It is recommended that once agreed, a consistent format and style is adopted for all sections of the IPR.</a:t>
            </a:r>
          </a:p>
        </p:txBody>
      </p:sp>
    </p:spTree>
    <p:extLst>
      <p:ext uri="{BB962C8B-B14F-4D97-AF65-F5344CB8AC3E}">
        <p14:creationId xmlns:p14="http://schemas.microsoft.com/office/powerpoint/2010/main" val="2033662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Assessing data quality</a:t>
            </a:r>
          </a:p>
        </p:txBody>
      </p:sp>
      <p:sp>
        <p:nvSpPr>
          <p:cNvPr id="9" name="TextBox 8">
            <a:extLst>
              <a:ext uri="{FF2B5EF4-FFF2-40B4-BE49-F238E27FC236}">
                <a16:creationId xmlns:a16="http://schemas.microsoft.com/office/drawing/2014/main" id="{80F04792-9EB5-4B7E-5C15-6593AD1D3B9C}"/>
              </a:ext>
            </a:extLst>
          </p:cNvPr>
          <p:cNvSpPr txBox="1"/>
          <p:nvPr/>
        </p:nvSpPr>
        <p:spPr>
          <a:xfrm>
            <a:off x="252000" y="936000"/>
            <a:ext cx="11460418" cy="523220"/>
          </a:xfrm>
          <a:prstGeom prst="rect">
            <a:avLst/>
          </a:prstGeom>
          <a:noFill/>
        </p:spPr>
        <p:txBody>
          <a:bodyPr wrap="square" lIns="91440" tIns="45720" rIns="91440" bIns="45720" rtlCol="0" anchor="t">
            <a:spAutoFit/>
          </a:bodyPr>
          <a:lstStyle/>
          <a:p>
            <a:pPr algn="just"/>
            <a:r>
              <a:rPr lang="en-GB" sz="1400">
                <a:latin typeface="Arial" panose="020B0604020202020204" pitchFamily="34" charset="0"/>
                <a:cs typeface="Arial" panose="020B0604020202020204" pitchFamily="34" charset="0"/>
              </a:rPr>
              <a:t>The indicator provides an effective visual aid to quickly provide analysis of the collection, review and quality of the data associated with the metric. Each metric is rated against the 3 domains in the table below and displayed alongside the SPC chart as in the below example.</a:t>
            </a:r>
            <a:endParaRPr lang="en-US" sz="160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65BDC47-1917-4327-3CDB-328CA9025501}"/>
              </a:ext>
            </a:extLst>
          </p:cNvPr>
          <p:cNvPicPr>
            <a:picLocks noChangeAspect="1"/>
          </p:cNvPicPr>
          <p:nvPr/>
        </p:nvPicPr>
        <p:blipFill>
          <a:blip r:embed="rId2"/>
          <a:stretch>
            <a:fillRect/>
          </a:stretch>
        </p:blipFill>
        <p:spPr>
          <a:xfrm>
            <a:off x="8100000" y="3582058"/>
            <a:ext cx="2143792" cy="2542794"/>
          </a:xfrm>
          <a:prstGeom prst="rect">
            <a:avLst/>
          </a:prstGeom>
        </p:spPr>
      </p:pic>
      <p:pic>
        <p:nvPicPr>
          <p:cNvPr id="13" name="Picture 12">
            <a:extLst>
              <a:ext uri="{FF2B5EF4-FFF2-40B4-BE49-F238E27FC236}">
                <a16:creationId xmlns:a16="http://schemas.microsoft.com/office/drawing/2014/main" id="{84DA44C7-1042-C5F1-F8DD-17E4FD6E4D7A}"/>
              </a:ext>
            </a:extLst>
          </p:cNvPr>
          <p:cNvPicPr>
            <a:picLocks noChangeAspect="1"/>
          </p:cNvPicPr>
          <p:nvPr/>
        </p:nvPicPr>
        <p:blipFill>
          <a:blip r:embed="rId3"/>
          <a:stretch>
            <a:fillRect/>
          </a:stretch>
        </p:blipFill>
        <p:spPr>
          <a:xfrm>
            <a:off x="3420000" y="3312000"/>
            <a:ext cx="4558618" cy="2978337"/>
          </a:xfrm>
          <a:prstGeom prst="rect">
            <a:avLst/>
          </a:prstGeom>
          <a:ln>
            <a:solidFill>
              <a:schemeClr val="accent1"/>
            </a:solidFill>
          </a:ln>
        </p:spPr>
      </p:pic>
      <p:pic>
        <p:nvPicPr>
          <p:cNvPr id="2" name="Picture 1">
            <a:extLst>
              <a:ext uri="{FF2B5EF4-FFF2-40B4-BE49-F238E27FC236}">
                <a16:creationId xmlns:a16="http://schemas.microsoft.com/office/drawing/2014/main" id="{E9E143F7-5ECD-2056-669B-6FBA23A06A1B}"/>
              </a:ext>
            </a:extLst>
          </p:cNvPr>
          <p:cNvPicPr>
            <a:picLocks noChangeAspect="1"/>
          </p:cNvPicPr>
          <p:nvPr/>
        </p:nvPicPr>
        <p:blipFill>
          <a:blip r:embed="rId4"/>
          <a:stretch>
            <a:fillRect/>
          </a:stretch>
        </p:blipFill>
        <p:spPr>
          <a:xfrm>
            <a:off x="729995" y="1615353"/>
            <a:ext cx="10732009" cy="1696647"/>
          </a:xfrm>
          <a:prstGeom prst="rect">
            <a:avLst/>
          </a:prstGeom>
        </p:spPr>
      </p:pic>
    </p:spTree>
    <p:extLst>
      <p:ext uri="{BB962C8B-B14F-4D97-AF65-F5344CB8AC3E}">
        <p14:creationId xmlns:p14="http://schemas.microsoft.com/office/powerpoint/2010/main" val="605922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Executive summary</a:t>
            </a:r>
          </a:p>
        </p:txBody>
      </p:sp>
      <p:sp>
        <p:nvSpPr>
          <p:cNvPr id="8" name="TextBox 7">
            <a:extLst>
              <a:ext uri="{FF2B5EF4-FFF2-40B4-BE49-F238E27FC236}">
                <a16:creationId xmlns:a16="http://schemas.microsoft.com/office/drawing/2014/main" id="{1AAA4D34-E2CF-80B8-A27A-9F1C4636443D}"/>
              </a:ext>
            </a:extLst>
          </p:cNvPr>
          <p:cNvSpPr txBox="1"/>
          <p:nvPr/>
        </p:nvSpPr>
        <p:spPr>
          <a:xfrm>
            <a:off x="432000" y="1032387"/>
            <a:ext cx="11328000" cy="5447645"/>
          </a:xfrm>
          <a:prstGeom prst="rect">
            <a:avLst/>
          </a:prstGeom>
          <a:noFill/>
        </p:spPr>
        <p:txBody>
          <a:bodyPr wrap="square" rtlCol="0">
            <a:spAutoFit/>
          </a:bodyPr>
          <a:lstStyle/>
          <a:p>
            <a:pPr marL="0" indent="0">
              <a:buNone/>
            </a:pPr>
            <a:r>
              <a:rPr lang="en-GB" sz="1500">
                <a:latin typeface="Arial" panose="020B0604020202020204" pitchFamily="34" charset="0"/>
                <a:cs typeface="Arial" panose="020B0604020202020204" pitchFamily="34" charset="0"/>
              </a:rPr>
              <a:t>The overall trust vacancy rate reduced over the past 7 months as a result of the significant increase in nurses being recruited (mainly in medicine). There was a significant and unexpected increase in agency usage in September which is currently being investigated.</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Related to the reduction in vacancies, the turnover rate has reduced since April and our regional position has improved with us now having the 4</a:t>
            </a:r>
            <a:r>
              <a:rPr lang="en-GB" sz="1500" baseline="30000">
                <a:latin typeface="Arial" panose="020B0604020202020204" pitchFamily="34" charset="0"/>
                <a:cs typeface="Arial" panose="020B0604020202020204" pitchFamily="34" charset="0"/>
              </a:rPr>
              <a:t>th</a:t>
            </a:r>
            <a:r>
              <a:rPr lang="en-GB" sz="1500">
                <a:latin typeface="Arial" panose="020B0604020202020204" pitchFamily="34" charset="0"/>
                <a:cs typeface="Arial" panose="020B0604020202020204" pitchFamily="34" charset="0"/>
              </a:rPr>
              <a:t> highest turnover rate. Thematic analysis from exit interviews is ongoing to inform actions to improve this position. The trust has seen an increased level of joiners for over a year, however the target continues to be unachievable. One of the unforeseen consequences of this has been an increase in the time to hire new staff as the Recruitment Team have been unable to process the volume of applications in a timely manner.</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There has been a concerning increase in overall sickness despite an improvement in short term sickness due to the successful ‘Get up and go’ programme. Long term sickness remains a concern. Staff are being actively supported and 20 are due to return to work imminently.</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Whilst there has been a sustained increase in staff declared disabled, this does not reflect figures reported in the staff survey. In addition, recent analysis has identified that BME staff in post does not reflect the population demographic.  Work has commenced to understand the cause behind this discrepancy.</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There has been significant improvement in appraisal compliance rates, however a considerable amount of additional work is necessary if the target of 85% is to be achieved (current performance 69%). Mandatory training rates remain unchanged overall (current performance 95%). There have been improvements in infection, prevention control, fire and equality training.  Information governance training is failing the target and also currently deteriorating.  The CIO is prioritising actions to address this.</a:t>
            </a:r>
          </a:p>
          <a:p>
            <a:endParaRPr lang="en-GB"/>
          </a:p>
        </p:txBody>
      </p:sp>
    </p:spTree>
    <p:extLst>
      <p:ext uri="{BB962C8B-B14F-4D97-AF65-F5344CB8AC3E}">
        <p14:creationId xmlns:p14="http://schemas.microsoft.com/office/powerpoint/2010/main" val="237423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domain : matrix</a:t>
            </a:r>
          </a:p>
        </p:txBody>
      </p:sp>
      <p:pic>
        <p:nvPicPr>
          <p:cNvPr id="9" name="Picture 8">
            <a:extLst>
              <a:ext uri="{FF2B5EF4-FFF2-40B4-BE49-F238E27FC236}">
                <a16:creationId xmlns:a16="http://schemas.microsoft.com/office/drawing/2014/main" id="{A09CFF8F-064C-202C-3CAF-088FCFD37CB6}"/>
              </a:ext>
            </a:extLst>
          </p:cNvPr>
          <p:cNvPicPr>
            <a:picLocks noChangeAspect="1"/>
          </p:cNvPicPr>
          <p:nvPr/>
        </p:nvPicPr>
        <p:blipFill>
          <a:blip r:embed="rId2"/>
          <a:stretch>
            <a:fillRect/>
          </a:stretch>
        </p:blipFill>
        <p:spPr>
          <a:xfrm>
            <a:off x="2006321" y="1412778"/>
            <a:ext cx="8179358" cy="4817841"/>
          </a:xfrm>
          <a:prstGeom prst="rect">
            <a:avLst/>
          </a:prstGeom>
        </p:spPr>
      </p:pic>
    </p:spTree>
    <p:extLst>
      <p:ext uri="{BB962C8B-B14F-4D97-AF65-F5344CB8AC3E}">
        <p14:creationId xmlns:p14="http://schemas.microsoft.com/office/powerpoint/2010/main" val="11214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 summary</a:t>
            </a:r>
          </a:p>
        </p:txBody>
      </p:sp>
      <p:sp>
        <p:nvSpPr>
          <p:cNvPr id="9" name="TextBox 8">
            <a:extLst>
              <a:ext uri="{FF2B5EF4-FFF2-40B4-BE49-F238E27FC236}">
                <a16:creationId xmlns:a16="http://schemas.microsoft.com/office/drawing/2014/main" id="{714D4E45-B610-4B95-13AD-57E95869F2D0}"/>
              </a:ext>
            </a:extLst>
          </p:cNvPr>
          <p:cNvSpPr txBox="1"/>
          <p:nvPr/>
        </p:nvSpPr>
        <p:spPr>
          <a:xfrm>
            <a:off x="7956000" y="1564640"/>
            <a:ext cx="3996000" cy="2088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A range of potential data quality issues have been identified with </a:t>
            </a:r>
            <a:r>
              <a:rPr lang="en-GB" sz="1100" b="1">
                <a:latin typeface="Arial" panose="020B0604020202020204" pitchFamily="34" charset="0"/>
                <a:cs typeface="Arial" panose="020B0604020202020204" pitchFamily="34" charset="0"/>
              </a:rPr>
              <a:t>BME staff in post</a:t>
            </a:r>
            <a:r>
              <a:rPr lang="en-GB" sz="1100">
                <a:latin typeface="Arial" panose="020B0604020202020204" pitchFamily="34" charset="0"/>
                <a:cs typeface="Arial" panose="020B0604020202020204" pitchFamily="34" charset="0"/>
              </a:rPr>
              <a:t>. These include delays in recording, the robustness of validity checks and the indicator definition. Resolving these issues is the top priority for the DQ Improvement Taskforce.</a:t>
            </a:r>
          </a:p>
          <a:p>
            <a:endParaRPr lang="en-GB"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Given the discrepancy with staff survey figures, there are concerns with the process for validating the </a:t>
            </a:r>
            <a:r>
              <a:rPr lang="en-GB" sz="1100" b="1">
                <a:latin typeface="Arial" panose="020B0604020202020204" pitchFamily="34" charset="0"/>
                <a:cs typeface="Arial" panose="020B0604020202020204" pitchFamily="34" charset="0"/>
              </a:rPr>
              <a:t>staff declared disabled </a:t>
            </a:r>
            <a:r>
              <a:rPr lang="en-GB" sz="1100">
                <a:latin typeface="Arial" panose="020B0604020202020204" pitchFamily="34" charset="0"/>
                <a:cs typeface="Arial" panose="020B0604020202020204" pitchFamily="34" charset="0"/>
              </a:rPr>
              <a:t>data. Further investigation is currently underway.</a:t>
            </a:r>
          </a:p>
          <a:p>
            <a:endParaRPr lang="en-GB" sz="1100" b="0" i="0">
              <a:solidFill>
                <a:srgbClr val="000000"/>
              </a:solidFill>
              <a:effectLst/>
              <a:latin typeface="Arial" panose="020B0604020202020204" pitchFamily="34" charset="0"/>
              <a:cs typeface="Arial" panose="020B0604020202020204" pitchFamily="34" charset="0"/>
            </a:endParaRPr>
          </a:p>
          <a:p>
            <a:endParaRPr lang="en-GB" sz="1100" b="0" i="0">
              <a:solidFill>
                <a:srgbClr val="000000"/>
              </a:solidFill>
              <a:effectLst/>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0BC494C-18B0-7A64-F046-E7E3DE020CAC}"/>
              </a:ext>
            </a:extLst>
          </p:cNvPr>
          <p:cNvPicPr>
            <a:picLocks noChangeAspect="1"/>
          </p:cNvPicPr>
          <p:nvPr/>
        </p:nvPicPr>
        <p:blipFill>
          <a:blip r:embed="rId2"/>
          <a:stretch>
            <a:fillRect/>
          </a:stretch>
        </p:blipFill>
        <p:spPr>
          <a:xfrm>
            <a:off x="252000" y="3940640"/>
            <a:ext cx="7589520" cy="1965960"/>
          </a:xfrm>
          <a:prstGeom prst="rect">
            <a:avLst/>
          </a:prstGeom>
        </p:spPr>
      </p:pic>
      <p:sp>
        <p:nvSpPr>
          <p:cNvPr id="12" name="TextBox 11">
            <a:extLst>
              <a:ext uri="{FF2B5EF4-FFF2-40B4-BE49-F238E27FC236}">
                <a16:creationId xmlns:a16="http://schemas.microsoft.com/office/drawing/2014/main" id="{7DE9968C-28D6-D045-F4F6-D30CF8727A37}"/>
              </a:ext>
            </a:extLst>
          </p:cNvPr>
          <p:cNvSpPr txBox="1"/>
          <p:nvPr/>
        </p:nvSpPr>
        <p:spPr>
          <a:xfrm>
            <a:off x="7956000" y="4300639"/>
            <a:ext cx="3996000" cy="1584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200">
              <a:latin typeface="Arial" panose="020B0604020202020204" pitchFamily="34" charset="0"/>
              <a:cs typeface="Arial" panose="020B0604020202020204" pitchFamily="34" charset="0"/>
            </a:endParaRPr>
          </a:p>
          <a:p>
            <a:r>
              <a:rPr lang="en-GB" sz="1100">
                <a:solidFill>
                  <a:srgbClr val="000000"/>
                </a:solidFill>
                <a:latin typeface="Arial" panose="020B0604020202020204" pitchFamily="34" charset="0"/>
                <a:cs typeface="Arial" panose="020B0604020202020204" pitchFamily="34" charset="0"/>
              </a:rPr>
              <a:t>A review is currently being undertaken to ensure </a:t>
            </a:r>
            <a:r>
              <a:rPr lang="en-GB" sz="1100" b="1">
                <a:solidFill>
                  <a:srgbClr val="000000"/>
                </a:solidFill>
                <a:latin typeface="Arial" panose="020B0604020202020204" pitchFamily="34" charset="0"/>
                <a:cs typeface="Arial" panose="020B0604020202020204" pitchFamily="34" charset="0"/>
              </a:rPr>
              <a:t>short term sickness</a:t>
            </a:r>
            <a:r>
              <a:rPr lang="en-GB" sz="1100">
                <a:solidFill>
                  <a:srgbClr val="000000"/>
                </a:solidFill>
                <a:latin typeface="Arial" panose="020B0604020202020204" pitchFamily="34" charset="0"/>
                <a:cs typeface="Arial" panose="020B0604020202020204" pitchFamily="34" charset="0"/>
              </a:rPr>
              <a:t> data consistently adheres to the agreed definition.</a:t>
            </a:r>
          </a:p>
          <a:p>
            <a:pPr marL="285750" indent="-285750">
              <a:buFont typeface="Arial" panose="020B0604020202020204" pitchFamily="34" charset="0"/>
              <a:buChar char="•"/>
            </a:pPr>
            <a:endParaRPr lang="en-GB" sz="1050">
              <a:solidFill>
                <a:srgbClr val="000000"/>
              </a:solidFill>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D55EEF15-1471-B1A0-8191-2D66F3258F03}"/>
              </a:ext>
            </a:extLst>
          </p:cNvPr>
          <p:cNvPicPr>
            <a:picLocks noChangeAspect="1"/>
          </p:cNvPicPr>
          <p:nvPr/>
        </p:nvPicPr>
        <p:blipFill>
          <a:blip r:embed="rId3"/>
          <a:stretch>
            <a:fillRect/>
          </a:stretch>
        </p:blipFill>
        <p:spPr>
          <a:xfrm>
            <a:off x="252000" y="1204640"/>
            <a:ext cx="7589520" cy="2468880"/>
          </a:xfrm>
          <a:prstGeom prst="rect">
            <a:avLst/>
          </a:prstGeom>
        </p:spPr>
      </p:pic>
    </p:spTree>
    <p:extLst>
      <p:ext uri="{BB962C8B-B14F-4D97-AF65-F5344CB8AC3E}">
        <p14:creationId xmlns:p14="http://schemas.microsoft.com/office/powerpoint/2010/main" val="271552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a:t>
            </a:r>
          </a:p>
        </p:txBody>
      </p:sp>
      <p:pic>
        <p:nvPicPr>
          <p:cNvPr id="2" name="Picture 1">
            <a:extLst>
              <a:ext uri="{FF2B5EF4-FFF2-40B4-BE49-F238E27FC236}">
                <a16:creationId xmlns:a16="http://schemas.microsoft.com/office/drawing/2014/main" id="{EFB4035C-E20C-66C2-BE06-A2B4CDD10BD3}"/>
              </a:ext>
            </a:extLst>
          </p:cNvPr>
          <p:cNvPicPr>
            <a:picLocks noChangeAspect="1"/>
          </p:cNvPicPr>
          <p:nvPr/>
        </p:nvPicPr>
        <p:blipFill>
          <a:blip r:embed="rId2"/>
          <a:stretch>
            <a:fillRect/>
          </a:stretch>
        </p:blipFill>
        <p:spPr>
          <a:xfrm>
            <a:off x="855530" y="1126553"/>
            <a:ext cx="10717038" cy="5095545"/>
          </a:xfrm>
          <a:prstGeom prst="rect">
            <a:avLst/>
          </a:prstGeom>
        </p:spPr>
      </p:pic>
    </p:spTree>
    <p:extLst>
      <p:ext uri="{BB962C8B-B14F-4D97-AF65-F5344CB8AC3E}">
        <p14:creationId xmlns:p14="http://schemas.microsoft.com/office/powerpoint/2010/main" val="225676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a:t>
            </a:r>
          </a:p>
        </p:txBody>
      </p:sp>
      <p:pic>
        <p:nvPicPr>
          <p:cNvPr id="2" name="Picture 1">
            <a:extLst>
              <a:ext uri="{FF2B5EF4-FFF2-40B4-BE49-F238E27FC236}">
                <a16:creationId xmlns:a16="http://schemas.microsoft.com/office/drawing/2014/main" id="{9839B1AE-B0E2-F8B6-22F2-65BD515AA4AC}"/>
              </a:ext>
            </a:extLst>
          </p:cNvPr>
          <p:cNvPicPr>
            <a:picLocks noChangeAspect="1"/>
          </p:cNvPicPr>
          <p:nvPr/>
        </p:nvPicPr>
        <p:blipFill>
          <a:blip r:embed="rId2"/>
          <a:stretch>
            <a:fillRect/>
          </a:stretch>
        </p:blipFill>
        <p:spPr>
          <a:xfrm>
            <a:off x="877050" y="1179400"/>
            <a:ext cx="10514053" cy="5002091"/>
          </a:xfrm>
          <a:prstGeom prst="rect">
            <a:avLst/>
          </a:prstGeom>
        </p:spPr>
      </p:pic>
    </p:spTree>
    <p:extLst>
      <p:ext uri="{BB962C8B-B14F-4D97-AF65-F5344CB8AC3E}">
        <p14:creationId xmlns:p14="http://schemas.microsoft.com/office/powerpoint/2010/main" val="195349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sickness and absence</a:t>
            </a:r>
          </a:p>
        </p:txBody>
      </p:sp>
      <p:pic>
        <p:nvPicPr>
          <p:cNvPr id="3" name="Picture 2">
            <a:extLst>
              <a:ext uri="{FF2B5EF4-FFF2-40B4-BE49-F238E27FC236}">
                <a16:creationId xmlns:a16="http://schemas.microsoft.com/office/drawing/2014/main" id="{E2679B75-E054-1F3B-112E-33A162A6F982}"/>
              </a:ext>
            </a:extLst>
          </p:cNvPr>
          <p:cNvPicPr>
            <a:picLocks noChangeAspect="1"/>
          </p:cNvPicPr>
          <p:nvPr/>
        </p:nvPicPr>
        <p:blipFill>
          <a:blip r:embed="rId2"/>
          <a:stretch>
            <a:fillRect/>
          </a:stretch>
        </p:blipFill>
        <p:spPr>
          <a:xfrm>
            <a:off x="754336" y="1176080"/>
            <a:ext cx="10356250" cy="4924502"/>
          </a:xfrm>
          <a:prstGeom prst="rect">
            <a:avLst/>
          </a:prstGeom>
        </p:spPr>
      </p:pic>
    </p:spTree>
    <p:extLst>
      <p:ext uri="{BB962C8B-B14F-4D97-AF65-F5344CB8AC3E}">
        <p14:creationId xmlns:p14="http://schemas.microsoft.com/office/powerpoint/2010/main" val="3118226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Sickness by category</a:t>
            </a:r>
          </a:p>
        </p:txBody>
      </p:sp>
      <p:graphicFrame>
        <p:nvGraphicFramePr>
          <p:cNvPr id="13" name="Table 10">
            <a:extLst>
              <a:ext uri="{FF2B5EF4-FFF2-40B4-BE49-F238E27FC236}">
                <a16:creationId xmlns:a16="http://schemas.microsoft.com/office/drawing/2014/main" id="{B1AD6E09-B0FD-BC73-10F7-6A66AE3EAD28}"/>
              </a:ext>
            </a:extLst>
          </p:cNvPr>
          <p:cNvGraphicFramePr>
            <a:graphicFrameLocks noGrp="1"/>
          </p:cNvGraphicFramePr>
          <p:nvPr>
            <p:extLst>
              <p:ext uri="{D42A27DB-BD31-4B8C-83A1-F6EECF244321}">
                <p14:modId xmlns:p14="http://schemas.microsoft.com/office/powerpoint/2010/main" val="1032044290"/>
              </p:ext>
            </p:extLst>
          </p:nvPr>
        </p:nvGraphicFramePr>
        <p:xfrm>
          <a:off x="9083040" y="1269999"/>
          <a:ext cx="2564005" cy="1889760"/>
        </p:xfrm>
        <a:graphic>
          <a:graphicData uri="http://schemas.openxmlformats.org/drawingml/2006/table">
            <a:tbl>
              <a:tblPr firstRow="1" bandRow="1">
                <a:tableStyleId>{5940675A-B579-460E-94D1-54222C63F5DA}</a:tableStyleId>
              </a:tblPr>
              <a:tblGrid>
                <a:gridCol w="2564005">
                  <a:extLst>
                    <a:ext uri="{9D8B030D-6E8A-4147-A177-3AD203B41FA5}">
                      <a16:colId xmlns:a16="http://schemas.microsoft.com/office/drawing/2014/main" val="27646131"/>
                    </a:ext>
                  </a:extLst>
                </a:gridCol>
              </a:tblGrid>
              <a:tr h="284012">
                <a:tc>
                  <a:txBody>
                    <a:bodyPr/>
                    <a:lstStyle/>
                    <a:p>
                      <a:r>
                        <a:rPr lang="en-GB" sz="1400" b="1">
                          <a:solidFill>
                            <a:schemeClr val="bg1"/>
                          </a:solidFill>
                          <a:latin typeface="Arial" panose="020B0604020202020204" pitchFamily="34" charset="0"/>
                          <a:cs typeface="Arial" panose="020B0604020202020204" pitchFamily="34" charset="0"/>
                        </a:rPr>
                        <a:t>Key Contributors </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418735">
                <a:tc>
                  <a:txBody>
                    <a:bodyPr/>
                    <a:lstStyle/>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Mental Health</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Musculoskeletal</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Back Problems</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Cough / Cold / Flu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a:solidFill>
                            <a:schemeClr val="tx1"/>
                          </a:solidFill>
                          <a:effectLst/>
                          <a:latin typeface="Arial" panose="020B0604020202020204" pitchFamily="34" charset="0"/>
                          <a:ea typeface="+mn-ea"/>
                          <a:cs typeface="Arial" panose="020B0604020202020204" pitchFamily="34" charset="0"/>
                        </a:rPr>
                        <a:t>Gastrointestinal</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Injury / Fracture</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Headache / Migraine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pic>
        <p:nvPicPr>
          <p:cNvPr id="5" name="Picture 4">
            <a:extLst>
              <a:ext uri="{FF2B5EF4-FFF2-40B4-BE49-F238E27FC236}">
                <a16:creationId xmlns:a16="http://schemas.microsoft.com/office/drawing/2014/main" id="{E6D21103-4CB4-B226-CB83-49B35C682E7A}"/>
              </a:ext>
            </a:extLst>
          </p:cNvPr>
          <p:cNvPicPr>
            <a:picLocks noChangeAspect="1"/>
          </p:cNvPicPr>
          <p:nvPr/>
        </p:nvPicPr>
        <p:blipFill>
          <a:blip r:embed="rId2"/>
          <a:stretch>
            <a:fillRect/>
          </a:stretch>
        </p:blipFill>
        <p:spPr>
          <a:xfrm>
            <a:off x="396000" y="1346307"/>
            <a:ext cx="7568129" cy="4941134"/>
          </a:xfrm>
          <a:prstGeom prst="rect">
            <a:avLst/>
          </a:prstGeom>
          <a:ln>
            <a:solidFill>
              <a:schemeClr val="accent1"/>
            </a:solidFill>
          </a:ln>
        </p:spPr>
      </p:pic>
    </p:spTree>
    <p:extLst>
      <p:ext uri="{BB962C8B-B14F-4D97-AF65-F5344CB8AC3E}">
        <p14:creationId xmlns:p14="http://schemas.microsoft.com/office/powerpoint/2010/main" val="327386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About this document</a:t>
            </a:r>
          </a:p>
        </p:txBody>
      </p:sp>
      <p:sp>
        <p:nvSpPr>
          <p:cNvPr id="2" name="Rectangle 1">
            <a:extLst>
              <a:ext uri="{FF2B5EF4-FFF2-40B4-BE49-F238E27FC236}">
                <a16:creationId xmlns:a16="http://schemas.microsoft.com/office/drawing/2014/main" id="{F6D8CD7A-D16E-6F10-B3DE-26B3E906F7F7}"/>
              </a:ext>
            </a:extLst>
          </p:cNvPr>
          <p:cNvSpPr/>
          <p:nvPr/>
        </p:nvSpPr>
        <p:spPr>
          <a:xfrm>
            <a:off x="432000" y="1459748"/>
            <a:ext cx="11201200" cy="1969252"/>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This document is intended as a helpful guide to illustrate data visualisation options which are proven to : </a:t>
            </a:r>
          </a:p>
          <a:p>
            <a:endParaRPr lang="en-GB"/>
          </a:p>
          <a:p>
            <a:pPr marL="285750" indent="-285750">
              <a:buFont typeface="Arial" panose="020B0604020202020204" pitchFamily="34" charset="0"/>
              <a:buChar char="•"/>
            </a:pPr>
            <a:r>
              <a:rPr lang="en-GB"/>
              <a:t>reduce the amount of time wasted by boards discussing insignificant changes in data</a:t>
            </a:r>
          </a:p>
          <a:p>
            <a:pPr marL="285750" indent="-285750">
              <a:buFont typeface="Arial" panose="020B0604020202020204" pitchFamily="34" charset="0"/>
              <a:buChar char="•"/>
            </a:pPr>
            <a:r>
              <a:rPr lang="en-GB"/>
              <a:t>provide a clear focus on issues requiring board attention</a:t>
            </a:r>
          </a:p>
        </p:txBody>
      </p:sp>
      <p:sp>
        <p:nvSpPr>
          <p:cNvPr id="6" name="Rectangle 5">
            <a:extLst>
              <a:ext uri="{FF2B5EF4-FFF2-40B4-BE49-F238E27FC236}">
                <a16:creationId xmlns:a16="http://schemas.microsoft.com/office/drawing/2014/main" id="{2FEE6261-5D93-4C03-0A9D-987FB0E926A9}"/>
              </a:ext>
            </a:extLst>
          </p:cNvPr>
          <p:cNvSpPr/>
          <p:nvPr/>
        </p:nvSpPr>
        <p:spPr>
          <a:xfrm>
            <a:off x="431590" y="3596822"/>
            <a:ext cx="11201200" cy="10127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An outline of recommended visualisations appear on subsequent slides along with a mock-up of one section of an Integrated Performance Report (IPR) for St Elsewhere NHS Trust</a:t>
            </a:r>
          </a:p>
        </p:txBody>
      </p:sp>
      <p:sp>
        <p:nvSpPr>
          <p:cNvPr id="7" name="Rectangle 6">
            <a:extLst>
              <a:ext uri="{FF2B5EF4-FFF2-40B4-BE49-F238E27FC236}">
                <a16:creationId xmlns:a16="http://schemas.microsoft.com/office/drawing/2014/main" id="{D3FE14D0-0F15-1F06-C2BA-468AD561687A}"/>
              </a:ext>
            </a:extLst>
          </p:cNvPr>
          <p:cNvSpPr/>
          <p:nvPr/>
        </p:nvSpPr>
        <p:spPr>
          <a:xfrm>
            <a:off x="431590" y="4777400"/>
            <a:ext cx="11201200" cy="746254"/>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The final slide includes links to IPRs which utilise the formats outlined in this document</a:t>
            </a:r>
          </a:p>
        </p:txBody>
      </p:sp>
    </p:spTree>
    <p:extLst>
      <p:ext uri="{BB962C8B-B14F-4D97-AF65-F5344CB8AC3E}">
        <p14:creationId xmlns:p14="http://schemas.microsoft.com/office/powerpoint/2010/main" val="7082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training and development summary</a:t>
            </a:r>
          </a:p>
        </p:txBody>
      </p:sp>
      <p:pic>
        <p:nvPicPr>
          <p:cNvPr id="12" name="Picture 11">
            <a:extLst>
              <a:ext uri="{FF2B5EF4-FFF2-40B4-BE49-F238E27FC236}">
                <a16:creationId xmlns:a16="http://schemas.microsoft.com/office/drawing/2014/main" id="{D2DE3EEC-2CD4-6741-68C7-7E37E639C9C2}"/>
              </a:ext>
            </a:extLst>
          </p:cNvPr>
          <p:cNvPicPr>
            <a:picLocks noChangeAspect="1"/>
          </p:cNvPicPr>
          <p:nvPr/>
        </p:nvPicPr>
        <p:blipFill>
          <a:blip r:embed="rId2"/>
          <a:stretch>
            <a:fillRect/>
          </a:stretch>
        </p:blipFill>
        <p:spPr>
          <a:xfrm>
            <a:off x="252000" y="3920976"/>
            <a:ext cx="7589520" cy="1714500"/>
          </a:xfrm>
          <a:prstGeom prst="rect">
            <a:avLst/>
          </a:prstGeom>
        </p:spPr>
      </p:pic>
      <p:pic>
        <p:nvPicPr>
          <p:cNvPr id="14" name="Picture 13">
            <a:extLst>
              <a:ext uri="{FF2B5EF4-FFF2-40B4-BE49-F238E27FC236}">
                <a16:creationId xmlns:a16="http://schemas.microsoft.com/office/drawing/2014/main" id="{EB4836EE-3165-6AE1-8306-AD47FC9AC84B}"/>
              </a:ext>
            </a:extLst>
          </p:cNvPr>
          <p:cNvPicPr>
            <a:picLocks noChangeAspect="1"/>
          </p:cNvPicPr>
          <p:nvPr/>
        </p:nvPicPr>
        <p:blipFill>
          <a:blip r:embed="rId3"/>
          <a:stretch>
            <a:fillRect/>
          </a:stretch>
        </p:blipFill>
        <p:spPr>
          <a:xfrm>
            <a:off x="252000" y="1184976"/>
            <a:ext cx="7589520" cy="1965960"/>
          </a:xfrm>
          <a:prstGeom prst="rect">
            <a:avLst/>
          </a:prstGeom>
        </p:spPr>
      </p:pic>
      <p:sp>
        <p:nvSpPr>
          <p:cNvPr id="16" name="TextBox 15">
            <a:extLst>
              <a:ext uri="{FF2B5EF4-FFF2-40B4-BE49-F238E27FC236}">
                <a16:creationId xmlns:a16="http://schemas.microsoft.com/office/drawing/2014/main" id="{418C20ED-9E52-C741-1984-095D27AF762F}"/>
              </a:ext>
            </a:extLst>
          </p:cNvPr>
          <p:cNvSpPr txBox="1"/>
          <p:nvPr/>
        </p:nvSpPr>
        <p:spPr>
          <a:xfrm>
            <a:off x="7956000" y="1544975"/>
            <a:ext cx="3996000" cy="1584000"/>
          </a:xfrm>
          <a:prstGeom prst="rect">
            <a:avLst/>
          </a:prstGeom>
          <a:noFill/>
          <a:ln>
            <a:solidFill>
              <a:schemeClr val="accent1"/>
            </a:solidFill>
          </a:ln>
        </p:spPr>
        <p:txBody>
          <a:bodyPr wrap="square" rIns="90000"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200">
              <a:latin typeface="Arial" panose="020B0604020202020204" pitchFamily="34" charset="0"/>
              <a:cs typeface="Arial" panose="020B0604020202020204" pitchFamily="34" charset="0"/>
            </a:endParaRPr>
          </a:p>
          <a:p>
            <a:r>
              <a:rPr lang="en-GB" sz="1100" b="0" i="0">
                <a:solidFill>
                  <a:srgbClr val="000000"/>
                </a:solidFill>
                <a:effectLst/>
                <a:latin typeface="Arial" panose="020B0604020202020204" pitchFamily="34" charset="0"/>
                <a:cs typeface="Arial" panose="020B0604020202020204" pitchFamily="34" charset="0"/>
              </a:rPr>
              <a:t>The </a:t>
            </a:r>
            <a:r>
              <a:rPr lang="en-GB" sz="1100" b="1" i="0">
                <a:solidFill>
                  <a:srgbClr val="000000"/>
                </a:solidFill>
                <a:effectLst/>
                <a:latin typeface="Arial" panose="020B0604020202020204" pitchFamily="34" charset="0"/>
                <a:cs typeface="Arial" panose="020B0604020202020204" pitchFamily="34" charset="0"/>
              </a:rPr>
              <a:t>time to hire </a:t>
            </a:r>
            <a:r>
              <a:rPr lang="en-GB" sz="1100" b="0" i="0">
                <a:solidFill>
                  <a:srgbClr val="000000"/>
                </a:solidFill>
                <a:effectLst/>
                <a:latin typeface="Arial" panose="020B0604020202020204" pitchFamily="34" charset="0"/>
                <a:cs typeface="Arial" panose="020B0604020202020204" pitchFamily="34" charset="0"/>
              </a:rPr>
              <a:t>data is currently held in a spreadsheet maintained by the Recruitment Team so the data is not easily accessible to the Business Intelligence team. A project has been established to record this data on the main HR system and at the same time ensuring that the validation processes and indicator definition are formalised and documented.</a:t>
            </a:r>
          </a:p>
          <a:p>
            <a:endParaRPr lang="en-GB" sz="1100" b="0" i="0">
              <a:solidFill>
                <a:srgbClr val="000000"/>
              </a:solidFill>
              <a:effectLst/>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BE4A428-D183-C2FB-F0B2-5786EE844A6B}"/>
              </a:ext>
            </a:extLst>
          </p:cNvPr>
          <p:cNvSpPr txBox="1"/>
          <p:nvPr/>
        </p:nvSpPr>
        <p:spPr>
          <a:xfrm>
            <a:off x="7956000" y="4280976"/>
            <a:ext cx="3996000" cy="1332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050">
              <a:solidFill>
                <a:srgbClr val="000000"/>
              </a:solidFill>
              <a:latin typeface="Arial" panose="020B0604020202020204" pitchFamily="34" charset="0"/>
              <a:cs typeface="Arial" panose="020B0604020202020204" pitchFamily="34" charset="0"/>
            </a:endParaRPr>
          </a:p>
          <a:p>
            <a:r>
              <a:rPr lang="en-GB" sz="1100">
                <a:solidFill>
                  <a:srgbClr val="000000"/>
                </a:solidFill>
                <a:latin typeface="Arial" panose="020B0604020202020204" pitchFamily="34" charset="0"/>
                <a:cs typeface="Arial" panose="020B0604020202020204" pitchFamily="34" charset="0"/>
              </a:rPr>
              <a:t>The </a:t>
            </a:r>
            <a:r>
              <a:rPr lang="en-GB" sz="1100" b="1">
                <a:solidFill>
                  <a:srgbClr val="000000"/>
                </a:solidFill>
                <a:latin typeface="Arial" panose="020B0604020202020204" pitchFamily="34" charset="0"/>
                <a:cs typeface="Arial" panose="020B0604020202020204" pitchFamily="34" charset="0"/>
              </a:rPr>
              <a:t>mandatory training </a:t>
            </a:r>
            <a:r>
              <a:rPr lang="en-GB" sz="1100">
                <a:solidFill>
                  <a:srgbClr val="000000"/>
                </a:solidFill>
                <a:latin typeface="Arial" panose="020B0604020202020204" pitchFamily="34" charset="0"/>
                <a:cs typeface="Arial" panose="020B0604020202020204" pitchFamily="34" charset="0"/>
              </a:rPr>
              <a:t>data is held in a separate database historically managed by the Development and Training team.  This database is currently being transferred to the Business Intelligence team who will maintain it going forward.  </a:t>
            </a:r>
          </a:p>
          <a:p>
            <a:endParaRPr lang="en-GB"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356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turnover and vacancies</a:t>
            </a:r>
          </a:p>
        </p:txBody>
      </p:sp>
      <p:graphicFrame>
        <p:nvGraphicFramePr>
          <p:cNvPr id="5" name="Table 10">
            <a:extLst>
              <a:ext uri="{FF2B5EF4-FFF2-40B4-BE49-F238E27FC236}">
                <a16:creationId xmlns:a16="http://schemas.microsoft.com/office/drawing/2014/main" id="{B3D9E744-ABF8-6D89-4950-F8A81830B85B}"/>
              </a:ext>
            </a:extLst>
          </p:cNvPr>
          <p:cNvGraphicFramePr>
            <a:graphicFrameLocks noGrp="1"/>
          </p:cNvGraphicFramePr>
          <p:nvPr>
            <p:extLst>
              <p:ext uri="{D42A27DB-BD31-4B8C-83A1-F6EECF244321}">
                <p14:modId xmlns:p14="http://schemas.microsoft.com/office/powerpoint/2010/main" val="945424307"/>
              </p:ext>
            </p:extLst>
          </p:nvPr>
        </p:nvGraphicFramePr>
        <p:xfrm>
          <a:off x="144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r>
                        <a:rPr lang="en-GB" sz="1200" b="1">
                          <a:solidFill>
                            <a:schemeClr val="bg1"/>
                          </a:solidFill>
                          <a:latin typeface="Arial" panose="020B0604020202020204" pitchFamily="34" charset="0"/>
                          <a:cs typeface="Arial" panose="020B0604020202020204" pitchFamily="34" charset="0"/>
                        </a:rPr>
                        <a:t>Understanding the performance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There has been a reduction in </a:t>
                      </a:r>
                      <a:r>
                        <a:rPr lang="en-GB" sz="1000" b="1" i="0">
                          <a:solidFill>
                            <a:srgbClr val="000000"/>
                          </a:solidFill>
                          <a:effectLst/>
                          <a:latin typeface="Arial" panose="020B0604020202020204" pitchFamily="34" charset="0"/>
                          <a:cs typeface="Arial" panose="020B0604020202020204" pitchFamily="34" charset="0"/>
                        </a:rPr>
                        <a:t>staff turnover </a:t>
                      </a:r>
                      <a:r>
                        <a:rPr lang="en-GB" sz="1000" b="0" i="0">
                          <a:solidFill>
                            <a:srgbClr val="000000"/>
                          </a:solidFill>
                          <a:effectLst/>
                          <a:latin typeface="Arial" panose="020B0604020202020204" pitchFamily="34" charset="0"/>
                          <a:cs typeface="Arial" panose="020B0604020202020204" pitchFamily="34" charset="0"/>
                        </a:rPr>
                        <a:t>since April 2023. Current performance is 1.4% against a target of 1% so further work is necessary for the target to be achieved. The trust has the 4</a:t>
                      </a:r>
                      <a:r>
                        <a:rPr lang="en-GB" sz="1000" b="0" i="0" baseline="30000">
                          <a:solidFill>
                            <a:srgbClr val="000000"/>
                          </a:solidFill>
                          <a:effectLst/>
                          <a:latin typeface="Arial" panose="020B0604020202020204" pitchFamily="34" charset="0"/>
                          <a:cs typeface="Arial" panose="020B0604020202020204" pitchFamily="34" charset="0"/>
                        </a:rPr>
                        <a:t>th</a:t>
                      </a:r>
                      <a:r>
                        <a:rPr lang="en-GB" sz="1000" b="0" i="0">
                          <a:solidFill>
                            <a:srgbClr val="000000"/>
                          </a:solidFill>
                          <a:effectLst/>
                          <a:latin typeface="Arial" panose="020B0604020202020204" pitchFamily="34" charset="0"/>
                          <a:cs typeface="Arial" panose="020B0604020202020204" pitchFamily="34" charset="0"/>
                        </a:rPr>
                        <a:t> highest rate compared to regional peers (best performance is 0.84%).</a:t>
                      </a:r>
                    </a:p>
                    <a:p>
                      <a:pPr marL="0" indent="0">
                        <a:buFont typeface="Arial" panose="020B0604020202020204" pitchFamily="34" charset="0"/>
                        <a:buNone/>
                      </a:pPr>
                      <a:endParaRPr lang="en-GB" sz="400" b="0" i="0">
                        <a:solidFill>
                          <a:srgbClr val="000000"/>
                        </a:solidFill>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There has been a significant and sustained increase in new </a:t>
                      </a:r>
                      <a:r>
                        <a:rPr lang="en-GB" sz="1000" b="1" i="0">
                          <a:solidFill>
                            <a:srgbClr val="000000"/>
                          </a:solidFill>
                          <a:effectLst/>
                          <a:latin typeface="Arial" panose="020B0604020202020204" pitchFamily="34" charset="0"/>
                          <a:cs typeface="Arial" panose="020B0604020202020204" pitchFamily="34" charset="0"/>
                        </a:rPr>
                        <a:t>joiners</a:t>
                      </a:r>
                      <a:r>
                        <a:rPr lang="en-GB" sz="1000" b="0" i="0">
                          <a:solidFill>
                            <a:srgbClr val="000000"/>
                          </a:solidFill>
                          <a:effectLst/>
                          <a:latin typeface="Arial" panose="020B0604020202020204" pitchFamily="34" charset="0"/>
                          <a:cs typeface="Arial" panose="020B0604020202020204" pitchFamily="34" charset="0"/>
                        </a:rPr>
                        <a:t>. Process limits have therefore been recalculated. There has been an associated decline in </a:t>
                      </a:r>
                      <a:r>
                        <a:rPr lang="en-GB" sz="1000" b="1" i="0">
                          <a:solidFill>
                            <a:srgbClr val="000000"/>
                          </a:solidFill>
                          <a:effectLst/>
                          <a:latin typeface="Arial" panose="020B0604020202020204" pitchFamily="34" charset="0"/>
                          <a:cs typeface="Arial" panose="020B0604020202020204" pitchFamily="34" charset="0"/>
                        </a:rPr>
                        <a:t>time to hire </a:t>
                      </a:r>
                      <a:r>
                        <a:rPr lang="en-GB" sz="1000" b="0" i="0">
                          <a:solidFill>
                            <a:srgbClr val="000000"/>
                          </a:solidFill>
                          <a:effectLst/>
                          <a:latin typeface="Arial" panose="020B0604020202020204" pitchFamily="34" charset="0"/>
                          <a:cs typeface="Arial" panose="020B0604020202020204" pitchFamily="34" charset="0"/>
                        </a:rPr>
                        <a:t>times as the Recruitment Team has been unable to process the necessary paperwork as quickly. The target cannot be achieved.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graphicFrame>
        <p:nvGraphicFramePr>
          <p:cNvPr id="6" name="Table 10">
            <a:extLst>
              <a:ext uri="{FF2B5EF4-FFF2-40B4-BE49-F238E27FC236}">
                <a16:creationId xmlns:a16="http://schemas.microsoft.com/office/drawing/2014/main" id="{F98B9B86-3106-1DB1-5814-BD927664654F}"/>
              </a:ext>
            </a:extLst>
          </p:cNvPr>
          <p:cNvGraphicFramePr>
            <a:graphicFrameLocks noGrp="1"/>
          </p:cNvGraphicFramePr>
          <p:nvPr>
            <p:extLst>
              <p:ext uri="{D42A27DB-BD31-4B8C-83A1-F6EECF244321}">
                <p14:modId xmlns:p14="http://schemas.microsoft.com/office/powerpoint/2010/main" val="927662823"/>
              </p:ext>
            </p:extLst>
          </p:nvPr>
        </p:nvGraphicFramePr>
        <p:xfrm>
          <a:off x="4176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bg1"/>
                          </a:solidFill>
                          <a:latin typeface="Arial" panose="020B0604020202020204" pitchFamily="34" charset="0"/>
                          <a:cs typeface="Arial" panose="020B0604020202020204" pitchFamily="34" charset="0"/>
                        </a:rPr>
                        <a:t>Actions (SMART)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 People Committee have tasked the workforce intelligence team to provide a further breakdown of data for all three measures. They will be considering this at the next committee meeting and provide any items for escalation to the November board.</a:t>
                      </a:r>
                    </a:p>
                    <a:p>
                      <a:pPr marL="0" indent="0">
                        <a:buFont typeface="Arial" panose="020B0604020202020204" pitchFamily="34" charset="0"/>
                        <a:buNone/>
                      </a:pPr>
                      <a:endParaRPr lang="en-GB" sz="400" b="0" i="0">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a:latin typeface="Arial" panose="020B0604020202020204" pitchFamily="34" charset="0"/>
                          <a:cs typeface="Arial" panose="020B0604020202020204" pitchFamily="34" charset="0"/>
                        </a:rPr>
                        <a:t>Process mapping is scheduled for mid October with the intention of implementing improved processes to reduce the time to hire time. It is hoped that improvement will be evidenced in the data by December.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graphicFrame>
        <p:nvGraphicFramePr>
          <p:cNvPr id="7" name="Table 10">
            <a:extLst>
              <a:ext uri="{FF2B5EF4-FFF2-40B4-BE49-F238E27FC236}">
                <a16:creationId xmlns:a16="http://schemas.microsoft.com/office/drawing/2014/main" id="{8BACBBD8-3BF6-2E18-685E-DDE5A6F906DA}"/>
              </a:ext>
            </a:extLst>
          </p:cNvPr>
          <p:cNvGraphicFramePr>
            <a:graphicFrameLocks noGrp="1"/>
          </p:cNvGraphicFramePr>
          <p:nvPr>
            <p:extLst>
              <p:ext uri="{D42A27DB-BD31-4B8C-83A1-F6EECF244321}">
                <p14:modId xmlns:p14="http://schemas.microsoft.com/office/powerpoint/2010/main" val="105825105"/>
              </p:ext>
            </p:extLst>
          </p:nvPr>
        </p:nvGraphicFramePr>
        <p:xfrm>
          <a:off x="8208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r>
                        <a:rPr lang="en-GB" sz="1200" b="1">
                          <a:solidFill>
                            <a:schemeClr val="bg1"/>
                          </a:solidFill>
                          <a:latin typeface="Arial" panose="020B0604020202020204" pitchFamily="34" charset="0"/>
                          <a:cs typeface="Arial" panose="020B0604020202020204" pitchFamily="34" charset="0"/>
                        </a:rPr>
                        <a:t>Risks</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None requiring consideration by the board.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pic>
        <p:nvPicPr>
          <p:cNvPr id="13" name="Picture 12">
            <a:extLst>
              <a:ext uri="{FF2B5EF4-FFF2-40B4-BE49-F238E27FC236}">
                <a16:creationId xmlns:a16="http://schemas.microsoft.com/office/drawing/2014/main" id="{AAA6E290-C001-D4AF-4E41-843235D82289}"/>
              </a:ext>
            </a:extLst>
          </p:cNvPr>
          <p:cNvPicPr>
            <a:picLocks noChangeAspect="1"/>
          </p:cNvPicPr>
          <p:nvPr/>
        </p:nvPicPr>
        <p:blipFill>
          <a:blip r:embed="rId2"/>
          <a:stretch>
            <a:fillRect/>
          </a:stretch>
        </p:blipFill>
        <p:spPr>
          <a:xfrm>
            <a:off x="144000" y="1162296"/>
            <a:ext cx="3814354" cy="2492078"/>
          </a:xfrm>
          <a:prstGeom prst="rect">
            <a:avLst/>
          </a:prstGeom>
          <a:ln>
            <a:solidFill>
              <a:schemeClr val="accent1"/>
            </a:solidFill>
          </a:ln>
        </p:spPr>
      </p:pic>
      <p:pic>
        <p:nvPicPr>
          <p:cNvPr id="8" name="Picture 7">
            <a:extLst>
              <a:ext uri="{FF2B5EF4-FFF2-40B4-BE49-F238E27FC236}">
                <a16:creationId xmlns:a16="http://schemas.microsoft.com/office/drawing/2014/main" id="{8ECF6F52-B379-BF80-E4A7-D99BAF0C4E79}"/>
              </a:ext>
            </a:extLst>
          </p:cNvPr>
          <p:cNvPicPr>
            <a:picLocks noChangeAspect="1"/>
          </p:cNvPicPr>
          <p:nvPr/>
        </p:nvPicPr>
        <p:blipFill>
          <a:blip r:embed="rId3"/>
          <a:stretch>
            <a:fillRect/>
          </a:stretch>
        </p:blipFill>
        <p:spPr>
          <a:xfrm>
            <a:off x="8208000" y="1162296"/>
            <a:ext cx="3814354" cy="2492078"/>
          </a:xfrm>
          <a:prstGeom prst="rect">
            <a:avLst/>
          </a:prstGeom>
          <a:ln>
            <a:solidFill>
              <a:schemeClr val="accent1"/>
            </a:solidFill>
          </a:ln>
        </p:spPr>
      </p:pic>
      <p:pic>
        <p:nvPicPr>
          <p:cNvPr id="9" name="Picture 8">
            <a:extLst>
              <a:ext uri="{FF2B5EF4-FFF2-40B4-BE49-F238E27FC236}">
                <a16:creationId xmlns:a16="http://schemas.microsoft.com/office/drawing/2014/main" id="{9BDB4BA7-EDD7-110C-F9B4-36DE65DA922F}"/>
              </a:ext>
            </a:extLst>
          </p:cNvPr>
          <p:cNvPicPr>
            <a:picLocks noChangeAspect="1"/>
          </p:cNvPicPr>
          <p:nvPr/>
        </p:nvPicPr>
        <p:blipFill>
          <a:blip r:embed="rId4"/>
          <a:stretch>
            <a:fillRect/>
          </a:stretch>
        </p:blipFill>
        <p:spPr>
          <a:xfrm>
            <a:off x="4176000" y="1162296"/>
            <a:ext cx="3814354" cy="2492078"/>
          </a:xfrm>
          <a:prstGeom prst="rect">
            <a:avLst/>
          </a:prstGeom>
          <a:ln>
            <a:solidFill>
              <a:schemeClr val="accent1"/>
            </a:solidFill>
          </a:ln>
        </p:spPr>
      </p:pic>
    </p:spTree>
    <p:extLst>
      <p:ext uri="{BB962C8B-B14F-4D97-AF65-F5344CB8AC3E}">
        <p14:creationId xmlns:p14="http://schemas.microsoft.com/office/powerpoint/2010/main" val="103461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turnover regional benchmarking</a:t>
            </a:r>
          </a:p>
        </p:txBody>
      </p:sp>
      <p:pic>
        <p:nvPicPr>
          <p:cNvPr id="8" name="Picture 7">
            <a:extLst>
              <a:ext uri="{FF2B5EF4-FFF2-40B4-BE49-F238E27FC236}">
                <a16:creationId xmlns:a16="http://schemas.microsoft.com/office/drawing/2014/main" id="{BB3946FC-E7FF-9783-7597-232529832513}"/>
              </a:ext>
            </a:extLst>
          </p:cNvPr>
          <p:cNvPicPr>
            <a:picLocks noChangeAspect="1"/>
          </p:cNvPicPr>
          <p:nvPr/>
        </p:nvPicPr>
        <p:blipFill>
          <a:blip r:embed="rId2"/>
          <a:stretch>
            <a:fillRect/>
          </a:stretch>
        </p:blipFill>
        <p:spPr>
          <a:xfrm>
            <a:off x="396000" y="916488"/>
            <a:ext cx="8356512" cy="5459441"/>
          </a:xfrm>
          <a:prstGeom prst="rect">
            <a:avLst/>
          </a:prstGeom>
        </p:spPr>
      </p:pic>
      <p:graphicFrame>
        <p:nvGraphicFramePr>
          <p:cNvPr id="13" name="Table 10">
            <a:extLst>
              <a:ext uri="{FF2B5EF4-FFF2-40B4-BE49-F238E27FC236}">
                <a16:creationId xmlns:a16="http://schemas.microsoft.com/office/drawing/2014/main" id="{B1AD6E09-B0FD-BC73-10F7-6A66AE3EAD28}"/>
              </a:ext>
            </a:extLst>
          </p:cNvPr>
          <p:cNvGraphicFramePr>
            <a:graphicFrameLocks noGrp="1"/>
          </p:cNvGraphicFramePr>
          <p:nvPr>
            <p:extLst>
              <p:ext uri="{D42A27DB-BD31-4B8C-83A1-F6EECF244321}">
                <p14:modId xmlns:p14="http://schemas.microsoft.com/office/powerpoint/2010/main" val="629404990"/>
              </p:ext>
            </p:extLst>
          </p:nvPr>
        </p:nvGraphicFramePr>
        <p:xfrm>
          <a:off x="9083040" y="1251368"/>
          <a:ext cx="2832960" cy="3411552"/>
        </p:xfrm>
        <a:graphic>
          <a:graphicData uri="http://schemas.openxmlformats.org/drawingml/2006/table">
            <a:tbl>
              <a:tblPr firstRow="1" bandRow="1">
                <a:tableStyleId>{5940675A-B579-460E-94D1-54222C63F5DA}</a:tableStyleId>
              </a:tblPr>
              <a:tblGrid>
                <a:gridCol w="2832960">
                  <a:extLst>
                    <a:ext uri="{9D8B030D-6E8A-4147-A177-3AD203B41FA5}">
                      <a16:colId xmlns:a16="http://schemas.microsoft.com/office/drawing/2014/main" val="27646131"/>
                    </a:ext>
                  </a:extLst>
                </a:gridCol>
              </a:tblGrid>
              <a:tr h="333072">
                <a:tc>
                  <a:txBody>
                    <a:bodyPr/>
                    <a:lstStyle/>
                    <a:p>
                      <a:r>
                        <a:rPr lang="en-GB" sz="1400" b="1">
                          <a:solidFill>
                            <a:schemeClr val="bg1"/>
                          </a:solidFill>
                          <a:latin typeface="Arial" panose="020B0604020202020204" pitchFamily="34" charset="0"/>
                          <a:cs typeface="Arial" panose="020B0604020202020204" pitchFamily="34" charset="0"/>
                        </a:rPr>
                        <a:t>Narrative</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63808">
                <a:tc>
                  <a:txBody>
                    <a:bodyPr/>
                    <a:lstStyle/>
                    <a:p>
                      <a:pPr marL="0" indent="0">
                        <a:buFont typeface="Arial" panose="020B0604020202020204" pitchFamily="34" charset="0"/>
                        <a:buNone/>
                      </a:pPr>
                      <a:r>
                        <a:rPr lang="en-GB" sz="1400" kern="1200">
                          <a:solidFill>
                            <a:schemeClr val="tx1"/>
                          </a:solidFill>
                          <a:effectLst/>
                          <a:latin typeface="Arial" panose="020B0604020202020204" pitchFamily="34" charset="0"/>
                          <a:ea typeface="+mn-ea"/>
                          <a:cs typeface="Arial" panose="020B0604020202020204" pitchFamily="34" charset="0"/>
                        </a:rPr>
                        <a:t>Trust performance has improved over the past 12 months when we had the highest turnover rate in the region.</a:t>
                      </a:r>
                    </a:p>
                    <a:p>
                      <a:pPr marL="0" indent="0">
                        <a:buFont typeface="Arial" panose="020B0604020202020204" pitchFamily="34" charset="0"/>
                        <a:buNone/>
                      </a:pPr>
                      <a:endParaRPr lang="en-GB" sz="1400" kern="120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r>
                        <a:rPr lang="en-GB" sz="1400" kern="1200">
                          <a:solidFill>
                            <a:schemeClr val="tx1"/>
                          </a:solidFill>
                          <a:effectLst/>
                          <a:latin typeface="Arial" panose="020B0604020202020204" pitchFamily="34" charset="0"/>
                          <a:ea typeface="+mn-ea"/>
                          <a:cs typeface="Arial" panose="020B0604020202020204" pitchFamily="34" charset="0"/>
                        </a:rPr>
                        <a:t>The Director of People will be implementing a range of additions over the coming year with the intention of improving this position further.</a:t>
                      </a:r>
                    </a:p>
                    <a:p>
                      <a:pPr marL="0" indent="0">
                        <a:buFont typeface="Arial" panose="020B0604020202020204" pitchFamily="34" charset="0"/>
                        <a:buNone/>
                      </a:pPr>
                      <a:endParaRPr lang="en-GB" sz="1400" kern="120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r>
                        <a:rPr lang="en-GB" sz="1400" kern="1200">
                          <a:solidFill>
                            <a:schemeClr val="tx1"/>
                          </a:solidFill>
                          <a:effectLst/>
                          <a:latin typeface="Arial" panose="020B0604020202020204" pitchFamily="34" charset="0"/>
                          <a:ea typeface="+mn-ea"/>
                          <a:cs typeface="Arial" panose="020B0604020202020204" pitchFamily="34" charset="0"/>
                        </a:rPr>
                        <a:t>The workforce intelligence team will provide an updated position to board quarterly.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sp>
        <p:nvSpPr>
          <p:cNvPr id="7" name="Arrow: Right 6">
            <a:extLst>
              <a:ext uri="{FF2B5EF4-FFF2-40B4-BE49-F238E27FC236}">
                <a16:creationId xmlns:a16="http://schemas.microsoft.com/office/drawing/2014/main" id="{028532C6-F179-47E9-343D-359258A1632B}"/>
              </a:ext>
            </a:extLst>
          </p:cNvPr>
          <p:cNvSpPr/>
          <p:nvPr/>
        </p:nvSpPr>
        <p:spPr>
          <a:xfrm>
            <a:off x="6949440" y="1470248"/>
            <a:ext cx="1605280" cy="497840"/>
          </a:xfrm>
          <a:prstGeom prst="rightArrow">
            <a:avLst>
              <a:gd name="adj1" fmla="val 50000"/>
              <a:gd name="adj2" fmla="val 50000"/>
            </a:avLst>
          </a:prstGeom>
          <a:solidFill>
            <a:srgbClr val="99C7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Low is Good</a:t>
            </a:r>
          </a:p>
        </p:txBody>
      </p:sp>
    </p:spTree>
    <p:extLst>
      <p:ext uri="{BB962C8B-B14F-4D97-AF65-F5344CB8AC3E}">
        <p14:creationId xmlns:p14="http://schemas.microsoft.com/office/powerpoint/2010/main" val="154918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training and appraisal</a:t>
            </a:r>
          </a:p>
        </p:txBody>
      </p:sp>
      <p:pic>
        <p:nvPicPr>
          <p:cNvPr id="2" name="Picture 1">
            <a:extLst>
              <a:ext uri="{FF2B5EF4-FFF2-40B4-BE49-F238E27FC236}">
                <a16:creationId xmlns:a16="http://schemas.microsoft.com/office/drawing/2014/main" id="{CD07B334-486B-FA70-FAC8-AE7BC11B7B3D}"/>
              </a:ext>
            </a:extLst>
          </p:cNvPr>
          <p:cNvPicPr>
            <a:picLocks noChangeAspect="1"/>
          </p:cNvPicPr>
          <p:nvPr/>
        </p:nvPicPr>
        <p:blipFill>
          <a:blip r:embed="rId2"/>
          <a:stretch>
            <a:fillRect/>
          </a:stretch>
        </p:blipFill>
        <p:spPr>
          <a:xfrm>
            <a:off x="975755" y="1140548"/>
            <a:ext cx="10784245" cy="5109769"/>
          </a:xfrm>
          <a:prstGeom prst="rect">
            <a:avLst/>
          </a:prstGeom>
        </p:spPr>
      </p:pic>
    </p:spTree>
    <p:extLst>
      <p:ext uri="{BB962C8B-B14F-4D97-AF65-F5344CB8AC3E}">
        <p14:creationId xmlns:p14="http://schemas.microsoft.com/office/powerpoint/2010/main" val="79268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Metric glossary and definitions</a:t>
            </a:r>
          </a:p>
        </p:txBody>
      </p:sp>
      <p:graphicFrame>
        <p:nvGraphicFramePr>
          <p:cNvPr id="5" name="Table 5">
            <a:extLst>
              <a:ext uri="{FF2B5EF4-FFF2-40B4-BE49-F238E27FC236}">
                <a16:creationId xmlns:a16="http://schemas.microsoft.com/office/drawing/2014/main" id="{0EE59D6B-CCAE-8154-1ACC-C656B7933192}"/>
              </a:ext>
            </a:extLst>
          </p:cNvPr>
          <p:cNvGraphicFramePr>
            <a:graphicFrameLocks noGrp="1"/>
          </p:cNvGraphicFramePr>
          <p:nvPr>
            <p:extLst>
              <p:ext uri="{D42A27DB-BD31-4B8C-83A1-F6EECF244321}">
                <p14:modId xmlns:p14="http://schemas.microsoft.com/office/powerpoint/2010/main" val="1858978330"/>
              </p:ext>
            </p:extLst>
          </p:nvPr>
        </p:nvGraphicFramePr>
        <p:xfrm>
          <a:off x="598578" y="1052052"/>
          <a:ext cx="11237576" cy="5133727"/>
        </p:xfrm>
        <a:graphic>
          <a:graphicData uri="http://schemas.openxmlformats.org/drawingml/2006/table">
            <a:tbl>
              <a:tblPr firstRow="1" bandRow="1">
                <a:tableStyleId>{5940675A-B579-460E-94D1-54222C63F5DA}</a:tableStyleId>
              </a:tblPr>
              <a:tblGrid>
                <a:gridCol w="2772164">
                  <a:extLst>
                    <a:ext uri="{9D8B030D-6E8A-4147-A177-3AD203B41FA5}">
                      <a16:colId xmlns:a16="http://schemas.microsoft.com/office/drawing/2014/main" val="2901339504"/>
                    </a:ext>
                  </a:extLst>
                </a:gridCol>
                <a:gridCol w="1086261">
                  <a:extLst>
                    <a:ext uri="{9D8B030D-6E8A-4147-A177-3AD203B41FA5}">
                      <a16:colId xmlns:a16="http://schemas.microsoft.com/office/drawing/2014/main" val="3281939191"/>
                    </a:ext>
                  </a:extLst>
                </a:gridCol>
                <a:gridCol w="3103602">
                  <a:extLst>
                    <a:ext uri="{9D8B030D-6E8A-4147-A177-3AD203B41FA5}">
                      <a16:colId xmlns:a16="http://schemas.microsoft.com/office/drawing/2014/main" val="2319401640"/>
                    </a:ext>
                  </a:extLst>
                </a:gridCol>
                <a:gridCol w="3103602">
                  <a:extLst>
                    <a:ext uri="{9D8B030D-6E8A-4147-A177-3AD203B41FA5}">
                      <a16:colId xmlns:a16="http://schemas.microsoft.com/office/drawing/2014/main" val="479894420"/>
                    </a:ext>
                  </a:extLst>
                </a:gridCol>
                <a:gridCol w="1171947">
                  <a:extLst>
                    <a:ext uri="{9D8B030D-6E8A-4147-A177-3AD203B41FA5}">
                      <a16:colId xmlns:a16="http://schemas.microsoft.com/office/drawing/2014/main" val="2985124369"/>
                    </a:ext>
                  </a:extLst>
                </a:gridCol>
              </a:tblGrid>
              <a:tr h="427715">
                <a:tc>
                  <a:txBody>
                    <a:bodyPr/>
                    <a:lstStyle/>
                    <a:p>
                      <a:pPr algn="ctr"/>
                      <a:r>
                        <a:rPr lang="en-GB" sz="1200">
                          <a:solidFill>
                            <a:schemeClr val="bg1"/>
                          </a:solidFill>
                          <a:latin typeface="Arial" panose="020B0604020202020204" pitchFamily="34" charset="0"/>
                          <a:cs typeface="Arial" panose="020B0604020202020204" pitchFamily="34" charset="0"/>
                        </a:rPr>
                        <a:t>Metric</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Improvement Direction</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Definition</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Methodology / Exclusions</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Data Source</a:t>
                      </a:r>
                    </a:p>
                  </a:txBody>
                  <a:tcPr anchor="ctr">
                    <a:solidFill>
                      <a:srgbClr val="005EB8"/>
                    </a:solidFill>
                  </a:tcPr>
                </a:tc>
                <a:extLst>
                  <a:ext uri="{0D108BD9-81ED-4DB2-BD59-A6C34878D82A}">
                    <a16:rowId xmlns:a16="http://schemas.microsoft.com/office/drawing/2014/main" val="71648956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WTE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9427972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Registered nurse fill rate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55573368"/>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Agency rate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33731351"/>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BAME Staff in Post</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Neither</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2305996"/>
                  </a:ext>
                </a:extLst>
              </a:tr>
              <a:tr h="422823">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Trust staff who are declared disabled</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a:latin typeface="Arial" panose="020B0604020202020204" pitchFamily="34" charset="0"/>
                          <a:cs typeface="Arial" panose="020B0604020202020204" pitchFamily="34" charset="0"/>
                        </a:rPr>
                        <a:t>Neither</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30915141"/>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Sickness / absence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939506"/>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Long term sickness / absence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56200714"/>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Days lost per WTE mean</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81403613"/>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Turnover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46725840"/>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leavers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81232245"/>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joiners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28307214"/>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Time to hire in days mean</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53524615"/>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Vacancy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562220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Appraisal compliance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21714042"/>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Mandatory training compliance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11660801"/>
                  </a:ext>
                </a:extLst>
              </a:tr>
            </a:tbl>
          </a:graphicData>
        </a:graphic>
      </p:graphicFrame>
      <p:sp>
        <p:nvSpPr>
          <p:cNvPr id="6" name="TextBox 5">
            <a:extLst>
              <a:ext uri="{FF2B5EF4-FFF2-40B4-BE49-F238E27FC236}">
                <a16:creationId xmlns:a16="http://schemas.microsoft.com/office/drawing/2014/main" id="{6FB388D7-0B0E-F924-F821-57EE41917FB3}"/>
              </a:ext>
            </a:extLst>
          </p:cNvPr>
          <p:cNvSpPr txBox="1"/>
          <p:nvPr/>
        </p:nvSpPr>
        <p:spPr>
          <a:xfrm rot="20222546">
            <a:off x="2670993" y="3090874"/>
            <a:ext cx="6721274" cy="584775"/>
          </a:xfrm>
          <a:prstGeom prst="rect">
            <a:avLst/>
          </a:prstGeom>
          <a:solidFill>
            <a:srgbClr val="A6A6A6">
              <a:alpha val="65098"/>
            </a:srgbClr>
          </a:solidFill>
        </p:spPr>
        <p:txBody>
          <a:bodyPr wrap="square" rtlCol="0">
            <a:spAutoFit/>
          </a:bodyPr>
          <a:lstStyle/>
          <a:p>
            <a:pPr algn="ctr"/>
            <a:r>
              <a:rPr lang="en-GB" sz="3200" i="1"/>
              <a:t>For local </a:t>
            </a:r>
            <a:r>
              <a:rPr lang="en-GB" sz="3200" i="1">
                <a:latin typeface="Arial" panose="020B0604020202020204" pitchFamily="34" charset="0"/>
                <a:cs typeface="Arial" panose="020B0604020202020204" pitchFamily="34" charset="0"/>
              </a:rPr>
              <a:t>agreement</a:t>
            </a:r>
            <a:r>
              <a:rPr lang="en-GB" sz="3200" i="1"/>
              <a:t> and completion</a:t>
            </a:r>
          </a:p>
        </p:txBody>
      </p:sp>
    </p:spTree>
    <p:extLst>
      <p:ext uri="{BB962C8B-B14F-4D97-AF65-F5344CB8AC3E}">
        <p14:creationId xmlns:p14="http://schemas.microsoft.com/office/powerpoint/2010/main" val="20067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Links to SPC based IPR documents</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89"/>
            <a:ext cx="10723680" cy="849931"/>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231F20"/>
                </a:solidFill>
                <a:effectLst/>
                <a:uLnTx/>
                <a:uFillTx/>
                <a:latin typeface="Arial" panose="020B0604020202020204"/>
                <a:ea typeface="+mn-ea"/>
                <a:cs typeface="+mn-cs"/>
              </a:rPr>
              <a:t>Here are some examples of IPR reports which utilise the components described within this document.  Click on the logo to access each report</a:t>
            </a:r>
          </a:p>
        </p:txBody>
      </p:sp>
      <p:pic>
        <p:nvPicPr>
          <p:cNvPr id="10" name="Picture 9">
            <a:hlinkClick r:id="rId3"/>
            <a:extLst>
              <a:ext uri="{FF2B5EF4-FFF2-40B4-BE49-F238E27FC236}">
                <a16:creationId xmlns:a16="http://schemas.microsoft.com/office/drawing/2014/main" id="{9C4E128F-99A9-E96F-B28A-054B0A9ED4B7}"/>
              </a:ext>
            </a:extLst>
          </p:cNvPr>
          <p:cNvPicPr>
            <a:picLocks noChangeAspect="1"/>
          </p:cNvPicPr>
          <p:nvPr/>
        </p:nvPicPr>
        <p:blipFill>
          <a:blip r:embed="rId4"/>
          <a:stretch>
            <a:fillRect/>
          </a:stretch>
        </p:blipFill>
        <p:spPr>
          <a:xfrm>
            <a:off x="530910" y="2691297"/>
            <a:ext cx="2229438" cy="849932"/>
          </a:xfrm>
          <a:prstGeom prst="rect">
            <a:avLst/>
          </a:prstGeom>
        </p:spPr>
      </p:pic>
      <p:pic>
        <p:nvPicPr>
          <p:cNvPr id="12" name="Picture 11">
            <a:hlinkClick r:id="rId5"/>
            <a:extLst>
              <a:ext uri="{FF2B5EF4-FFF2-40B4-BE49-F238E27FC236}">
                <a16:creationId xmlns:a16="http://schemas.microsoft.com/office/drawing/2014/main" id="{1BC93329-2355-9A9B-95FB-04F179436278}"/>
              </a:ext>
            </a:extLst>
          </p:cNvPr>
          <p:cNvPicPr>
            <a:picLocks noChangeAspect="1"/>
          </p:cNvPicPr>
          <p:nvPr/>
        </p:nvPicPr>
        <p:blipFill>
          <a:blip r:embed="rId6"/>
          <a:stretch>
            <a:fillRect/>
          </a:stretch>
        </p:blipFill>
        <p:spPr>
          <a:xfrm>
            <a:off x="432000" y="3758463"/>
            <a:ext cx="2863500" cy="1240410"/>
          </a:xfrm>
          <a:prstGeom prst="rect">
            <a:avLst/>
          </a:prstGeom>
        </p:spPr>
      </p:pic>
      <p:pic>
        <p:nvPicPr>
          <p:cNvPr id="14" name="Picture 13">
            <a:hlinkClick r:id="rId7"/>
            <a:extLst>
              <a:ext uri="{FF2B5EF4-FFF2-40B4-BE49-F238E27FC236}">
                <a16:creationId xmlns:a16="http://schemas.microsoft.com/office/drawing/2014/main" id="{C0939AB7-A53C-4372-217F-8281F977E2AA}"/>
              </a:ext>
            </a:extLst>
          </p:cNvPr>
          <p:cNvPicPr>
            <a:picLocks noChangeAspect="1"/>
          </p:cNvPicPr>
          <p:nvPr/>
        </p:nvPicPr>
        <p:blipFill>
          <a:blip r:embed="rId8"/>
          <a:stretch>
            <a:fillRect/>
          </a:stretch>
        </p:blipFill>
        <p:spPr>
          <a:xfrm>
            <a:off x="4048125" y="2620055"/>
            <a:ext cx="2187120" cy="1118992"/>
          </a:xfrm>
          <a:prstGeom prst="rect">
            <a:avLst/>
          </a:prstGeom>
        </p:spPr>
      </p:pic>
      <p:pic>
        <p:nvPicPr>
          <p:cNvPr id="16" name="Picture 15">
            <a:hlinkClick r:id="rId9"/>
            <a:extLst>
              <a:ext uri="{FF2B5EF4-FFF2-40B4-BE49-F238E27FC236}">
                <a16:creationId xmlns:a16="http://schemas.microsoft.com/office/drawing/2014/main" id="{794584C3-3609-E5F3-CF78-5E23E939D0A6}"/>
              </a:ext>
            </a:extLst>
          </p:cNvPr>
          <p:cNvPicPr>
            <a:picLocks noChangeAspect="1"/>
          </p:cNvPicPr>
          <p:nvPr/>
        </p:nvPicPr>
        <p:blipFill>
          <a:blip r:embed="rId10"/>
          <a:stretch>
            <a:fillRect/>
          </a:stretch>
        </p:blipFill>
        <p:spPr>
          <a:xfrm>
            <a:off x="574066" y="5171475"/>
            <a:ext cx="2540473" cy="959734"/>
          </a:xfrm>
          <a:prstGeom prst="rect">
            <a:avLst/>
          </a:prstGeom>
        </p:spPr>
      </p:pic>
      <p:pic>
        <p:nvPicPr>
          <p:cNvPr id="19" name="Picture 18">
            <a:hlinkClick r:id="rId11"/>
            <a:extLst>
              <a:ext uri="{FF2B5EF4-FFF2-40B4-BE49-F238E27FC236}">
                <a16:creationId xmlns:a16="http://schemas.microsoft.com/office/drawing/2014/main" id="{A9AB9EE8-48D7-9F56-3B73-BE49BD537882}"/>
              </a:ext>
            </a:extLst>
          </p:cNvPr>
          <p:cNvPicPr>
            <a:picLocks noChangeAspect="1"/>
          </p:cNvPicPr>
          <p:nvPr/>
        </p:nvPicPr>
        <p:blipFill>
          <a:blip r:embed="rId12"/>
          <a:stretch>
            <a:fillRect/>
          </a:stretch>
        </p:blipFill>
        <p:spPr>
          <a:xfrm>
            <a:off x="9793086" y="4015811"/>
            <a:ext cx="1885950" cy="895350"/>
          </a:xfrm>
          <a:prstGeom prst="rect">
            <a:avLst/>
          </a:prstGeom>
        </p:spPr>
      </p:pic>
      <p:pic>
        <p:nvPicPr>
          <p:cNvPr id="21" name="Picture 20">
            <a:hlinkClick r:id="rId13"/>
            <a:extLst>
              <a:ext uri="{FF2B5EF4-FFF2-40B4-BE49-F238E27FC236}">
                <a16:creationId xmlns:a16="http://schemas.microsoft.com/office/drawing/2014/main" id="{DB4A4327-59B3-2768-8043-75F4BF63E313}"/>
              </a:ext>
            </a:extLst>
          </p:cNvPr>
          <p:cNvPicPr>
            <a:picLocks noChangeAspect="1"/>
          </p:cNvPicPr>
          <p:nvPr/>
        </p:nvPicPr>
        <p:blipFill>
          <a:blip r:embed="rId14"/>
          <a:stretch>
            <a:fillRect/>
          </a:stretch>
        </p:blipFill>
        <p:spPr>
          <a:xfrm>
            <a:off x="6953763" y="2643805"/>
            <a:ext cx="1885951" cy="972054"/>
          </a:xfrm>
          <a:prstGeom prst="rect">
            <a:avLst/>
          </a:prstGeom>
        </p:spPr>
      </p:pic>
      <p:pic>
        <p:nvPicPr>
          <p:cNvPr id="23" name="Picture 22">
            <a:hlinkClick r:id="rId15"/>
            <a:extLst>
              <a:ext uri="{FF2B5EF4-FFF2-40B4-BE49-F238E27FC236}">
                <a16:creationId xmlns:a16="http://schemas.microsoft.com/office/drawing/2014/main" id="{829A9238-B578-CA73-C786-BEA4558AA153}"/>
              </a:ext>
            </a:extLst>
          </p:cNvPr>
          <p:cNvPicPr>
            <a:picLocks noChangeAspect="1"/>
          </p:cNvPicPr>
          <p:nvPr/>
        </p:nvPicPr>
        <p:blipFill>
          <a:blip r:embed="rId16"/>
          <a:stretch>
            <a:fillRect/>
          </a:stretch>
        </p:blipFill>
        <p:spPr>
          <a:xfrm>
            <a:off x="4082494" y="3977459"/>
            <a:ext cx="2187120" cy="972054"/>
          </a:xfrm>
          <a:prstGeom prst="rect">
            <a:avLst/>
          </a:prstGeom>
        </p:spPr>
      </p:pic>
      <p:pic>
        <p:nvPicPr>
          <p:cNvPr id="25" name="Picture 24">
            <a:hlinkClick r:id="rId17"/>
            <a:extLst>
              <a:ext uri="{FF2B5EF4-FFF2-40B4-BE49-F238E27FC236}">
                <a16:creationId xmlns:a16="http://schemas.microsoft.com/office/drawing/2014/main" id="{99AAC89C-C85E-C837-5DDC-2D1F25E234D9}"/>
              </a:ext>
            </a:extLst>
          </p:cNvPr>
          <p:cNvPicPr>
            <a:picLocks noChangeAspect="1"/>
          </p:cNvPicPr>
          <p:nvPr/>
        </p:nvPicPr>
        <p:blipFill>
          <a:blip r:embed="rId18"/>
          <a:stretch>
            <a:fillRect/>
          </a:stretch>
        </p:blipFill>
        <p:spPr>
          <a:xfrm>
            <a:off x="9712124" y="2656630"/>
            <a:ext cx="2047875" cy="975940"/>
          </a:xfrm>
          <a:prstGeom prst="rect">
            <a:avLst/>
          </a:prstGeom>
        </p:spPr>
      </p:pic>
      <p:pic>
        <p:nvPicPr>
          <p:cNvPr id="27" name="Picture 26">
            <a:hlinkClick r:id="rId19"/>
            <a:extLst>
              <a:ext uri="{FF2B5EF4-FFF2-40B4-BE49-F238E27FC236}">
                <a16:creationId xmlns:a16="http://schemas.microsoft.com/office/drawing/2014/main" id="{B82164B2-BC6C-42A9-E606-B05B61070B12}"/>
              </a:ext>
            </a:extLst>
          </p:cNvPr>
          <p:cNvPicPr>
            <a:picLocks noChangeAspect="1"/>
          </p:cNvPicPr>
          <p:nvPr/>
        </p:nvPicPr>
        <p:blipFill>
          <a:blip r:embed="rId20"/>
          <a:stretch>
            <a:fillRect/>
          </a:stretch>
        </p:blipFill>
        <p:spPr>
          <a:xfrm>
            <a:off x="4082494" y="5277847"/>
            <a:ext cx="2275632" cy="853362"/>
          </a:xfrm>
          <a:prstGeom prst="rect">
            <a:avLst/>
          </a:prstGeom>
        </p:spPr>
      </p:pic>
      <p:pic>
        <p:nvPicPr>
          <p:cNvPr id="29" name="Picture 28">
            <a:hlinkClick r:id="rId21"/>
            <a:extLst>
              <a:ext uri="{FF2B5EF4-FFF2-40B4-BE49-F238E27FC236}">
                <a16:creationId xmlns:a16="http://schemas.microsoft.com/office/drawing/2014/main" id="{5AC3AEE6-6CAD-2DD2-5DD5-C3575E8017C5}"/>
              </a:ext>
            </a:extLst>
          </p:cNvPr>
          <p:cNvPicPr>
            <a:picLocks noChangeAspect="1"/>
          </p:cNvPicPr>
          <p:nvPr/>
        </p:nvPicPr>
        <p:blipFill>
          <a:blip r:embed="rId22"/>
          <a:stretch>
            <a:fillRect/>
          </a:stretch>
        </p:blipFill>
        <p:spPr>
          <a:xfrm>
            <a:off x="7056608" y="3920623"/>
            <a:ext cx="1655198" cy="1162429"/>
          </a:xfrm>
          <a:prstGeom prst="rect">
            <a:avLst/>
          </a:prstGeom>
        </p:spPr>
      </p:pic>
      <p:pic>
        <p:nvPicPr>
          <p:cNvPr id="31" name="Picture 30">
            <a:hlinkClick r:id="rId23"/>
            <a:extLst>
              <a:ext uri="{FF2B5EF4-FFF2-40B4-BE49-F238E27FC236}">
                <a16:creationId xmlns:a16="http://schemas.microsoft.com/office/drawing/2014/main" id="{9821866D-4B01-377C-1FE2-861B42FCDA5A}"/>
              </a:ext>
            </a:extLst>
          </p:cNvPr>
          <p:cNvPicPr>
            <a:picLocks noChangeAspect="1"/>
          </p:cNvPicPr>
          <p:nvPr/>
        </p:nvPicPr>
        <p:blipFill>
          <a:blip r:embed="rId24"/>
          <a:stretch>
            <a:fillRect/>
          </a:stretch>
        </p:blipFill>
        <p:spPr>
          <a:xfrm>
            <a:off x="9911854" y="5120760"/>
            <a:ext cx="1648413" cy="978510"/>
          </a:xfrm>
          <a:prstGeom prst="rect">
            <a:avLst/>
          </a:prstGeom>
        </p:spPr>
      </p:pic>
      <p:pic>
        <p:nvPicPr>
          <p:cNvPr id="33" name="Picture 32">
            <a:hlinkClick r:id="rId25"/>
            <a:extLst>
              <a:ext uri="{FF2B5EF4-FFF2-40B4-BE49-F238E27FC236}">
                <a16:creationId xmlns:a16="http://schemas.microsoft.com/office/drawing/2014/main" id="{E1FD68D4-8E5B-F7F2-C967-8CDD4D0E21B8}"/>
              </a:ext>
            </a:extLst>
          </p:cNvPr>
          <p:cNvPicPr>
            <a:picLocks noChangeAspect="1"/>
          </p:cNvPicPr>
          <p:nvPr/>
        </p:nvPicPr>
        <p:blipFill>
          <a:blip r:embed="rId26"/>
          <a:stretch>
            <a:fillRect/>
          </a:stretch>
        </p:blipFill>
        <p:spPr>
          <a:xfrm>
            <a:off x="7085535" y="5309786"/>
            <a:ext cx="1991928" cy="789484"/>
          </a:xfrm>
          <a:prstGeom prst="rect">
            <a:avLst/>
          </a:prstGeom>
        </p:spPr>
      </p:pic>
    </p:spTree>
    <p:extLst>
      <p:ext uri="{BB962C8B-B14F-4D97-AF65-F5344CB8AC3E}">
        <p14:creationId xmlns:p14="http://schemas.microsoft.com/office/powerpoint/2010/main" val="28883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Key components of an effective IPR</a:t>
            </a:r>
            <a:endParaRPr lang="en-GB" spc="-40"/>
          </a:p>
        </p:txBody>
      </p:sp>
      <p:sp>
        <p:nvSpPr>
          <p:cNvPr id="3" name="Rectangle 2">
            <a:extLst>
              <a:ext uri="{FF2B5EF4-FFF2-40B4-BE49-F238E27FC236}">
                <a16:creationId xmlns:a16="http://schemas.microsoft.com/office/drawing/2014/main" id="{2C4CE50A-C123-FD8B-E628-F2320384F246}"/>
              </a:ext>
            </a:extLst>
          </p:cNvPr>
          <p:cNvSpPr/>
          <p:nvPr/>
        </p:nvSpPr>
        <p:spPr>
          <a:xfrm>
            <a:off x="432000" y="1376401"/>
            <a:ext cx="11201200" cy="1542163"/>
          </a:xfrm>
          <a:prstGeom prst="rect">
            <a:avLst/>
          </a:prstGeom>
          <a:solidFill>
            <a:schemeClr val="accent1">
              <a:lumMod val="40000"/>
              <a:lumOff val="6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Using statistical process control (SPC) charts as the basis for the IPR will provide the board with an accurate assessment of performance. SPC charts provide an understanding of whether a metric is improving, deteriorating or staying the same and whether targets can be achieved consistently, inconsistently or not at all.  SPC charts provide much greater insight than RAG reports which have been traditionally used in the NHS to understand performance. Learn more in this </a:t>
            </a:r>
            <a:r>
              <a:rPr lang="en-GB" sz="1600">
                <a:hlinkClick r:id="rId3"/>
              </a:rPr>
              <a:t>BMJ Leader paper</a:t>
            </a:r>
            <a:endParaRPr lang="en-GB" sz="1600"/>
          </a:p>
        </p:txBody>
      </p:sp>
      <p:sp>
        <p:nvSpPr>
          <p:cNvPr id="21" name="Rectangle 20">
            <a:extLst>
              <a:ext uri="{FF2B5EF4-FFF2-40B4-BE49-F238E27FC236}">
                <a16:creationId xmlns:a16="http://schemas.microsoft.com/office/drawing/2014/main" id="{C59DFD4E-C9B9-B532-0503-F49A004F1097}"/>
              </a:ext>
            </a:extLst>
          </p:cNvPr>
          <p:cNvSpPr/>
          <p:nvPr/>
        </p:nvSpPr>
        <p:spPr>
          <a:xfrm>
            <a:off x="431589" y="4185500"/>
            <a:ext cx="8525597" cy="4487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The Making Data Count team provide 90 minute board development sessions </a:t>
            </a:r>
          </a:p>
        </p:txBody>
      </p:sp>
      <p:sp>
        <p:nvSpPr>
          <p:cNvPr id="4" name="Rectangle 3">
            <a:extLst>
              <a:ext uri="{FF2B5EF4-FFF2-40B4-BE49-F238E27FC236}">
                <a16:creationId xmlns:a16="http://schemas.microsoft.com/office/drawing/2014/main" id="{0D0536DC-692B-FAA9-2CE3-1C349A1F4764}"/>
              </a:ext>
            </a:extLst>
          </p:cNvPr>
          <p:cNvSpPr/>
          <p:nvPr/>
        </p:nvSpPr>
        <p:spPr>
          <a:xfrm>
            <a:off x="431590" y="3146951"/>
            <a:ext cx="11201200" cy="746254"/>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utilise the same format of reporting for all sections of the IPR and to replicate this format at committee and care group/division level.</a:t>
            </a:r>
          </a:p>
        </p:txBody>
      </p:sp>
      <p:sp>
        <p:nvSpPr>
          <p:cNvPr id="6" name="Rectangle 5">
            <a:extLst>
              <a:ext uri="{FF2B5EF4-FFF2-40B4-BE49-F238E27FC236}">
                <a16:creationId xmlns:a16="http://schemas.microsoft.com/office/drawing/2014/main" id="{217A69D6-4414-0A88-5F57-044E901866AD}"/>
              </a:ext>
            </a:extLst>
          </p:cNvPr>
          <p:cNvSpPr/>
          <p:nvPr/>
        </p:nvSpPr>
        <p:spPr>
          <a:xfrm>
            <a:off x="431589" y="4932961"/>
            <a:ext cx="8525597" cy="4487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In addition, Making Data Count training (currently 10 modules) is available to all staff</a:t>
            </a:r>
          </a:p>
        </p:txBody>
      </p:sp>
      <p:sp>
        <p:nvSpPr>
          <p:cNvPr id="2" name="Rectangle: Rounded Corners 1">
            <a:extLst>
              <a:ext uri="{FF2B5EF4-FFF2-40B4-BE49-F238E27FC236}">
                <a16:creationId xmlns:a16="http://schemas.microsoft.com/office/drawing/2014/main" id="{8C90282A-35D1-C845-45A5-B68275958F1C}"/>
              </a:ext>
            </a:extLst>
          </p:cNvPr>
          <p:cNvSpPr/>
          <p:nvPr/>
        </p:nvSpPr>
        <p:spPr>
          <a:xfrm>
            <a:off x="9193155" y="4185499"/>
            <a:ext cx="2212258" cy="449411"/>
          </a:xfrm>
          <a:prstGeom prst="roundRect">
            <a:avLst>
              <a:gd name="adj" fmla="val 50000"/>
            </a:avLst>
          </a:prstGeom>
          <a:solidFill>
            <a:schemeClr val="accent5">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hlinkClick r:id="rId4"/>
              </a:rPr>
              <a:t>More info</a:t>
            </a:r>
            <a:endParaRPr lang="en-GB" dirty="0"/>
          </a:p>
        </p:txBody>
      </p:sp>
      <p:sp>
        <p:nvSpPr>
          <p:cNvPr id="7" name="Rectangle: Rounded Corners 6">
            <a:extLst>
              <a:ext uri="{FF2B5EF4-FFF2-40B4-BE49-F238E27FC236}">
                <a16:creationId xmlns:a16="http://schemas.microsoft.com/office/drawing/2014/main" id="{DD131F6C-22EB-F53D-992F-B5B2CBAFF8FC}"/>
              </a:ext>
            </a:extLst>
          </p:cNvPr>
          <p:cNvSpPr/>
          <p:nvPr/>
        </p:nvSpPr>
        <p:spPr>
          <a:xfrm>
            <a:off x="9193155" y="4932961"/>
            <a:ext cx="2212258" cy="449411"/>
          </a:xfrm>
          <a:prstGeom prst="roundRect">
            <a:avLst>
              <a:gd name="adj" fmla="val 50000"/>
            </a:avLst>
          </a:prstGeom>
          <a:solidFill>
            <a:schemeClr val="accent5">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hlinkClick r:id="rId5"/>
              </a:rPr>
              <a:t>More info</a:t>
            </a:r>
            <a:endParaRPr lang="en-GB" dirty="0"/>
          </a:p>
        </p:txBody>
      </p:sp>
      <p:sp>
        <p:nvSpPr>
          <p:cNvPr id="8" name="Rectangle: Rounded Corners 7">
            <a:extLst>
              <a:ext uri="{FF2B5EF4-FFF2-40B4-BE49-F238E27FC236}">
                <a16:creationId xmlns:a16="http://schemas.microsoft.com/office/drawing/2014/main" id="{B6625816-2158-C084-F870-DA2B1B0CF069}"/>
              </a:ext>
            </a:extLst>
          </p:cNvPr>
          <p:cNvSpPr/>
          <p:nvPr/>
        </p:nvSpPr>
        <p:spPr>
          <a:xfrm>
            <a:off x="2801369" y="5738738"/>
            <a:ext cx="7021261" cy="448786"/>
          </a:xfrm>
          <a:prstGeom prst="roundRect">
            <a:avLst>
              <a:gd name="adj" fmla="val 50000"/>
            </a:avLst>
          </a:prstGeom>
          <a:solidFill>
            <a:schemeClr val="accent4">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dirty="0">
                <a:hlinkClick r:id="rId6"/>
              </a:rPr>
              <a:t>Contact</a:t>
            </a:r>
            <a:r>
              <a:rPr lang="en-GB" sz="1600" dirty="0"/>
              <a:t> the Making Data Count team if you have specific queries</a:t>
            </a:r>
          </a:p>
        </p:txBody>
      </p:sp>
    </p:spTree>
    <p:extLst>
      <p:ext uri="{BB962C8B-B14F-4D97-AF65-F5344CB8AC3E}">
        <p14:creationId xmlns:p14="http://schemas.microsoft.com/office/powerpoint/2010/main" val="39237522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Interpreting SPC charts</a:t>
            </a:r>
          </a:p>
        </p:txBody>
      </p:sp>
      <p:sp>
        <p:nvSpPr>
          <p:cNvPr id="3" name="Content Placeholder 2">
            <a:extLst>
              <a:ext uri="{FF2B5EF4-FFF2-40B4-BE49-F238E27FC236}">
                <a16:creationId xmlns:a16="http://schemas.microsoft.com/office/drawing/2014/main" id="{95DF131F-7DAE-AFF7-B237-AD3409867200}"/>
              </a:ext>
            </a:extLst>
          </p:cNvPr>
          <p:cNvSpPr>
            <a:spLocks noGrp="1"/>
          </p:cNvSpPr>
          <p:nvPr>
            <p:ph idx="1"/>
          </p:nvPr>
        </p:nvSpPr>
        <p:spPr>
          <a:xfrm>
            <a:off x="251997" y="1008000"/>
            <a:ext cx="11793187" cy="2108277"/>
          </a:xfrm>
        </p:spPr>
        <p:txBody>
          <a:bodyPr vert="horz" lIns="91440" tIns="45720" rIns="91440" bIns="45720" rtlCol="0" anchor="t">
            <a:noAutofit/>
          </a:bodyPr>
          <a:lstStyle/>
          <a:p>
            <a:pPr marL="0" indent="0">
              <a:buNone/>
            </a:pPr>
            <a:r>
              <a:rPr lang="en-GB" sz="1550">
                <a:latin typeface="Arial"/>
                <a:cs typeface="Arial"/>
              </a:rPr>
              <a:t>A statistical process control (SPC) chart is a useful tool to help distinguish between signals (which should be reacted to) and noise (which should not as it is occurring randomly).</a:t>
            </a:r>
          </a:p>
          <a:p>
            <a:pPr marL="0" indent="0">
              <a:buNone/>
            </a:pPr>
            <a:r>
              <a:rPr lang="en-GB" sz="1550">
                <a:latin typeface="Arial"/>
                <a:cs typeface="Arial"/>
              </a:rPr>
              <a:t>The following colour convention identifies important patterns evident within the SPC charts in this report.</a:t>
            </a:r>
          </a:p>
          <a:p>
            <a:pPr marL="0" indent="0">
              <a:buNone/>
            </a:pPr>
            <a:endParaRPr lang="en-GB" sz="1550" b="1">
              <a:solidFill>
                <a:srgbClr val="FF6600"/>
              </a:solidFill>
              <a:latin typeface="Arial"/>
              <a:cs typeface="Arial"/>
            </a:endParaRPr>
          </a:p>
          <a:p>
            <a:pPr marL="0" indent="0">
              <a:buNone/>
            </a:pPr>
            <a:r>
              <a:rPr lang="en-GB" sz="1550" b="1">
                <a:solidFill>
                  <a:srgbClr val="FF6600"/>
                </a:solidFill>
                <a:latin typeface="Arial"/>
                <a:cs typeface="Arial"/>
              </a:rPr>
              <a:t>Orange</a:t>
            </a:r>
            <a:r>
              <a:rPr lang="en-GB" sz="1550">
                <a:latin typeface="Arial"/>
                <a:cs typeface="Arial"/>
              </a:rPr>
              <a:t> – there is a concerning pattern of data which needs to be investigated and improvement actions implemented;</a:t>
            </a:r>
          </a:p>
          <a:p>
            <a:pPr marL="0" indent="0">
              <a:buNone/>
            </a:pPr>
            <a:r>
              <a:rPr lang="en-GB" sz="1550" b="1">
                <a:solidFill>
                  <a:srgbClr val="005EB8"/>
                </a:solidFill>
                <a:latin typeface="Arial"/>
                <a:cs typeface="Arial"/>
              </a:rPr>
              <a:t>Blue</a:t>
            </a:r>
            <a:r>
              <a:rPr lang="en-GB" sz="1550">
                <a:latin typeface="Arial"/>
                <a:cs typeface="Arial"/>
              </a:rPr>
              <a:t> – there is a pattern of improvement which should be learnt from;</a:t>
            </a:r>
          </a:p>
          <a:p>
            <a:pPr marL="0" indent="0">
              <a:buNone/>
            </a:pPr>
            <a:endParaRPr lang="en-GB" sz="1550">
              <a:latin typeface="Arial"/>
              <a:cs typeface="Arial"/>
            </a:endParaRPr>
          </a:p>
          <a:p>
            <a:pPr marL="0" indent="0">
              <a:buNone/>
            </a:pPr>
            <a:endParaRPr lang="en-GB" sz="1550">
              <a:latin typeface="Arial"/>
              <a:cs typeface="Arial"/>
            </a:endParaRPr>
          </a:p>
          <a:p>
            <a:pPr marL="0" indent="0">
              <a:buNone/>
            </a:pPr>
            <a:r>
              <a:rPr lang="en-GB" sz="1550" b="1">
                <a:solidFill>
                  <a:schemeClr val="bg1">
                    <a:lumMod val="50000"/>
                  </a:schemeClr>
                </a:solidFill>
                <a:latin typeface="Arial"/>
                <a:cs typeface="Arial"/>
              </a:rPr>
              <a:t>Grey</a:t>
            </a:r>
            <a:r>
              <a:rPr lang="en-GB" sz="1550">
                <a:latin typeface="Arial"/>
                <a:cs typeface="Arial"/>
              </a:rPr>
              <a:t> – the pattern of variation is to be expected.  The key question to be asked is whether the level of variation is acceptable.</a:t>
            </a:r>
          </a:p>
          <a:p>
            <a:pPr marL="0" indent="0">
              <a:lnSpc>
                <a:spcPct val="100000"/>
              </a:lnSpc>
              <a:buNone/>
            </a:pPr>
            <a:br>
              <a:rPr lang="en-GB" sz="1550"/>
            </a:br>
            <a:r>
              <a:rPr lang="en-GB" sz="1550">
                <a:latin typeface="Arial"/>
                <a:cs typeface="Arial"/>
              </a:rPr>
              <a:t> </a:t>
            </a:r>
            <a:endParaRPr lang="en-GB" sz="1550"/>
          </a:p>
        </p:txBody>
      </p:sp>
      <p:sp>
        <p:nvSpPr>
          <p:cNvPr id="17" name="Content Placeholder 2">
            <a:extLst>
              <a:ext uri="{FF2B5EF4-FFF2-40B4-BE49-F238E27FC236}">
                <a16:creationId xmlns:a16="http://schemas.microsoft.com/office/drawing/2014/main" id="{FB0521BE-9F5E-23E6-9084-E06B51C211F7}"/>
              </a:ext>
            </a:extLst>
          </p:cNvPr>
          <p:cNvSpPr txBox="1">
            <a:spLocks/>
          </p:cNvSpPr>
          <p:nvPr/>
        </p:nvSpPr>
        <p:spPr>
          <a:xfrm>
            <a:off x="6973015" y="3116277"/>
            <a:ext cx="5072170" cy="21584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550">
                <a:latin typeface="Arial"/>
                <a:cs typeface="Arial"/>
              </a:rPr>
              <a:t>The dotted lines on SPC charts (upper and lower process limits) describe the range of variation that can be expected.</a:t>
            </a:r>
          </a:p>
          <a:p>
            <a:pPr marL="0" indent="0">
              <a:buFont typeface="Arial" panose="020B0604020202020204" pitchFamily="34" charset="0"/>
              <a:buNone/>
            </a:pPr>
            <a:r>
              <a:rPr lang="en-GB" sz="1550">
                <a:latin typeface="Arial"/>
                <a:cs typeface="Arial"/>
              </a:rPr>
              <a:t>Process limits are very helpful in understanding whether a target or standard (the </a:t>
            </a:r>
            <a:r>
              <a:rPr lang="en-GB" sz="1550" b="1">
                <a:solidFill>
                  <a:srgbClr val="FF0000"/>
                </a:solidFill>
                <a:latin typeface="Arial"/>
                <a:cs typeface="Arial"/>
              </a:rPr>
              <a:t>red</a:t>
            </a:r>
            <a:r>
              <a:rPr lang="en-GB" sz="1550">
                <a:latin typeface="Arial"/>
                <a:cs typeface="Arial"/>
              </a:rPr>
              <a:t> line) can be achieved always, never (as in this example) or sometimes.</a:t>
            </a:r>
          </a:p>
          <a:p>
            <a:pPr marL="0" indent="0">
              <a:buFont typeface="Arial" panose="020B0604020202020204" pitchFamily="34" charset="0"/>
              <a:buNone/>
            </a:pPr>
            <a:r>
              <a:rPr lang="en-GB" sz="1550">
                <a:latin typeface="Arial"/>
                <a:cs typeface="Arial"/>
              </a:rPr>
              <a:t>SPC charts therefore describe not only the type of variation in data, but also provide an indication of the likelihood of achieving target.</a:t>
            </a:r>
          </a:p>
          <a:p>
            <a:pPr marL="0" indent="0">
              <a:buFont typeface="Arial" panose="020B0604020202020204" pitchFamily="34" charset="0"/>
              <a:buNone/>
            </a:pPr>
            <a:r>
              <a:rPr lang="en-GB" sz="1550">
                <a:latin typeface="Arial"/>
                <a:cs typeface="Arial"/>
              </a:rPr>
              <a:t>Summary icons have been developed to provide an at-a-glance view.  These are described on the following page.</a:t>
            </a:r>
          </a:p>
        </p:txBody>
      </p:sp>
      <p:grpSp>
        <p:nvGrpSpPr>
          <p:cNvPr id="2" name="Group 1">
            <a:extLst>
              <a:ext uri="{FF2B5EF4-FFF2-40B4-BE49-F238E27FC236}">
                <a16:creationId xmlns:a16="http://schemas.microsoft.com/office/drawing/2014/main" id="{333D5568-1C23-AAD0-6152-B0B93BEE4C79}"/>
              </a:ext>
            </a:extLst>
          </p:cNvPr>
          <p:cNvGrpSpPr/>
          <p:nvPr/>
        </p:nvGrpSpPr>
        <p:grpSpPr>
          <a:xfrm>
            <a:off x="361521" y="3203497"/>
            <a:ext cx="6348547" cy="3061938"/>
            <a:chOff x="381185" y="3036349"/>
            <a:chExt cx="6348547" cy="3061938"/>
          </a:xfrm>
        </p:grpSpPr>
        <p:pic>
          <p:nvPicPr>
            <p:cNvPr id="6" name="Picture 5" descr="A graph with lines and dots&#10;&#10;Description automatically generated">
              <a:extLst>
                <a:ext uri="{FF2B5EF4-FFF2-40B4-BE49-F238E27FC236}">
                  <a16:creationId xmlns:a16="http://schemas.microsoft.com/office/drawing/2014/main" id="{B4D5DD1D-7C8C-609E-CF09-86C766C3339A}"/>
                </a:ext>
              </a:extLst>
            </p:cNvPr>
            <p:cNvPicPr>
              <a:picLocks noChangeAspect="1"/>
            </p:cNvPicPr>
            <p:nvPr/>
          </p:nvPicPr>
          <p:blipFill>
            <a:blip r:embed="rId2"/>
            <a:stretch>
              <a:fillRect/>
            </a:stretch>
          </p:blipFill>
          <p:spPr>
            <a:xfrm>
              <a:off x="381185" y="3036349"/>
              <a:ext cx="5596750" cy="3061938"/>
            </a:xfrm>
            <a:prstGeom prst="rect">
              <a:avLst/>
            </a:prstGeom>
          </p:spPr>
        </p:pic>
        <p:sp>
          <p:nvSpPr>
            <p:cNvPr id="8" name="Rectangle 7">
              <a:extLst>
                <a:ext uri="{FF2B5EF4-FFF2-40B4-BE49-F238E27FC236}">
                  <a16:creationId xmlns:a16="http://schemas.microsoft.com/office/drawing/2014/main" id="{0834402C-63C9-A691-5CBA-A338CED257F8}"/>
                </a:ext>
              </a:extLst>
            </p:cNvPr>
            <p:cNvSpPr/>
            <p:nvPr/>
          </p:nvSpPr>
          <p:spPr>
            <a:xfrm>
              <a:off x="4261162" y="4794647"/>
              <a:ext cx="1607634" cy="2694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a:ea typeface="Calibri"/>
                  <a:cs typeface="Calibri"/>
                </a:rPr>
                <a:t>Improving variation</a:t>
              </a:r>
            </a:p>
          </p:txBody>
        </p:sp>
        <p:sp>
          <p:nvSpPr>
            <p:cNvPr id="9" name="Rectangle 8">
              <a:extLst>
                <a:ext uri="{FF2B5EF4-FFF2-40B4-BE49-F238E27FC236}">
                  <a16:creationId xmlns:a16="http://schemas.microsoft.com/office/drawing/2014/main" id="{A4AFCF91-C5FB-4139-69F5-79DD9E69D1FB}"/>
                </a:ext>
              </a:extLst>
            </p:cNvPr>
            <p:cNvSpPr/>
            <p:nvPr/>
          </p:nvSpPr>
          <p:spPr>
            <a:xfrm>
              <a:off x="971322" y="3550778"/>
              <a:ext cx="1607634" cy="334536"/>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ea typeface="Calibri"/>
                  <a:cs typeface="Calibri"/>
                </a:rPr>
                <a:t>Concerning variation</a:t>
              </a:r>
            </a:p>
          </p:txBody>
        </p:sp>
        <p:sp>
          <p:nvSpPr>
            <p:cNvPr id="10" name="Rectangle 9">
              <a:extLst>
                <a:ext uri="{FF2B5EF4-FFF2-40B4-BE49-F238E27FC236}">
                  <a16:creationId xmlns:a16="http://schemas.microsoft.com/office/drawing/2014/main" id="{BD034DB4-A83F-52D9-B6BE-78C94D91C4C5}"/>
                </a:ext>
              </a:extLst>
            </p:cNvPr>
            <p:cNvSpPr/>
            <p:nvPr/>
          </p:nvSpPr>
          <p:spPr>
            <a:xfrm>
              <a:off x="2955538" y="3555424"/>
              <a:ext cx="1436462" cy="32524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ea typeface="Calibri"/>
                  <a:cs typeface="Calibri"/>
                </a:rPr>
                <a:t>Expected variation</a:t>
              </a:r>
            </a:p>
          </p:txBody>
        </p:sp>
        <p:sp>
          <p:nvSpPr>
            <p:cNvPr id="11" name="TextBox 10">
              <a:extLst>
                <a:ext uri="{FF2B5EF4-FFF2-40B4-BE49-F238E27FC236}">
                  <a16:creationId xmlns:a16="http://schemas.microsoft.com/office/drawing/2014/main" id="{CE9F070C-54C4-08DA-B088-34E38B8EDC47}"/>
                </a:ext>
              </a:extLst>
            </p:cNvPr>
            <p:cNvSpPr txBox="1"/>
            <p:nvPr/>
          </p:nvSpPr>
          <p:spPr>
            <a:xfrm>
              <a:off x="6107122" y="4929391"/>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Target</a:t>
              </a:r>
              <a:endParaRPr lang="en-GB" sz="1000"/>
            </a:p>
          </p:txBody>
        </p:sp>
        <p:sp>
          <p:nvSpPr>
            <p:cNvPr id="12" name="TextBox 11">
              <a:extLst>
                <a:ext uri="{FF2B5EF4-FFF2-40B4-BE49-F238E27FC236}">
                  <a16:creationId xmlns:a16="http://schemas.microsoft.com/office/drawing/2014/main" id="{1CE2E49D-8632-5E8B-9927-E3740B7513B7}"/>
                </a:ext>
              </a:extLst>
            </p:cNvPr>
            <p:cNvSpPr txBox="1"/>
            <p:nvPr/>
          </p:nvSpPr>
          <p:spPr>
            <a:xfrm>
              <a:off x="6107122" y="4604147"/>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LPL</a:t>
              </a:r>
              <a:endParaRPr lang="en-GB" sz="1000"/>
            </a:p>
          </p:txBody>
        </p:sp>
        <p:sp>
          <p:nvSpPr>
            <p:cNvPr id="13" name="TextBox 12">
              <a:extLst>
                <a:ext uri="{FF2B5EF4-FFF2-40B4-BE49-F238E27FC236}">
                  <a16:creationId xmlns:a16="http://schemas.microsoft.com/office/drawing/2014/main" id="{E6C6FFF7-1BDA-CAED-66A6-C81F0B5FDF99}"/>
                </a:ext>
              </a:extLst>
            </p:cNvPr>
            <p:cNvSpPr txBox="1"/>
            <p:nvPr/>
          </p:nvSpPr>
          <p:spPr>
            <a:xfrm>
              <a:off x="6107122" y="4249016"/>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Average</a:t>
              </a:r>
              <a:endParaRPr lang="en-GB" sz="1000"/>
            </a:p>
          </p:txBody>
        </p:sp>
        <p:sp>
          <p:nvSpPr>
            <p:cNvPr id="14" name="TextBox 13">
              <a:extLst>
                <a:ext uri="{FF2B5EF4-FFF2-40B4-BE49-F238E27FC236}">
                  <a16:creationId xmlns:a16="http://schemas.microsoft.com/office/drawing/2014/main" id="{3DCB0DE8-4F8A-68F6-E303-5764B00A3401}"/>
                </a:ext>
              </a:extLst>
            </p:cNvPr>
            <p:cNvSpPr txBox="1"/>
            <p:nvPr/>
          </p:nvSpPr>
          <p:spPr>
            <a:xfrm>
              <a:off x="6083998" y="3861884"/>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UPL</a:t>
              </a:r>
              <a:endParaRPr lang="en-US"/>
            </a:p>
          </p:txBody>
        </p:sp>
        <p:sp>
          <p:nvSpPr>
            <p:cNvPr id="19" name="TextBox 18">
              <a:extLst>
                <a:ext uri="{FF2B5EF4-FFF2-40B4-BE49-F238E27FC236}">
                  <a16:creationId xmlns:a16="http://schemas.microsoft.com/office/drawing/2014/main" id="{F328C0E3-829D-E675-25AE-D70466F810F7}"/>
                </a:ext>
              </a:extLst>
            </p:cNvPr>
            <p:cNvSpPr txBox="1"/>
            <p:nvPr/>
          </p:nvSpPr>
          <p:spPr>
            <a:xfrm>
              <a:off x="774676" y="5096957"/>
              <a:ext cx="1201607" cy="2462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b="1">
                  <a:solidFill>
                    <a:srgbClr val="FF0000"/>
                  </a:solidFill>
                  <a:ea typeface="Calibri"/>
                  <a:cs typeface="Calibri"/>
                </a:rPr>
                <a:t>To be less than</a:t>
              </a:r>
              <a:endParaRPr lang="en-US" b="1">
                <a:solidFill>
                  <a:srgbClr val="FF0000"/>
                </a:solidFill>
              </a:endParaRPr>
            </a:p>
          </p:txBody>
        </p:sp>
      </p:grpSp>
    </p:spTree>
    <p:extLst>
      <p:ext uri="{BB962C8B-B14F-4D97-AF65-F5344CB8AC3E}">
        <p14:creationId xmlns:p14="http://schemas.microsoft.com/office/powerpoint/2010/main" val="3339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Interpreting summary icons</a:t>
            </a:r>
          </a:p>
        </p:txBody>
      </p:sp>
      <p:sp>
        <p:nvSpPr>
          <p:cNvPr id="24" name="TextBox 23">
            <a:extLst>
              <a:ext uri="{FF2B5EF4-FFF2-40B4-BE49-F238E27FC236}">
                <a16:creationId xmlns:a16="http://schemas.microsoft.com/office/drawing/2014/main" id="{4027DDCB-1A42-5EF5-3D6B-47D26A076E2E}"/>
              </a:ext>
            </a:extLst>
          </p:cNvPr>
          <p:cNvSpPr txBox="1"/>
          <p:nvPr/>
        </p:nvSpPr>
        <p:spPr>
          <a:xfrm>
            <a:off x="346219" y="997659"/>
            <a:ext cx="11460418" cy="330860"/>
          </a:xfrm>
          <a:prstGeom prst="rect">
            <a:avLst/>
          </a:prstGeom>
          <a:noFill/>
        </p:spPr>
        <p:txBody>
          <a:bodyPr wrap="square" lIns="91440" tIns="45720" rIns="91440" bIns="45720" rtlCol="0" anchor="t">
            <a:spAutoFit/>
          </a:bodyPr>
          <a:lstStyle/>
          <a:p>
            <a:pPr algn="just"/>
            <a:r>
              <a:rPr lang="en-GB" sz="1550">
                <a:latin typeface="Arial" panose="020B0604020202020204" pitchFamily="34" charset="0"/>
                <a:cs typeface="Arial" panose="020B0604020202020204" pitchFamily="34" charset="0"/>
              </a:rPr>
              <a:t>These icons provide a summary view of the important messages from SPC charts.</a:t>
            </a:r>
            <a:endParaRPr lang="en-US" sz="155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6351203-9AD4-C3F7-9C73-46F38F26288F}"/>
              </a:ext>
            </a:extLst>
          </p:cNvPr>
          <p:cNvPicPr>
            <a:picLocks noChangeAspect="1"/>
          </p:cNvPicPr>
          <p:nvPr/>
        </p:nvPicPr>
        <p:blipFill>
          <a:blip r:embed="rId2"/>
          <a:stretch>
            <a:fillRect/>
          </a:stretch>
        </p:blipFill>
        <p:spPr>
          <a:xfrm>
            <a:off x="881396" y="1523156"/>
            <a:ext cx="10429207" cy="4589692"/>
          </a:xfrm>
          <a:prstGeom prst="rect">
            <a:avLst/>
          </a:prstGeom>
        </p:spPr>
      </p:pic>
    </p:spTree>
    <p:extLst>
      <p:ext uri="{BB962C8B-B14F-4D97-AF65-F5344CB8AC3E}">
        <p14:creationId xmlns:p14="http://schemas.microsoft.com/office/powerpoint/2010/main" val="770864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Executive summary</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90"/>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have a brief executive summary (1-2 pages) which draws attention to areas which the board needs to be sighted on.  It is important that this summary is informed by the messages evidenced in the data. </a:t>
            </a:r>
          </a:p>
        </p:txBody>
      </p:sp>
      <p:sp>
        <p:nvSpPr>
          <p:cNvPr id="2" name="Rectangle 1">
            <a:extLst>
              <a:ext uri="{FF2B5EF4-FFF2-40B4-BE49-F238E27FC236}">
                <a16:creationId xmlns:a16="http://schemas.microsoft.com/office/drawing/2014/main" id="{B63F4DAE-7E1B-FB99-F0E0-DF61492627FE}"/>
              </a:ext>
            </a:extLst>
          </p:cNvPr>
          <p:cNvSpPr/>
          <p:nvPr/>
        </p:nvSpPr>
        <p:spPr>
          <a:xfrm>
            <a:off x="432000" y="2563814"/>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recommended that the executive summary acknowledges areas where improvement is evident as well as areas of concern.</a:t>
            </a:r>
          </a:p>
        </p:txBody>
      </p:sp>
      <p:sp>
        <p:nvSpPr>
          <p:cNvPr id="3" name="Rectangle 2">
            <a:extLst>
              <a:ext uri="{FF2B5EF4-FFF2-40B4-BE49-F238E27FC236}">
                <a16:creationId xmlns:a16="http://schemas.microsoft.com/office/drawing/2014/main" id="{E9FA93B8-E968-1505-0009-35723D41601F}"/>
              </a:ext>
            </a:extLst>
          </p:cNvPr>
          <p:cNvSpPr/>
          <p:nvPr/>
        </p:nvSpPr>
        <p:spPr>
          <a:xfrm>
            <a:off x="432000" y="4139379"/>
            <a:ext cx="5470540" cy="1569272"/>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Board members will be keen to underlying causes for changes in performance highlighted within the Executive Summary.  In addition, they will seek to understand key actions underway to address areas of concern.</a:t>
            </a:r>
          </a:p>
        </p:txBody>
      </p:sp>
      <p:pic>
        <p:nvPicPr>
          <p:cNvPr id="5" name="Picture 4">
            <a:extLst>
              <a:ext uri="{FF2B5EF4-FFF2-40B4-BE49-F238E27FC236}">
                <a16:creationId xmlns:a16="http://schemas.microsoft.com/office/drawing/2014/main" id="{C0375557-DFDE-A495-D142-A6C755894FBE}"/>
              </a:ext>
            </a:extLst>
          </p:cNvPr>
          <p:cNvPicPr>
            <a:picLocks noChangeAspect="1"/>
          </p:cNvPicPr>
          <p:nvPr/>
        </p:nvPicPr>
        <p:blipFill>
          <a:blip r:embed="rId3"/>
          <a:stretch>
            <a:fillRect/>
          </a:stretch>
        </p:blipFill>
        <p:spPr>
          <a:xfrm>
            <a:off x="6185726" y="3526984"/>
            <a:ext cx="5470540" cy="2794063"/>
          </a:xfrm>
          <a:prstGeom prst="rect">
            <a:avLst/>
          </a:prstGeom>
        </p:spPr>
      </p:pic>
    </p:spTree>
    <p:extLst>
      <p:ext uri="{BB962C8B-B14F-4D97-AF65-F5344CB8AC3E}">
        <p14:creationId xmlns:p14="http://schemas.microsoft.com/office/powerpoint/2010/main" val="249583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Matrix view</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163934"/>
            <a:ext cx="9026632"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This matrix provides an ‘at a glance’ view of performance to focus board discussion</a:t>
            </a:r>
          </a:p>
        </p:txBody>
      </p:sp>
      <p:pic>
        <p:nvPicPr>
          <p:cNvPr id="9" name="Picture 8">
            <a:extLst>
              <a:ext uri="{FF2B5EF4-FFF2-40B4-BE49-F238E27FC236}">
                <a16:creationId xmlns:a16="http://schemas.microsoft.com/office/drawing/2014/main" id="{A09CFF8F-064C-202C-3CAF-088FCFD37CB6}"/>
              </a:ext>
            </a:extLst>
          </p:cNvPr>
          <p:cNvPicPr>
            <a:picLocks noChangeAspect="1"/>
          </p:cNvPicPr>
          <p:nvPr/>
        </p:nvPicPr>
        <p:blipFill>
          <a:blip r:embed="rId3"/>
          <a:stretch>
            <a:fillRect/>
          </a:stretch>
        </p:blipFill>
        <p:spPr>
          <a:xfrm>
            <a:off x="2653954" y="1781582"/>
            <a:ext cx="6361196" cy="3746899"/>
          </a:xfrm>
          <a:prstGeom prst="rect">
            <a:avLst/>
          </a:prstGeom>
        </p:spPr>
      </p:pic>
      <p:sp>
        <p:nvSpPr>
          <p:cNvPr id="8" name="Rectangle: Rounded Corners 7">
            <a:extLst>
              <a:ext uri="{FF2B5EF4-FFF2-40B4-BE49-F238E27FC236}">
                <a16:creationId xmlns:a16="http://schemas.microsoft.com/office/drawing/2014/main" id="{9249016A-BCDB-F831-FBCB-745516149B89}"/>
              </a:ext>
            </a:extLst>
          </p:cNvPr>
          <p:cNvSpPr/>
          <p:nvPr/>
        </p:nvSpPr>
        <p:spPr>
          <a:xfrm>
            <a:off x="6273474" y="5905874"/>
            <a:ext cx="1191600" cy="394459"/>
          </a:xfrm>
          <a:prstGeom prst="roundRect">
            <a:avLst/>
          </a:prstGeom>
          <a:solidFill>
            <a:srgbClr val="E97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FAILING</a:t>
            </a:r>
          </a:p>
        </p:txBody>
      </p:sp>
      <p:sp>
        <p:nvSpPr>
          <p:cNvPr id="10" name="Rectangle: Rounded Corners 9">
            <a:extLst>
              <a:ext uri="{FF2B5EF4-FFF2-40B4-BE49-F238E27FC236}">
                <a16:creationId xmlns:a16="http://schemas.microsoft.com/office/drawing/2014/main" id="{78C9B9F4-A850-EB95-E929-E75C5CB30E6B}"/>
              </a:ext>
            </a:extLst>
          </p:cNvPr>
          <p:cNvSpPr/>
          <p:nvPr/>
        </p:nvSpPr>
        <p:spPr>
          <a:xfrm>
            <a:off x="632812" y="4755971"/>
            <a:ext cx="1658272" cy="357711"/>
          </a:xfrm>
          <a:prstGeom prst="roundRect">
            <a:avLst/>
          </a:prstGeom>
          <a:solidFill>
            <a:srgbClr val="E97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WORSENING</a:t>
            </a:r>
          </a:p>
        </p:txBody>
      </p:sp>
      <p:sp>
        <p:nvSpPr>
          <p:cNvPr id="12" name="Rectangle: Rounded Corners 11">
            <a:extLst>
              <a:ext uri="{FF2B5EF4-FFF2-40B4-BE49-F238E27FC236}">
                <a16:creationId xmlns:a16="http://schemas.microsoft.com/office/drawing/2014/main" id="{88E0A4E4-93E1-492C-07C5-6529B46369C1}"/>
              </a:ext>
            </a:extLst>
          </p:cNvPr>
          <p:cNvSpPr/>
          <p:nvPr/>
        </p:nvSpPr>
        <p:spPr>
          <a:xfrm>
            <a:off x="632812" y="3718993"/>
            <a:ext cx="1658272" cy="357712"/>
          </a:xfrm>
          <a:prstGeom prst="roundRect">
            <a:avLst/>
          </a:prstGeom>
          <a:solidFill>
            <a:schemeClr val="tx1">
              <a:lumMod val="50000"/>
              <a:lumOff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NOT CHANGING</a:t>
            </a:r>
          </a:p>
        </p:txBody>
      </p:sp>
      <p:sp>
        <p:nvSpPr>
          <p:cNvPr id="14" name="Rectangle: Rounded Corners 13">
            <a:extLst>
              <a:ext uri="{FF2B5EF4-FFF2-40B4-BE49-F238E27FC236}">
                <a16:creationId xmlns:a16="http://schemas.microsoft.com/office/drawing/2014/main" id="{BCD6DC1C-269A-9545-C198-490A4375699B}"/>
              </a:ext>
            </a:extLst>
          </p:cNvPr>
          <p:cNvSpPr/>
          <p:nvPr/>
        </p:nvSpPr>
        <p:spPr>
          <a:xfrm>
            <a:off x="3309648" y="5897700"/>
            <a:ext cx="1191600" cy="39445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PASSING</a:t>
            </a:r>
          </a:p>
        </p:txBody>
      </p:sp>
      <p:sp>
        <p:nvSpPr>
          <p:cNvPr id="18" name="Rectangle: Rounded Corners 17">
            <a:extLst>
              <a:ext uri="{FF2B5EF4-FFF2-40B4-BE49-F238E27FC236}">
                <a16:creationId xmlns:a16="http://schemas.microsoft.com/office/drawing/2014/main" id="{2F03C20F-EA0E-E3CE-658D-E61FEF76618D}"/>
              </a:ext>
            </a:extLst>
          </p:cNvPr>
          <p:cNvSpPr/>
          <p:nvPr/>
        </p:nvSpPr>
        <p:spPr>
          <a:xfrm>
            <a:off x="610344" y="2678699"/>
            <a:ext cx="1658272" cy="357712"/>
          </a:xfrm>
          <a:prstGeom prst="roundRect">
            <a:avLst/>
          </a:prstGeom>
          <a:solidFill>
            <a:srgbClr val="005EB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IMPROVING</a:t>
            </a:r>
          </a:p>
        </p:txBody>
      </p:sp>
      <p:sp>
        <p:nvSpPr>
          <p:cNvPr id="19" name="Rectangle: Rounded Corners 18">
            <a:extLst>
              <a:ext uri="{FF2B5EF4-FFF2-40B4-BE49-F238E27FC236}">
                <a16:creationId xmlns:a16="http://schemas.microsoft.com/office/drawing/2014/main" id="{1FB663BC-EA9F-F87D-8B23-B4A2B07F2994}"/>
              </a:ext>
            </a:extLst>
          </p:cNvPr>
          <p:cNvSpPr/>
          <p:nvPr/>
        </p:nvSpPr>
        <p:spPr>
          <a:xfrm>
            <a:off x="7755387" y="5907531"/>
            <a:ext cx="1191600" cy="3944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NO TARGET</a:t>
            </a:r>
          </a:p>
        </p:txBody>
      </p:sp>
      <p:sp>
        <p:nvSpPr>
          <p:cNvPr id="22" name="Rectangle: Rounded Corners 21">
            <a:extLst>
              <a:ext uri="{FF2B5EF4-FFF2-40B4-BE49-F238E27FC236}">
                <a16:creationId xmlns:a16="http://schemas.microsoft.com/office/drawing/2014/main" id="{DB88C705-E62D-0099-E5DF-43A60C156444}"/>
              </a:ext>
            </a:extLst>
          </p:cNvPr>
          <p:cNvSpPr/>
          <p:nvPr/>
        </p:nvSpPr>
        <p:spPr>
          <a:xfrm>
            <a:off x="4791561" y="5897699"/>
            <a:ext cx="1191600" cy="394459"/>
          </a:xfrm>
          <a:prstGeom prst="roundRect">
            <a:avLst/>
          </a:prstGeom>
          <a:gradFill flip="none" rotWithShape="1">
            <a:gsLst>
              <a:gs pos="0">
                <a:srgbClr val="FA7422"/>
              </a:gs>
              <a:gs pos="100000">
                <a:schemeClr val="accent1">
                  <a:lumMod val="60000"/>
                  <a:lumOff val="40000"/>
                </a:schemeClr>
              </a:gs>
              <a:gs pos="100000">
                <a:schemeClr val="accent1">
                  <a:lumMod val="45000"/>
                  <a:lumOff val="55000"/>
                </a:schemeClr>
              </a:gs>
            </a:gsLst>
            <a:path path="circle">
              <a:fillToRect l="100000" t="100000"/>
            </a:path>
            <a:tileRect r="-100000" b="-100000"/>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HIT/MISS</a:t>
            </a:r>
          </a:p>
        </p:txBody>
      </p:sp>
      <p:sp>
        <p:nvSpPr>
          <p:cNvPr id="23" name="Arrow: Right 22">
            <a:extLst>
              <a:ext uri="{FF2B5EF4-FFF2-40B4-BE49-F238E27FC236}">
                <a16:creationId xmlns:a16="http://schemas.microsoft.com/office/drawing/2014/main" id="{2903E6A4-3BFF-663C-5080-AEDE29EF5F84}"/>
              </a:ext>
            </a:extLst>
          </p:cNvPr>
          <p:cNvSpPr/>
          <p:nvPr/>
        </p:nvSpPr>
        <p:spPr>
          <a:xfrm>
            <a:off x="2268616" y="2768655"/>
            <a:ext cx="254448" cy="178856"/>
          </a:xfrm>
          <a:prstGeom prst="rightArrow">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0FAA687F-4EE7-E30E-BAD9-CEAA5CC96EB2}"/>
              </a:ext>
            </a:extLst>
          </p:cNvPr>
          <p:cNvSpPr/>
          <p:nvPr/>
        </p:nvSpPr>
        <p:spPr>
          <a:xfrm>
            <a:off x="2279850" y="3819246"/>
            <a:ext cx="254448" cy="178856"/>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618598DD-CB88-F9A2-9436-F6D65ACEDA88}"/>
              </a:ext>
            </a:extLst>
          </p:cNvPr>
          <p:cNvSpPr/>
          <p:nvPr/>
        </p:nvSpPr>
        <p:spPr>
          <a:xfrm>
            <a:off x="2291084" y="4877675"/>
            <a:ext cx="254448" cy="178856"/>
          </a:xfrm>
          <a:prstGeom prst="rightArrow">
            <a:avLst/>
          </a:prstGeom>
          <a:solidFill>
            <a:srgbClr val="FA74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Up 25">
            <a:extLst>
              <a:ext uri="{FF2B5EF4-FFF2-40B4-BE49-F238E27FC236}">
                <a16:creationId xmlns:a16="http://schemas.microsoft.com/office/drawing/2014/main" id="{3B5835C1-D9DE-2EC6-B603-2B8545445732}"/>
              </a:ext>
            </a:extLst>
          </p:cNvPr>
          <p:cNvSpPr/>
          <p:nvPr/>
        </p:nvSpPr>
        <p:spPr>
          <a:xfrm>
            <a:off x="3843710" y="5625289"/>
            <a:ext cx="217666" cy="272412"/>
          </a:xfrm>
          <a:prstGeom prst="upArrow">
            <a:avLst/>
          </a:prstGeom>
          <a:solidFill>
            <a:srgbClr val="005E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Up 26">
            <a:extLst>
              <a:ext uri="{FF2B5EF4-FFF2-40B4-BE49-F238E27FC236}">
                <a16:creationId xmlns:a16="http://schemas.microsoft.com/office/drawing/2014/main" id="{3B8D99C3-94ED-811C-4CB3-D240915A40B4}"/>
              </a:ext>
            </a:extLst>
          </p:cNvPr>
          <p:cNvSpPr/>
          <p:nvPr/>
        </p:nvSpPr>
        <p:spPr>
          <a:xfrm>
            <a:off x="5299909" y="5629395"/>
            <a:ext cx="217666" cy="272412"/>
          </a:xfrm>
          <a:prstGeom prst="upArrow">
            <a:avLst/>
          </a:prstGeom>
          <a:gradFill>
            <a:gsLst>
              <a:gs pos="0">
                <a:srgbClr val="FA7422"/>
              </a:gs>
              <a:gs pos="100000">
                <a:schemeClr val="accent1">
                  <a:lumMod val="60000"/>
                  <a:lumOff val="40000"/>
                </a:schemeClr>
              </a:gs>
              <a:gs pos="100000">
                <a:schemeClr val="accent1">
                  <a:lumMod val="45000"/>
                  <a:lumOff val="5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C976712B-88CC-BF1B-3F0A-FF9BDC53C77B}"/>
              </a:ext>
            </a:extLst>
          </p:cNvPr>
          <p:cNvSpPr/>
          <p:nvPr/>
        </p:nvSpPr>
        <p:spPr>
          <a:xfrm>
            <a:off x="6761635" y="5641266"/>
            <a:ext cx="217666" cy="272412"/>
          </a:xfrm>
          <a:prstGeom prst="upArrow">
            <a:avLst/>
          </a:prstGeom>
          <a:solidFill>
            <a:srgbClr val="FA74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Up 28">
            <a:extLst>
              <a:ext uri="{FF2B5EF4-FFF2-40B4-BE49-F238E27FC236}">
                <a16:creationId xmlns:a16="http://schemas.microsoft.com/office/drawing/2014/main" id="{73AB0ADD-DE14-A953-2E93-FFA4C3430970}"/>
              </a:ext>
            </a:extLst>
          </p:cNvPr>
          <p:cNvSpPr/>
          <p:nvPr/>
        </p:nvSpPr>
        <p:spPr>
          <a:xfrm>
            <a:off x="8241160" y="5651098"/>
            <a:ext cx="217666" cy="272412"/>
          </a:xfrm>
          <a:prstGeom prst="up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885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Icon summary</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1999" y="1252422"/>
            <a:ext cx="10118013"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An icon summary can condense important information about a selection of metrics on one page</a:t>
            </a:r>
          </a:p>
        </p:txBody>
      </p:sp>
      <p:pic>
        <p:nvPicPr>
          <p:cNvPr id="2" name="Picture 1">
            <a:extLst>
              <a:ext uri="{FF2B5EF4-FFF2-40B4-BE49-F238E27FC236}">
                <a16:creationId xmlns:a16="http://schemas.microsoft.com/office/drawing/2014/main" id="{AC9BF0D9-A87B-73AF-B5D9-DC44BE1ED964}"/>
              </a:ext>
            </a:extLst>
          </p:cNvPr>
          <p:cNvPicPr>
            <a:picLocks noChangeAspect="1"/>
          </p:cNvPicPr>
          <p:nvPr/>
        </p:nvPicPr>
        <p:blipFill>
          <a:blip r:embed="rId3"/>
          <a:stretch>
            <a:fillRect/>
          </a:stretch>
        </p:blipFill>
        <p:spPr>
          <a:xfrm>
            <a:off x="460769" y="1834984"/>
            <a:ext cx="9026632" cy="2936374"/>
          </a:xfrm>
          <a:prstGeom prst="rect">
            <a:avLst/>
          </a:prstGeom>
        </p:spPr>
      </p:pic>
      <p:sp>
        <p:nvSpPr>
          <p:cNvPr id="3" name="Rectangle 2">
            <a:extLst>
              <a:ext uri="{FF2B5EF4-FFF2-40B4-BE49-F238E27FC236}">
                <a16:creationId xmlns:a16="http://schemas.microsoft.com/office/drawing/2014/main" id="{3501BE5F-C6B4-5DCA-6239-B9FB5F89E425}"/>
              </a:ext>
            </a:extLst>
          </p:cNvPr>
          <p:cNvSpPr/>
          <p:nvPr/>
        </p:nvSpPr>
        <p:spPr>
          <a:xfrm>
            <a:off x="9711290" y="3303171"/>
            <a:ext cx="2276118" cy="14471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It can be helpful to provide an assessment of data quality for key metrics.  </a:t>
            </a:r>
          </a:p>
          <a:p>
            <a:r>
              <a:rPr lang="en-GB" sz="1500"/>
              <a:t>See below for key</a:t>
            </a:r>
          </a:p>
        </p:txBody>
      </p:sp>
      <p:pic>
        <p:nvPicPr>
          <p:cNvPr id="5" name="Picture 4">
            <a:extLst>
              <a:ext uri="{FF2B5EF4-FFF2-40B4-BE49-F238E27FC236}">
                <a16:creationId xmlns:a16="http://schemas.microsoft.com/office/drawing/2014/main" id="{FEADC957-8CE5-6973-3A4B-31A223559A29}"/>
              </a:ext>
            </a:extLst>
          </p:cNvPr>
          <p:cNvPicPr>
            <a:picLocks noChangeAspect="1"/>
          </p:cNvPicPr>
          <p:nvPr/>
        </p:nvPicPr>
        <p:blipFill>
          <a:blip r:embed="rId4"/>
          <a:stretch>
            <a:fillRect/>
          </a:stretch>
        </p:blipFill>
        <p:spPr>
          <a:xfrm>
            <a:off x="2135616" y="5135238"/>
            <a:ext cx="7351785" cy="1161248"/>
          </a:xfrm>
          <a:prstGeom prst="rect">
            <a:avLst/>
          </a:prstGeom>
        </p:spPr>
      </p:pic>
    </p:spTree>
    <p:extLst>
      <p:ext uri="{BB962C8B-B14F-4D97-AF65-F5344CB8AC3E}">
        <p14:creationId xmlns:p14="http://schemas.microsoft.com/office/powerpoint/2010/main" val="404224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Inter-related charts</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163934"/>
            <a:ext cx="9026632"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useful to group inter-related indicators and view SPC charts alongside each other </a:t>
            </a:r>
          </a:p>
        </p:txBody>
      </p:sp>
      <p:pic>
        <p:nvPicPr>
          <p:cNvPr id="2" name="Picture 1">
            <a:extLst>
              <a:ext uri="{FF2B5EF4-FFF2-40B4-BE49-F238E27FC236}">
                <a16:creationId xmlns:a16="http://schemas.microsoft.com/office/drawing/2014/main" id="{57FCBA43-7187-6F6D-B25F-659945A519C6}"/>
              </a:ext>
            </a:extLst>
          </p:cNvPr>
          <p:cNvPicPr>
            <a:picLocks noChangeAspect="1"/>
          </p:cNvPicPr>
          <p:nvPr/>
        </p:nvPicPr>
        <p:blipFill>
          <a:blip r:embed="rId3"/>
          <a:stretch>
            <a:fillRect/>
          </a:stretch>
        </p:blipFill>
        <p:spPr>
          <a:xfrm>
            <a:off x="553920" y="1852862"/>
            <a:ext cx="8748576" cy="4160037"/>
          </a:xfrm>
          <a:prstGeom prst="rect">
            <a:avLst/>
          </a:prstGeom>
        </p:spPr>
      </p:pic>
      <p:sp>
        <p:nvSpPr>
          <p:cNvPr id="3" name="Rectangle 2">
            <a:extLst>
              <a:ext uri="{FF2B5EF4-FFF2-40B4-BE49-F238E27FC236}">
                <a16:creationId xmlns:a16="http://schemas.microsoft.com/office/drawing/2014/main" id="{E7A8EC68-D2DE-D477-3F96-E6AAB8E5AB04}"/>
              </a:ext>
            </a:extLst>
          </p:cNvPr>
          <p:cNvSpPr/>
          <p:nvPr/>
        </p:nvSpPr>
        <p:spPr>
          <a:xfrm>
            <a:off x="9458632" y="2705407"/>
            <a:ext cx="2528776" cy="14471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Icon summary breakdowns can provide a more granular view of aggregate data plotted in the SPC charts above</a:t>
            </a:r>
          </a:p>
        </p:txBody>
      </p:sp>
      <p:sp>
        <p:nvSpPr>
          <p:cNvPr id="4" name="Rectangle 3">
            <a:extLst>
              <a:ext uri="{FF2B5EF4-FFF2-40B4-BE49-F238E27FC236}">
                <a16:creationId xmlns:a16="http://schemas.microsoft.com/office/drawing/2014/main" id="{A4113F8F-EBBE-D77B-89EC-27D695F7B700}"/>
              </a:ext>
            </a:extLst>
          </p:cNvPr>
          <p:cNvSpPr/>
          <p:nvPr/>
        </p:nvSpPr>
        <p:spPr>
          <a:xfrm>
            <a:off x="9458632" y="4778690"/>
            <a:ext cx="2528776" cy="933639"/>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Supporting narrative should be structured and succinct  </a:t>
            </a:r>
          </a:p>
        </p:txBody>
      </p:sp>
    </p:spTree>
    <p:extLst>
      <p:ext uri="{BB962C8B-B14F-4D97-AF65-F5344CB8AC3E}">
        <p14:creationId xmlns:p14="http://schemas.microsoft.com/office/powerpoint/2010/main" val="320445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HSD-Refresh-Theme-NOV1120B">
  <a:themeElements>
    <a:clrScheme name="Custom 2">
      <a:dk1>
        <a:srgbClr val="FFFFFF"/>
      </a:dk1>
      <a:lt1>
        <a:srgbClr val="231F20"/>
      </a:lt1>
      <a:dk2>
        <a:srgbClr val="005EB8"/>
      </a:dk2>
      <a:lt2>
        <a:srgbClr val="F4F6F8"/>
      </a:lt2>
      <a:accent1>
        <a:srgbClr val="003087"/>
      </a:accent1>
      <a:accent2>
        <a:srgbClr val="768692"/>
      </a:accent2>
      <a:accent3>
        <a:srgbClr val="C7CED3"/>
      </a:accent3>
      <a:accent4>
        <a:srgbClr val="99DDEB"/>
      </a:accent4>
      <a:accent5>
        <a:srgbClr val="80D2CC"/>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NOV2020-B" id="{06B772CD-B1AE-2743-BE7F-0BA8B46714EA}" vid="{16F65E12-3586-BC44-90B1-43C17D3850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22bae9ae-f3c5-4c15-af24-70f05be40cd0" xsi:nil="true"/>
    <_ip_UnifiedCompliancePolicyProperties xmlns="22bae9ae-f3c5-4c15-af24-70f05be40cd0" xsi:nil="true"/>
    <SharedWithUsers xmlns="22bae9ae-f3c5-4c15-af24-70f05be40cd0">
      <UserInfo>
        <DisplayName>Samantha Riley</DisplayName>
        <AccountId>23</AccountId>
        <AccountType/>
      </UserInfo>
    </SharedWithUsers>
    <TaxCatchAll xmlns="22bae9ae-f3c5-4c15-af24-70f05be40cd0" xsi:nil="true"/>
    <lcf76f155ced4ddcb4097134ff3c332f xmlns="0a96dc3c-99b5-4d1c-b015-a31d6457f93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F15D6F32DFD243A0609C07813AA869" ma:contentTypeVersion="23" ma:contentTypeDescription="Create a new document." ma:contentTypeScope="" ma:versionID="b9895ae425d62d3484dc751483198a10">
  <xsd:schema xmlns:xsd="http://www.w3.org/2001/XMLSchema" xmlns:xs="http://www.w3.org/2001/XMLSchema" xmlns:p="http://schemas.microsoft.com/office/2006/metadata/properties" xmlns:ns2="22bae9ae-f3c5-4c15-af24-70f05be40cd0" xmlns:ns3="0a96dc3c-99b5-4d1c-b015-a31d6457f932" targetNamespace="http://schemas.microsoft.com/office/2006/metadata/properties" ma:root="true" ma:fieldsID="ef6b20194dd48ab1bf3c41176fedaad1" ns2:_="" ns3:_="">
    <xsd:import namespace="22bae9ae-f3c5-4c15-af24-70f05be40cd0"/>
    <xsd:import namespace="0a96dc3c-99b5-4d1c-b015-a31d6457f9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2:_ip_UnifiedCompliancePolicyProperties" minOccurs="0"/>
                <xsd:element ref="ns2:_ip_UnifiedCompliancePolicyUIAction"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bae9ae-f3c5-4c15-af24-70f05be40cd0"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ip_UnifiedCompliancePolicyProperties" ma:index="14" nillable="true" ma:displayName="Unified Compliance Policy Properties" ma:internalName="_ip_UnifiedCompliancePolicyProperties" ma:readOnly="false">
      <xsd:simpleType>
        <xsd:restriction base="dms:Note"/>
      </xsd:simpleType>
    </xsd:element>
    <xsd:element name="_ip_UnifiedCompliancePolicyUIAction" ma:index="15" nillable="true" ma:displayName="Unified Compliance Policy UI Action" ma:hidden="true" ma:internalName="_ip_UnifiedCompliancePolicyUIAction" ma:readOnly="false">
      <xsd:simpleType>
        <xsd:restriction base="dms:Text"/>
      </xsd:simpleType>
    </xsd:element>
    <xsd:element name="TaxCatchAll" ma:index="22" nillable="true" ma:displayName="Taxonomy Catch All Column" ma:hidden="true" ma:list="{0de9242f-23d8-40bd-869d-e404c9ed857c}" ma:internalName="TaxCatchAll" ma:showField="CatchAllData" ma:web="22bae9ae-f3c5-4c15-af24-70f05be40cd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a96dc3c-99b5-4d1c-b015-a31d6457f9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Location" ma:index="24"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5D3213-CB01-41AC-A921-785CD7421528}">
  <ds:schemaRefs>
    <ds:schemaRef ds:uri="http://schemas.microsoft.com/sharepoint/v3/contenttype/forms"/>
  </ds:schemaRefs>
</ds:datastoreItem>
</file>

<file path=customXml/itemProps2.xml><?xml version="1.0" encoding="utf-8"?>
<ds:datastoreItem xmlns:ds="http://schemas.openxmlformats.org/officeDocument/2006/customXml" ds:itemID="{04E8F676-BD34-4572-8273-3F6ABEF343F4}">
  <ds:schemaRefs>
    <ds:schemaRef ds:uri="0a96dc3c-99b5-4d1c-b015-a31d6457f932"/>
    <ds:schemaRef ds:uri="22bae9ae-f3c5-4c15-af24-70f05be40cd0"/>
    <ds:schemaRef ds:uri="a6f9a12b-3f80-4f1c-a0ea-6c226142b03e"/>
    <ds:schemaRef ds:uri="cccaf3ac-2de9-44d4-aa31-54302fceb5f7"/>
    <ds:schemaRef ds:uri="e7de3143-3e05-4e4c-9535-f64c946b36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F202754-E980-4558-B455-6C20F50C99CE}">
  <ds:schemaRefs>
    <ds:schemaRef ds:uri="0a96dc3c-99b5-4d1c-b015-a31d6457f932"/>
    <ds:schemaRef ds:uri="22bae9ae-f3c5-4c15-af24-70f05be40c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Widescreen</PresentationFormat>
  <Paragraphs>192</Paragraphs>
  <Slides>25</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Arial</vt:lpstr>
      <vt:lpstr>Calibri</vt:lpstr>
      <vt:lpstr>Office Theme</vt:lpstr>
      <vt:lpstr>NHSD-Refresh-Theme-NOV1120B</vt:lpstr>
      <vt:lpstr>Components of effective IPR reporting</vt:lpstr>
      <vt:lpstr>About this document</vt:lpstr>
      <vt:lpstr>Key components of an effective IPR</vt:lpstr>
      <vt:lpstr>Interpreting SPC charts</vt:lpstr>
      <vt:lpstr>Interpreting summary icons</vt:lpstr>
      <vt:lpstr>Executive summary</vt:lpstr>
      <vt:lpstr>Matrix view</vt:lpstr>
      <vt:lpstr>Icon summary</vt:lpstr>
      <vt:lpstr>Inter-related charts</vt:lpstr>
      <vt:lpstr>Supporting narrative</vt:lpstr>
      <vt:lpstr>PowerPoint Presentation</vt:lpstr>
      <vt:lpstr>Assessing data quality</vt:lpstr>
      <vt:lpstr>Our people : Executive summary</vt:lpstr>
      <vt:lpstr>Our people domain : matrix</vt:lpstr>
      <vt:lpstr>Our people : staffing summary</vt:lpstr>
      <vt:lpstr>Our people : staffing</vt:lpstr>
      <vt:lpstr>Our people : staffing</vt:lpstr>
      <vt:lpstr>Our people : sickness and absence</vt:lpstr>
      <vt:lpstr>Sickness by category</vt:lpstr>
      <vt:lpstr>Our people : training and development summary</vt:lpstr>
      <vt:lpstr>Our people : turnover and vacancies</vt:lpstr>
      <vt:lpstr>Our people : turnover regional benchmarking</vt:lpstr>
      <vt:lpstr>Our people : training and appraisal</vt:lpstr>
      <vt:lpstr>Metric glossary and definitions</vt:lpstr>
      <vt:lpstr>Links to SPC based IPR documents</vt:lpstr>
    </vt:vector>
  </TitlesOfParts>
  <Company>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Performance Report Our People Data</dc:title>
  <dc:creator>Adam Smith</dc:creator>
  <cp:lastModifiedBy>Adam Smith</cp:lastModifiedBy>
  <cp:revision>1</cp:revision>
  <cp:lastPrinted>1601-01-01T00:00:00Z</cp:lastPrinted>
  <dcterms:created xsi:type="dcterms:W3CDTF">2023-10-25T08:47:12Z</dcterms:created>
  <dcterms:modified xsi:type="dcterms:W3CDTF">2024-08-02T14:21:29Z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0x0101002AF15D6F32DFD243A0609C07813AA869</vt:lpwstr>
  </property>
  <property fmtid="{D5CDD505-2E9C-101B-9397-08002B2CF9AE}" pid="3" name="MediaServiceImageTags">
    <vt:lpwstr/>
  </property>
  <property fmtid="{D5CDD505-2E9C-101B-9397-08002B2CF9AE}" pid="4" name="_ExtendedDescription">
    <vt:lpwstr/>
  </property>
</Properties>
</file>