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10.png" ContentType="image/png"/>
  <Override PartName="/ppt/media/image27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sa1g/Drone-RCS-recognition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hyperlink" Target="https://github.com/sa1g/Drone-RCS-recognition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3" descr=""/>
          <p:cNvPicPr/>
          <p:nvPr/>
        </p:nvPicPr>
        <p:blipFill>
          <a:blip r:embed="rId1"/>
          <a:srcRect l="17438" t="0" r="19172" b="0"/>
          <a:stretch/>
        </p:blipFill>
        <p:spPr>
          <a:xfrm>
            <a:off x="0" y="0"/>
            <a:ext cx="6510600" cy="6856200"/>
          </a:xfrm>
          <a:prstGeom prst="rect">
            <a:avLst/>
          </a:prstGeom>
          <a:ln>
            <a:noFill/>
          </a:ln>
        </p:spPr>
      </p:pic>
      <p:sp>
        <p:nvSpPr>
          <p:cNvPr id="82" name="Line 3"/>
          <p:cNvSpPr/>
          <p:nvPr/>
        </p:nvSpPr>
        <p:spPr>
          <a:xfrm>
            <a:off x="743688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7353000" y="1266840"/>
            <a:ext cx="3922920" cy="46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9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3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University of Trento</a:t>
            </a:r>
            <a:br/>
            <a:r>
              <a:rPr b="1" lang="en-US" sz="15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Next Generation Networks</a:t>
            </a:r>
            <a:br/>
            <a:br/>
            <a:r>
              <a:rPr b="1" lang="en-US" sz="18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Import and analyze online networking datasets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Ettore Saggiorato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Stiven Sharra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Prof. Fabrizio Granelli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u="sng" cap="all">
                <a:solidFill>
                  <a:srgbClr val="5265c5"/>
                </a:solidFill>
                <a:uFillTx/>
                <a:latin typeface="Grandview Display"/>
                <a:ea typeface="DejaVu Sans"/>
                <a:hlinkClick r:id="rId2"/>
              </a:rPr>
              <a:t>Repository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Classifiers - Drones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22" name="Segnaposto contenuto 5" descr=""/>
          <p:cNvPicPr/>
          <p:nvPr/>
        </p:nvPicPr>
        <p:blipFill>
          <a:blip r:embed="rId1"/>
          <a:stretch/>
        </p:blipFill>
        <p:spPr>
          <a:xfrm>
            <a:off x="914400" y="2980800"/>
            <a:ext cx="3291840" cy="2193840"/>
          </a:xfrm>
          <a:prstGeom prst="rect">
            <a:avLst/>
          </a:prstGeom>
          <a:ln>
            <a:noFill/>
          </a:ln>
        </p:spPr>
      </p:pic>
      <p:pic>
        <p:nvPicPr>
          <p:cNvPr id="123" name="Immagine 7" descr=""/>
          <p:cNvPicPr/>
          <p:nvPr/>
        </p:nvPicPr>
        <p:blipFill>
          <a:blip r:embed="rId2"/>
          <a:stretch/>
        </p:blipFill>
        <p:spPr>
          <a:xfrm>
            <a:off x="4449240" y="2980800"/>
            <a:ext cx="3291840" cy="2193840"/>
          </a:xfrm>
          <a:prstGeom prst="rect">
            <a:avLst/>
          </a:prstGeom>
          <a:ln>
            <a:noFill/>
          </a:ln>
        </p:spPr>
      </p:pic>
      <p:pic>
        <p:nvPicPr>
          <p:cNvPr id="124" name="Immagine 9" descr=""/>
          <p:cNvPicPr/>
          <p:nvPr/>
        </p:nvPicPr>
        <p:blipFill>
          <a:blip r:embed="rId3"/>
          <a:stretch/>
        </p:blipFill>
        <p:spPr>
          <a:xfrm>
            <a:off x="7983720" y="2980800"/>
            <a:ext cx="3291840" cy="21938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317240" y="5408640"/>
            <a:ext cx="3291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0.61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0.625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851720" y="5408640"/>
            <a:ext cx="3291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0.49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0.625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86560" y="5408640"/>
            <a:ext cx="3291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1.0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"/>
          <p:cNvPicPr/>
          <p:nvPr/>
        </p:nvPicPr>
        <p:blipFill>
          <a:blip r:embed="rId1"/>
          <a:srcRect l="17438" t="0" r="19172" b="0"/>
          <a:stretch/>
        </p:blipFill>
        <p:spPr>
          <a:xfrm>
            <a:off x="0" y="0"/>
            <a:ext cx="6510600" cy="68562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7353000" y="1266840"/>
            <a:ext cx="3922920" cy="46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9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3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University of Trento</a:t>
            </a:r>
            <a:br/>
            <a:r>
              <a:rPr b="1" lang="en-US" sz="15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Next Generation Networks</a:t>
            </a:r>
            <a:br/>
            <a:br/>
            <a:r>
              <a:rPr b="1" lang="en-US" sz="18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Import and analyze online networking datasets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Ettore Saggiorato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Stiven Sharra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Prof. Fabrizio Granelli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87" strike="noStrike" u="sng" cap="all">
                <a:solidFill>
                  <a:srgbClr val="5265c5"/>
                </a:solidFill>
                <a:uFillTx/>
                <a:latin typeface="Grandview Display"/>
                <a:ea typeface="DejaVu Sans"/>
                <a:hlinkClick r:id="rId2"/>
              </a:rPr>
              <a:t>Repository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GOAL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2849400"/>
            <a:ext cx="1036152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Build a software for automated processing and visualization of extracted information from online datasets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Build a Software for distinction of drones according to RCS measurments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TABLE 2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7" name="Segnaposto contenuto 5" descr="Immagine che contiene tavolo&#10;&#10;Descrizione generata automaticamente"/>
          <p:cNvPicPr/>
          <p:nvPr/>
        </p:nvPicPr>
        <p:blipFill>
          <a:blip r:embed="rId1"/>
          <a:stretch/>
        </p:blipFill>
        <p:spPr>
          <a:xfrm>
            <a:off x="2569680" y="2426040"/>
            <a:ext cx="7050600" cy="41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mean(RCS)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9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3200" cy="3207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172200" y="2849400"/>
            <a:ext cx="510372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mean(RCS) of group I and II are significantly different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mean(RCS)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it grows increasing frequency, but it does not depend on the group or single drone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Therefore, it is not necessary to use ALL the frequencies in the statistical model, and we can limit ourselves to a few (see table 2 of the paper)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Std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92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3200" cy="32079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172200" y="2849400"/>
            <a:ext cx="510372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 Std does not depend on the drone or on the frequency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difference of an order of magnitude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we don't use it in the statistical model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HH – VV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95" name="Immagine 27" descr=""/>
          <p:cNvPicPr/>
          <p:nvPr/>
        </p:nvPicPr>
        <p:blipFill>
          <a:blip r:embed="rId1"/>
          <a:stretch/>
        </p:blipFill>
        <p:spPr>
          <a:xfrm>
            <a:off x="0" y="389808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96" name="Immagine 31" descr=""/>
          <p:cNvPicPr/>
          <p:nvPr/>
        </p:nvPicPr>
        <p:blipFill>
          <a:blip r:embed="rId2"/>
          <a:stretch/>
        </p:blipFill>
        <p:spPr>
          <a:xfrm>
            <a:off x="2405880" y="389808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97" name="Immagine 35" descr=""/>
          <p:cNvPicPr/>
          <p:nvPr/>
        </p:nvPicPr>
        <p:blipFill>
          <a:blip r:embed="rId3"/>
          <a:stretch/>
        </p:blipFill>
        <p:spPr>
          <a:xfrm>
            <a:off x="4811400" y="389808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98" name="Immagine 39" descr=""/>
          <p:cNvPicPr/>
          <p:nvPr/>
        </p:nvPicPr>
        <p:blipFill>
          <a:blip r:embed="rId4"/>
          <a:stretch/>
        </p:blipFill>
        <p:spPr>
          <a:xfrm>
            <a:off x="7217280" y="389808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99" name="Immagine 43" descr=""/>
          <p:cNvPicPr/>
          <p:nvPr/>
        </p:nvPicPr>
        <p:blipFill>
          <a:blip r:embed="rId5"/>
          <a:stretch/>
        </p:blipFill>
        <p:spPr>
          <a:xfrm>
            <a:off x="9623160" y="389808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100" name="Segnaposto contenuto 25" descr=""/>
          <p:cNvPicPr/>
          <p:nvPr/>
        </p:nvPicPr>
        <p:blipFill>
          <a:blip r:embed="rId6"/>
          <a:stretch/>
        </p:blipFill>
        <p:spPr>
          <a:xfrm>
            <a:off x="0" y="206784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101" name="Immagine 51" descr=""/>
          <p:cNvPicPr/>
          <p:nvPr/>
        </p:nvPicPr>
        <p:blipFill>
          <a:blip r:embed="rId7"/>
          <a:stretch/>
        </p:blipFill>
        <p:spPr>
          <a:xfrm>
            <a:off x="2405880" y="206784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102" name="Immagine 52" descr=""/>
          <p:cNvPicPr/>
          <p:nvPr/>
        </p:nvPicPr>
        <p:blipFill>
          <a:blip r:embed="rId8"/>
          <a:stretch/>
        </p:blipFill>
        <p:spPr>
          <a:xfrm>
            <a:off x="4811400" y="206784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103" name="Immagine 53" descr=""/>
          <p:cNvPicPr/>
          <p:nvPr/>
        </p:nvPicPr>
        <p:blipFill>
          <a:blip r:embed="rId9"/>
          <a:stretch/>
        </p:blipFill>
        <p:spPr>
          <a:xfrm>
            <a:off x="7217280" y="2067840"/>
            <a:ext cx="2629800" cy="1752840"/>
          </a:xfrm>
          <a:prstGeom prst="rect">
            <a:avLst/>
          </a:prstGeom>
          <a:ln>
            <a:noFill/>
          </a:ln>
        </p:spPr>
      </p:pic>
      <p:pic>
        <p:nvPicPr>
          <p:cNvPr id="104" name="Immagine 54" descr=""/>
          <p:cNvPicPr/>
          <p:nvPr/>
        </p:nvPicPr>
        <p:blipFill>
          <a:blip r:embed="rId10"/>
          <a:stretch/>
        </p:blipFill>
        <p:spPr>
          <a:xfrm>
            <a:off x="9623160" y="2067840"/>
            <a:ext cx="2629800" cy="17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122004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Cross - polarization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6" name="Segnaposto contenuto 5" descr=""/>
          <p:cNvPicPr/>
          <p:nvPr/>
        </p:nvPicPr>
        <p:blipFill>
          <a:blip r:embed="rId1"/>
          <a:stretch/>
        </p:blipFill>
        <p:spPr>
          <a:xfrm>
            <a:off x="172080" y="2251440"/>
            <a:ext cx="3303000" cy="22014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172200" y="2849400"/>
            <a:ext cx="510372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HV cross-polarizations give small RCS compared to HH and VV, mean and std are smaller.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HV’s std is offset from that of HH,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we don't use HV.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08" name="Immagine 7" descr=""/>
          <p:cNvPicPr/>
          <p:nvPr/>
        </p:nvPicPr>
        <p:blipFill>
          <a:blip r:embed="rId2"/>
          <a:stretch/>
        </p:blipFill>
        <p:spPr>
          <a:xfrm>
            <a:off x="2791080" y="4220280"/>
            <a:ext cx="3303000" cy="220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max(RCS)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0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3200" cy="32079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6172200" y="2849400"/>
            <a:ext cx="510372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max(RCS) is used to distinguish groups and/or single drones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1371600"/>
            <a:ext cx="1036152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Classifiers - Groups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3" name="Segnaposto contenuto 5" descr=""/>
          <p:cNvPicPr/>
          <p:nvPr/>
        </p:nvPicPr>
        <p:blipFill>
          <a:blip r:embed="rId1"/>
          <a:stretch/>
        </p:blipFill>
        <p:spPr>
          <a:xfrm>
            <a:off x="779400" y="2153520"/>
            <a:ext cx="2172960" cy="14479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6095880" y="2153520"/>
            <a:ext cx="5103720" cy="17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 std has very little influence on the results, so it can be excluded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15" name="Immagine 7" descr=""/>
          <p:cNvPicPr/>
          <p:nvPr/>
        </p:nvPicPr>
        <p:blipFill>
          <a:blip r:embed="rId2"/>
          <a:stretch/>
        </p:blipFill>
        <p:spPr>
          <a:xfrm>
            <a:off x="3475800" y="2153520"/>
            <a:ext cx="2172960" cy="1447920"/>
          </a:xfrm>
          <a:prstGeom prst="rect">
            <a:avLst/>
          </a:prstGeom>
          <a:ln>
            <a:noFill/>
          </a:ln>
        </p:spPr>
      </p:pic>
      <p:pic>
        <p:nvPicPr>
          <p:cNvPr id="116" name="Immagine 9" descr=""/>
          <p:cNvPicPr/>
          <p:nvPr/>
        </p:nvPicPr>
        <p:blipFill>
          <a:blip r:embed="rId3"/>
          <a:stretch/>
        </p:blipFill>
        <p:spPr>
          <a:xfrm>
            <a:off x="781560" y="3660120"/>
            <a:ext cx="2172960" cy="1447920"/>
          </a:xfrm>
          <a:prstGeom prst="rect">
            <a:avLst/>
          </a:prstGeom>
          <a:ln>
            <a:noFill/>
          </a:ln>
        </p:spPr>
      </p:pic>
      <p:pic>
        <p:nvPicPr>
          <p:cNvPr id="117" name="Immagine 11" descr=""/>
          <p:cNvPicPr/>
          <p:nvPr/>
        </p:nvPicPr>
        <p:blipFill>
          <a:blip r:embed="rId4"/>
          <a:stretch/>
        </p:blipFill>
        <p:spPr>
          <a:xfrm>
            <a:off x="3475800" y="3660120"/>
            <a:ext cx="2172960" cy="1447920"/>
          </a:xfrm>
          <a:prstGeom prst="rect">
            <a:avLst/>
          </a:prstGeom>
          <a:ln>
            <a:noFill/>
          </a:ln>
        </p:spPr>
      </p:pic>
      <p:pic>
        <p:nvPicPr>
          <p:cNvPr id="118" name="Immagine 13" descr=""/>
          <p:cNvPicPr/>
          <p:nvPr/>
        </p:nvPicPr>
        <p:blipFill>
          <a:blip r:embed="rId5"/>
          <a:stretch/>
        </p:blipFill>
        <p:spPr>
          <a:xfrm>
            <a:off x="779400" y="5186520"/>
            <a:ext cx="2172960" cy="1447920"/>
          </a:xfrm>
          <a:prstGeom prst="rect">
            <a:avLst/>
          </a:prstGeom>
          <a:ln>
            <a:noFill/>
          </a:ln>
        </p:spPr>
      </p:pic>
      <p:pic>
        <p:nvPicPr>
          <p:cNvPr id="119" name="Immagine 15" descr=""/>
          <p:cNvPicPr/>
          <p:nvPr/>
        </p:nvPicPr>
        <p:blipFill>
          <a:blip r:embed="rId6"/>
          <a:stretch/>
        </p:blipFill>
        <p:spPr>
          <a:xfrm>
            <a:off x="3475800" y="5186520"/>
            <a:ext cx="2172960" cy="144792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Table 3"/>
          <p:cNvGraphicFramePr/>
          <p:nvPr/>
        </p:nvGraphicFramePr>
        <p:xfrm>
          <a:off x="6095880" y="3906360"/>
          <a:ext cx="4770000" cy="1799640"/>
        </p:xfrm>
        <a:graphic>
          <a:graphicData uri="http://schemas.openxmlformats.org/drawingml/2006/table">
            <a:tbl>
              <a:tblPr/>
              <a:tblGrid>
                <a:gridCol w="954000"/>
                <a:gridCol w="954000"/>
                <a:gridCol w="954000"/>
                <a:gridCol w="954000"/>
                <a:gridCol w="954360"/>
              </a:tblGrid>
              <a:tr h="36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NO Std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Std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HH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VV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HH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VV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SGDC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0,94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0,925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KNN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0,85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0,85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DTC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0,925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0,975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111</TotalTime>
  <Application>LibreOffice/6.4.7.2$Linux_X86_64 LibreOffice_project/40$Build-2</Application>
  <Words>306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2021-12-22T13:38:01Z</dcterms:created>
  <dc:creator>Stiven Sha</dc:creator>
  <dc:description/>
  <dc:language>it-IT</dc:language>
  <cp:lastModifiedBy/>
  <dcterms:modified xsi:type="dcterms:W3CDTF">2022-01-12T17:15:24Z</dcterms:modified>
  <cp:revision>26</cp:revision>
  <dc:subject/>
  <dc:title>Import and analyze online networking datasets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