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.jpeg" ContentType="image/jpeg"/>
  <Override PartName="/ppt/media/image10.png" ContentType="image/png"/>
  <Override PartName="/ppt/media/image27.jpeg" ContentType="image/jpe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912600" y="1371600"/>
            <a:ext cx="5934960" cy="1249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2600" y="1371600"/>
            <a:ext cx="5934960" cy="1249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modificare il </a:t>
            </a:r>
            <a:r>
              <a:rPr b="0" lang="it-IT" sz="1800" spc="-1" strike="noStrike">
                <a:latin typeface="Arial"/>
              </a:rPr>
              <a:t>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96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</a:t>
            </a:r>
            <a:r>
              <a:rPr b="0" lang="it-IT" sz="1800" spc="-1" strike="noStrike">
                <a:latin typeface="Arial"/>
              </a:rPr>
              <a:t>per </a:t>
            </a:r>
            <a:r>
              <a:rPr b="0" lang="it-IT" sz="1800" spc="-1" strike="noStrike">
                <a:latin typeface="Arial"/>
              </a:rPr>
              <a:t>modific</a:t>
            </a:r>
            <a:r>
              <a:rPr b="0" lang="it-IT" sz="1800" spc="-1" strike="noStrike">
                <a:latin typeface="Arial"/>
              </a:rPr>
              <a:t>are il </a:t>
            </a:r>
            <a:r>
              <a:rPr b="0" lang="it-IT" sz="1800" spc="-1" strike="noStrike">
                <a:latin typeface="Arial"/>
              </a:rPr>
              <a:t>format</a:t>
            </a:r>
            <a:r>
              <a:rPr b="0" lang="it-IT" sz="1800" spc="-1" strike="noStrike">
                <a:latin typeface="Arial"/>
              </a:rPr>
              <a:t>o del </a:t>
            </a:r>
            <a:r>
              <a:rPr b="0" lang="it-IT" sz="1800" spc="-1" strike="noStrike">
                <a:latin typeface="Arial"/>
              </a:rPr>
              <a:t>testo </a:t>
            </a:r>
            <a:r>
              <a:rPr b="0" lang="it-IT" sz="1800" spc="-1" strike="noStrike">
                <a:latin typeface="Arial"/>
              </a:rPr>
              <a:t>del </a:t>
            </a:r>
            <a:r>
              <a:rPr b="0" lang="it-IT" sz="1800" spc="-1" strike="noStrike">
                <a:latin typeface="Arial"/>
              </a:rPr>
              <a:t>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sa1g/Drone-RCS-recognition" TargetMode="External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hyperlink" Target="https://github.com/sa1g/Drone-RCS-recognition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3" descr=""/>
          <p:cNvPicPr/>
          <p:nvPr/>
        </p:nvPicPr>
        <p:blipFill>
          <a:blip r:embed="rId1"/>
          <a:srcRect l="17438" t="0" r="19172" b="0"/>
          <a:stretch/>
        </p:blipFill>
        <p:spPr>
          <a:xfrm>
            <a:off x="0" y="0"/>
            <a:ext cx="6511680" cy="6857280"/>
          </a:xfrm>
          <a:prstGeom prst="rect">
            <a:avLst/>
          </a:prstGeom>
          <a:ln>
            <a:noFill/>
          </a:ln>
        </p:spPr>
      </p:pic>
      <p:sp>
        <p:nvSpPr>
          <p:cNvPr id="82" name="Line 3"/>
          <p:cNvSpPr/>
          <p:nvPr/>
        </p:nvSpPr>
        <p:spPr>
          <a:xfrm>
            <a:off x="743688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7353000" y="1266840"/>
            <a:ext cx="3924000" cy="46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4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300" spc="296" strike="noStrike" cap="all">
                <a:solidFill>
                  <a:srgbClr val="000000"/>
                </a:solidFill>
                <a:latin typeface="Grandview Display"/>
              </a:rPr>
              <a:t>University of Trento</a:t>
            </a:r>
            <a:br/>
            <a:r>
              <a:rPr b="1" lang="en-US" sz="1500" spc="296" strike="noStrike" cap="all">
                <a:solidFill>
                  <a:srgbClr val="000000"/>
                </a:solidFill>
                <a:latin typeface="Grandview Display"/>
              </a:rPr>
              <a:t>Next Generation Networks</a:t>
            </a:r>
            <a:br/>
            <a:br/>
            <a:r>
              <a:rPr b="1" lang="en-US" sz="1800" spc="296" strike="noStrike" cap="all">
                <a:solidFill>
                  <a:srgbClr val="000000"/>
                </a:solidFill>
                <a:latin typeface="Grandview Display"/>
              </a:rPr>
              <a:t>Import and analyze online networking datasets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6" strike="noStrike" cap="all">
                <a:solidFill>
                  <a:srgbClr val="000000"/>
                </a:solidFill>
                <a:latin typeface="Grandview Display"/>
              </a:rPr>
              <a:t>Ettore Saggiorato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6" strike="noStrike" cap="all">
                <a:solidFill>
                  <a:srgbClr val="000000"/>
                </a:solidFill>
                <a:latin typeface="Grandview Display"/>
              </a:rPr>
              <a:t>Stiven Sharra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6" strike="noStrike" cap="all">
                <a:solidFill>
                  <a:srgbClr val="000000"/>
                </a:solidFill>
                <a:latin typeface="Grandview Display"/>
              </a:rPr>
              <a:t>Prof. Fabrizio Granelli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6" strike="noStrike" u="sng" cap="all">
                <a:solidFill>
                  <a:srgbClr val="5265c5"/>
                </a:solidFill>
                <a:uFillTx/>
                <a:latin typeface="Grandview Display"/>
                <a:hlinkClick r:id="rId2"/>
              </a:rPr>
              <a:t>Repository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137160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Classifiers - Drones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22" name="Segnaposto contenuto 5" descr=""/>
          <p:cNvPicPr/>
          <p:nvPr/>
        </p:nvPicPr>
        <p:blipFill>
          <a:blip r:embed="rId1"/>
          <a:stretch/>
        </p:blipFill>
        <p:spPr>
          <a:xfrm>
            <a:off x="914400" y="2980800"/>
            <a:ext cx="3292920" cy="2194920"/>
          </a:xfrm>
          <a:prstGeom prst="rect">
            <a:avLst/>
          </a:prstGeom>
          <a:ln>
            <a:noFill/>
          </a:ln>
        </p:spPr>
      </p:pic>
      <p:pic>
        <p:nvPicPr>
          <p:cNvPr id="123" name="Immagine 7" descr=""/>
          <p:cNvPicPr/>
          <p:nvPr/>
        </p:nvPicPr>
        <p:blipFill>
          <a:blip r:embed="rId2"/>
          <a:stretch/>
        </p:blipFill>
        <p:spPr>
          <a:xfrm>
            <a:off x="4449240" y="2980800"/>
            <a:ext cx="3292920" cy="2194920"/>
          </a:xfrm>
          <a:prstGeom prst="rect">
            <a:avLst/>
          </a:prstGeom>
          <a:ln>
            <a:noFill/>
          </a:ln>
        </p:spPr>
      </p:pic>
      <p:pic>
        <p:nvPicPr>
          <p:cNvPr id="124" name="Immagine 9" descr=""/>
          <p:cNvPicPr/>
          <p:nvPr/>
        </p:nvPicPr>
        <p:blipFill>
          <a:blip r:embed="rId3"/>
          <a:stretch/>
        </p:blipFill>
        <p:spPr>
          <a:xfrm>
            <a:off x="7983720" y="2980800"/>
            <a:ext cx="3292920" cy="21949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317240" y="5408640"/>
            <a:ext cx="329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0.55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0.625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851720" y="5408640"/>
            <a:ext cx="329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0.48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0.625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386560" y="5408640"/>
            <a:ext cx="329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1.0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0.575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"/>
          <p:cNvPicPr/>
          <p:nvPr/>
        </p:nvPicPr>
        <p:blipFill>
          <a:blip r:embed="rId1"/>
          <a:srcRect l="17438" t="0" r="19172" b="0"/>
          <a:stretch/>
        </p:blipFill>
        <p:spPr>
          <a:xfrm>
            <a:off x="0" y="0"/>
            <a:ext cx="651168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7353000" y="1266840"/>
            <a:ext cx="3924000" cy="46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4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300" spc="296" strike="noStrike" cap="all">
                <a:solidFill>
                  <a:srgbClr val="000000"/>
                </a:solidFill>
                <a:latin typeface="Grandview Display"/>
              </a:rPr>
              <a:t>University of Trento</a:t>
            </a:r>
            <a:br/>
            <a:r>
              <a:rPr b="1" lang="en-US" sz="1500" spc="296" strike="noStrike" cap="all">
                <a:solidFill>
                  <a:srgbClr val="000000"/>
                </a:solidFill>
                <a:latin typeface="Grandview Display"/>
              </a:rPr>
              <a:t>Next Generation Networks</a:t>
            </a:r>
            <a:br/>
            <a:br/>
            <a:r>
              <a:rPr b="1" lang="en-US" sz="1800" spc="296" strike="noStrike" cap="all">
                <a:solidFill>
                  <a:srgbClr val="000000"/>
                </a:solidFill>
                <a:latin typeface="Grandview Display"/>
              </a:rPr>
              <a:t>Import and analyze online networking datasets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6" strike="noStrike" cap="all">
                <a:solidFill>
                  <a:srgbClr val="000000"/>
                </a:solidFill>
                <a:latin typeface="Grandview Display"/>
              </a:rPr>
              <a:t>Ettore Saggiorato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6" strike="noStrike" cap="all">
                <a:solidFill>
                  <a:srgbClr val="000000"/>
                </a:solidFill>
                <a:latin typeface="Grandview Display"/>
              </a:rPr>
              <a:t>Stiven Sharra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6" strike="noStrike" cap="all">
                <a:solidFill>
                  <a:srgbClr val="000000"/>
                </a:solidFill>
                <a:latin typeface="Grandview Display"/>
              </a:rPr>
              <a:t>Prof. Fabrizio Granelli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6" strike="noStrike" u="sng" cap="all">
                <a:solidFill>
                  <a:srgbClr val="5265c5"/>
                </a:solidFill>
                <a:uFillTx/>
                <a:latin typeface="Grandview Display"/>
                <a:hlinkClick r:id="rId2"/>
              </a:rPr>
              <a:t>Repository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14400" y="137160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GOAL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2849400"/>
            <a:ext cx="10362600" cy="32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Build a software for automated processing and visualization of extracted information from online datasets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Build a Software for distinction of drones according to RCS measurments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14400" y="137160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TABLE 2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87" name="Segnaposto contenuto 5" descr="Immagine che contiene tavolo&#10;&#10;Descrizione generata automaticamente"/>
          <p:cNvPicPr/>
          <p:nvPr/>
        </p:nvPicPr>
        <p:blipFill>
          <a:blip r:embed="rId1"/>
          <a:stretch/>
        </p:blipFill>
        <p:spPr>
          <a:xfrm>
            <a:off x="2569680" y="2426040"/>
            <a:ext cx="7051680" cy="418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14400" y="137160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mean(RCS)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89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4280" cy="32090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6172200" y="2849400"/>
            <a:ext cx="5104800" cy="32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</a:rPr>
              <a:t>mean(RCS) of group I and II are significantly different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</a:rPr>
              <a:t>mean(RCS)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it grows increasing frequency, but it does not depend on the group or single drone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Therefore, it is not necessary to use ALL the frequencies in the statistical model, and we can limit ourselves to a few (see table 2 of the paper)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137160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Std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92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4280" cy="32090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6172200" y="2849400"/>
            <a:ext cx="5104800" cy="32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The Std does not depend on the drone or on the frequency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difference of an order of magnitude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we don't use it in the statistical model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137160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HH – VV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95" name="Immagine 27" descr=""/>
          <p:cNvPicPr/>
          <p:nvPr/>
        </p:nvPicPr>
        <p:blipFill>
          <a:blip r:embed="rId1"/>
          <a:stretch/>
        </p:blipFill>
        <p:spPr>
          <a:xfrm>
            <a:off x="0" y="389808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96" name="Immagine 31" descr=""/>
          <p:cNvPicPr/>
          <p:nvPr/>
        </p:nvPicPr>
        <p:blipFill>
          <a:blip r:embed="rId2"/>
          <a:stretch/>
        </p:blipFill>
        <p:spPr>
          <a:xfrm>
            <a:off x="2405880" y="389808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97" name="Immagine 35" descr=""/>
          <p:cNvPicPr/>
          <p:nvPr/>
        </p:nvPicPr>
        <p:blipFill>
          <a:blip r:embed="rId3"/>
          <a:stretch/>
        </p:blipFill>
        <p:spPr>
          <a:xfrm>
            <a:off x="4811400" y="389808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98" name="Immagine 39" descr=""/>
          <p:cNvPicPr/>
          <p:nvPr/>
        </p:nvPicPr>
        <p:blipFill>
          <a:blip r:embed="rId4"/>
          <a:stretch/>
        </p:blipFill>
        <p:spPr>
          <a:xfrm>
            <a:off x="7217280" y="389808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99" name="Immagine 43" descr=""/>
          <p:cNvPicPr/>
          <p:nvPr/>
        </p:nvPicPr>
        <p:blipFill>
          <a:blip r:embed="rId5"/>
          <a:stretch/>
        </p:blipFill>
        <p:spPr>
          <a:xfrm>
            <a:off x="9623160" y="389808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100" name="Segnaposto contenuto 25" descr=""/>
          <p:cNvPicPr/>
          <p:nvPr/>
        </p:nvPicPr>
        <p:blipFill>
          <a:blip r:embed="rId6"/>
          <a:stretch/>
        </p:blipFill>
        <p:spPr>
          <a:xfrm>
            <a:off x="0" y="206784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101" name="Immagine 51" descr=""/>
          <p:cNvPicPr/>
          <p:nvPr/>
        </p:nvPicPr>
        <p:blipFill>
          <a:blip r:embed="rId7"/>
          <a:stretch/>
        </p:blipFill>
        <p:spPr>
          <a:xfrm>
            <a:off x="2405880" y="206784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102" name="Immagine 52" descr=""/>
          <p:cNvPicPr/>
          <p:nvPr/>
        </p:nvPicPr>
        <p:blipFill>
          <a:blip r:embed="rId8"/>
          <a:stretch/>
        </p:blipFill>
        <p:spPr>
          <a:xfrm>
            <a:off x="4811400" y="206784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103" name="Immagine 53" descr=""/>
          <p:cNvPicPr/>
          <p:nvPr/>
        </p:nvPicPr>
        <p:blipFill>
          <a:blip r:embed="rId9"/>
          <a:stretch/>
        </p:blipFill>
        <p:spPr>
          <a:xfrm>
            <a:off x="7217280" y="2067840"/>
            <a:ext cx="2630880" cy="1753920"/>
          </a:xfrm>
          <a:prstGeom prst="rect">
            <a:avLst/>
          </a:prstGeom>
          <a:ln>
            <a:noFill/>
          </a:ln>
        </p:spPr>
      </p:pic>
      <p:pic>
        <p:nvPicPr>
          <p:cNvPr id="104" name="Immagine 54" descr=""/>
          <p:cNvPicPr/>
          <p:nvPr/>
        </p:nvPicPr>
        <p:blipFill>
          <a:blip r:embed="rId10"/>
          <a:stretch/>
        </p:blipFill>
        <p:spPr>
          <a:xfrm>
            <a:off x="9623160" y="2067840"/>
            <a:ext cx="2630880" cy="175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122004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Cross - polarization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06" name="Segnaposto contenuto 5" descr=""/>
          <p:cNvPicPr/>
          <p:nvPr/>
        </p:nvPicPr>
        <p:blipFill>
          <a:blip r:embed="rId1"/>
          <a:stretch/>
        </p:blipFill>
        <p:spPr>
          <a:xfrm>
            <a:off x="172080" y="2251440"/>
            <a:ext cx="3304080" cy="22024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6172200" y="2849400"/>
            <a:ext cx="5104800" cy="32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HV cross-polarizations give small RCS compared to HH and VV, mean and std are smaller.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HV’s std is offset from that of HH,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we don't use HV.</a:t>
            </a:r>
            <a:endParaRPr b="0" lang="it-IT" sz="2000" spc="-1" strike="noStrike">
              <a:latin typeface="Arial"/>
            </a:endParaRPr>
          </a:p>
        </p:txBody>
      </p:sp>
      <p:pic>
        <p:nvPicPr>
          <p:cNvPr id="108" name="Immagine 7" descr=""/>
          <p:cNvPicPr/>
          <p:nvPr/>
        </p:nvPicPr>
        <p:blipFill>
          <a:blip r:embed="rId2"/>
          <a:stretch/>
        </p:blipFill>
        <p:spPr>
          <a:xfrm>
            <a:off x="2791080" y="4220280"/>
            <a:ext cx="3304080" cy="220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137160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max(RCS)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10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4280" cy="320904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6172200" y="2849400"/>
            <a:ext cx="5104800" cy="32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</a:rPr>
              <a:t>max(RCS) is used to distinguish groups and/or single drones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4400" y="1371600"/>
            <a:ext cx="10362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</a:rPr>
              <a:t>Classifiers - Groups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13" name="Segnaposto contenuto 5" descr=""/>
          <p:cNvPicPr/>
          <p:nvPr/>
        </p:nvPicPr>
        <p:blipFill>
          <a:blip r:embed="rId1"/>
          <a:stretch/>
        </p:blipFill>
        <p:spPr>
          <a:xfrm>
            <a:off x="779400" y="2153520"/>
            <a:ext cx="2174040" cy="14490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6095880" y="2153520"/>
            <a:ext cx="510480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</a:rPr>
              <a:t>The std has very little influence on the results, so it can be excluded</a:t>
            </a:r>
            <a:endParaRPr b="0" lang="it-IT" sz="2000" spc="-1" strike="noStrike">
              <a:latin typeface="Arial"/>
            </a:endParaRPr>
          </a:p>
        </p:txBody>
      </p:sp>
      <p:pic>
        <p:nvPicPr>
          <p:cNvPr id="115" name="Immagine 7" descr=""/>
          <p:cNvPicPr/>
          <p:nvPr/>
        </p:nvPicPr>
        <p:blipFill>
          <a:blip r:embed="rId2"/>
          <a:stretch/>
        </p:blipFill>
        <p:spPr>
          <a:xfrm>
            <a:off x="3475800" y="2153520"/>
            <a:ext cx="2174040" cy="1449000"/>
          </a:xfrm>
          <a:prstGeom prst="rect">
            <a:avLst/>
          </a:prstGeom>
          <a:ln>
            <a:noFill/>
          </a:ln>
        </p:spPr>
      </p:pic>
      <p:pic>
        <p:nvPicPr>
          <p:cNvPr id="116" name="Immagine 9" descr=""/>
          <p:cNvPicPr/>
          <p:nvPr/>
        </p:nvPicPr>
        <p:blipFill>
          <a:blip r:embed="rId3"/>
          <a:stretch/>
        </p:blipFill>
        <p:spPr>
          <a:xfrm>
            <a:off x="781560" y="3660120"/>
            <a:ext cx="2174040" cy="1449000"/>
          </a:xfrm>
          <a:prstGeom prst="rect">
            <a:avLst/>
          </a:prstGeom>
          <a:ln>
            <a:noFill/>
          </a:ln>
        </p:spPr>
      </p:pic>
      <p:pic>
        <p:nvPicPr>
          <p:cNvPr id="117" name="Immagine 11" descr=""/>
          <p:cNvPicPr/>
          <p:nvPr/>
        </p:nvPicPr>
        <p:blipFill>
          <a:blip r:embed="rId4"/>
          <a:stretch/>
        </p:blipFill>
        <p:spPr>
          <a:xfrm>
            <a:off x="3475800" y="3660120"/>
            <a:ext cx="2174040" cy="1449000"/>
          </a:xfrm>
          <a:prstGeom prst="rect">
            <a:avLst/>
          </a:prstGeom>
          <a:ln>
            <a:noFill/>
          </a:ln>
        </p:spPr>
      </p:pic>
      <p:pic>
        <p:nvPicPr>
          <p:cNvPr id="118" name="Immagine 13" descr=""/>
          <p:cNvPicPr/>
          <p:nvPr/>
        </p:nvPicPr>
        <p:blipFill>
          <a:blip r:embed="rId5"/>
          <a:stretch/>
        </p:blipFill>
        <p:spPr>
          <a:xfrm>
            <a:off x="779400" y="5186520"/>
            <a:ext cx="2174040" cy="1449000"/>
          </a:xfrm>
          <a:prstGeom prst="rect">
            <a:avLst/>
          </a:prstGeom>
          <a:ln>
            <a:noFill/>
          </a:ln>
        </p:spPr>
      </p:pic>
      <p:pic>
        <p:nvPicPr>
          <p:cNvPr id="119" name="Immagine 15" descr=""/>
          <p:cNvPicPr/>
          <p:nvPr/>
        </p:nvPicPr>
        <p:blipFill>
          <a:blip r:embed="rId6"/>
          <a:stretch/>
        </p:blipFill>
        <p:spPr>
          <a:xfrm>
            <a:off x="3475800" y="5186520"/>
            <a:ext cx="2174040" cy="1449000"/>
          </a:xfrm>
          <a:prstGeom prst="rect">
            <a:avLst/>
          </a:prstGeom>
          <a:ln>
            <a:noFill/>
          </a:ln>
        </p:spPr>
      </p:pic>
      <p:graphicFrame>
        <p:nvGraphicFramePr>
          <p:cNvPr id="120" name="Table 3"/>
          <p:cNvGraphicFramePr/>
          <p:nvPr/>
        </p:nvGraphicFramePr>
        <p:xfrm>
          <a:off x="6095880" y="3906360"/>
          <a:ext cx="4770000" cy="1799640"/>
        </p:xfrm>
        <a:graphic>
          <a:graphicData uri="http://schemas.openxmlformats.org/drawingml/2006/table">
            <a:tbl>
              <a:tblPr/>
              <a:tblGrid>
                <a:gridCol w="954000"/>
                <a:gridCol w="954000"/>
                <a:gridCol w="954000"/>
                <a:gridCol w="954000"/>
                <a:gridCol w="954360"/>
              </a:tblGrid>
              <a:tr h="360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NO Std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Std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HH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VV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HH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VV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SGDC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KNN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 u="sng">
                          <a:solidFill>
                            <a:srgbClr val="000000"/>
                          </a:solidFill>
                          <a:uFillTx/>
                          <a:latin typeface="Grandview Display"/>
                        </a:rPr>
                        <a:t>0,9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0,85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0,85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DTC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1c1c"/>
      </a:dk2>
      <a:lt2>
        <a:srgbClr val="f0f1f3"/>
      </a:lt2>
      <a:accent1>
        <a:srgbClr val="b8a130"/>
      </a:accent1>
      <a:accent2>
        <a:srgbClr val="c66927"/>
      </a:accent2>
      <a:accent3>
        <a:srgbClr val="d73839"/>
      </a:accent3>
      <a:accent4>
        <a:srgbClr val="c62769"/>
      </a:accent4>
      <a:accent5>
        <a:srgbClr val="d738bd"/>
      </a:accent5>
      <a:accent6>
        <a:srgbClr val="9e27c6"/>
      </a:accent6>
      <a:hlink>
        <a:srgbClr val="5265c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1c1c"/>
      </a:dk2>
      <a:lt2>
        <a:srgbClr val="f0f1f3"/>
      </a:lt2>
      <a:accent1>
        <a:srgbClr val="b8a130"/>
      </a:accent1>
      <a:accent2>
        <a:srgbClr val="c66927"/>
      </a:accent2>
      <a:accent3>
        <a:srgbClr val="d73839"/>
      </a:accent3>
      <a:accent4>
        <a:srgbClr val="c62769"/>
      </a:accent4>
      <a:accent5>
        <a:srgbClr val="d738bd"/>
      </a:accent5>
      <a:accent6>
        <a:srgbClr val="9e27c6"/>
      </a:accent6>
      <a:hlink>
        <a:srgbClr val="5265c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106</TotalTime>
  <Application>LibreOffice/6.4.7.2$Linux_X86_64 LibreOffice_project/40$Build-2</Application>
  <Words>306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2021-12-22T13:38:01Z</dcterms:created>
  <dc:creator>Stiven Sha</dc:creator>
  <dc:description/>
  <dc:language>it-IT</dc:language>
  <cp:lastModifiedBy/>
  <dcterms:modified xsi:type="dcterms:W3CDTF">2022-01-11T09:33:27Z</dcterms:modified>
  <cp:revision>21</cp:revision>
  <dc:subject/>
  <dc:title>Import and analyze online networking datasets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