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0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1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5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1g/Drone-RCS-recogni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1g/Drone-RCS-recogni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3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6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F748F-5343-42C7-89A2-C778B9C21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8" r="19173" b="-1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72" name="Straight Connector 67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BF5FCE02-637E-4789-8F1C-CD6E02ED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3037" y="1266739"/>
            <a:ext cx="3924562" cy="467509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1300" dirty="0"/>
              <a:t>University of Trento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Generation Networks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 and analyze online networking datasets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1400" dirty="0"/>
              <a:t>Ettore </a:t>
            </a:r>
            <a:r>
              <a:rPr lang="en-US" sz="1400" dirty="0" err="1"/>
              <a:t>Saggiorato</a:t>
            </a:r>
            <a:r>
              <a:rPr lang="en-US" sz="1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Stiven Sharra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Prof. Fabrizio </a:t>
            </a:r>
            <a:r>
              <a:rPr lang="en-US" sz="1400" dirty="0" err="1"/>
              <a:t>Granelli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>
                <a:hlinkClick r:id="rId3"/>
              </a:rPr>
              <a:t>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293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59BB8-A210-46C8-95ED-54B8303A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Classifiers</a:t>
            </a:r>
            <a:r>
              <a:rPr lang="it-IT" dirty="0"/>
              <a:t> - Groups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795C78C-E6EC-46DF-8083-EC0BE5950F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9" y="2153444"/>
            <a:ext cx="2174677" cy="1449785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3BE78-96F1-4F9A-B21A-B8CBB465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53444"/>
            <a:ext cx="5105400" cy="1730863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std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influence</a:t>
            </a:r>
            <a:r>
              <a:rPr lang="it-IT" dirty="0"/>
              <a:t> on the </a:t>
            </a:r>
            <a:r>
              <a:rPr lang="it-IT" dirty="0" err="1"/>
              <a:t>results</a:t>
            </a:r>
            <a:r>
              <a:rPr lang="it-IT" dirty="0"/>
              <a:t>, so 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excluded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F3A26CE-6FF7-4F0B-8C9C-9A15B5392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14" y="2153444"/>
            <a:ext cx="2174677" cy="144978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BAAB596-802F-4E73-A81B-1E7A7506F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3" y="3660056"/>
            <a:ext cx="2174677" cy="144978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4278F95-CDB2-45B9-AECC-2D1436BA8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13" y="3660056"/>
            <a:ext cx="2174677" cy="144978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87B2508-2F1C-4100-939E-EB709AC7F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" y="5186601"/>
            <a:ext cx="2174677" cy="144978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32C3004-CC24-4A1C-A795-5527068106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13" y="5186600"/>
            <a:ext cx="2174677" cy="1449785"/>
          </a:xfrm>
          <a:prstGeom prst="rect">
            <a:avLst/>
          </a:prstGeom>
        </p:spPr>
      </p:pic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C7558F40-0D1A-4093-9D7F-7A05E1E2A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86873"/>
              </p:ext>
            </p:extLst>
          </p:nvPr>
        </p:nvGraphicFramePr>
        <p:xfrm>
          <a:off x="6096000" y="3906440"/>
          <a:ext cx="477086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173">
                  <a:extLst>
                    <a:ext uri="{9D8B030D-6E8A-4147-A177-3AD203B41FA5}">
                      <a16:colId xmlns:a16="http://schemas.microsoft.com/office/drawing/2014/main" val="1710254026"/>
                    </a:ext>
                  </a:extLst>
                </a:gridCol>
                <a:gridCol w="954173">
                  <a:extLst>
                    <a:ext uri="{9D8B030D-6E8A-4147-A177-3AD203B41FA5}">
                      <a16:colId xmlns:a16="http://schemas.microsoft.com/office/drawing/2014/main" val="219903512"/>
                    </a:ext>
                  </a:extLst>
                </a:gridCol>
                <a:gridCol w="954173">
                  <a:extLst>
                    <a:ext uri="{9D8B030D-6E8A-4147-A177-3AD203B41FA5}">
                      <a16:colId xmlns:a16="http://schemas.microsoft.com/office/drawing/2014/main" val="2567455282"/>
                    </a:ext>
                  </a:extLst>
                </a:gridCol>
                <a:gridCol w="954173">
                  <a:extLst>
                    <a:ext uri="{9D8B030D-6E8A-4147-A177-3AD203B41FA5}">
                      <a16:colId xmlns:a16="http://schemas.microsoft.com/office/drawing/2014/main" val="3128943394"/>
                    </a:ext>
                  </a:extLst>
                </a:gridCol>
                <a:gridCol w="954173">
                  <a:extLst>
                    <a:ext uri="{9D8B030D-6E8A-4147-A177-3AD203B41FA5}">
                      <a16:colId xmlns:a16="http://schemas.microsoft.com/office/drawing/2014/main" val="16576045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 </a:t>
                      </a:r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479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6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/>
                        <a:t>SGDC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8021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u="sng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954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it-IT" dirty="0"/>
                        <a:t>DTC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5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69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418C1-652D-43CD-A884-AF8336E6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Classifiers</a:t>
            </a:r>
            <a:r>
              <a:rPr lang="it-IT" dirty="0"/>
              <a:t> - </a:t>
            </a:r>
            <a:r>
              <a:rPr lang="it-IT" dirty="0" err="1"/>
              <a:t>Drones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D0ADAFF-417A-4F42-A954-659A4B1998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7" y="2980869"/>
            <a:ext cx="3293709" cy="2195806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CAC78DA-17D4-49D0-9E87-5CCE3E9EE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45" y="2980869"/>
            <a:ext cx="3293709" cy="21958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202DC8A-57D1-4C90-AD84-317B32A95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94" y="2980869"/>
            <a:ext cx="3293709" cy="219580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AC5E17F-7AF0-4675-86E3-5C6AF8E3B81A}"/>
              </a:ext>
            </a:extLst>
          </p:cNvPr>
          <p:cNvSpPr txBox="1"/>
          <p:nvPr/>
        </p:nvSpPr>
        <p:spPr>
          <a:xfrm>
            <a:off x="1317068" y="5408772"/>
            <a:ext cx="329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Score(HH): 0.55</a:t>
            </a:r>
          </a:p>
          <a:p>
            <a:r>
              <a:rPr lang="it-IT" dirty="0"/>
              <a:t>Score(VV): 0.625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BED64FD-EB6F-4BCD-9736-BB30EDC313AF}"/>
              </a:ext>
            </a:extLst>
          </p:cNvPr>
          <p:cNvSpPr txBox="1"/>
          <p:nvPr/>
        </p:nvSpPr>
        <p:spPr>
          <a:xfrm>
            <a:off x="4851817" y="5408772"/>
            <a:ext cx="329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Score(HH): 0.48</a:t>
            </a:r>
          </a:p>
          <a:p>
            <a:r>
              <a:rPr lang="it-IT" dirty="0"/>
              <a:t>Score(VV): 0.625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05CD51-4D02-460D-8D97-69174CC6B38B}"/>
              </a:ext>
            </a:extLst>
          </p:cNvPr>
          <p:cNvSpPr txBox="1"/>
          <p:nvPr/>
        </p:nvSpPr>
        <p:spPr>
          <a:xfrm>
            <a:off x="8386563" y="5408771"/>
            <a:ext cx="329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Score(HH): 1.0</a:t>
            </a:r>
          </a:p>
          <a:p>
            <a:r>
              <a:rPr lang="it-IT" dirty="0"/>
              <a:t>Score(VV): 0.575</a:t>
            </a:r>
          </a:p>
        </p:txBody>
      </p:sp>
    </p:spTree>
    <p:extLst>
      <p:ext uri="{BB962C8B-B14F-4D97-AF65-F5344CB8AC3E}">
        <p14:creationId xmlns:p14="http://schemas.microsoft.com/office/powerpoint/2010/main" val="353146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7F748F-5343-42C7-89A2-C778B9C21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8" r="19173" b="-1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BF5FCE02-637E-4789-8F1C-CD6E02ED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3037" y="1266739"/>
            <a:ext cx="3924562" cy="467509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1300" dirty="0"/>
              <a:t>University of Trento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Generation Networks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 and analyze online networking datasets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1400" dirty="0"/>
              <a:t>Ettore </a:t>
            </a:r>
            <a:r>
              <a:rPr lang="en-US" sz="1400" dirty="0" err="1"/>
              <a:t>Saggiorato</a:t>
            </a:r>
            <a:r>
              <a:rPr lang="en-US" sz="1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Stiven Sharra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Prof. Fabrizio </a:t>
            </a:r>
            <a:r>
              <a:rPr lang="en-US" sz="1400" dirty="0" err="1"/>
              <a:t>Granelli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>
                <a:hlinkClick r:id="rId3"/>
              </a:rPr>
              <a:t>Repository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297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A4ECA-F620-4275-AA9C-CF592577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8B7E27-2FF0-4115-9849-F79B4BBC2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2849526"/>
            <a:ext cx="10363199" cy="3210479"/>
          </a:xfrm>
        </p:spPr>
        <p:txBody>
          <a:bodyPr/>
          <a:lstStyle/>
          <a:p>
            <a:r>
              <a:rPr lang="en-US" dirty="0"/>
              <a:t>Build a software for automated processing and visualization of extracted information from online datasets</a:t>
            </a:r>
          </a:p>
          <a:p>
            <a:endParaRPr lang="en-US" dirty="0"/>
          </a:p>
          <a:p>
            <a:r>
              <a:rPr lang="en-US" dirty="0"/>
              <a:t>Build a Software for distinction of drones according to RCS </a:t>
            </a:r>
            <a:r>
              <a:rPr lang="en-US" dirty="0" err="1"/>
              <a:t>measurments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42BA5-3EE0-4785-95F0-E4B6A6C1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TABLE 2</a:t>
            </a:r>
          </a:p>
        </p:txBody>
      </p:sp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F15FD24-0B6E-4FA4-8F06-67027DDD16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03" y="2425959"/>
            <a:ext cx="7052394" cy="4188433"/>
          </a:xfrm>
        </p:spPr>
      </p:pic>
    </p:spTree>
    <p:extLst>
      <p:ext uri="{BB962C8B-B14F-4D97-AF65-F5344CB8AC3E}">
        <p14:creationId xmlns:p14="http://schemas.microsoft.com/office/powerpoint/2010/main" val="271752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2AEE1-975C-4CE6-9669-0A320FBB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6F2D99-C2E6-4884-BFCB-7145DC2BB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2849526"/>
            <a:ext cx="10363201" cy="3210479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310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F0CE9-4C81-45CA-8C2B-ADC440B8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mean</a:t>
            </a:r>
            <a:r>
              <a:rPr lang="it-IT" dirty="0"/>
              <a:t>(RCS) </a:t>
            </a:r>
            <a:r>
              <a:rPr lang="it-IT" dirty="0" err="1"/>
              <a:t>comparison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7CEDBC6-A898-487E-830D-DFD87A6D17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56" y="2849563"/>
            <a:ext cx="4814887" cy="3209925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5363DE-23D0-4594-B1C2-E89ADD1CA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mean</a:t>
            </a:r>
            <a:r>
              <a:rPr lang="it-IT" dirty="0"/>
              <a:t>(RCS) of group I and II are </a:t>
            </a:r>
            <a:r>
              <a:rPr lang="it-IT" dirty="0" err="1"/>
              <a:t>significantly</a:t>
            </a:r>
            <a:r>
              <a:rPr lang="it-IT" dirty="0"/>
              <a:t> </a:t>
            </a:r>
            <a:r>
              <a:rPr lang="it-IT" dirty="0" err="1"/>
              <a:t>different</a:t>
            </a:r>
            <a:endParaRPr lang="it-IT" dirty="0"/>
          </a:p>
          <a:p>
            <a:r>
              <a:rPr lang="it-IT" dirty="0" err="1"/>
              <a:t>mean</a:t>
            </a:r>
            <a:r>
              <a:rPr lang="it-IT" dirty="0"/>
              <a:t>(RCS) </a:t>
            </a:r>
            <a:r>
              <a:rPr lang="en-US" dirty="0"/>
              <a:t>it grows increasing frequency, but it does not depend on the group or single drone</a:t>
            </a:r>
          </a:p>
          <a:p>
            <a:r>
              <a:rPr lang="en-US" dirty="0"/>
              <a:t>Therefore, it is not necessary to use ALL the frequencies in the statistical model, and we can limit ourselves to a few (see table 2 of the paper)</a:t>
            </a:r>
          </a:p>
        </p:txBody>
      </p:sp>
    </p:spTree>
    <p:extLst>
      <p:ext uri="{BB962C8B-B14F-4D97-AF65-F5344CB8AC3E}">
        <p14:creationId xmlns:p14="http://schemas.microsoft.com/office/powerpoint/2010/main" val="17570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1F798-DF42-4BCF-BFA6-F76AF43B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Std</a:t>
            </a:r>
            <a:r>
              <a:rPr lang="it-IT" dirty="0"/>
              <a:t> </a:t>
            </a:r>
            <a:r>
              <a:rPr lang="it-IT" dirty="0" err="1"/>
              <a:t>comparison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2280E11-860E-4417-A6E1-79EC68EB93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56" y="2849563"/>
            <a:ext cx="4814887" cy="3209925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E0DB2A-132D-44A1-878C-EE596B9C2C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Std does not depend on the drone or on the frequency</a:t>
            </a:r>
          </a:p>
          <a:p>
            <a:r>
              <a:rPr lang="en-US" dirty="0"/>
              <a:t>difference of an order of magnitude</a:t>
            </a:r>
          </a:p>
          <a:p>
            <a:r>
              <a:rPr lang="it-IT" dirty="0"/>
              <a:t> </a:t>
            </a:r>
            <a:r>
              <a:rPr lang="en-US" dirty="0"/>
              <a:t>we don't use it in the statistical model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74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A43A5-DCD3-43ED-B641-343DA7AA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HH – VV </a:t>
            </a:r>
            <a:r>
              <a:rPr lang="it-IT" dirty="0" err="1"/>
              <a:t>comparison</a:t>
            </a:r>
            <a:endParaRPr lang="it-IT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E94545DB-5461-4C1F-A655-E8AF8F5E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8119"/>
            <a:ext cx="2631708" cy="175447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2D820CF9-C2B5-415C-8DD8-437DDE487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62" y="3898119"/>
            <a:ext cx="2631708" cy="1754472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0E8692BC-BA9C-41AE-A45A-B4619C89C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24" y="3898119"/>
            <a:ext cx="2631708" cy="175447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57B55842-6D08-4E79-977C-C4117C6B4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86" y="3898119"/>
            <a:ext cx="2631708" cy="1754472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39F4F712-2D4A-4846-8656-F30E674B5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48" y="3898119"/>
            <a:ext cx="2631708" cy="1754472"/>
          </a:xfrm>
          <a:prstGeom prst="rect">
            <a:avLst/>
          </a:prstGeom>
        </p:spPr>
      </p:pic>
      <p:pic>
        <p:nvPicPr>
          <p:cNvPr id="51" name="Segnaposto contenuto 25">
            <a:extLst>
              <a:ext uri="{FF2B5EF4-FFF2-40B4-BE49-F238E27FC236}">
                <a16:creationId xmlns:a16="http://schemas.microsoft.com/office/drawing/2014/main" id="{E2A1A028-41B9-4215-A96C-012C11AC1E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881"/>
            <a:ext cx="2631709" cy="1754473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D36E83FE-E9FC-42B8-953E-1150A0206B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62" y="2067881"/>
            <a:ext cx="2631709" cy="1754473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0E3319A1-CD70-4296-8EC2-D60691E2D6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524" y="2067881"/>
            <a:ext cx="2631709" cy="1754473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C086E581-C742-4539-92E6-16AAE90641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86" y="2067881"/>
            <a:ext cx="2631709" cy="1754473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84C0A54B-7D46-4F72-83D8-ACB880FFD0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49" y="2067881"/>
            <a:ext cx="2631709" cy="17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6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4D909-8D13-48D3-925D-33CF9C8F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20144"/>
            <a:ext cx="10363200" cy="1314443"/>
          </a:xfrm>
        </p:spPr>
        <p:txBody>
          <a:bodyPr/>
          <a:lstStyle/>
          <a:p>
            <a:r>
              <a:rPr lang="it-IT" dirty="0"/>
              <a:t>Cross - </a:t>
            </a:r>
            <a:r>
              <a:rPr lang="it-IT" dirty="0" err="1"/>
              <a:t>polarization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6958570-5176-4503-8175-276EC36804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5" y="2251568"/>
            <a:ext cx="3304797" cy="2203198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61BA266-0E5B-450D-8F83-FEB14F968E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HV cross-polarizations give small RCS compared to HH and VV, mean and std are smaller.</a:t>
            </a:r>
          </a:p>
          <a:p>
            <a:r>
              <a:rPr lang="en-US" dirty="0"/>
              <a:t>HV’s std is offset from that of HH,</a:t>
            </a:r>
          </a:p>
          <a:p>
            <a:pPr marL="0" indent="0">
              <a:buNone/>
            </a:pPr>
            <a:r>
              <a:rPr lang="en-US" dirty="0"/>
              <a:t>   we don't use HV.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463176C-269B-4A27-A28E-90A02C4D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03" y="4220432"/>
            <a:ext cx="3304797" cy="22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1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1C9F0B-7355-4ED3-AD5D-B6946D31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max(RCS) </a:t>
            </a:r>
            <a:r>
              <a:rPr lang="it-IT" dirty="0" err="1"/>
              <a:t>comparison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D35AFB6-70A3-4F6A-AF2D-0835611C1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56" y="2849563"/>
            <a:ext cx="4814887" cy="3209925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0C6E72-3B11-4238-84D5-3BBCD33C7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max(RCS) is used to distinguish groups and/or single drones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049367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0F1F3"/>
      </a:lt2>
      <a:accent1>
        <a:srgbClr val="B8A130"/>
      </a:accent1>
      <a:accent2>
        <a:srgbClr val="C66927"/>
      </a:accent2>
      <a:accent3>
        <a:srgbClr val="D73839"/>
      </a:accent3>
      <a:accent4>
        <a:srgbClr val="C62769"/>
      </a:accent4>
      <a:accent5>
        <a:srgbClr val="D738BD"/>
      </a:accent5>
      <a:accent6>
        <a:srgbClr val="9E27C6"/>
      </a:accent6>
      <a:hlink>
        <a:srgbClr val="5265C5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102</TotalTime>
  <Words>306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Grandview Display</vt:lpstr>
      <vt:lpstr>DashVTI</vt:lpstr>
      <vt:lpstr>Presentazione standard di PowerPoint</vt:lpstr>
      <vt:lpstr>GOAL</vt:lpstr>
      <vt:lpstr>TABLE 2</vt:lpstr>
      <vt:lpstr>INDICE</vt:lpstr>
      <vt:lpstr>mean(RCS) comparison</vt:lpstr>
      <vt:lpstr>Std comparison</vt:lpstr>
      <vt:lpstr>HH – VV comparison</vt:lpstr>
      <vt:lpstr>Cross - polarization</vt:lpstr>
      <vt:lpstr>max(RCS) comparison</vt:lpstr>
      <vt:lpstr>Classifiers - Groups</vt:lpstr>
      <vt:lpstr>Classifiers - Drones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and analyze online networking datasets</dc:title>
  <dc:creator>Stiven Sha</dc:creator>
  <cp:lastModifiedBy>Stiven Sha</cp:lastModifiedBy>
  <cp:revision>18</cp:revision>
  <dcterms:created xsi:type="dcterms:W3CDTF">2021-12-22T13:38:01Z</dcterms:created>
  <dcterms:modified xsi:type="dcterms:W3CDTF">2021-12-22T15:20:18Z</dcterms:modified>
</cp:coreProperties>
</file>