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8" r:id="rId7"/>
    <p:sldId id="269" r:id="rId8"/>
    <p:sldId id="276" r:id="rId9"/>
    <p:sldId id="275" r:id="rId10"/>
    <p:sldId id="270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C2E8537-EEB8-4148-A1B2-E18B7071B8F7}">
          <p14:sldIdLst>
            <p14:sldId id="262"/>
            <p14:sldId id="263"/>
            <p14:sldId id="264"/>
            <p14:sldId id="265"/>
            <p14:sldId id="266"/>
            <p14:sldId id="268"/>
            <p14:sldId id="269"/>
            <p14:sldId id="276"/>
            <p14:sldId id="275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4646"/>
    <a:srgbClr val="FFC611"/>
    <a:srgbClr val="000EC4"/>
    <a:srgbClr val="B88EEA"/>
    <a:srgbClr val="72B4F1"/>
    <a:srgbClr val="3FCFF7"/>
    <a:srgbClr val="EB72E5"/>
    <a:srgbClr val="FF1144"/>
    <a:srgbClr val="9DB3DF"/>
    <a:srgbClr val="3D6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DA983-EB13-43EF-A836-D2BC3800EE65}" v="88" dt="2023-04-16T08:59:12.902"/>
    <p1510:client id="{1F72BBB0-A604-4414-AE4D-DCBA225BA4D3}" v="206" dt="2023-04-13T14:05:25.864"/>
    <p1510:client id="{7FF84C8E-278A-4144-A47D-2F69A562A768}" v="103" dt="2023-04-13T10:23:26.420"/>
    <p1510:client id="{A8279212-4547-4ABB-A458-F7C2A84C7F83}" v="36" dt="2023-04-16T09:13:39.526"/>
    <p1510:client id="{D6094669-0A34-447B-82B6-E71871CAAF0C}" v="524" dt="2023-04-15T16:31:43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D920A-08B3-4944-8EB2-568B58619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FD5A7-91C1-47D7-828E-DB79D4E6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1DB3CB-D52E-41A3-AAEA-2F43583B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38F7CE-F6BD-4346-B65A-E9062ED9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19063F-4501-448E-8D1C-E7A00482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17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A9559-0D1A-487A-815B-59BD933D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A6FF30-8BAD-47B3-A53A-E5EB6305B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2CB716-5B07-4E51-BC6E-ED305F6D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23E540-18DC-40BC-83AD-6FD067F2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8A7547-AF6A-4F25-ADF4-AB61A31D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8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B3C1D0-4393-4537-AF4A-0AAC0E64C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4769AC-C0C5-4312-8520-C67423F39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0DA58-6D1D-42C3-8245-FF4BB848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977BA-F953-4DBC-97FE-1C495D95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BF1E61-4FF3-4E14-94CB-ED05FD69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25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EDA5E-3424-4456-AA45-C2A27407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63CC5-DD2A-433B-BD71-8F164FBCD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BE6341-099B-4CA5-9820-CA1FD127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F783B-1360-4D3F-B0BD-FCD369C2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EE1C6-9045-4D36-B24F-6AE6499B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92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37999-EAFB-458C-8F28-89A334B0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DECA49-7490-48A7-A0CA-78AA82594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5FC731-7B07-4AB2-85CE-6FE74E3D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08B33D-78D7-4F87-8829-A0730C22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9115E1-0AAE-4FCF-B8CD-05443B81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67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2A859-35A1-4043-8FD9-B7829194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840BA-8DF7-4B18-9783-E4D5DA356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0C4BCC-5805-4255-9896-2D94FE2C8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6FC60A-5548-4CDA-92C5-DEC28DC2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4C7271-38A1-4034-AF48-401CF54A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C6D05B-8EB7-4807-8A8F-062EF78D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0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D6FC3-EB72-4488-9AB3-E3288FB5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591259-45EC-48E7-BCED-7126A830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D13766-8B82-43CD-9F34-BE8320053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ACEA62-3909-4819-B6BC-68CA8FD59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7B55C6-6FD2-47A0-AE38-BF73E9F99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5B859-6F28-4F6A-9446-016420A1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632686A-8F0E-4F18-8A91-18A1713C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88CA73-6BD2-464E-A921-580B2947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83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0DB24-B3C1-4C7B-938B-674F3D91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5A07CB-A70B-4609-8A7F-D8B22CA8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A2F99B-02D1-4166-9360-CF18F2D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1F152E-F8E1-431D-9AEE-85E5843B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6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E9D596-FA31-43DC-80B5-2AADE6B8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5DA9A1-F08A-4C25-B5EA-0B2BB887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CBC5A1-73E8-464E-A19F-0726EF63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79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C2BDE-0557-462D-91BB-5E6B87FC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DB14F-12FA-4486-9902-962AA473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86F4B0-6C23-4A42-A34B-8B29A32D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4FF3EC-5834-4C1A-A990-FB943E8D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24623F-36D7-4FEB-905A-59B32FE1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3875BA-6118-408F-A13F-6198EEF3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6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F0B53-279A-4B3E-9764-710A1EE8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65F877-B8BC-45E8-B4FD-E2406D33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D9669A-7C5C-459A-B66A-9E1C9854D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F6A858-28C4-4649-9195-F2808331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56C56A-3A69-456C-B44D-298F68B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FAC586-ABBB-4819-8A63-1A84B63F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74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32AA6-DDF3-4261-9A3C-AE0BD31F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623974-FB22-4262-AC9A-7579C4771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2E0ED1-74EC-47EA-8115-45575DD63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4B7D-BA85-4604-BC4C-EF930BCDBFF3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7398A5-C858-4507-8881-7E109EBF3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B47919-E5D6-42BF-B7D6-19B46B5ED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53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55F41-2D2D-476E-A1E3-BBDD46A85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922" y="3620709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ПРОЕКТ</a:t>
            </a: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Разработка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программного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обеспечения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«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Каталог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радиодеталей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»</a:t>
            </a:r>
            <a:b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МДК.02.01 «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Технология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разработки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программного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обеспечения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CE24D3-AC69-437F-AE05-D3573D891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7871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kern="1200" dirty="0" err="1">
                <a:latin typeface="+mn-lt"/>
                <a:ea typeface="+mn-ea"/>
                <a:cs typeface="+mn-cs"/>
              </a:rPr>
              <a:t>Работу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latin typeface="+mn-lt"/>
                <a:ea typeface="+mn-ea"/>
                <a:cs typeface="+mn-cs"/>
              </a:rPr>
              <a:t>выполнили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:</a:t>
            </a:r>
            <a:r>
              <a:rPr lang="en-US" sz="1600" dirty="0"/>
              <a:t> </a:t>
            </a:r>
            <a:r>
              <a:rPr lang="en-US" sz="1600" b="1" kern="1200" dirty="0">
                <a:latin typeface="+mn-lt"/>
                <a:ea typeface="+mn-ea"/>
                <a:cs typeface="+mn-cs"/>
              </a:rPr>
              <a:t>21ИСС1 </a:t>
            </a:r>
            <a:r>
              <a:rPr lang="en-US" sz="1600" b="1" kern="1200" dirty="0" err="1">
                <a:latin typeface="+mn-lt"/>
                <a:ea typeface="+mn-ea"/>
                <a:cs typeface="+mn-cs"/>
              </a:rPr>
              <a:t>Павел</a:t>
            </a:r>
            <a:r>
              <a:rPr lang="en-US" sz="16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dirty="0" err="1">
                <a:latin typeface="+mn-lt"/>
                <a:ea typeface="+mn-ea"/>
                <a:cs typeface="+mn-cs"/>
              </a:rPr>
              <a:t>Шардин</a:t>
            </a:r>
            <a:r>
              <a:rPr lang="en-US" sz="1600" b="1" kern="1200" dirty="0">
                <a:latin typeface="+mn-lt"/>
                <a:ea typeface="+mn-ea"/>
                <a:cs typeface="+mn-cs"/>
              </a:rPr>
              <a:t> и </a:t>
            </a:r>
            <a:r>
              <a:rPr lang="en-US" sz="1600" b="1" kern="1200" dirty="0" err="1">
                <a:latin typeface="+mn-lt"/>
                <a:ea typeface="+mn-ea"/>
                <a:cs typeface="+mn-cs"/>
              </a:rPr>
              <a:t>Артём</a:t>
            </a:r>
            <a:r>
              <a:rPr lang="en-US" sz="16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dirty="0" err="1">
                <a:latin typeface="+mn-lt"/>
                <a:ea typeface="+mn-ea"/>
                <a:cs typeface="+mn-cs"/>
              </a:rPr>
              <a:t>Дёмкин</a:t>
            </a:r>
            <a:endParaRPr lang="en-US" sz="1600" b="1" kern="1200" dirty="0">
              <a:latin typeface="+mn-lt"/>
              <a:cs typeface="Calibri"/>
            </a:endParaRPr>
          </a:p>
          <a:p>
            <a:r>
              <a:rPr lang="en-US" sz="1600" kern="1200" dirty="0" err="1">
                <a:latin typeface="+mn-lt"/>
                <a:ea typeface="+mn-ea"/>
                <a:cs typeface="+mn-cs"/>
              </a:rPr>
              <a:t>Руководитель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:</a:t>
            </a:r>
            <a:r>
              <a:rPr lang="en-US" sz="1600" dirty="0"/>
              <a:t> </a:t>
            </a:r>
            <a:r>
              <a:rPr lang="en-US" sz="1600" b="1" kern="1200" dirty="0" err="1">
                <a:latin typeface="+mn-lt"/>
                <a:ea typeface="+mn-ea"/>
                <a:cs typeface="+mn-cs"/>
              </a:rPr>
              <a:t>Филимонов</a:t>
            </a:r>
            <a:r>
              <a:rPr lang="en-US" sz="16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dirty="0" err="1">
                <a:latin typeface="+mn-lt"/>
                <a:ea typeface="+mn-ea"/>
                <a:cs typeface="+mn-cs"/>
              </a:rPr>
              <a:t>Антон</a:t>
            </a:r>
            <a:r>
              <a:rPr lang="en-US" sz="16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dirty="0" err="1">
                <a:latin typeface="+mn-lt"/>
                <a:ea typeface="+mn-ea"/>
                <a:cs typeface="+mn-cs"/>
              </a:rPr>
              <a:t>Юрьевич</a:t>
            </a:r>
            <a:endParaRPr lang="en-US" sz="1600" b="1" kern="1200" dirty="0">
              <a:latin typeface="+mn-lt"/>
              <a:cs typeface="Calibri"/>
            </a:endParaRPr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5A021213-D472-43DF-9C44-467F15234022}"/>
              </a:ext>
            </a:extLst>
          </p:cNvPr>
          <p:cNvSpPr txBox="1">
            <a:spLocks/>
          </p:cNvSpPr>
          <p:nvPr/>
        </p:nvSpPr>
        <p:spPr>
          <a:xfrm>
            <a:off x="10535850" y="6454995"/>
            <a:ext cx="1651531" cy="4030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Clr>
                <a:srgbClr val="4D485B"/>
              </a:buClr>
              <a:buSzPts val="1800"/>
            </a:pPr>
            <a:r>
              <a:rPr lang="ru-RU" sz="1800" dirty="0">
                <a:latin typeface="Arial"/>
                <a:cs typeface="Arial"/>
              </a:rPr>
              <a:t>Пермь, 2023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rgbClr val="4D485B"/>
              </a:buClr>
              <a:buSzPts val="1800"/>
            </a:pPr>
            <a:endParaRPr lang="ru-RU" sz="1800" b="1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74E814-EFED-704B-CEBB-14007509B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954" y="768554"/>
            <a:ext cx="2221576" cy="24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CD930-E3B3-4707-84FD-7C6C43C1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290E52-E3A0-0F56-AF50-456F038E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2192"/>
            <a:ext cx="518160" cy="575808"/>
          </a:xfrm>
          <a:prstGeom prst="rect">
            <a:avLst/>
          </a:prstGeom>
        </p:spPr>
      </p:pic>
      <p:sp>
        <p:nvSpPr>
          <p:cNvPr id="5" name="Знак ''минус'' 4">
            <a:extLst>
              <a:ext uri="{FF2B5EF4-FFF2-40B4-BE49-F238E27FC236}">
                <a16:creationId xmlns:a16="http://schemas.microsoft.com/office/drawing/2014/main" id="{21B77243-1610-5752-B5D0-C354F2EDEE24}"/>
              </a:ext>
            </a:extLst>
          </p:cNvPr>
          <p:cNvSpPr/>
          <p:nvPr/>
        </p:nvSpPr>
        <p:spPr>
          <a:xfrm>
            <a:off x="406400" y="1479340"/>
            <a:ext cx="4185920" cy="211348"/>
          </a:xfrm>
          <a:prstGeom prst="mathMinus">
            <a:avLst/>
          </a:prstGeom>
          <a:solidFill>
            <a:srgbClr val="CA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E597E-268E-BE53-E37F-368036295A44}"/>
              </a:ext>
            </a:extLst>
          </p:cNvPr>
          <p:cNvSpPr txBox="1"/>
          <p:nvPr/>
        </p:nvSpPr>
        <p:spPr>
          <a:xfrm>
            <a:off x="838200" y="2242531"/>
            <a:ext cx="6949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эффективной разработки приложения был использован </a:t>
            </a:r>
            <a:r>
              <a:rPr lang="en-US" sz="2000" dirty="0" err="1"/>
              <a:t>WinForm</a:t>
            </a:r>
            <a:r>
              <a:rPr lang="ru-RU" sz="2000" dirty="0"/>
              <a:t> на </a:t>
            </a:r>
            <a:r>
              <a:rPr lang="en-US" sz="2000" dirty="0"/>
              <a:t>C#</a:t>
            </a:r>
            <a:r>
              <a:rPr lang="ru-RU" sz="2000" dirty="0"/>
              <a:t>. На основе уже готовых приложений и знаний радио компонентов создан соответствующий интерфейс окон для привычного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75005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780E-FC5E-4A95-A8BC-34A575C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3DAC64-E9E0-A5D3-1A7B-FAB389F74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2192"/>
            <a:ext cx="518160" cy="5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0"/>
            <a:ext cx="4368602" cy="758195"/>
          </a:xfrm>
        </p:spPr>
        <p:txBody>
          <a:bodyPr anchor="b">
            <a:normAutofit fontScale="90000"/>
          </a:bodyPr>
          <a:lstStyle/>
          <a:p>
            <a:r>
              <a:rPr lang="ru-RU" sz="5000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</p:txBody>
      </p:sp>
      <p:pic>
        <p:nvPicPr>
          <p:cNvPr id="4" name="Рисунок 4" descr="Изображение выглядит как человек, дерево, на открытом воздухе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94C27323-61CB-F2A9-78C7-8214E37BB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r="18290" b="1"/>
          <a:stretch/>
        </p:blipFill>
        <p:spPr>
          <a:xfrm>
            <a:off x="5348219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CC144E-708E-FD6A-CA4D-D7548C9F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2192"/>
            <a:ext cx="518160" cy="57580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D813DE7-436F-4535-98F4-9C3006F7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640" y="973171"/>
            <a:ext cx="4243589" cy="3320668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r>
              <a:rPr lang="ru-RU" sz="7600" dirty="0">
                <a:cs typeface="Calibri"/>
              </a:rPr>
              <a:t>Каталог радиодеталей является актуальным и необходимым инструментом для профессиональных радиоинженеров, электротехников, электронщиков и всех, кто связан с разработкой, проектированием и сборкой электронных устройств.</a:t>
            </a:r>
          </a:p>
          <a:p>
            <a:r>
              <a:rPr lang="ru-RU" sz="7600" dirty="0">
                <a:cs typeface="Calibri"/>
              </a:rPr>
              <a:t>Наличие подробной информации о свойствах и характеристиках радиодеталей позволяет сократить время на поиск нужной компоненты и снизить вероятность ошибок в выборе и подборе радиодеталей. Кроме того, каталог радиодеталей предоставляет пользователю возможность сравнения и выбора наиболее подходящей детали для заданного проекта.</a:t>
            </a:r>
          </a:p>
          <a:p>
            <a:r>
              <a:rPr lang="ru-RU" sz="7600" dirty="0">
                <a:cs typeface="Calibri"/>
              </a:rPr>
              <a:t>Быстрое развитие электронных технологий и выпуск новых радиодеталей и компонентов обуславливают необходимость ежегодного обновления и дополнения каталога радиодеталей, что делает его актуальным для использования в наше время.</a:t>
            </a:r>
          </a:p>
          <a:p>
            <a:endParaRPr lang="ru-RU" sz="1200" dirty="0">
              <a:cs typeface="Calibri"/>
            </a:endParaRPr>
          </a:p>
        </p:txBody>
      </p:sp>
      <p:sp>
        <p:nvSpPr>
          <p:cNvPr id="10" name="Знак ''минус'' 9">
            <a:extLst>
              <a:ext uri="{FF2B5EF4-FFF2-40B4-BE49-F238E27FC236}">
                <a16:creationId xmlns:a16="http://schemas.microsoft.com/office/drawing/2014/main" id="{AEDBD680-8D20-258F-01FF-70718A6D436F}"/>
              </a:ext>
            </a:extLst>
          </p:cNvPr>
          <p:cNvSpPr/>
          <p:nvPr/>
        </p:nvSpPr>
        <p:spPr>
          <a:xfrm>
            <a:off x="-171700" y="758195"/>
            <a:ext cx="4123940" cy="214976"/>
          </a:xfrm>
          <a:prstGeom prst="mathMinus">
            <a:avLst/>
          </a:prstGeom>
          <a:solidFill>
            <a:srgbClr val="CA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10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69B3C-CC67-46D7-B7EA-5F89EFE8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90" y="534289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2EA6E4-4572-44C6-94F2-508F3D95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90" y="2312281"/>
            <a:ext cx="3822189" cy="173139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u-RU" sz="2000" dirty="0">
                <a:cs typeface="Calibri"/>
              </a:rPr>
              <a:t>Цель каталога радиодеталей - облегчить и ускорить поиск необходимых радиодеталей для проектирования, сборки и ремонт радиоэлектронных устройств.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845C36-BE79-636C-A31B-2A2A8178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242" y="0"/>
            <a:ext cx="7950758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2983FA-554D-4A0B-1A80-298E4B263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2192"/>
            <a:ext cx="518160" cy="575808"/>
          </a:xfrm>
          <a:prstGeom prst="rect">
            <a:avLst/>
          </a:prstGeom>
        </p:spPr>
      </p:pic>
      <p:sp>
        <p:nvSpPr>
          <p:cNvPr id="10" name="Знак ''минус'' 9">
            <a:extLst>
              <a:ext uri="{FF2B5EF4-FFF2-40B4-BE49-F238E27FC236}">
                <a16:creationId xmlns:a16="http://schemas.microsoft.com/office/drawing/2014/main" id="{0EA9913A-0858-BD85-0D8A-EC9B2FF53394}"/>
              </a:ext>
            </a:extLst>
          </p:cNvPr>
          <p:cNvSpPr/>
          <p:nvPr/>
        </p:nvSpPr>
        <p:spPr>
          <a:xfrm>
            <a:off x="371302" y="1818640"/>
            <a:ext cx="2239818" cy="246817"/>
          </a:xfrm>
          <a:prstGeom prst="mathMinus">
            <a:avLst/>
          </a:prstGeom>
          <a:solidFill>
            <a:srgbClr val="CA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4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3DF1E-33E0-4B49-B66F-8BF624BE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01ED-B8BF-42FE-8FEA-36FAE08D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Создание структуры каталога, которая позволит пользователям быстро и удобно находить необходимые радиодетали.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Разработка функционала для загрузки и добавления новых радиодеталей в каталог.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Разработка интерфейса для удобного просмотра информации об отдельной радиодетали, включая ее характеристики, фотографии и сопутствующие материалы.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Изучение обратной связи пользователей и включение новых функциональных возможностей в каталог для улучшения его удобства и функциональности.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DF46B9-A729-2896-B52A-F597D1B5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2192"/>
            <a:ext cx="518160" cy="575808"/>
          </a:xfrm>
          <a:prstGeom prst="rect">
            <a:avLst/>
          </a:prstGeom>
        </p:spPr>
      </p:pic>
      <p:sp>
        <p:nvSpPr>
          <p:cNvPr id="6" name="Знак ''минус'' 5">
            <a:extLst>
              <a:ext uri="{FF2B5EF4-FFF2-40B4-BE49-F238E27FC236}">
                <a16:creationId xmlns:a16="http://schemas.microsoft.com/office/drawing/2014/main" id="{DB020299-28C0-A2C6-AFFB-7263A0D48BDD}"/>
              </a:ext>
            </a:extLst>
          </p:cNvPr>
          <p:cNvSpPr/>
          <p:nvPr/>
        </p:nvSpPr>
        <p:spPr>
          <a:xfrm>
            <a:off x="518160" y="1475712"/>
            <a:ext cx="3219700" cy="214976"/>
          </a:xfrm>
          <a:prstGeom prst="mathMinus">
            <a:avLst/>
          </a:prstGeom>
          <a:solidFill>
            <a:srgbClr val="CA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67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19A3A-8CE8-46B4-ACC5-EE543803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200">
                <a:latin typeface="Arial" panose="020B0604020202020204" pitchFamily="34" charset="0"/>
                <a:cs typeface="Arial" panose="020B0604020202020204" pitchFamily="34" charset="0"/>
              </a:rPr>
              <a:t>Предпроектный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D86B30-F7F4-4BE3-AA9A-B990AD82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24204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Какие радиодетали радио детали наиболее нужны в устройствах.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Какие чаще всего устройства ломаются и что именно.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Поиск деталей по основным характеристикам.</a:t>
            </a: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>
              <a:buAutoNum type="arabicPeriod"/>
            </a:pPr>
            <a:endParaRPr lang="ru-RU" sz="2200" dirty="0">
              <a:cs typeface="Calibri" panose="020F0502020204030204"/>
            </a:endParaRPr>
          </a:p>
          <a:p>
            <a:pPr marL="0" indent="0">
              <a:buNone/>
            </a:pPr>
            <a:endParaRPr lang="ru-RU" sz="2200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ru-RU" sz="2200" dirty="0">
              <a:cs typeface="Calibri" panose="020F0502020204030204"/>
            </a:endParaRPr>
          </a:p>
        </p:txBody>
      </p:sp>
      <p:pic>
        <p:nvPicPr>
          <p:cNvPr id="4" name="Рисунок 4" descr="Изображение выглядит как игрушка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5C51848-66AB-0EF2-5D0B-D30C16979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28" r="16670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D0666E-499A-F8FD-442E-F358B0E0D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2192"/>
            <a:ext cx="518160" cy="575808"/>
          </a:xfrm>
          <a:prstGeom prst="rect">
            <a:avLst/>
          </a:prstGeom>
        </p:spPr>
      </p:pic>
      <p:sp>
        <p:nvSpPr>
          <p:cNvPr id="7" name="Знак ''минус'' 6">
            <a:extLst>
              <a:ext uri="{FF2B5EF4-FFF2-40B4-BE49-F238E27FC236}">
                <a16:creationId xmlns:a16="http://schemas.microsoft.com/office/drawing/2014/main" id="{C054B3B2-04FB-7808-B621-C063F1D5393D}"/>
              </a:ext>
            </a:extLst>
          </p:cNvPr>
          <p:cNvSpPr/>
          <p:nvPr/>
        </p:nvSpPr>
        <p:spPr>
          <a:xfrm>
            <a:off x="163580" y="2362578"/>
            <a:ext cx="4123940" cy="214976"/>
          </a:xfrm>
          <a:prstGeom prst="mathMinus">
            <a:avLst/>
          </a:prstGeom>
          <a:solidFill>
            <a:srgbClr val="CA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73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B9A6A01-8FDB-3ED6-6809-A031E1E72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50" b="8627"/>
          <a:stretch/>
        </p:blipFill>
        <p:spPr>
          <a:xfrm>
            <a:off x="2814320" y="10"/>
            <a:ext cx="9377678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AE7DE-38BD-4236-AC6E-F9277F8E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150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/>
                <a:cs typeface="Arial"/>
              </a:rPr>
              <a:t>Разработка проекта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C4BB1-D799-413A-A58D-5A542CFA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353246"/>
            <a:ext cx="2600960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 dirty="0">
                <a:cs typeface="Calibri"/>
              </a:rPr>
              <a:t>При разработке было ориентированность на простоту и удобство.</a:t>
            </a:r>
          </a:p>
          <a:p>
            <a:r>
              <a:rPr lang="ru-RU" sz="2000" dirty="0">
                <a:cs typeface="Calibri"/>
              </a:rPr>
              <a:t>Выбран был </a:t>
            </a:r>
            <a:r>
              <a:rPr lang="en-US" sz="2000" dirty="0" err="1">
                <a:cs typeface="Calibri"/>
              </a:rPr>
              <a:t>WinForm</a:t>
            </a:r>
            <a:r>
              <a:rPr lang="en-US" sz="2000" dirty="0">
                <a:cs typeface="Calibri"/>
              </a:rPr>
              <a:t> </a:t>
            </a:r>
            <a:r>
              <a:rPr lang="ru-RU" sz="2000" dirty="0">
                <a:cs typeface="Calibri"/>
              </a:rPr>
              <a:t>на языке </a:t>
            </a:r>
            <a:r>
              <a:rPr lang="en-US" sz="2000" dirty="0">
                <a:cs typeface="Calibri"/>
              </a:rPr>
              <a:t>C#</a:t>
            </a:r>
            <a:endParaRPr lang="ru-RU" sz="2000" dirty="0">
              <a:cs typeface="Calibri"/>
            </a:endParaRPr>
          </a:p>
          <a:p>
            <a:endParaRPr lang="ru-RU" sz="2000" dirty="0">
              <a:cs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0D648D-1D24-31B3-9A39-FF05CD76B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2192"/>
            <a:ext cx="518160" cy="575808"/>
          </a:xfrm>
          <a:prstGeom prst="rect">
            <a:avLst/>
          </a:prstGeom>
        </p:spPr>
      </p:pic>
      <p:sp>
        <p:nvSpPr>
          <p:cNvPr id="7" name="Знак ''минус'' 6">
            <a:extLst>
              <a:ext uri="{FF2B5EF4-FFF2-40B4-BE49-F238E27FC236}">
                <a16:creationId xmlns:a16="http://schemas.microsoft.com/office/drawing/2014/main" id="{C88507F0-C970-5D71-DA51-D3557A9BAE47}"/>
              </a:ext>
            </a:extLst>
          </p:cNvPr>
          <p:cNvSpPr/>
          <p:nvPr/>
        </p:nvSpPr>
        <p:spPr>
          <a:xfrm>
            <a:off x="-344420" y="1937690"/>
            <a:ext cx="3422900" cy="229372"/>
          </a:xfrm>
          <a:prstGeom prst="mathMinus">
            <a:avLst/>
          </a:prstGeom>
          <a:solidFill>
            <a:srgbClr val="CA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5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11BDC-4F34-4BE1-8C02-5F85CE0C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3400">
                <a:latin typeface="Arial"/>
                <a:cs typeface="Arial"/>
              </a:rPr>
              <a:t>Демонстрация продукта</a:t>
            </a:r>
            <a:endParaRPr lang="ru-RU" sz="3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F62DE-102D-4A4E-8B4E-9D4C47CC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05" y="2807208"/>
            <a:ext cx="3829538" cy="2941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Основной задачей было создать привычный современный интерфейс с плавными </a:t>
            </a:r>
            <a:r>
              <a:rPr lang="ru-RU" sz="2000" dirty="0" err="1">
                <a:cs typeface="Calibri"/>
              </a:rPr>
              <a:t>анимациями</a:t>
            </a:r>
            <a:r>
              <a:rPr lang="ru-RU" sz="2000" dirty="0">
                <a:cs typeface="Calibri"/>
              </a:rPr>
              <a:t>.</a:t>
            </a:r>
          </a:p>
          <a:p>
            <a:r>
              <a:rPr lang="ru-RU" sz="2000" dirty="0">
                <a:cs typeface="Calibri"/>
              </a:rPr>
              <a:t>Первый экран представляет собой главное окно «</a:t>
            </a:r>
            <a:r>
              <a:rPr lang="en-US" sz="2000" dirty="0">
                <a:cs typeface="Calibri"/>
              </a:rPr>
              <a:t>Home</a:t>
            </a:r>
            <a:r>
              <a:rPr lang="ru-RU" sz="2000" dirty="0">
                <a:cs typeface="Calibri"/>
              </a:rPr>
              <a:t>», с отображением выбранных деталей для покупки.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03D9CE4-9853-5DB3-4644-956A2F7E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88847"/>
            <a:ext cx="6903720" cy="42803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AB4DC3-AC4F-94EA-3BA5-C8C5E03B0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2192"/>
            <a:ext cx="518160" cy="575808"/>
          </a:xfrm>
          <a:prstGeom prst="rect">
            <a:avLst/>
          </a:prstGeom>
        </p:spPr>
      </p:pic>
      <p:sp>
        <p:nvSpPr>
          <p:cNvPr id="7" name="Знак ''минус'' 6">
            <a:extLst>
              <a:ext uri="{FF2B5EF4-FFF2-40B4-BE49-F238E27FC236}">
                <a16:creationId xmlns:a16="http://schemas.microsoft.com/office/drawing/2014/main" id="{F4490039-B3D5-0778-750D-08EE3F2507C5}"/>
              </a:ext>
            </a:extLst>
          </p:cNvPr>
          <p:cNvSpPr/>
          <p:nvPr/>
        </p:nvSpPr>
        <p:spPr>
          <a:xfrm>
            <a:off x="259080" y="2475412"/>
            <a:ext cx="3219700" cy="214976"/>
          </a:xfrm>
          <a:prstGeom prst="mathMinus">
            <a:avLst/>
          </a:prstGeom>
          <a:solidFill>
            <a:srgbClr val="CA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5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11BDC-4F34-4BE1-8C02-5F85CE0C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3400">
                <a:latin typeface="Arial"/>
                <a:cs typeface="Arial"/>
              </a:rPr>
              <a:t>Демонстрация продукта</a:t>
            </a:r>
            <a:endParaRPr lang="ru-RU" sz="3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F62DE-102D-4A4E-8B4E-9D4C47CC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05" y="2807208"/>
            <a:ext cx="3829538" cy="2941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Левая раскрывающаяся панель представляет собой  список доступных деталей.</a:t>
            </a:r>
          </a:p>
          <a:p>
            <a:pPr marL="514350" indent="-514350"/>
            <a:endParaRPr lang="ru-RU" sz="1900" dirty="0">
              <a:cs typeface="Calibri"/>
            </a:endParaRPr>
          </a:p>
        </p:txBody>
      </p:sp>
      <p:pic>
        <p:nvPicPr>
          <p:cNvPr id="7" name="Рисунок 5" descr="Изображение выглядит как текст, музыка&#10;&#10;Автоматически созданное описание">
            <a:extLst>
              <a:ext uri="{FF2B5EF4-FFF2-40B4-BE49-F238E27FC236}">
                <a16:creationId xmlns:a16="http://schemas.microsoft.com/office/drawing/2014/main" id="{7264D99C-514A-707B-50BA-61A16B0B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88" y="1822076"/>
            <a:ext cx="905435" cy="2828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4070D41-872E-B98E-8A9C-9CCBAF1B8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8" r="422" b="2208"/>
          <a:stretch/>
        </p:blipFill>
        <p:spPr>
          <a:xfrm>
            <a:off x="8799887" y="1822075"/>
            <a:ext cx="2126166" cy="2823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DC117EF-510E-B63A-0659-6D0B02713436}"/>
              </a:ext>
            </a:extLst>
          </p:cNvPr>
          <p:cNvCxnSpPr/>
          <p:nvPr/>
        </p:nvCxnSpPr>
        <p:spPr>
          <a:xfrm>
            <a:off x="6863380" y="3189640"/>
            <a:ext cx="1837274" cy="3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7B12CE-83E1-5EC0-C531-E58ABB572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82192"/>
            <a:ext cx="518160" cy="575808"/>
          </a:xfrm>
          <a:prstGeom prst="rect">
            <a:avLst/>
          </a:prstGeom>
        </p:spPr>
      </p:pic>
      <p:sp>
        <p:nvSpPr>
          <p:cNvPr id="5" name="Знак ''минус'' 4">
            <a:extLst>
              <a:ext uri="{FF2B5EF4-FFF2-40B4-BE49-F238E27FC236}">
                <a16:creationId xmlns:a16="http://schemas.microsoft.com/office/drawing/2014/main" id="{1E8D6BD3-77B9-EA6C-7CA2-EA820A10F44A}"/>
              </a:ext>
            </a:extLst>
          </p:cNvPr>
          <p:cNvSpPr/>
          <p:nvPr/>
        </p:nvSpPr>
        <p:spPr>
          <a:xfrm>
            <a:off x="259080" y="2475412"/>
            <a:ext cx="3219700" cy="214976"/>
          </a:xfrm>
          <a:prstGeom prst="mathMinus">
            <a:avLst/>
          </a:prstGeom>
          <a:solidFill>
            <a:srgbClr val="CA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34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диаграмма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883D8B5C-FC25-E5B4-43F7-C6FF400C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517389"/>
            <a:ext cx="6155141" cy="3846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1D43D8-D92B-386E-DF42-7AB3DF752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2192"/>
            <a:ext cx="518160" cy="575808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922A021-176B-C821-826A-D9620D47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3400">
                <a:latin typeface="Arial"/>
                <a:cs typeface="Arial"/>
              </a:rPr>
              <a:t>Демонстрация продукта</a:t>
            </a:r>
            <a:endParaRPr lang="ru-RU" sz="3400"/>
          </a:p>
        </p:txBody>
      </p:sp>
      <p:sp>
        <p:nvSpPr>
          <p:cNvPr id="15" name="Знак ''минус'' 14">
            <a:extLst>
              <a:ext uri="{FF2B5EF4-FFF2-40B4-BE49-F238E27FC236}">
                <a16:creationId xmlns:a16="http://schemas.microsoft.com/office/drawing/2014/main" id="{9D085107-3C23-5FFC-AE8B-13BC592CE55F}"/>
              </a:ext>
            </a:extLst>
          </p:cNvPr>
          <p:cNvSpPr/>
          <p:nvPr/>
        </p:nvSpPr>
        <p:spPr>
          <a:xfrm>
            <a:off x="259080" y="2475412"/>
            <a:ext cx="3219700" cy="214976"/>
          </a:xfrm>
          <a:prstGeom prst="mathMinus">
            <a:avLst/>
          </a:prstGeom>
          <a:solidFill>
            <a:srgbClr val="CA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98F3AF30-9FBF-3270-FD8B-D73B9C53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05" y="2807208"/>
            <a:ext cx="3829538" cy="2941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На основном окне отображаются доступные детали в своего типа.</a:t>
            </a:r>
          </a:p>
          <a:p>
            <a:r>
              <a:rPr lang="ru-RU" sz="2000" dirty="0">
                <a:cs typeface="Calibri"/>
              </a:rPr>
              <a:t>Справа присутствуют фильтры для уточнения поиска</a:t>
            </a:r>
          </a:p>
          <a:p>
            <a:pPr marL="514350" indent="-514350"/>
            <a:endParaRPr lang="ru-RU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6537210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358</Words>
  <Application>Microsoft Office PowerPoint</Application>
  <PresentationFormat>Широкоэкранный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1_Тема Office</vt:lpstr>
      <vt:lpstr>ПРОЕКТ   Разработка программного обеспечения «Каталог радиодеталей» по МДК.02.01 «Технология разработки программного обеспечения»</vt:lpstr>
      <vt:lpstr>Актуальность</vt:lpstr>
      <vt:lpstr>Цель</vt:lpstr>
      <vt:lpstr>Задачи</vt:lpstr>
      <vt:lpstr>Предпроектный анализ</vt:lpstr>
      <vt:lpstr>Разработка проекта</vt:lpstr>
      <vt:lpstr>Демонстрация продукта</vt:lpstr>
      <vt:lpstr>Демонстрация продукта</vt:lpstr>
      <vt:lpstr>Демонстрация продукта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pl1@pl1.edu</dc:creator>
  <cp:lastModifiedBy>kali kali</cp:lastModifiedBy>
  <cp:revision>353</cp:revision>
  <dcterms:created xsi:type="dcterms:W3CDTF">2021-05-14T05:32:44Z</dcterms:created>
  <dcterms:modified xsi:type="dcterms:W3CDTF">2023-04-16T12:54:30Z</dcterms:modified>
</cp:coreProperties>
</file>