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9" r:id="rId2"/>
    <p:sldId id="261" r:id="rId3"/>
    <p:sldId id="299" r:id="rId4"/>
    <p:sldId id="296" r:id="rId5"/>
    <p:sldId id="310" r:id="rId6"/>
    <p:sldId id="306" r:id="rId7"/>
    <p:sldId id="312" r:id="rId8"/>
    <p:sldId id="304" r:id="rId9"/>
    <p:sldId id="317" r:id="rId10"/>
    <p:sldId id="318" r:id="rId11"/>
    <p:sldId id="319" r:id="rId12"/>
    <p:sldId id="320" r:id="rId13"/>
    <p:sldId id="321" r:id="rId14"/>
    <p:sldId id="316" r:id="rId15"/>
    <p:sldId id="315" r:id="rId16"/>
    <p:sldId id="282" r:id="rId17"/>
  </p:sldIdLst>
  <p:sldSz cx="9145588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74A49-A8A9-4E02-962F-76DF18530CB1}" v="11" dt="2020-02-24T17:45:3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896" y="60"/>
      </p:cViewPr>
      <p:guideLst>
        <p:guide orient="horz" pos="288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7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7E36C-12C9-46CE-9261-5481FBAFBA07}" type="datetimeFigureOut">
              <a:rPr lang="en-IN" smtClean="0"/>
              <a:pPr/>
              <a:t>24-02-2020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0DADB-DFE4-44F5-A3D9-E43DB5F8871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0DADB-DFE4-44F5-A3D9-E43DB5F8871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5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92" y="1828800"/>
            <a:ext cx="7853012" cy="24384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93" y="4304715"/>
            <a:ext cx="7856060" cy="23368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1219203"/>
            <a:ext cx="2057757" cy="6949017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1219203"/>
            <a:ext cx="6020845" cy="6949017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44" y="1755648"/>
            <a:ext cx="7773750" cy="1816608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444" y="3606220"/>
            <a:ext cx="7773750" cy="2012949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938784"/>
            <a:ext cx="8231029" cy="1524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2560113"/>
            <a:ext cx="4039301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2560113"/>
            <a:ext cx="4039301" cy="591312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938784"/>
            <a:ext cx="8231029" cy="1524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2473664"/>
            <a:ext cx="4040890" cy="879136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832" y="2479677"/>
            <a:ext cx="4042477" cy="873124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80" y="3352801"/>
            <a:ext cx="4040890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3352801"/>
            <a:ext cx="4042477" cy="512762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938784"/>
            <a:ext cx="8307242" cy="1524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919" y="685803"/>
            <a:ext cx="2743676" cy="154940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919" y="2235200"/>
            <a:ext cx="2743676" cy="6096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671" y="2235200"/>
            <a:ext cx="5112638" cy="6096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6303" y="1477436"/>
            <a:ext cx="5258713" cy="54864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5525" y="7146359"/>
            <a:ext cx="155475" cy="207264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06" y="1569330"/>
            <a:ext cx="2213232" cy="211016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06" y="3771713"/>
            <a:ext cx="2210184" cy="290576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8603" y="8475135"/>
            <a:ext cx="609706" cy="486833"/>
          </a:xfrm>
        </p:spPr>
        <p:txBody>
          <a:bodyPr/>
          <a:lstStyle/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6399" y="1599356"/>
            <a:ext cx="4618522" cy="524256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7" y="7755468"/>
            <a:ext cx="9164642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2262" y="8293101"/>
            <a:ext cx="4763327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7" y="-9525"/>
            <a:ext cx="9164642" cy="13885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2262" y="-9525"/>
            <a:ext cx="4763327" cy="850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80" y="938784"/>
            <a:ext cx="8231029" cy="1524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80" y="2580640"/>
            <a:ext cx="8231029" cy="5852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79" y="8475135"/>
            <a:ext cx="2133971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2F5687-8481-41A5-988D-9F4AB4ECB85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463" y="8475135"/>
            <a:ext cx="3353382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6176" y="8475135"/>
            <a:ext cx="762132" cy="48683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958ED3-0EB7-43AF-BFEE-8E0514082A2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20" y="269877"/>
            <a:ext cx="9182142" cy="865632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tu-logo-compresse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28373" y="653494"/>
            <a:ext cx="1154127" cy="1370287"/>
          </a:xfrm>
          <a:prstGeom prst="rect">
            <a:avLst/>
          </a:prstGeom>
        </p:spPr>
      </p:pic>
      <p:pic>
        <p:nvPicPr>
          <p:cNvPr id="13" name="Picture 12" descr="se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3088" y="6969370"/>
            <a:ext cx="1219412" cy="101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"/>
            <a:ext cx="9145588" cy="966554"/>
          </a:xfrm>
          <a:prstGeom prst="rect">
            <a:avLst/>
          </a:prstGeom>
          <a:noFill/>
        </p:spPr>
        <p:txBody>
          <a:bodyPr wrap="square" lIns="73285" tIns="36643" rIns="73285" bIns="36643" rtlCol="0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VISVESVARAYA TECHNOLOGICAL UNIVERSITY, BELAGAVI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Belgaum-590 014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038295"/>
            <a:ext cx="9145588" cy="4352096"/>
          </a:xfrm>
          <a:prstGeom prst="rect">
            <a:avLst/>
          </a:prstGeom>
          <a:noFill/>
        </p:spPr>
        <p:txBody>
          <a:bodyPr wrap="square" lIns="73285" tIns="36643" rIns="73285" bIns="36643" rtlCol="0" anchor="t">
            <a:spAutoFit/>
          </a:bodyPr>
          <a:lstStyle/>
          <a:p>
            <a:pPr algn="ctr"/>
            <a:r>
              <a:rPr lang="en-IN" sz="2000" b="1" dirty="0">
                <a:latin typeface="Times New Roman"/>
                <a:cs typeface="Times New Roman"/>
              </a:rPr>
              <a:t>Project Presentation submitted in partial fulfilment of requirement for                  final semester 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BACHELOR OF ENGINEERING IN </a:t>
            </a:r>
          </a:p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COMPUTER SCIENCE AND ENGINEERING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ANUSHA.C.V                  PADMINI P               SANIKUMA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SANDEEP GUPTA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(1SP16CS021)         (1SP15CS061)                (1SP16CS081)         (1SP16CS085)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UNDER THE GUIDANCE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of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Mrs RAMYA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Professor, Department of CSE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7848603"/>
            <a:ext cx="9145588" cy="1582107"/>
          </a:xfrm>
          <a:prstGeom prst="rect">
            <a:avLst/>
          </a:prstGeom>
          <a:noFill/>
        </p:spPr>
        <p:txBody>
          <a:bodyPr wrap="square" lIns="73285" tIns="36643" rIns="73285" bIns="36643" rtlCol="0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S.E.A.COLLEGE OF ENGINEERING AND TECHNOLOGY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BENGLURU-560049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2019-2020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2310135"/>
            <a:ext cx="9145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OBJECT DETECTION USING CONVOLUTION NEURAL NETWORK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42" y="1940803"/>
            <a:ext cx="9145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 Presentation of Project</a:t>
            </a:r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7926176" y="8475138"/>
            <a:ext cx="762132" cy="486835"/>
          </a:xfrm>
        </p:spPr>
        <p:txBody>
          <a:bodyPr/>
          <a:lstStyle/>
          <a:p>
            <a:r>
              <a:rPr lang="en-US" dirty="0"/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322" y="2590800"/>
            <a:ext cx="8363987" cy="6301679"/>
          </a:xfrm>
        </p:spPr>
        <p:txBody>
          <a:bodyPr>
            <a:normAutofit/>
          </a:bodyPr>
          <a:lstStyle/>
          <a:p>
            <a:r>
              <a:rPr lang="en-US" sz="2800" dirty="0"/>
              <a:t>A CNN consists of a lot of layers. </a:t>
            </a:r>
          </a:p>
          <a:p>
            <a:r>
              <a:rPr lang="en-US" sz="2800" dirty="0"/>
              <a:t>These layers when used repeatedly lead to a formation of a Deep Neural Network. </a:t>
            </a:r>
          </a:p>
          <a:p>
            <a:r>
              <a:rPr lang="en-US" sz="2800" dirty="0"/>
              <a:t>Three main types of layers used to build a CNN are: </a:t>
            </a:r>
            <a:endParaRPr lang="en-IN" sz="2000" dirty="0"/>
          </a:p>
          <a:p>
            <a:pPr marL="880110" lvl="1" indent="-514350">
              <a:lnSpc>
                <a:spcPct val="110000"/>
              </a:lnSpc>
              <a:buSzPct val="110000"/>
              <a:buFont typeface="+mj-lt"/>
              <a:buAutoNum type="arabicParenR"/>
            </a:pPr>
            <a:r>
              <a:rPr lang="en-US" sz="2800" dirty="0"/>
              <a:t>Input: This layer holds the raw pixel values of image.</a:t>
            </a:r>
            <a:endParaRPr lang="en-IN" sz="2800" dirty="0"/>
          </a:p>
          <a:p>
            <a:pPr marL="880110" lvl="1" indent="-514350">
              <a:buFont typeface="+mj-lt"/>
              <a:buAutoNum type="arabicParenR"/>
            </a:pPr>
            <a:r>
              <a:rPr lang="en-US" sz="2800" dirty="0"/>
              <a:t>Convolutional Layer: This layer gets the results of the neuron layer that is connected to the input regions. We define the number of filters to be used in this layer. </a:t>
            </a:r>
          </a:p>
          <a:p>
            <a:pPr marL="914400" lvl="3" indent="0">
              <a:buNone/>
            </a:pPr>
            <a:r>
              <a:rPr lang="en-US" sz="2800" dirty="0"/>
              <a:t>Each filter may be a 5x5 window that slider over the input data and gets the pixel with the maximum intensity as the output. </a:t>
            </a:r>
            <a:endParaRPr lang="en-IN" sz="1800" dirty="0"/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457994" y="1143000"/>
            <a:ext cx="7620713" cy="1219200"/>
          </a:xfrm>
        </p:spPr>
        <p:txBody>
          <a:bodyPr>
            <a:normAutofit fontScale="90000"/>
          </a:bodyPr>
          <a:lstStyle/>
          <a:p>
            <a:r>
              <a:rPr lang="en-US" dirty="0"/>
              <a:t>Layers of Convolutional Neural Network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1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524000"/>
            <a:ext cx="8687594" cy="7368479"/>
          </a:xfrm>
        </p:spPr>
        <p:txBody>
          <a:bodyPr>
            <a:normAutofit/>
          </a:bodyPr>
          <a:lstStyle/>
          <a:p>
            <a:pPr marL="880110" lvl="1" indent="-514350">
              <a:buSzPct val="110000"/>
              <a:buFont typeface="+mj-lt"/>
              <a:buAutoNum type="arabicParenR" startAt="3"/>
            </a:pPr>
            <a:r>
              <a:rPr lang="en-US" sz="2800" dirty="0"/>
              <a:t>Rectified Linear Unit [ReLU] Layer: -</a:t>
            </a:r>
          </a:p>
          <a:p>
            <a:pPr marL="914400" lvl="3" indent="0">
              <a:buSzPct val="110000"/>
              <a:buNone/>
            </a:pPr>
            <a:r>
              <a:rPr lang="en-US" sz="2800" dirty="0"/>
              <a:t>This layer applies an element wise activation function on the image data.</a:t>
            </a:r>
          </a:p>
          <a:p>
            <a:pPr marL="914400" lvl="3" indent="0">
              <a:buSzPct val="110000"/>
              <a:buNone/>
            </a:pPr>
            <a:r>
              <a:rPr lang="en-US" sz="2800" dirty="0"/>
              <a:t>We know that a CNN uses back propagation. </a:t>
            </a:r>
          </a:p>
          <a:p>
            <a:pPr marL="914400" lvl="3" indent="0">
              <a:buSzPct val="110000"/>
              <a:buNone/>
            </a:pPr>
            <a:r>
              <a:rPr lang="en-US" sz="2800" dirty="0"/>
              <a:t>So in order to retain the same values of the pixels and not being changed by the back propagation, we apply the ReLU function.</a:t>
            </a:r>
          </a:p>
          <a:p>
            <a:pPr marL="880110" lvl="1" indent="-514350">
              <a:buFont typeface="+mj-lt"/>
              <a:buAutoNum type="arabicParenR" startAt="3"/>
            </a:pPr>
            <a:r>
              <a:rPr lang="en-US" sz="2800" dirty="0"/>
              <a:t>Pooling Layer: -</a:t>
            </a:r>
          </a:p>
          <a:p>
            <a:pPr marL="914400" lvl="3" indent="0">
              <a:buNone/>
            </a:pPr>
            <a:r>
              <a:rPr lang="en-US" sz="2800" dirty="0"/>
              <a:t>This layer perform a down-sampling operation along the spatial dimensions (width, height), resulting in volume. </a:t>
            </a:r>
            <a:endParaRPr lang="en-IN" sz="2800" dirty="0"/>
          </a:p>
          <a:p>
            <a:pPr marL="880110" lvl="1" indent="-514350">
              <a:buFont typeface="+mj-lt"/>
              <a:buAutoNum type="arabicParenR" startAt="3"/>
            </a:pPr>
            <a:r>
              <a:rPr lang="en-US" sz="2800" dirty="0"/>
              <a:t>Fully Connected Layer: This layers is used to compute the score classes i.e. which class has the maximum score corresponding to the input images.</a:t>
            </a:r>
            <a:endParaRPr lang="en-IN" sz="2800" dirty="0"/>
          </a:p>
          <a:p>
            <a:pPr marL="880110" lvl="1" indent="-514350">
              <a:buFont typeface="+mj-lt"/>
              <a:buAutoNum type="arabicParenR" startAt="3"/>
            </a:pPr>
            <a:endParaRPr lang="en-US" sz="2800" dirty="0"/>
          </a:p>
          <a:p>
            <a:pPr marL="914400" lvl="3" indent="0">
              <a:buNone/>
            </a:pPr>
            <a:endParaRPr lang="en-IN" sz="1800" dirty="0"/>
          </a:p>
          <a:p>
            <a:pPr marL="365760" lvl="1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rot="10800000" flipV="1">
            <a:off x="457993" y="1143000"/>
            <a:ext cx="7620713" cy="1524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3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394" y="1045700"/>
            <a:ext cx="5181600" cy="1695452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u="sng" dirty="0"/>
              <a:t>BLOCK DIAGRAM</a:t>
            </a:r>
            <a:br>
              <a:rPr lang="en-IN" dirty="0"/>
            </a:b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1838438" y="2514600"/>
            <a:ext cx="2590800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Pre-processing </a:t>
            </a:r>
            <a:endParaRPr lang="en-IN" dirty="0"/>
          </a:p>
          <a:p>
            <a:pPr algn="ctr"/>
            <a:r>
              <a:rPr lang="en-US" b="1" dirty="0"/>
              <a:t>For Images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0" y="3005872"/>
            <a:ext cx="1788378" cy="53260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-37301" y="27411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j-lt"/>
              </a:rPr>
              <a:t>Loading Dataset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471761" y="3034284"/>
            <a:ext cx="2082234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4429238" y="2741152"/>
            <a:ext cx="24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 (Body)"/>
              </a:rPr>
              <a:t>Feature Extraction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553996" y="2514600"/>
            <a:ext cx="2514598" cy="1676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Comparison of trained images and live Images Captured. </a:t>
            </a:r>
            <a:endParaRPr lang="en-IN" dirty="0"/>
          </a:p>
        </p:txBody>
      </p:sp>
      <p:sp>
        <p:nvSpPr>
          <p:cNvPr id="34" name="Up Arrow 33"/>
          <p:cNvSpPr/>
          <p:nvPr/>
        </p:nvSpPr>
        <p:spPr>
          <a:xfrm>
            <a:off x="2829037" y="4258128"/>
            <a:ext cx="609600" cy="1400629"/>
          </a:xfrm>
          <a:prstGeom prst="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1838438" y="5725885"/>
            <a:ext cx="2590799" cy="16655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 learning algorithms</a:t>
            </a:r>
            <a:endParaRPr lang="en-IN" dirty="0"/>
          </a:p>
          <a:p>
            <a:pPr algn="ctr"/>
            <a:r>
              <a:rPr lang="en-US" b="1" dirty="0"/>
              <a:t>CNN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277394" y="48691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Images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7568979" y="4352063"/>
            <a:ext cx="484632" cy="97840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7392194" y="537620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8976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71600"/>
            <a:ext cx="8231029" cy="864096"/>
          </a:xfrm>
        </p:spPr>
        <p:txBody>
          <a:bodyPr/>
          <a:lstStyle/>
          <a:p>
            <a:r>
              <a:rPr lang="en-IN" b="1" dirty="0"/>
              <a:t>         System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94" y="1981200"/>
            <a:ext cx="8231029" cy="5852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Hardware Requirements:</a:t>
            </a:r>
            <a:endParaRPr lang="en-US" sz="2400" dirty="0"/>
          </a:p>
          <a:p>
            <a:pPr lvl="0"/>
            <a:r>
              <a:rPr lang="en-US" sz="2400" dirty="0">
                <a:latin typeface="Bookman Old Style" pitchFamily="18" charset="0"/>
              </a:rPr>
              <a:t>Processer: dual core</a:t>
            </a:r>
          </a:p>
          <a:p>
            <a:pPr lvl="0"/>
            <a:r>
              <a:rPr lang="en-US" sz="2400" dirty="0">
                <a:latin typeface="Bookman Old Style" pitchFamily="18" charset="0"/>
              </a:rPr>
              <a:t>Speed: 1.70 </a:t>
            </a:r>
            <a:r>
              <a:rPr lang="en-US" sz="2400" dirty="0" err="1">
                <a:latin typeface="Bookman Old Style" pitchFamily="18" charset="0"/>
              </a:rPr>
              <a:t>Ghz</a:t>
            </a:r>
            <a:r>
              <a:rPr lang="en-US" sz="2400" dirty="0">
                <a:latin typeface="Bookman Old Style" pitchFamily="18" charset="0"/>
              </a:rPr>
              <a:t> .</a:t>
            </a:r>
          </a:p>
          <a:p>
            <a:pPr lvl="0"/>
            <a:r>
              <a:rPr lang="en-US" sz="2400" dirty="0">
                <a:latin typeface="Bookman Old Style" pitchFamily="18" charset="0"/>
              </a:rPr>
              <a:t>Hard Disk : 500 GB.</a:t>
            </a:r>
          </a:p>
          <a:p>
            <a:pPr lvl="0"/>
            <a:r>
              <a:rPr lang="en-US" sz="2400" dirty="0">
                <a:latin typeface="Bookman Old Style" pitchFamily="18" charset="0"/>
              </a:rPr>
              <a:t>RAM	:8 GB(min)</a:t>
            </a:r>
          </a:p>
          <a:p>
            <a:pPr lvl="0"/>
            <a:r>
              <a:rPr lang="en-US" sz="2400" i="1" dirty="0">
                <a:latin typeface="Bookman Old Style" pitchFamily="18" charset="0"/>
              </a:rPr>
              <a:t>Any desktop / Laptop system with above configuration or higher level</a:t>
            </a:r>
            <a:endParaRPr lang="en-US" sz="2400" dirty="0">
              <a:latin typeface="Bookman Old Style" pitchFamily="18" charset="0"/>
            </a:endParaRPr>
          </a:p>
          <a:p>
            <a:pPr marL="0" indent="0">
              <a:buNone/>
            </a:pPr>
            <a:r>
              <a:rPr lang="en-US" sz="2400" b="1" dirty="0"/>
              <a:t>Software</a:t>
            </a:r>
            <a:r>
              <a:rPr lang="en-IN" sz="2400" b="1" dirty="0"/>
              <a:t> Requirements: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Operating system : Windows8, 10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Language : Python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: Anaconda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 :	Jupyter Notebook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Database : SqLite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976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395" y="228600"/>
            <a:ext cx="4191000" cy="15240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94" y="2057400"/>
            <a:ext cx="8231029" cy="6858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conclusion, there are many opportunities regarding Object Detection.</a:t>
            </a:r>
          </a:p>
          <a:p>
            <a:r>
              <a:rPr lang="en-IN" dirty="0"/>
              <a:t>Both in unseen applications and in new methods for pushing state of the arts results.</a:t>
            </a:r>
          </a:p>
          <a:p>
            <a:r>
              <a:rPr lang="en-IN" dirty="0"/>
              <a:t>In this paper , a review of different approaches is presented to convey the work done for object detection using CNN.</a:t>
            </a:r>
          </a:p>
          <a:p>
            <a:r>
              <a:rPr lang="en-IN" dirty="0"/>
              <a:t>It is clear from study that some issues are still open problems and need intense research.</a:t>
            </a:r>
          </a:p>
          <a:p>
            <a:r>
              <a:rPr lang="en-IN" dirty="0"/>
              <a:t>Some of the issues discussed are artificial and avoidable.</a:t>
            </a:r>
          </a:p>
          <a:p>
            <a:r>
              <a:rPr lang="en-IN" dirty="0"/>
              <a:t>Few solutions of these problems are suggested in this Review.</a:t>
            </a:r>
          </a:p>
          <a:p>
            <a:r>
              <a:rPr lang="en-IN" dirty="0"/>
              <a:t>Even though this was just a general Overview of Object Detection</a:t>
            </a:r>
          </a:p>
          <a:p>
            <a:r>
              <a:rPr lang="en-IN" dirty="0"/>
              <a:t>We hope it gives you a basic understanding and a baseline for getting deeper knowledge .</a:t>
            </a:r>
          </a:p>
        </p:txBody>
      </p:sp>
    </p:spTree>
    <p:extLst>
      <p:ext uri="{BB962C8B-B14F-4D97-AF65-F5344CB8AC3E}">
        <p14:creationId xmlns:p14="http://schemas.microsoft.com/office/powerpoint/2010/main" val="37927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6394" y="304800"/>
            <a:ext cx="4344114" cy="15240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594" y="2209800"/>
            <a:ext cx="8839994" cy="6934200"/>
          </a:xfrm>
        </p:spPr>
        <p:txBody>
          <a:bodyPr>
            <a:normAutofit/>
          </a:bodyPr>
          <a:lstStyle/>
          <a:p>
            <a:pPr lvl="1"/>
            <a:r>
              <a:rPr lang="en-US" sz="2600" dirty="0" err="1"/>
              <a:t>Krizhevsky</a:t>
            </a:r>
            <a:r>
              <a:rPr lang="en-US" sz="2600" dirty="0"/>
              <a:t>, </a:t>
            </a:r>
            <a:r>
              <a:rPr lang="en-US" sz="2600" dirty="0" err="1"/>
              <a:t>I.Sutskever</a:t>
            </a:r>
            <a:r>
              <a:rPr lang="en-US" sz="2600" dirty="0"/>
              <a:t>, and </a:t>
            </a:r>
            <a:r>
              <a:rPr lang="en-US" sz="2600" dirty="0" err="1"/>
              <a:t>G.E.Hinton</a:t>
            </a:r>
            <a:r>
              <a:rPr lang="en-US" sz="2600" dirty="0"/>
              <a:t>, “</a:t>
            </a:r>
            <a:r>
              <a:rPr lang="en-US" sz="2600" dirty="0" err="1"/>
              <a:t>Imagenet</a:t>
            </a:r>
            <a:r>
              <a:rPr lang="en-US" sz="2600" dirty="0"/>
              <a:t> classification with deep </a:t>
            </a:r>
            <a:r>
              <a:rPr lang="en-US" sz="2600" dirty="0" err="1"/>
              <a:t>convolutional</a:t>
            </a:r>
            <a:r>
              <a:rPr lang="en-US" sz="2600" dirty="0"/>
              <a:t> neural networks,” in advances in neural information processing system,2012,pp.1097-1105.</a:t>
            </a:r>
          </a:p>
          <a:p>
            <a:pPr lvl="1"/>
            <a:r>
              <a:rPr lang="en-US" sz="2600" dirty="0" err="1"/>
              <a:t>C.Szegedy</a:t>
            </a:r>
            <a:r>
              <a:rPr lang="en-US" sz="2600" dirty="0"/>
              <a:t>, </a:t>
            </a:r>
            <a:r>
              <a:rPr lang="en-US" sz="2600" dirty="0" err="1"/>
              <a:t>A.Toshev</a:t>
            </a:r>
            <a:r>
              <a:rPr lang="en-US" sz="2600" dirty="0"/>
              <a:t>, and </a:t>
            </a:r>
            <a:r>
              <a:rPr lang="en-US" sz="2600" dirty="0" err="1"/>
              <a:t>D.Erhan</a:t>
            </a:r>
            <a:r>
              <a:rPr lang="en-US" sz="2600" dirty="0"/>
              <a:t>, “Deep neural networks for object detection,” in advances in neural information processing system 2013,pp.2553-2561</a:t>
            </a:r>
          </a:p>
          <a:p>
            <a:pPr lvl="1"/>
            <a:r>
              <a:rPr lang="en-US" sz="2600" dirty="0" err="1"/>
              <a:t>K.He</a:t>
            </a:r>
            <a:r>
              <a:rPr lang="en-US" sz="2600" dirty="0"/>
              <a:t>, </a:t>
            </a:r>
            <a:r>
              <a:rPr lang="en-US" sz="2600" dirty="0" err="1"/>
              <a:t>X.Zhang</a:t>
            </a:r>
            <a:r>
              <a:rPr lang="en-US" sz="2600" dirty="0"/>
              <a:t> ,</a:t>
            </a:r>
            <a:r>
              <a:rPr lang="en-US" sz="2600" dirty="0" err="1"/>
              <a:t>S.Ren</a:t>
            </a:r>
            <a:r>
              <a:rPr lang="en-US" sz="2600" dirty="0"/>
              <a:t> and </a:t>
            </a:r>
            <a:r>
              <a:rPr lang="en-US" sz="2600" dirty="0" err="1"/>
              <a:t>J.Sun</a:t>
            </a:r>
            <a:r>
              <a:rPr lang="en-US" sz="2600" dirty="0"/>
              <a:t>, “Spatial pyramid pooling in deep </a:t>
            </a:r>
            <a:r>
              <a:rPr lang="en-US" sz="2600" dirty="0" err="1"/>
              <a:t>convolutional</a:t>
            </a:r>
            <a:r>
              <a:rPr lang="en-US" sz="2600" dirty="0"/>
              <a:t> networks for visual recognition”, IEEE  Transactions on pattern analysis and machine intelligence, vol.37,pp.1904-1916,2015</a:t>
            </a:r>
            <a:r>
              <a:rPr lang="en-US" dirty="0"/>
              <a:t>.</a:t>
            </a:r>
          </a:p>
          <a:p>
            <a:pPr lvl="1"/>
            <a:r>
              <a:rPr lang="en-US" sz="2600" dirty="0" err="1"/>
              <a:t>P.Sermanet</a:t>
            </a:r>
            <a:r>
              <a:rPr lang="en-US" sz="2600" dirty="0"/>
              <a:t>, </a:t>
            </a:r>
            <a:r>
              <a:rPr lang="en-US" sz="2600" dirty="0" err="1"/>
              <a:t>D.Eigen</a:t>
            </a:r>
            <a:r>
              <a:rPr lang="en-US" sz="2600" dirty="0"/>
              <a:t>, </a:t>
            </a:r>
            <a:r>
              <a:rPr lang="en-US" sz="2600" dirty="0" err="1"/>
              <a:t>X.Zhang</a:t>
            </a:r>
            <a:r>
              <a:rPr lang="en-US" sz="2600" dirty="0"/>
              <a:t>, </a:t>
            </a:r>
            <a:r>
              <a:rPr lang="en-US" sz="2600" dirty="0" err="1"/>
              <a:t>M.Mathieu</a:t>
            </a:r>
            <a:r>
              <a:rPr lang="en-US" sz="2600" dirty="0"/>
              <a:t>, </a:t>
            </a:r>
            <a:r>
              <a:rPr lang="en-US" sz="2600" dirty="0" err="1"/>
              <a:t>R.Fergus</a:t>
            </a:r>
            <a:r>
              <a:rPr lang="en-US" sz="2600" dirty="0"/>
              <a:t>, and </a:t>
            </a:r>
            <a:r>
              <a:rPr lang="en-US" sz="2600" dirty="0" err="1"/>
              <a:t>Y.LeCun,”Overfeat</a:t>
            </a:r>
            <a:r>
              <a:rPr lang="en-US" sz="2600" dirty="0"/>
              <a:t>: Integrated </a:t>
            </a:r>
            <a:r>
              <a:rPr lang="en-US" sz="2600" dirty="0" err="1"/>
              <a:t>recognition,localization</a:t>
            </a:r>
            <a:r>
              <a:rPr lang="en-US" sz="2600" dirty="0"/>
              <a:t> and detection using </a:t>
            </a:r>
            <a:r>
              <a:rPr lang="en-US" sz="2600" dirty="0" err="1"/>
              <a:t>convolutional</a:t>
            </a:r>
            <a:r>
              <a:rPr lang="en-US" sz="2600" dirty="0"/>
              <a:t> networks”, in International conference on learning representations,2013,pp.1312-6229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16514"/>
            <a:ext cx="9145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142976"/>
            <a:ext cx="9145588" cy="70787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919" y="2401203"/>
            <a:ext cx="7849963" cy="2985421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Proposed  system</a:t>
            </a:r>
            <a:r>
              <a:rPr lang="en-US" sz="2800" dirty="0"/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marL="457146" indent="-457146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146" indent="-457146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10" y="1757585"/>
            <a:ext cx="8712968" cy="6232463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IN" sz="2800" b="1" dirty="0">
                <a:cs typeface="Times New Roman" pitchFamily="18" charset="0"/>
              </a:rPr>
              <a:t>    </a:t>
            </a:r>
            <a:endParaRPr lang="en-IN" sz="2000" b="1" dirty="0">
              <a:cs typeface="Times New Roman" pitchFamily="18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</a:pPr>
            <a:endParaRPr lang="en-IN" sz="2000" dirty="0"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600" dirty="0">
                <a:latin typeface="Constantia (Body)"/>
                <a:cs typeface="Times New Roman" panose="02020603050405020304" pitchFamily="18" charset="0"/>
              </a:rPr>
              <a:t>To recognize on object ,for a human ,is an easy task but for machines, to perform the same task with same efficiency is a complex task 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600" dirty="0">
                <a:latin typeface="Constantia (Body)"/>
                <a:cs typeface="Times New Roman" panose="02020603050405020304" pitchFamily="18" charset="0"/>
              </a:rPr>
              <a:t>For computer  system ,images are set of numeric values that have no meaning in itself. 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600" dirty="0">
                <a:latin typeface="Constantia (Body)"/>
                <a:cs typeface="Times New Roman" panose="02020603050405020304" pitchFamily="18" charset="0"/>
              </a:rPr>
              <a:t>To make these numbers useful ,diverse techniques have proposed with deep learning.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IN" sz="2600" dirty="0">
                <a:latin typeface="Constantia (Body)"/>
                <a:cs typeface="Times New Roman" panose="02020603050405020304" pitchFamily="18" charset="0"/>
              </a:rPr>
              <a:t>Convolutional Neural Network (CNN) has been observed widely successful method.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38" y="1403648"/>
            <a:ext cx="9145588" cy="707874"/>
          </a:xfrm>
          <a:prstGeom prst="rect">
            <a:avLst/>
          </a:prstGeom>
          <a:noFill/>
        </p:spPr>
        <p:txBody>
          <a:bodyPr wrap="square" lIns="91429" tIns="45714" rIns="91429" bIns="45714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4944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785" y="842266"/>
            <a:ext cx="8231029" cy="685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218" y="1185166"/>
            <a:ext cx="8794774" cy="7192433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Constantia (Body)"/>
                <a:cs typeface="Times New Roman" pitchFamily="18" charset="0"/>
              </a:rPr>
              <a:t>“Image net classification with deep convolutional neural networks”</a:t>
            </a:r>
          </a:p>
          <a:p>
            <a:pPr marL="457200" indent="-457200">
              <a:buNone/>
            </a:pPr>
            <a:r>
              <a:rPr lang="en-IN" sz="2400" dirty="0">
                <a:latin typeface="Constantia (Body)"/>
                <a:cs typeface="Times New Roman" pitchFamily="18" charset="0"/>
              </a:rPr>
              <a:t>    	Authors: Krizhevsky , I.Sutskever , and G.E. Hinton</a:t>
            </a:r>
          </a:p>
          <a:p>
            <a:pPr marL="457200" indent="-457200">
              <a:buNone/>
            </a:pPr>
            <a:r>
              <a:rPr lang="en-IN" sz="2400" dirty="0">
                <a:latin typeface="Constantia (Body)"/>
                <a:cs typeface="Times New Roman" pitchFamily="18" charset="0"/>
              </a:rPr>
              <a:t>      Year: 2012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 This paper proposed a technique using Convolution Neural Network(CNN) to detect classification from natural images.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The proposed network architecture used five convolution layers.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Their major contribution was reducing overfitting problem, that occurs due to less training examples or less training time.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 This model proved as base model for further research.</a:t>
            </a:r>
          </a:p>
          <a:p>
            <a:pPr marL="457200" indent="-457200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400" dirty="0">
              <a:latin typeface="Constantia (Body)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>
                <a:latin typeface="Constantia (Body)"/>
                <a:cs typeface="Times New Roman" pitchFamily="18" charset="0"/>
              </a:rPr>
              <a:t>	</a:t>
            </a:r>
            <a:endParaRPr lang="en-US" sz="2400" b="1" dirty="0">
              <a:latin typeface="Constantia (Body)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DF5-38E5-44CA-9980-5BC0826D80A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16" y="1769535"/>
            <a:ext cx="8522006" cy="6978929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2"/>
            </a:pPr>
            <a:r>
              <a:rPr lang="en-IN" sz="2400" b="1" dirty="0"/>
              <a:t>“Deep neural networks for object detection”</a:t>
            </a:r>
          </a:p>
          <a:p>
            <a:pPr marL="0" indent="0">
              <a:buNone/>
            </a:pPr>
            <a:r>
              <a:rPr lang="en-IN" sz="2400" dirty="0"/>
              <a:t>       Authors: C. Szegedy, A. Toshev and D. Erhan</a:t>
            </a:r>
          </a:p>
          <a:p>
            <a:pPr marL="457200" indent="-457200">
              <a:buNone/>
            </a:pPr>
            <a:r>
              <a:rPr lang="en-IN" sz="2400" dirty="0">
                <a:cs typeface="Times New Roman" pitchFamily="18" charset="0"/>
              </a:rPr>
              <a:t>      Year: 2013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This introduced a framework to address the problem of classifying in object with location estimation 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That is still a challenging task in object detection domain.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proposed model detects multiple instances of object in a single image.</a:t>
            </a:r>
          </a:p>
          <a:p>
            <a:pPr marL="457200" indent="-45720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DF5-38E5-44CA-9980-5BC0826D80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16" y="1769535"/>
            <a:ext cx="8522006" cy="6705600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3"/>
            </a:pPr>
            <a:r>
              <a:rPr lang="en-IN" sz="2400" b="1" dirty="0"/>
              <a:t>“Spatial Pyramid Pooling in Deep convolution Network for visual recognition”</a:t>
            </a:r>
          </a:p>
          <a:p>
            <a:pPr marL="0" indent="0">
              <a:buNone/>
            </a:pPr>
            <a:r>
              <a:rPr lang="en-IN" sz="2400" b="1" dirty="0"/>
              <a:t>      </a:t>
            </a:r>
            <a:r>
              <a:rPr lang="en-IN" sz="2400" dirty="0"/>
              <a:t>Authors: K. He,X. Zhang, S. Ren and J. Sun </a:t>
            </a:r>
          </a:p>
          <a:p>
            <a:pPr marL="0" lvl="0" indent="0">
              <a:buNone/>
            </a:pPr>
            <a:r>
              <a:rPr lang="en-IN" sz="2400" dirty="0"/>
              <a:t>      Year: 2015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/>
              <a:t>They identified the problem of CNN in training large amount of data in the network.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So they used Rectified Linear unit (ReLU) using RCNN as base for object detection.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But it could be achieved using a limited set of training examples.</a:t>
            </a:r>
          </a:p>
          <a:p>
            <a:pPr marL="457200" indent="-45720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DF5-38E5-44CA-9980-5BC0826D80A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16" y="1769535"/>
            <a:ext cx="8522006" cy="6978929"/>
          </a:xfrm>
        </p:spPr>
        <p:txBody>
          <a:bodyPr>
            <a:noAutofit/>
          </a:bodyPr>
          <a:lstStyle/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en-IN" sz="2400" b="1" dirty="0">
                <a:latin typeface="Constantia (Body)"/>
              </a:rPr>
              <a:t>“Overfeat: Integrated recognition, Localization and Detection Using Convolution Networks”</a:t>
            </a:r>
          </a:p>
          <a:p>
            <a:pPr marL="457200" indent="-457200">
              <a:buNone/>
            </a:pPr>
            <a:r>
              <a:rPr lang="en-IN" sz="2400" dirty="0">
                <a:latin typeface="Constantia (Body)"/>
              </a:rPr>
              <a:t>      Authors: P. Sermanent, D. Eigen, X.Zhang, M. Mathieu,R.       Fergus and Y. LeCun.</a:t>
            </a:r>
            <a:r>
              <a:rPr lang="en-IN" sz="2400" dirty="0">
                <a:latin typeface="Constantia (Body)"/>
                <a:cs typeface="Times New Roman" pitchFamily="18" charset="0"/>
              </a:rPr>
              <a:t>      </a:t>
            </a:r>
          </a:p>
          <a:p>
            <a:pPr marL="457200" indent="-457200">
              <a:buNone/>
            </a:pPr>
            <a:r>
              <a:rPr lang="en-IN" sz="2400" dirty="0">
                <a:latin typeface="Constantia (Body)"/>
                <a:cs typeface="Times New Roman" pitchFamily="18" charset="0"/>
              </a:rPr>
              <a:t>     Year: 2013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 It proposed a model that integrate multiple tasks of object detection on a single network simultaneously.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Before this model, all tasks were performed of different networks.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Constantia (Body)"/>
                <a:cs typeface="Times New Roman" pitchFamily="18" charset="0"/>
              </a:rPr>
              <a:t>This model used ImageNet and Pascal VOC 2012 datasets for testing and training.</a:t>
            </a:r>
          </a:p>
          <a:p>
            <a:pPr marL="457200" indent="-457200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4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IN" sz="2000" dirty="0">
              <a:latin typeface="Constantia (Body)"/>
              <a:cs typeface="Times New Roman" pitchFamily="18" charset="0"/>
            </a:endParaRPr>
          </a:p>
          <a:p>
            <a:pPr marL="457200" indent="-457200" algn="just">
              <a:buNone/>
            </a:pPr>
            <a:endParaRPr lang="en-US" sz="2000" dirty="0">
              <a:latin typeface="Constantia (Body)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000" dirty="0">
                <a:latin typeface="Constantia (Body)"/>
                <a:cs typeface="Times New Roman" pitchFamily="18" charset="0"/>
              </a:rPr>
              <a:t>	</a:t>
            </a:r>
            <a:endParaRPr lang="en-US" sz="2000" b="1" dirty="0">
              <a:latin typeface="Constantia (Body)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8DF5-38E5-44CA-9980-5BC0826D80A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3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394" y="838200"/>
            <a:ext cx="5943600" cy="1524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US" dirty="0"/>
              <a:t>PROPOSED SYSTEM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322" y="2051720"/>
            <a:ext cx="8363987" cy="6840760"/>
          </a:xfrm>
        </p:spPr>
        <p:txBody>
          <a:bodyPr>
            <a:normAutofit/>
          </a:bodyPr>
          <a:lstStyle/>
          <a:p>
            <a:r>
              <a:rPr lang="en-US" dirty="0"/>
              <a:t>For image recognition using Deep Neural Networks.</a:t>
            </a:r>
          </a:p>
          <a:p>
            <a:r>
              <a:rPr lang="en-US" dirty="0"/>
              <a:t>We are using multi-layer Deep Convolutional Neural Network [CNN]. </a:t>
            </a:r>
          </a:p>
          <a:p>
            <a:r>
              <a:rPr lang="en-US" dirty="0"/>
              <a:t>We have also used two different tools, Keras + Theano and Tensor flow by Google to show the working accuracy of Deep Neural Network. </a:t>
            </a:r>
          </a:p>
          <a:p>
            <a:r>
              <a:rPr lang="en-US" dirty="0"/>
              <a:t>A Convolutional Neural Network (CNN) is a type of feed forward Artificial Neural Network in which the connectivity pattern between its neurons is inspired by the organization of the animal visual cortex. </a:t>
            </a:r>
          </a:p>
          <a:p>
            <a:r>
              <a:rPr lang="en-US" dirty="0"/>
              <a:t>Convolutional Neural Networks consist of neurons that have learnable weights and biases.</a:t>
            </a:r>
          </a:p>
          <a:p>
            <a:r>
              <a:rPr lang="en-US" dirty="0"/>
              <a:t> Each neuron receives some input, performs a dot product and optionally follows it with a non-linearity.</a:t>
            </a:r>
            <a:endParaRPr lang="en-IN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5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4322" y="2051720"/>
            <a:ext cx="8363987" cy="684076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3600" u="sng" dirty="0"/>
              <a:t>Advantages</a:t>
            </a:r>
            <a:r>
              <a:rPr lang="en-US" sz="3600" dirty="0"/>
              <a:t> 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Only trained images will be detected.</a:t>
            </a:r>
            <a:endParaRPr lang="en-IN" dirty="0"/>
          </a:p>
          <a:p>
            <a:pPr lvl="0"/>
            <a:r>
              <a:rPr lang="en-US" dirty="0"/>
              <a:t>Accuracy will be high (only trained images).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5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2980</TotalTime>
  <Words>1030</Words>
  <Application>Microsoft Office PowerPoint</Application>
  <PresentationFormat>Custom</PresentationFormat>
  <Paragraphs>260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PowerPoint Presentation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 PROPOSED SYSTEM </vt:lpstr>
      <vt:lpstr>PowerPoint Presentation</vt:lpstr>
      <vt:lpstr>Layers of Convolutional Neural Network </vt:lpstr>
      <vt:lpstr>PowerPoint Presentation</vt:lpstr>
      <vt:lpstr> BLOCK DIAGRAM </vt:lpstr>
      <vt:lpstr>         System Requirement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sandeep gupta</cp:lastModifiedBy>
  <cp:revision>167</cp:revision>
  <dcterms:created xsi:type="dcterms:W3CDTF">2019-04-04T06:53:48Z</dcterms:created>
  <dcterms:modified xsi:type="dcterms:W3CDTF">2020-02-24T17:53:00Z</dcterms:modified>
</cp:coreProperties>
</file>