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3aa675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a63aa6758e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3aa675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63aa6758e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3aa675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a63aa6758e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3aa675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a63aa6758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63aa675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a63aa6758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3aa67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a63aa6758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63aa675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a63aa6758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63aa675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a63aa6758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63aa675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63aa6758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3aa6758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a63aa6758e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3aa675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a63aa6758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2875" l="0" r="0" t="2875"/>
          <a:stretch/>
        </p:blipFill>
        <p:spPr>
          <a:xfrm>
            <a:off x="6152018" y="-67236"/>
            <a:ext cx="4932281" cy="6973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057641" y="-94129"/>
            <a:ext cx="1268052" cy="6973083"/>
          </a:xfrm>
          <a:prstGeom prst="rect">
            <a:avLst/>
          </a:prstGeom>
          <a:solidFill>
            <a:srgbClr val="FC68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49384" y="4415481"/>
            <a:ext cx="54211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349384" y="4927101"/>
            <a:ext cx="54211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8959" y="145901"/>
            <a:ext cx="601912" cy="2299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344981" y="889478"/>
            <a:ext cx="5421167" cy="260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7954" lvl="0" marL="457200" marR="0" rtl="0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Noto Sans Symbols"/>
              <a:buChar char="▪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4045" lvl="2" marL="1371600" marR="0" rtl="0" algn="l">
              <a:spcBef>
                <a:spcPts val="427"/>
              </a:spcBef>
              <a:spcAft>
                <a:spcPts val="0"/>
              </a:spcAft>
              <a:buClr>
                <a:srgbClr val="E46102"/>
              </a:buClr>
              <a:buSzPts val="2133"/>
              <a:buFont typeface="Noto Sans Symbols"/>
              <a:buChar char="▪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154" lvl="3" marL="1828800" marR="0" rtl="0" algn="l">
              <a:spcBef>
                <a:spcPts val="373"/>
              </a:spcBef>
              <a:spcAft>
                <a:spcPts val="0"/>
              </a:spcAft>
              <a:buClr>
                <a:srgbClr val="D95E00"/>
              </a:buClr>
              <a:buSzPts val="1867"/>
              <a:buFont typeface="NTR"/>
              <a:buChar char="&gt;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93"/>
              </a:spcBef>
              <a:spcAft>
                <a:spcPts val="0"/>
              </a:spcAft>
              <a:buClr>
                <a:srgbClr val="D95E00"/>
              </a:buClr>
              <a:buSzPts val="1467"/>
              <a:buFont typeface="NTR"/>
              <a:buNone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67"/>
              </a:spcBef>
              <a:spcAft>
                <a:spcPts val="0"/>
              </a:spcAft>
              <a:buClr>
                <a:srgbClr val="D95E00"/>
              </a:buClr>
              <a:buSzPts val="1333"/>
              <a:buFont typeface="Noto Sans Symbols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272085" y="512494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3"/>
          <p:cNvCxnSpPr/>
          <p:nvPr/>
        </p:nvCxnSpPr>
        <p:spPr>
          <a:xfrm>
            <a:off x="3376635" y="512494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type="title"/>
          </p:nvPr>
        </p:nvSpPr>
        <p:spPr>
          <a:xfrm>
            <a:off x="272085" y="984154"/>
            <a:ext cx="3607765" cy="4525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b="1" i="0" sz="42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spcBef>
                <a:spcPts val="533"/>
              </a:spcBef>
              <a:spcAft>
                <a:spcPts val="0"/>
              </a:spcAft>
              <a:buClr>
                <a:srgbClr val="E46102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4045" lvl="3" marL="1828800" marR="0" rtl="0" algn="l">
              <a:spcBef>
                <a:spcPts val="427"/>
              </a:spcBef>
              <a:spcAft>
                <a:spcPts val="0"/>
              </a:spcAft>
              <a:buClr>
                <a:srgbClr val="D95E00"/>
              </a:buClr>
              <a:buSzPts val="2133"/>
              <a:buFont typeface="NTR"/>
              <a:buChar char="&gt;"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154" lvl="4" marL="2286000" marR="0" rtl="0" algn="l">
              <a:spcBef>
                <a:spcPts val="373"/>
              </a:spcBef>
              <a:spcAft>
                <a:spcPts val="0"/>
              </a:spcAft>
              <a:buClr>
                <a:srgbClr val="D95E00"/>
              </a:buClr>
              <a:buSzPts val="1867"/>
              <a:buFont typeface="Noto Sans Symbols"/>
              <a:buChar char="▪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3245" lvl="6" marL="3200400" marR="0" rtl="0" algn="l">
              <a:spcBef>
                <a:spcPts val="267"/>
              </a:spcBef>
              <a:spcAft>
                <a:spcPts val="0"/>
              </a:spcAft>
              <a:buClr>
                <a:srgbClr val="D95E00"/>
              </a:buClr>
              <a:buSzPts val="1333"/>
              <a:buFont typeface="Noto Sans Symbols"/>
              <a:buChar char="▪"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72085" y="958452"/>
            <a:ext cx="10355658" cy="69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  <a:defRPr b="1" i="0" sz="37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5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6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1" sz="42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264584" y="862676"/>
            <a:ext cx="3471333" cy="80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b="1" i="0" sz="426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272085" y="513091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8"/>
          <p:cNvCxnSpPr/>
          <p:nvPr/>
        </p:nvCxnSpPr>
        <p:spPr>
          <a:xfrm>
            <a:off x="3376635" y="513091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type="title"/>
          </p:nvPr>
        </p:nvSpPr>
        <p:spPr>
          <a:xfrm>
            <a:off x="272085" y="3987798"/>
            <a:ext cx="1158995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0"/>
              <a:buFont typeface="Arial"/>
              <a:buNone/>
              <a:defRPr b="1" i="0" sz="5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 End Slide">
  <p:cSld name="Section Header or End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9"/>
          <p:cNvCxnSpPr/>
          <p:nvPr/>
        </p:nvCxnSpPr>
        <p:spPr>
          <a:xfrm>
            <a:off x="272085" y="513091"/>
            <a:ext cx="267474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3376635" y="513091"/>
            <a:ext cx="848540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b="0" i="1" sz="4267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272085" y="4256023"/>
            <a:ext cx="11589952" cy="125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b="0" i="0" lang="en-US" sz="1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18566" y="304811"/>
            <a:ext cx="2258261" cy="134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95959" y="4566131"/>
            <a:ext cx="54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TEAM - 12</a:t>
            </a:r>
            <a:endParaRPr/>
          </a:p>
        </p:txBody>
      </p:sp>
      <p:sp>
        <p:nvSpPr>
          <p:cNvPr id="70" name="Google Shape;70;p10"/>
          <p:cNvSpPr txBox="1"/>
          <p:nvPr>
            <p:ph idx="3" type="body"/>
          </p:nvPr>
        </p:nvSpPr>
        <p:spPr>
          <a:xfrm>
            <a:off x="695950" y="5131024"/>
            <a:ext cx="53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Shravani Athkuri (sa3182)</a:t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617950" y="1660724"/>
            <a:ext cx="57900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sz="4400"/>
              <a:t>Predicting Therapy Needs in the Tech Community</a:t>
            </a:r>
            <a:endParaRPr sz="4400"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33125" y="777688"/>
            <a:ext cx="5421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3100"/>
              <a:t>CSCI 635: Final Project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838275" y="1663625"/>
            <a:ext cx="108009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The XGB Classifier emerges as the top-performing model, attaining an impressive accuracy of 82.47%. It excels in both precision 80.29% and recall 86.61%</a:t>
            </a:r>
            <a:endParaRPr sz="1800"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Outcomes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750" y="2572900"/>
            <a:ext cx="6344075" cy="3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Outcomes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-4821" t="0"/>
          <a:stretch/>
        </p:blipFill>
        <p:spPr>
          <a:xfrm>
            <a:off x="812125" y="2425500"/>
            <a:ext cx="9992248" cy="431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694500" y="1920700"/>
            <a:ext cx="8106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Confusion matrix representing the True and Predicted Labels for each model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Outcomes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75" y="2067900"/>
            <a:ext cx="6293576" cy="40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5" y="1989550"/>
            <a:ext cx="6660127" cy="404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694500" y="1920700"/>
            <a:ext cx="5967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Bar Graph Representing the accuracies of each model</a:t>
            </a:r>
            <a:endParaRPr sz="1600"/>
          </a:p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7371800" y="1848825"/>
            <a:ext cx="4574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/>
              <a:t>AUC ROC Curve for </a:t>
            </a:r>
            <a:r>
              <a:rPr lang="en-US" sz="1600"/>
              <a:t>each predictive model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694500" y="1920700"/>
            <a:ext cx="108009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Eliminate p</a:t>
            </a:r>
            <a:r>
              <a:rPr lang="en-US" sz="2400"/>
              <a:t>otential bias in survey during data collection.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Reduce Static and potentially incomplete nature of data.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Ensure Feature set encompass all influential factors.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Diversify data sources beyond surveys.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Implement natural language processing (NLP) techniques to extract richer insights.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Develop personalized interventions.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Establish continuous model evaluation and adaptation with change in factor at Tech </a:t>
            </a:r>
            <a:r>
              <a:rPr lang="en-US" sz="2400"/>
              <a:t>community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Future Improvements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087235" y="1845973"/>
            <a:ext cx="115899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Thank You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695550" y="1610575"/>
            <a:ext cx="99582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▪"/>
            </a:pPr>
            <a:r>
              <a:rPr lang="en-US" sz="2900"/>
              <a:t>Recognition of the pressing concern for mental health.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▪"/>
            </a:pPr>
            <a:r>
              <a:rPr lang="en-US" sz="2900"/>
              <a:t>Delve into complexities and predict therapy needs.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▪"/>
            </a:pPr>
            <a:r>
              <a:rPr lang="en-US" sz="2900"/>
              <a:t>Aiming to contribute insights for a healthier work environment.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▪"/>
            </a:pPr>
            <a:r>
              <a:rPr lang="en-US" sz="2900"/>
              <a:t>Rapid evolution in the tech industry impacts professionals' well-being.</a:t>
            </a:r>
            <a:endParaRPr sz="2900"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694500" y="967325"/>
            <a:ext cx="1036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776425" y="1840950"/>
            <a:ext cx="10222800" cy="4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Fast-paced tech industry and its impact on mental well-being.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Research focus on predicting mental health treatment needs.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Exploration of key factors: work environment, familial influences, awareness of resources, and demographic patterns.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C6800"/>
                </a:solidFill>
              </a:rPr>
              <a:t>Problem Statement: </a:t>
            </a:r>
            <a:r>
              <a:rPr lang="en-US" sz="2400"/>
              <a:t>Predicting mental health treatment needs in the tech industry by identifying the key features that impact mental health and building a predictive model.</a:t>
            </a:r>
            <a:endParaRPr sz="2400"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94500" y="2062450"/>
            <a:ext cx="54837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Business Understanding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Data Understanding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Data Preparation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Modeling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Evaluation Metrics</a:t>
            </a:r>
            <a:endParaRPr sz="3100"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675" y="1911825"/>
            <a:ext cx="5434849" cy="37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747650" y="2496625"/>
            <a:ext cx="5537700" cy="4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The OSMI real-time survey data from Tech Professionals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The dataset comprises of 1259 rows x 27 columns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The features primarily </a:t>
            </a:r>
            <a:r>
              <a:rPr lang="en-US" sz="2100"/>
              <a:t>include the demographic factors, mental well being programs, family background and work culture </a:t>
            </a:r>
            <a:endParaRPr sz="2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Data Understanding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025" y="1769950"/>
            <a:ext cx="5077051" cy="4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94500" y="1850125"/>
            <a:ext cx="56043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Data Cleaning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Handling Missing values and Null Values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Improving Data Quality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Age column has negative values and values greater than 100 which is in appropriate.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Gender Feature Standardization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-US" sz="2500"/>
              <a:t>Feature Selection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Data Preparation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100" y="1764300"/>
            <a:ext cx="1743249" cy="2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100" y="4298300"/>
            <a:ext cx="1743251" cy="2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5375" y="3053075"/>
            <a:ext cx="2122051" cy="338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782700" y="1529950"/>
            <a:ext cx="9274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Exploring the categorical values before and after optimization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588685" y="75567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Data Preparation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125" y="2291025"/>
            <a:ext cx="3914388" cy="388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8825" y="2181200"/>
            <a:ext cx="3448402" cy="378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50" y="2181200"/>
            <a:ext cx="3369050" cy="42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498625" y="2325225"/>
            <a:ext cx="42492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Label Encoding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Normalization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Understanding the </a:t>
            </a:r>
            <a:r>
              <a:rPr lang="en-US" sz="2700"/>
              <a:t>Correlation among features using heat map</a:t>
            </a:r>
            <a:r>
              <a:rPr lang="en-US" sz="2700"/>
              <a:t> </a:t>
            </a:r>
            <a:endParaRPr sz="2700"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597485" y="915602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Data Preparation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700" y="1526425"/>
            <a:ext cx="8849874" cy="4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694500" y="1885675"/>
            <a:ext cx="84060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Splitting the data</a:t>
            </a:r>
            <a:endParaRPr sz="2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Dependent feature - </a:t>
            </a:r>
            <a:r>
              <a:rPr lang="en-US" sz="1800"/>
              <a:t>treatment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Independent features - All other column apart from treatment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</a:t>
            </a:r>
            <a:r>
              <a:rPr lang="en-US" sz="1800"/>
              <a:t>rain and Test segments with a test size of 0.2</a:t>
            </a:r>
            <a:br>
              <a:rPr lang="en-US" sz="1800"/>
            </a:br>
            <a:br>
              <a:rPr lang="en-US" sz="1800"/>
            </a:br>
            <a:endParaRPr sz="18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2300"/>
              <a:t>Modelling Toolkit</a:t>
            </a:r>
            <a:endParaRPr sz="23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Logistic Regression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Decision Tree 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Random Forest Classifier 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K Neighbors Classifier 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GaussianNB 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AdaBoost Classifier 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XGBoost Classifier</a:t>
            </a:r>
            <a:endParaRPr b="1" sz="1800"/>
          </a:p>
          <a:p>
            <a:pPr indent="-101592" lvl="0" marL="30479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694510" y="967327"/>
            <a:ext cx="103557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</a:pPr>
            <a:r>
              <a:rPr lang="en-US"/>
              <a:t>Modeling and Evaluation Strategy</a:t>
            </a:r>
            <a:endParaRPr/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5934750" y="3563275"/>
            <a:ext cx="47259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-US" sz="1800"/>
              <a:t>Evaluation Metrics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Accuracy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Precision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Recall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Confusion Matrix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AUC ROC</a:t>
            </a:r>
            <a:endParaRPr b="1" sz="1800"/>
          </a:p>
          <a:p>
            <a:pPr indent="-101592" lvl="0" marL="30479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