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5373370" y="1873250"/>
            <a:ext cx="6033770" cy="956310"/>
          </a:xfrm>
        </p:spPr>
        <p:txBody>
          <a:bodyPr>
            <a:normAutofit fontScale="90000"/>
          </a:bodyPr>
          <a:p>
            <a:r>
              <a:rPr lang="de-DE" altLang="en-US" sz="4400">
                <a:latin typeface="Calibri" charset="0"/>
              </a:rPr>
              <a:t>WaLLe: </a:t>
            </a:r>
            <a:br>
              <a:rPr lang="de-DE" altLang="en-US" sz="4400">
                <a:latin typeface="Calibri" charset="0"/>
              </a:rPr>
            </a:br>
            <a:r>
              <a:rPr lang="de-DE" altLang="en-US" sz="4400">
                <a:latin typeface="Calibri" charset="0"/>
              </a:rPr>
              <a:t>Final Project AAMR</a:t>
            </a:r>
            <a:endParaRPr lang="de-DE" altLang="en-US" sz="4400">
              <a:latin typeface="Calibri" charset="0"/>
            </a:endParaRPr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5997575" y="3211830"/>
            <a:ext cx="4785360" cy="899160"/>
          </a:xfrm>
        </p:spPr>
        <p:txBody>
          <a:bodyPr/>
          <a:p>
            <a:r>
              <a:rPr lang="de-DE" altLang="en-US">
                <a:latin typeface="Calibri" charset="0"/>
              </a:rPr>
              <a:t>Sahil Arora </a:t>
            </a:r>
            <a:endParaRPr lang="de-DE" altLang="en-US">
              <a:latin typeface="Calibri" charset="0"/>
            </a:endParaRPr>
          </a:p>
          <a:p>
            <a:r>
              <a:rPr lang="de-DE" altLang="en-US">
                <a:latin typeface="Calibri" charset="0"/>
              </a:rPr>
              <a:t>32953</a:t>
            </a:r>
            <a:endParaRPr lang="de-DE" altLang="en-US">
              <a:latin typeface="Calibri" charset="0"/>
            </a:endParaRPr>
          </a:p>
        </p:txBody>
      </p:sp>
      <p:pic>
        <p:nvPicPr>
          <p:cNvPr id="6" name="Picture 5" descr="walle"/>
          <p:cNvPicPr>
            <a:picLocks noChangeAspect="true"/>
          </p:cNvPicPr>
          <p:nvPr/>
        </p:nvPicPr>
        <p:blipFill>
          <a:blip r:embed="rId1"/>
          <a:srcRect l="43087" t="13942" r="3801"/>
          <a:stretch>
            <a:fillRect/>
          </a:stretch>
        </p:blipFill>
        <p:spPr>
          <a:xfrm>
            <a:off x="904875" y="1232535"/>
            <a:ext cx="4051935" cy="4378960"/>
          </a:xfrm>
          <a:prstGeom prst="rect">
            <a:avLst/>
          </a:prstGeom>
        </p:spPr>
      </p:pic>
      <p:pic>
        <p:nvPicPr>
          <p:cNvPr id="4" name="Picture 3" descr="rwu_logo_hor-lila-cyan_rgb_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205" y="4840605"/>
            <a:ext cx="2831465" cy="9486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charset="0"/>
              </a:rPr>
              <a:t>Rough work</a:t>
            </a:r>
            <a:endParaRPr lang="de-DE" altLang="en-US">
              <a:latin typeface="Calibri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de-DE" altLang="en-US">
                <a:latin typeface="Calibri" charset="0"/>
              </a:rPr>
              <a:t>General intro in 2 lines</a:t>
            </a:r>
            <a:endParaRPr lang="de-DE" altLang="en-US">
              <a:latin typeface="Calibri" charset="0"/>
            </a:endParaRPr>
          </a:p>
          <a:p>
            <a:r>
              <a:rPr lang="de-DE" altLang="en-US">
                <a:latin typeface="Calibri" charset="0"/>
              </a:rPr>
              <a:t>360 rotation</a:t>
            </a:r>
            <a:endParaRPr lang="de-DE" altLang="en-US">
              <a:latin typeface="Calibri" charset="0"/>
            </a:endParaRPr>
          </a:p>
          <a:p>
            <a:r>
              <a:rPr lang="de-DE" altLang="en-US">
                <a:latin typeface="Calibri" charset="0"/>
              </a:rPr>
              <a:t>most profitable target</a:t>
            </a:r>
            <a:endParaRPr lang="de-DE" altLang="en-US">
              <a:latin typeface="Calibri" charset="0"/>
            </a:endParaRPr>
          </a:p>
          <a:p>
            <a:r>
              <a:rPr lang="de-DE" altLang="en-US">
                <a:latin typeface="Calibri" charset="0"/>
              </a:rPr>
              <a:t>if stuck then see where is space and move there</a:t>
            </a:r>
            <a:endParaRPr lang="de-DE" altLang="en-US">
              <a:latin typeface="Calibri" charset="0"/>
            </a:endParaRPr>
          </a:p>
          <a:p>
            <a:r>
              <a:rPr lang="de-DE" altLang="en-US">
                <a:latin typeface="Calibri" charset="0"/>
              </a:rPr>
              <a:t>retry for 4 times</a:t>
            </a:r>
            <a:endParaRPr lang="de-DE" altLang="en-US">
              <a:latin typeface="Calibri" charset="0"/>
            </a:endParaRPr>
          </a:p>
          <a:p>
            <a:r>
              <a:rPr lang="de-DE" altLang="en-US">
                <a:latin typeface="Calibri" charset="0"/>
              </a:rPr>
              <a:t>at end of program go home</a:t>
            </a:r>
            <a:endParaRPr lang="de-DE" alt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charset="0"/>
              </a:rPr>
              <a:t>How is Everything Working ?</a:t>
            </a:r>
            <a:endParaRPr lang="de-DE" altLang="en-US">
              <a:latin typeface="Calibri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de-DE" altLang="en-US">
                <a:latin typeface="Calibri" charset="0"/>
              </a:rPr>
              <a:t>Uses a Navigation Stack with </a:t>
            </a:r>
            <a:r>
              <a:rPr lang="de-DE" altLang="en-US" b="1" i="1">
                <a:latin typeface="Calibri" charset="0"/>
              </a:rPr>
              <a:t>/move_base</a:t>
            </a:r>
            <a:r>
              <a:rPr lang="de-DE" altLang="en-US" i="1">
                <a:latin typeface="Calibri" charset="0"/>
              </a:rPr>
              <a:t>, /</a:t>
            </a:r>
            <a:r>
              <a:rPr lang="de-DE" altLang="en-US" b="1" i="1">
                <a:latin typeface="Calibri" charset="0"/>
              </a:rPr>
              <a:t>amcl</a:t>
            </a:r>
            <a:r>
              <a:rPr lang="de-DE" altLang="en-US" i="1">
                <a:latin typeface="Calibri" charset="0"/>
              </a:rPr>
              <a:t>, </a:t>
            </a:r>
            <a:r>
              <a:rPr lang="de-DE" altLang="en-US" b="1" i="1">
                <a:latin typeface="Calibri" charset="0"/>
              </a:rPr>
              <a:t>/map_server</a:t>
            </a:r>
            <a:r>
              <a:rPr lang="de-DE" altLang="en-US">
                <a:latin typeface="Calibri" charset="0"/>
              </a:rPr>
              <a:t> nodes.</a:t>
            </a:r>
            <a:endParaRPr lang="de-DE" altLang="en-US">
              <a:latin typeface="Calibri" charset="0"/>
            </a:endParaRPr>
          </a:p>
          <a:p>
            <a:r>
              <a:rPr lang="de-DE" altLang="en-US">
                <a:latin typeface="Calibri" charset="0"/>
              </a:rPr>
              <a:t>Target points are published to </a:t>
            </a:r>
            <a:r>
              <a:rPr lang="de-DE" altLang="en-US" b="1" i="1">
                <a:latin typeface="Calibri" charset="0"/>
              </a:rPr>
              <a:t>/goal_publisher</a:t>
            </a:r>
            <a:r>
              <a:rPr lang="de-DE" altLang="en-US">
                <a:latin typeface="Calibri" charset="0"/>
              </a:rPr>
              <a:t>.</a:t>
            </a:r>
            <a:endParaRPr lang="de-DE" altLang="en-US">
              <a:latin typeface="Calibri" charset="0"/>
            </a:endParaRPr>
          </a:p>
          <a:p>
            <a:r>
              <a:rPr lang="de-DE" altLang="en-US">
                <a:latin typeface="Calibri" charset="0"/>
              </a:rPr>
              <a:t>WallE uses </a:t>
            </a:r>
            <a:r>
              <a:rPr lang="de-DE" altLang="en-US" b="1" i="1">
                <a:latin typeface="Calibri" charset="0"/>
              </a:rPr>
              <a:t>/amcl_pose</a:t>
            </a:r>
            <a:r>
              <a:rPr lang="de-DE" altLang="en-US">
                <a:latin typeface="Calibri" charset="0"/>
              </a:rPr>
              <a:t> to get position and orientation.</a:t>
            </a:r>
            <a:endParaRPr lang="de-DE" altLang="en-US">
              <a:latin typeface="Calibri" charset="0"/>
            </a:endParaRPr>
          </a:p>
          <a:p>
            <a:r>
              <a:rPr lang="de-DE" altLang="en-US">
                <a:latin typeface="Calibri" charset="0"/>
              </a:rPr>
              <a:t>Targets are sequentially published to </a:t>
            </a:r>
            <a:r>
              <a:rPr lang="de-DE" altLang="en-US" b="1" i="1">
                <a:latin typeface="Calibri" charset="0"/>
              </a:rPr>
              <a:t>move_base_action_client</a:t>
            </a:r>
            <a:r>
              <a:rPr lang="de-DE" altLang="en-US">
                <a:latin typeface="Calibri" charset="0"/>
              </a:rPr>
              <a:t>:</a:t>
            </a:r>
            <a:endParaRPr lang="de-DE" altLang="en-US">
              <a:latin typeface="Calibri" charset="0"/>
            </a:endParaRPr>
          </a:p>
          <a:p>
            <a:pPr lvl="1"/>
            <a:r>
              <a:rPr lang="de-DE" altLang="en-US">
                <a:latin typeface="Calibri" charset="0"/>
              </a:rPr>
              <a:t>It computes Global and Local Path.</a:t>
            </a:r>
            <a:endParaRPr lang="de-DE" altLang="en-US">
              <a:latin typeface="Calibri" charset="0"/>
            </a:endParaRPr>
          </a:p>
          <a:p>
            <a:pPr lvl="1"/>
            <a:r>
              <a:rPr lang="de-DE" altLang="en-US">
                <a:latin typeface="Calibri" charset="0"/>
              </a:rPr>
              <a:t>Publishes to velocity commands to </a:t>
            </a:r>
            <a:r>
              <a:rPr lang="de-DE" altLang="en-US" b="1" i="1">
                <a:latin typeface="Calibri" charset="0"/>
              </a:rPr>
              <a:t>/cmd_vel</a:t>
            </a:r>
            <a:r>
              <a:rPr lang="de-DE" altLang="en-US" i="1">
                <a:latin typeface="Calibri" charset="0"/>
              </a:rPr>
              <a:t>.</a:t>
            </a:r>
            <a:endParaRPr lang="de-DE" altLang="en-US" b="1" i="1">
              <a:latin typeface="Calibri" charset="0"/>
            </a:endParaRPr>
          </a:p>
          <a:p>
            <a:pPr lvl="1"/>
            <a:r>
              <a:rPr lang="de-DE" altLang="en-US">
                <a:latin typeface="Calibri" charset="0"/>
              </a:rPr>
              <a:t>Local mapping checks for real-time obstacle range with provided sensors.</a:t>
            </a:r>
            <a:endParaRPr lang="de-DE" altLang="en-US">
              <a:latin typeface="Calibri" charset="0"/>
            </a:endParaRPr>
          </a:p>
          <a:p>
            <a:pPr lvl="1"/>
            <a:endParaRPr lang="de-DE" altLang="en-US">
              <a:latin typeface="Calibri" charset="0"/>
            </a:endParaRPr>
          </a:p>
          <a:p>
            <a:endParaRPr lang="de-DE" altLang="en-US">
              <a:latin typeface="Calibri" charset="0"/>
            </a:endParaRPr>
          </a:p>
        </p:txBody>
      </p:sp>
      <p:pic>
        <p:nvPicPr>
          <p:cNvPr id="4" name="Content Placeholder 3" descr="rwu_logo_hor-lila-cyan_rgb_0"/>
          <p:cNvPicPr>
            <a:picLocks noChangeAspect="true"/>
          </p:cNvPicPr>
          <p:nvPr/>
        </p:nvPicPr>
        <p:blipFill>
          <a:blip r:embed="rId1"/>
          <a:srcRect r="65167"/>
          <a:stretch>
            <a:fillRect/>
          </a:stretch>
        </p:blipFill>
        <p:spPr>
          <a:xfrm>
            <a:off x="10889615" y="5993765"/>
            <a:ext cx="756920" cy="72771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>
          <a:xfrm>
            <a:off x="9262110" y="6356350"/>
            <a:ext cx="2743200" cy="365125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charset="0"/>
              </a:rPr>
              <a:t>360° Rotation on start-up</a:t>
            </a:r>
            <a:endParaRPr lang="de-DE" altLang="en-US">
              <a:latin typeface="Calibri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de-DE" altLang="en-US">
                <a:latin typeface="Calibri" charset="0"/>
              </a:rPr>
              <a:t>WallE need to fully know its current positions before it starts for a target.</a:t>
            </a:r>
            <a:endParaRPr lang="de-DE" altLang="en-US">
              <a:latin typeface="Calibri" charset="0"/>
            </a:endParaRPr>
          </a:p>
          <a:p>
            <a:r>
              <a:rPr lang="de-DE" altLang="en-US">
                <a:latin typeface="Calibri" charset="0"/>
              </a:rPr>
              <a:t>Calls a function to rotate 360° degree in 10 seconds --&gt; Converged particle cloud.</a:t>
            </a:r>
            <a:endParaRPr lang="de-DE" altLang="en-US">
              <a:latin typeface="Calibri" charset="0"/>
            </a:endParaRPr>
          </a:p>
          <a:p>
            <a:endParaRPr lang="de-DE" altLang="en-US">
              <a:latin typeface="Calibri" charset="0"/>
            </a:endParaRPr>
          </a:p>
          <a:p>
            <a:r>
              <a:rPr lang="de-DE" altLang="en-US" b="1" i="1">
                <a:latin typeface="Calibri" charset="0"/>
              </a:rPr>
              <a:t>Why:</a:t>
            </a:r>
            <a:r>
              <a:rPr lang="de-DE" altLang="en-US">
                <a:latin typeface="Calibri" charset="0"/>
              </a:rPr>
              <a:t> If this is not done it poses problem when robot is spawned very near to a goal point.</a:t>
            </a:r>
            <a:endParaRPr lang="de-DE" altLang="en-US">
              <a:latin typeface="Calibri" charset="0"/>
            </a:endParaRPr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>
          <a:xfrm>
            <a:off x="9267190" y="6356350"/>
            <a:ext cx="2743200" cy="365125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Content Placeholder 3" descr="rwu_logo_hor-lila-cyan_rgb_0"/>
          <p:cNvPicPr>
            <a:picLocks noChangeAspect="true"/>
          </p:cNvPicPr>
          <p:nvPr/>
        </p:nvPicPr>
        <p:blipFill>
          <a:blip r:embed="rId1"/>
          <a:srcRect r="65167"/>
          <a:stretch>
            <a:fillRect/>
          </a:stretch>
        </p:blipFill>
        <p:spPr>
          <a:xfrm>
            <a:off x="10889615" y="5993765"/>
            <a:ext cx="756920" cy="7277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charset="0"/>
              </a:rPr>
              <a:t>Where to go first?</a:t>
            </a:r>
            <a:endParaRPr lang="de-DE" altLang="en-US">
              <a:latin typeface="Calibri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true"/>
              </p:cNvSpPr>
              <p:nvPr>
                <p:ph idx="1"/>
              </p:nvPr>
            </p:nvSpPr>
            <p:spPr/>
            <p:txBody>
              <a:bodyPr/>
              <a:p>
                <a:r>
                  <a:rPr lang="de-DE" altLang="en-US">
                    <a:latin typeface="Calibri" charset="0"/>
                  </a:rPr>
                  <a:t>Simple heuristics to maximize reward while being lazy.</a:t>
                </a:r>
                <a:endParaRPr lang="de-DE" altLang="en-US">
                  <a:latin typeface="Calibri" charset="0"/>
                </a:endParaRPr>
              </a:p>
              <a:p>
                <a:r>
                  <a:rPr lang="de-DE" altLang="en-US">
                    <a:latin typeface="Calibri" charset="0"/>
                  </a:rPr>
                  <a:t>Greedy: Searches through whole target set.</a:t>
                </a:r>
                <a:endParaRPr lang="de-DE" altLang="en-US">
                  <a:latin typeface="Calibri" charset="0"/>
                </a:endParaRPr>
              </a:p>
              <a:p>
                <a:r>
                  <a:rPr lang="de-DE" altLang="en-US">
                    <a:latin typeface="Calibri" charset="0"/>
                  </a:rPr>
                  <a:t>Not that smart: In cases, it ends up travelling more.</a:t>
                </a:r>
                <a:endParaRPr lang="de-DE" altLang="en-US">
                  <a:latin typeface="Calibri" charset="0"/>
                </a:endParaRPr>
              </a:p>
              <a:p>
                <a:endParaRPr lang="de-DE" altLang="en-US">
                  <a:latin typeface="Calibri" charset="0"/>
                </a:endParaRPr>
              </a:p>
              <a:p>
                <a:r>
                  <a:rPr lang="de-DE" altLang="en-US" b="1" i="1">
                    <a:latin typeface="Calibri" charset="0"/>
                  </a:rPr>
                  <a:t>Most Profit:</a:t>
                </a:r>
                <a:r>
                  <a:rPr lang="de-DE" altLang="en-US">
                    <a:latin typeface="Calibri" charset="0"/>
                  </a:rPr>
                  <a:t> </a:t>
                </a:r>
                <a:endParaRPr lang="de-DE" altLang="en-US">
                  <a:latin typeface="Calibri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𝑔𝑜𝑎𝑙</m:t>
                        </m:r>
                      </m:e>
                      <m:sub>
                        <m:r>
                          <a:rPr lang="en-US" altLang="de-DE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lang="en-US" altLang="de-DE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  <m:r>
                          <a:rPr lang="en-US" altLang="de-DE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)</m:t>
                        </m:r>
                      </m:sub>
                    </m:sSub>
                    <m:r>
                      <a:rPr lang="en-US" altLang="de-DE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</m:t>
                    </m:r>
                    <m:r>
                      <a:rPr lang="en-US" altLang="de-DE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𝑎𝑟𝑔𝑚𝑎𝑥</m:t>
                    </m:r>
                    <m:r>
                      <a:rPr lang="en-US" altLang="de-DE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(</m:t>
                    </m:r>
                    <m:sSub>
                      <m:sSubPr>
                        <m:ctrlPr>
                          <a:rPr lang="en-US" altLang="de-DE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𝑟𝑒𝑤𝑎𝑟𝑑</m:t>
                        </m:r>
                      </m:e>
                      <m:sub>
                        <m:r>
                          <a:rPr lang="en-US" altLang="de-DE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lang="en-US" altLang="de-DE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  <m:r>
                          <a:rPr lang="en-US" altLang="de-DE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)</m:t>
                        </m:r>
                      </m:sub>
                    </m:sSub>
                    <m:r>
                      <a:rPr lang="en-US" altLang="de-DE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/</m:t>
                    </m:r>
                    <m:sSub>
                      <m:sSubPr>
                        <m:ctrlPr>
                          <a:rPr lang="en-US" altLang="de-DE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de-DE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𝑑𝑖𝑠𝑡𝑎𝑛𝑐𝑒</m:t>
                        </m:r>
                      </m:e>
                      <m:sub>
                        <m:r>
                          <a:rPr lang="en-US" altLang="de-DE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lang="en-US" altLang="de-DE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  <m:r>
                          <a:rPr lang="en-US" altLang="de-DE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)</m:t>
                        </m:r>
                      </m:sub>
                    </m:sSub>
                    <m:r>
                      <a:rPr lang="en-US" altLang="de-DE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de-DE" altLang="en-US">
                    <a:latin typeface="Calibri" charset="0"/>
                  </a:rPr>
                  <a:t>, considering Eucledian-Distance</a:t>
                </a:r>
                <a:endParaRPr lang="de-DE" altLang="en-US">
                  <a:latin typeface="Calibri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>
          <a:xfrm>
            <a:off x="9319260" y="6356350"/>
            <a:ext cx="2743200" cy="365125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Content Placeholder 3" descr="rwu_logo_hor-lila-cyan_rgb_0"/>
          <p:cNvPicPr>
            <a:picLocks noChangeAspect="true"/>
          </p:cNvPicPr>
          <p:nvPr/>
        </p:nvPicPr>
        <p:blipFill>
          <a:blip r:embed="rId2"/>
          <a:srcRect r="65167"/>
          <a:stretch>
            <a:fillRect/>
          </a:stretch>
        </p:blipFill>
        <p:spPr>
          <a:xfrm>
            <a:off x="10889615" y="5993765"/>
            <a:ext cx="756920" cy="7277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charset="0"/>
              </a:rPr>
              <a:t>If I am stuck due to Planning inconsistency ?</a:t>
            </a:r>
            <a:endParaRPr lang="de-DE" altLang="en-US">
              <a:latin typeface="Calibri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true"/>
              </p:cNvSpPr>
              <p:nvPr>
                <p:ph idx="1"/>
              </p:nvPr>
            </p:nvSpPr>
            <p:spPr/>
            <p:txBody>
              <a:bodyPr/>
              <a:p>
                <a:r>
                  <a:rPr lang="de-DE" altLang="en-US">
                    <a:latin typeface="Calibri" charset="0"/>
                  </a:rPr>
                  <a:t>Robot stucks when Planner estimtes cost as negative.</a:t>
                </a:r>
                <a:endParaRPr lang="de-DE" altLang="en-US">
                  <a:latin typeface="Calibri" charset="0"/>
                </a:endParaRPr>
              </a:p>
              <a:p>
                <a:r>
                  <a:rPr lang="de-DE" altLang="en-US">
                    <a:latin typeface="Calibri" charset="0"/>
                  </a:rPr>
                  <a:t>Need an algorithm to go back to free space.</a:t>
                </a:r>
                <a:endParaRPr lang="de-DE" altLang="en-US">
                  <a:latin typeface="Calibri" charset="0"/>
                </a:endParaRPr>
              </a:p>
              <a:p>
                <a:r>
                  <a:rPr lang="de-DE" altLang="en-US" b="1" i="1">
                    <a:latin typeface="Calibri" charset="0"/>
                  </a:rPr>
                  <a:t>Max space:</a:t>
                </a:r>
                <a:r>
                  <a:rPr lang="de-DE" altLang="en-US">
                    <a:latin typeface="Calibri" charset="0"/>
                  </a:rPr>
                  <a:t> Identifies the region with max space and re-orients/ re-position.</a:t>
                </a:r>
                <a:endParaRPr lang="de-DE" altLang="en-US">
                  <a:latin typeface="Calibri" charset="0"/>
                </a:endParaRPr>
              </a:p>
              <a:p>
                <a:endParaRPr lang="de-DE" altLang="en-US">
                  <a:latin typeface="Calibri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de-DE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𝑀𝑎𝑥</m:t>
                      </m:r>
                      <m:r>
                        <a:rPr lang="en-US" altLang="de-DE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altLang="de-DE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𝑠𝑝𝑎𝑐𝑒</m:t>
                      </m:r>
                      <m:r>
                        <a:rPr lang="en-US" altLang="de-DE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altLang="de-DE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𝑎𝑟𝑔𝑚𝑖𝑛</m:t>
                      </m:r>
                      <m:r>
                        <a:rPr lang="en-US" altLang="de-DE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( </m:t>
                      </m:r>
                      <m:r>
                        <a:rPr lang="en-US" altLang="de-DE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𝑚𝑖𝑛</m:t>
                      </m:r>
                      <m:r>
                        <a:rPr lang="en-US" altLang="de-DE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altLang="de-DE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𝑗</m:t>
                      </m:r>
                      <m:r>
                        <a:rPr lang="en-US" altLang="de-DE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_</m:t>
                      </m:r>
                      <m:r>
                        <a:rPr lang="en-US" altLang="de-DE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𝑟𝑎𝑦𝑠</m:t>
                      </m:r>
                      <m:r>
                        <a:rPr lang="en-US" altLang="de-DE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altLang="de-DE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𝑖𝑛</m:t>
                      </m:r>
                      <m:r>
                        <a:rPr lang="en-US" altLang="de-DE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sSub>
                        <m:sSubPr>
                          <m:ctrlPr>
                            <a:rPr lang="en-US" altLang="de-DE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de-DE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𝑟𝑒𝑔𝑖𝑜𝑛</m:t>
                          </m:r>
                        </m:e>
                        <m:sub>
                          <m:r>
                            <a:rPr lang="en-US" altLang="de-DE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𝑘</m:t>
                          </m:r>
                        </m:sub>
                      </m:sSub>
                      <m:r>
                        <a:rPr lang="en-US" altLang="de-DE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))</m:t>
                      </m:r>
                    </m:oMath>
                  </m:oMathPara>
                </a14:m>
                <a:endParaRPr lang="en-US" altLang="de-DE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altLang="de-DE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de-DE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de-DE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𝑟𝑒𝑔𝑖𝑜𝑛</m:t>
                          </m:r>
                        </m:e>
                        <m:sub>
                          <m:r>
                            <a:rPr lang="en-US" altLang="de-DE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𝑘</m:t>
                          </m:r>
                        </m:sub>
                      </m:sSub>
                      <m:r>
                        <a:rPr lang="en-US" altLang="de-DE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∈ 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de-DE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dPr>
                        <m:e>
                          <m:r>
                            <a:rPr lang="en-US" altLang="de-DE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𝑙𝑒𝑓𝑡</m:t>
                          </m:r>
                          <m:r>
                            <a:rPr lang="en-US" altLang="de-DE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, </m:t>
                          </m:r>
                          <m:r>
                            <a:rPr lang="en-US" altLang="de-DE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𝑟𝑖𝑔ℎ𝑡</m:t>
                          </m:r>
                          <m:r>
                            <a:rPr lang="en-US" altLang="de-DE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, </m:t>
                          </m:r>
                          <m:r>
                            <a:rPr lang="en-US" altLang="de-DE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𝑓𝑟𝑜𝑛𝑡</m:t>
                          </m:r>
                          <m:r>
                            <a:rPr lang="en-US" altLang="de-DE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, </m:t>
                          </m:r>
                          <m:r>
                            <a:rPr lang="en-US" altLang="de-DE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𝑏𝑎𝑐𝑘</m:t>
                          </m:r>
                        </m:e>
                      </m:d>
                    </m:oMath>
                  </m:oMathPara>
                </a14:m>
                <a:endParaRPr lang="en-US" altLang="de-DE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altLang="de-DE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de-DE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𝑗</m:t>
                      </m:r>
                      <m:r>
                        <a:rPr lang="en-US" altLang="de-DE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_</m:t>
                      </m:r>
                      <m:r>
                        <a:rPr lang="en-US" altLang="de-DE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𝑟𝑎𝑦𝑠</m:t>
                      </m:r>
                      <m:r>
                        <a:rPr lang="en-US" altLang="de-DE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de-DE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𝑠𝑒𝑡</m:t>
                      </m:r>
                      <m:r>
                        <a:rPr lang="en-US" altLang="de-DE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altLang="de-DE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𝑜𝑓</m:t>
                      </m:r>
                      <m:r>
                        <a:rPr lang="en-US" altLang="de-DE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altLang="de-DE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8</m:t>
                      </m:r>
                      <m:r>
                        <a:rPr lang="en-US" altLang="de-DE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altLang="de-DE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𝑟𝑎𝑦𝑠</m:t>
                      </m:r>
                      <m:r>
                        <a:rPr lang="en-US" altLang="de-DE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altLang="de-DE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𝑖𝑛</m:t>
                      </m:r>
                      <m:r>
                        <a:rPr lang="en-US" altLang="de-DE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altLang="de-DE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𝑟𝑎𝑛𝑔𝑒</m:t>
                      </m:r>
                      <m:r>
                        <a:rPr lang="en-US" altLang="de-DE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[−</m:t>
                      </m:r>
                      <m:r>
                        <a:rPr lang="en-US" altLang="de-DE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4</m:t>
                      </m:r>
                      <m:r>
                        <a:rPr lang="en-US" altLang="de-DE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</m:t>
                      </m:r>
                      <m:r>
                        <a:rPr lang="en-US" altLang="de-DE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4</m:t>
                      </m:r>
                      <m:r>
                        <a:rPr lang="en-US" altLang="de-DE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] </m:t>
                      </m:r>
                      <m:r>
                        <a:rPr lang="en-US" altLang="de-DE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𝑑𝑒𝑔</m:t>
                      </m:r>
                      <m:r>
                        <a:rPr lang="en-US" altLang="de-DE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 </m:t>
                      </m:r>
                      <m:r>
                        <a:rPr lang="en-US" altLang="de-DE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𝑜𝑓</m:t>
                      </m:r>
                      <m:r>
                        <a:rPr lang="en-US" altLang="de-DE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altLang="de-DE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𝑛𝑜𝑟𝑚𝑎𝑙</m:t>
                      </m:r>
                      <m:r>
                        <a:rPr lang="en-US" altLang="de-DE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altLang="de-DE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𝑡𝑜</m:t>
                      </m:r>
                      <m:r>
                        <a:rPr lang="en-US" altLang="de-DE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sSub>
                        <m:sSubPr>
                          <m:ctrlPr>
                            <a:rPr lang="en-US" altLang="de-DE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de-DE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𝑟𝑒𝑔𝑖𝑜𝑛</m:t>
                          </m:r>
                        </m:e>
                        <m:sub>
                          <m:r>
                            <a:rPr lang="en-US" altLang="de-DE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de-DE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>
          <a:xfrm>
            <a:off x="9241790" y="6356350"/>
            <a:ext cx="2743200" cy="365125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Content Placeholder 3" descr="rwu_logo_hor-lila-cyan_rgb_0"/>
          <p:cNvPicPr>
            <a:picLocks noChangeAspect="true"/>
          </p:cNvPicPr>
          <p:nvPr/>
        </p:nvPicPr>
        <p:blipFill>
          <a:blip r:embed="rId2"/>
          <a:srcRect r="65167"/>
          <a:stretch>
            <a:fillRect/>
          </a:stretch>
        </p:blipFill>
        <p:spPr>
          <a:xfrm>
            <a:off x="10889615" y="5993765"/>
            <a:ext cx="756920" cy="7277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charset="0"/>
              </a:rPr>
              <a:t>What if I am unable to reach the target ?</a:t>
            </a:r>
            <a:endParaRPr lang="de-DE" altLang="en-US">
              <a:latin typeface="Calibri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de-DE" altLang="en-US">
                <a:latin typeface="Calibri" charset="0"/>
              </a:rPr>
              <a:t>Keeps a time window of 10 seconds and checks displacement after the time interval.</a:t>
            </a:r>
            <a:endParaRPr lang="de-DE" altLang="en-US">
              <a:latin typeface="Calibri" charset="0"/>
            </a:endParaRPr>
          </a:p>
          <a:p>
            <a:pPr lvl="1"/>
            <a:r>
              <a:rPr lang="de-DE" altLang="en-US">
                <a:latin typeface="Calibri" charset="0"/>
                <a:sym typeface="+mn-ea"/>
              </a:rPr>
              <a:t>if </a:t>
            </a:r>
            <a:r>
              <a:rPr lang="de-DE" altLang="en-US" b="1" i="1">
                <a:latin typeface="Calibri" charset="0"/>
                <a:sym typeface="+mn-ea"/>
              </a:rPr>
              <a:t>displacement &lt; threshold</a:t>
            </a:r>
            <a:r>
              <a:rPr lang="de-DE" altLang="en-US">
                <a:latin typeface="Calibri" charset="0"/>
                <a:sym typeface="+mn-ea"/>
              </a:rPr>
              <a:t>, then append goal to </a:t>
            </a:r>
            <a:r>
              <a:rPr lang="de-DE" altLang="en-US" b="1" i="1">
                <a:latin typeface="Calibri" charset="0"/>
                <a:sym typeface="+mn-ea"/>
              </a:rPr>
              <a:t>later_goal</a:t>
            </a:r>
            <a:endParaRPr lang="de-DE" altLang="en-US">
              <a:latin typeface="Calibri" charset="0"/>
            </a:endParaRPr>
          </a:p>
          <a:p>
            <a:r>
              <a:rPr lang="de-DE" altLang="en-US">
                <a:latin typeface="Calibri" charset="0"/>
              </a:rPr>
              <a:t>It may be because another robot was standing at goal.</a:t>
            </a:r>
            <a:endParaRPr lang="de-DE" altLang="en-US">
              <a:latin typeface="Calibri" charset="0"/>
            </a:endParaRPr>
          </a:p>
          <a:p>
            <a:r>
              <a:rPr lang="de-DE" altLang="en-US">
                <a:latin typeface="Calibri" charset="0"/>
              </a:rPr>
              <a:t>Or due to inability of path planning.</a:t>
            </a:r>
            <a:endParaRPr lang="de-DE" altLang="en-US">
              <a:latin typeface="Calibri" charset="0"/>
            </a:endParaRPr>
          </a:p>
          <a:p>
            <a:endParaRPr lang="de-DE" altLang="en-US">
              <a:latin typeface="Calibri" charset="0"/>
            </a:endParaRPr>
          </a:p>
          <a:p>
            <a:r>
              <a:rPr lang="de-DE" altLang="en-US">
                <a:latin typeface="Calibri" charset="0"/>
              </a:rPr>
              <a:t>After all points from </a:t>
            </a:r>
            <a:r>
              <a:rPr lang="de-DE" altLang="en-US" b="1" i="1">
                <a:latin typeface="Calibri" charset="0"/>
              </a:rPr>
              <a:t>all_target</a:t>
            </a:r>
            <a:r>
              <a:rPr lang="de-DE" altLang="en-US">
                <a:latin typeface="Calibri" charset="0"/>
              </a:rPr>
              <a:t> list are tried then goals from </a:t>
            </a:r>
            <a:r>
              <a:rPr lang="de-DE" altLang="en-US" b="1" i="1">
                <a:latin typeface="Calibri" charset="0"/>
              </a:rPr>
              <a:t>later_goal</a:t>
            </a:r>
            <a:r>
              <a:rPr lang="de-DE" altLang="en-US" b="1">
                <a:latin typeface="Calibri" charset="0"/>
              </a:rPr>
              <a:t> </a:t>
            </a:r>
            <a:r>
              <a:rPr lang="de-DE" altLang="en-US">
                <a:latin typeface="Calibri" charset="0"/>
              </a:rPr>
              <a:t>are retried at max 4 times. </a:t>
            </a:r>
            <a:endParaRPr lang="de-DE" altLang="en-US">
              <a:latin typeface="Calibri" charset="0"/>
            </a:endParaRPr>
          </a:p>
          <a:p>
            <a:pPr lvl="1"/>
            <a:endParaRPr lang="de-DE" altLang="en-US" i="1">
              <a:latin typeface="Calibri" charset="0"/>
            </a:endParaRPr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>
          <a:xfrm>
            <a:off x="9232900" y="6356350"/>
            <a:ext cx="2743200" cy="365125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Content Placeholder 3" descr="rwu_logo_hor-lila-cyan_rgb_0"/>
          <p:cNvPicPr>
            <a:picLocks noChangeAspect="true"/>
          </p:cNvPicPr>
          <p:nvPr/>
        </p:nvPicPr>
        <p:blipFill>
          <a:blip r:embed="rId1"/>
          <a:srcRect r="65167"/>
          <a:stretch>
            <a:fillRect/>
          </a:stretch>
        </p:blipFill>
        <p:spPr>
          <a:xfrm>
            <a:off x="10889615" y="5993765"/>
            <a:ext cx="756920" cy="7277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/>
          <a:p>
            <a:r>
              <a:rPr lang="de-DE" altLang="en-US">
                <a:latin typeface="Calibri" charset="0"/>
              </a:rPr>
              <a:t>Go home if tired !</a:t>
            </a:r>
            <a:endParaRPr lang="de-DE" altLang="en-US">
              <a:latin typeface="Calibri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de-DE" altLang="en-US">
                <a:latin typeface="Calibri" charset="0"/>
              </a:rPr>
              <a:t>After retry algorithm, Walle doesn‘t intend to block path for others.</a:t>
            </a:r>
            <a:endParaRPr lang="de-DE" altLang="en-US">
              <a:latin typeface="Calibri" charset="0"/>
            </a:endParaRPr>
          </a:p>
          <a:p>
            <a:r>
              <a:rPr lang="de-DE" altLang="en-US">
                <a:latin typeface="Calibri" charset="0"/>
              </a:rPr>
              <a:t>It drives to </a:t>
            </a:r>
            <a:r>
              <a:rPr lang="de-DE" altLang="en-US" b="1" i="1">
                <a:latin typeface="Calibri" charset="0"/>
              </a:rPr>
              <a:t>origin(0,0)</a:t>
            </a:r>
            <a:r>
              <a:rPr lang="de-DE" altLang="en-US">
                <a:latin typeface="Calibri" charset="0"/>
              </a:rPr>
              <a:t> and asks: </a:t>
            </a:r>
            <a:endParaRPr lang="de-DE" altLang="en-US">
              <a:latin typeface="Calibri" charset="0"/>
            </a:endParaRPr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>
          <a:xfrm>
            <a:off x="9233535" y="6356350"/>
            <a:ext cx="2743200" cy="365125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Content Placeholder 3" descr="rwu_logo_hor-lila-cyan_rgb_0"/>
          <p:cNvPicPr>
            <a:picLocks noChangeAspect="true"/>
          </p:cNvPicPr>
          <p:nvPr/>
        </p:nvPicPr>
        <p:blipFill>
          <a:blip r:embed="rId1"/>
          <a:srcRect r="65167"/>
          <a:stretch>
            <a:fillRect/>
          </a:stretch>
        </p:blipFill>
        <p:spPr>
          <a:xfrm>
            <a:off x="10889615" y="5993765"/>
            <a:ext cx="756920" cy="7277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2134</Words>
  <Application>WPS Presentation</Application>
  <PresentationFormat>宽屏</PresentationFormat>
  <Paragraphs>83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DejaVu Sans</vt:lpstr>
      <vt:lpstr>Calibri</vt:lpstr>
      <vt:lpstr>DejaVu Math TeX Gyre</vt:lpstr>
      <vt:lpstr>微软雅黑</vt:lpstr>
      <vt:lpstr>Droid Sans Fallback</vt:lpstr>
      <vt:lpstr>Arial Unicode MS</vt:lpstr>
      <vt:lpstr>Arial Black</vt:lpstr>
      <vt:lpstr>SimSun</vt:lpstr>
      <vt:lpstr>Office Theme</vt:lpstr>
      <vt:lpstr>WaLLe:  Final Project AAMR</vt:lpstr>
      <vt:lpstr>PowerPoint 演示文稿</vt:lpstr>
      <vt:lpstr>How is Everything Working ?</vt:lpstr>
      <vt:lpstr>360° Rotation on start-up</vt:lpstr>
      <vt:lpstr>Where to go first?</vt:lpstr>
      <vt:lpstr>If I am stuck due to Planning inconsistency ?</vt:lpstr>
      <vt:lpstr>What if I am unable to reach the target ?</vt:lpstr>
      <vt:lpstr>Go home if tired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sa0102</dc:creator>
  <cp:lastModifiedBy>sa0102</cp:lastModifiedBy>
  <cp:revision>53</cp:revision>
  <dcterms:created xsi:type="dcterms:W3CDTF">2020-07-24T12:37:23Z</dcterms:created>
  <dcterms:modified xsi:type="dcterms:W3CDTF">2020-07-24T12:37:23Z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