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36"/>
  </p:notesMasterIdLst>
  <p:sldIdLst>
    <p:sldId id="256" r:id="rId5"/>
    <p:sldId id="271" r:id="rId6"/>
    <p:sldId id="257" r:id="rId7"/>
    <p:sldId id="260" r:id="rId8"/>
    <p:sldId id="259" r:id="rId9"/>
    <p:sldId id="272" r:id="rId10"/>
    <p:sldId id="258" r:id="rId11"/>
    <p:sldId id="261" r:id="rId12"/>
    <p:sldId id="263" r:id="rId13"/>
    <p:sldId id="265" r:id="rId14"/>
    <p:sldId id="266" r:id="rId15"/>
    <p:sldId id="275" r:id="rId16"/>
    <p:sldId id="267" r:id="rId17"/>
    <p:sldId id="268" r:id="rId18"/>
    <p:sldId id="269" r:id="rId19"/>
    <p:sldId id="273" r:id="rId20"/>
    <p:sldId id="270" r:id="rId21"/>
    <p:sldId id="274" r:id="rId22"/>
    <p:sldId id="277" r:id="rId23"/>
    <p:sldId id="278" r:id="rId24"/>
    <p:sldId id="279" r:id="rId25"/>
    <p:sldId id="280" r:id="rId26"/>
    <p:sldId id="283" r:id="rId27"/>
    <p:sldId id="284" r:id="rId28"/>
    <p:sldId id="285" r:id="rId29"/>
    <p:sldId id="286" r:id="rId30"/>
    <p:sldId id="262" r:id="rId31"/>
    <p:sldId id="288" r:id="rId32"/>
    <p:sldId id="282" r:id="rId33"/>
    <p:sldId id="281" r:id="rId34"/>
    <p:sldId id="287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Liu" initials="AL" lastIdx="1" clrIdx="0">
    <p:extLst>
      <p:ext uri="{19B8F6BF-5375-455C-9EA6-DF929625EA0E}">
        <p15:presenceInfo xmlns:p15="http://schemas.microsoft.com/office/powerpoint/2012/main" userId="S::a297liu@uwaterloo.ca::94de2677-a3fe-47c0-8e55-daa255280a7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00FF"/>
    <a:srgbClr val="D3A9AC"/>
    <a:srgbClr val="D78A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71ED94-85B6-4586-B946-0D6D8ED6B483}" v="5369" dt="2021-10-03T04:59:23.675"/>
    <p1510:client id="{92786747-5F69-43E5-B0B7-4862A18736FC}" v="290" dt="2021-10-03T14:36:08.361"/>
    <p1510:client id="{A643D007-7DAB-1C44-9050-C82F3702B727}" v="519" dt="2021-10-03T05:31:35.448"/>
    <p1510:client id="{DA8398A3-A223-3E23-565B-5542E7B60990}" v="2226" dt="2021-10-03T06:40:46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02T23:29:16.751" idx="1">
    <p:pos x="10" y="10"/>
    <p:text>Dropbase has an extremely useful product but due to certain restrictions cannot reach and impact the consumers it has the potential to. Our solution is here to fix that. 
</p:text>
    <p:extLst>
      <p:ext uri="{C676402C-5697-4E1C-873F-D02D1690AC5C}">
        <p15:threadingInfo xmlns:p15="http://schemas.microsoft.com/office/powerpoint/2012/main" timeZoneBias="420"/>
      </p:ext>
    </p:extLst>
  </p:cm>
</p:cmLst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3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svg"/><Relationship Id="rId5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diagrams/_rels/data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3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8.svg"/><Relationship Id="rId5" Type="http://schemas.openxmlformats.org/officeDocument/2006/relationships/image" Target="../media/image22.png"/><Relationship Id="rId4" Type="http://schemas.openxmlformats.org/officeDocument/2006/relationships/image" Target="../media/image27.svg"/></Relationships>
</file>

<file path=ppt/diagrams/_rels/drawing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C2A138-CC7B-4129-88F6-1DB2290C41A7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8C0E3AC-01CE-4397-A917-72BD06032DCF}">
      <dgm:prSet/>
      <dgm:spPr/>
      <dgm:t>
        <a:bodyPr/>
        <a:lstStyle/>
        <a:p>
          <a:pPr>
            <a:defRPr b="1"/>
          </a:pPr>
          <a:r>
            <a:rPr lang="en-US"/>
            <a:t>Feasible without additional staff</a:t>
          </a:r>
        </a:p>
      </dgm:t>
    </dgm:pt>
    <dgm:pt modelId="{C048BC2F-303D-43E3-8A14-71DEE9DAB2D9}" type="parTrans" cxnId="{E08F58C9-5187-4975-AB57-7C4EE5EB4BB8}">
      <dgm:prSet/>
      <dgm:spPr/>
      <dgm:t>
        <a:bodyPr/>
        <a:lstStyle/>
        <a:p>
          <a:endParaRPr lang="en-US"/>
        </a:p>
      </dgm:t>
    </dgm:pt>
    <dgm:pt modelId="{74B11D7A-067B-4777-B930-009D57A17CBD}" type="sibTrans" cxnId="{E08F58C9-5187-4975-AB57-7C4EE5EB4BB8}">
      <dgm:prSet/>
      <dgm:spPr/>
      <dgm:t>
        <a:bodyPr/>
        <a:lstStyle/>
        <a:p>
          <a:endParaRPr lang="en-US"/>
        </a:p>
      </dgm:t>
    </dgm:pt>
    <dgm:pt modelId="{52335167-7D1F-40DE-9EC2-5B1FEC12D2B9}">
      <dgm:prSet custT="1"/>
      <dgm:spPr/>
      <dgm:t>
        <a:bodyPr/>
        <a:lstStyle/>
        <a:p>
          <a:r>
            <a:rPr lang="en-US" sz="1800" dirty="0"/>
            <a:t>Employees are already skilled in data processing, UI design</a:t>
          </a:r>
        </a:p>
      </dgm:t>
    </dgm:pt>
    <dgm:pt modelId="{EA190159-6F8C-46F4-B367-24B40BC8E675}" type="parTrans" cxnId="{E779E6AA-CDAC-4499-87A8-B158470963F4}">
      <dgm:prSet/>
      <dgm:spPr/>
      <dgm:t>
        <a:bodyPr/>
        <a:lstStyle/>
        <a:p>
          <a:endParaRPr lang="en-US"/>
        </a:p>
      </dgm:t>
    </dgm:pt>
    <dgm:pt modelId="{C6472304-3259-48DD-BF78-EDE6868851A3}" type="sibTrans" cxnId="{E779E6AA-CDAC-4499-87A8-B158470963F4}">
      <dgm:prSet/>
      <dgm:spPr/>
      <dgm:t>
        <a:bodyPr/>
        <a:lstStyle/>
        <a:p>
          <a:endParaRPr lang="en-US"/>
        </a:p>
      </dgm:t>
    </dgm:pt>
    <dgm:pt modelId="{D5C716E8-8C1A-489D-AC2C-DD0FFBB52FFD}">
      <dgm:prSet/>
      <dgm:spPr/>
      <dgm:t>
        <a:bodyPr/>
        <a:lstStyle/>
        <a:p>
          <a:pPr>
            <a:defRPr b="1"/>
          </a:pPr>
          <a:r>
            <a:rPr lang="en-US"/>
            <a:t>Retains customers</a:t>
          </a:r>
        </a:p>
      </dgm:t>
    </dgm:pt>
    <dgm:pt modelId="{6ED06829-0A86-49C0-BB39-951C26DFC8B1}" type="parTrans" cxnId="{C170ED5C-06D1-412D-BA27-21A52910040A}">
      <dgm:prSet/>
      <dgm:spPr/>
      <dgm:t>
        <a:bodyPr/>
        <a:lstStyle/>
        <a:p>
          <a:endParaRPr lang="en-US"/>
        </a:p>
      </dgm:t>
    </dgm:pt>
    <dgm:pt modelId="{C7A2E4C9-D8D6-4791-BB7B-DC6257FD41AE}" type="sibTrans" cxnId="{C170ED5C-06D1-412D-BA27-21A52910040A}">
      <dgm:prSet/>
      <dgm:spPr/>
      <dgm:t>
        <a:bodyPr/>
        <a:lstStyle/>
        <a:p>
          <a:endParaRPr lang="en-US"/>
        </a:p>
      </dgm:t>
    </dgm:pt>
    <dgm:pt modelId="{EC38FCD2-686B-4F09-AAC9-BE7A5FABF109}">
      <dgm:prSet custT="1"/>
      <dgm:spPr/>
      <dgm:t>
        <a:bodyPr/>
        <a:lstStyle/>
        <a:p>
          <a:r>
            <a:rPr lang="en-US" sz="1800"/>
            <a:t>Purpose of features is to be more convenient and easier than alternative data analysis tools, as they are integrated directly into Instant Database</a:t>
          </a:r>
        </a:p>
      </dgm:t>
    </dgm:pt>
    <dgm:pt modelId="{5C1DC2F3-5667-4E2A-84FA-F4AB2331F46B}" type="parTrans" cxnId="{687D783B-9E46-4BDA-A68D-3751840A71A7}">
      <dgm:prSet/>
      <dgm:spPr/>
      <dgm:t>
        <a:bodyPr/>
        <a:lstStyle/>
        <a:p>
          <a:endParaRPr lang="en-US"/>
        </a:p>
      </dgm:t>
    </dgm:pt>
    <dgm:pt modelId="{F804BF19-F05F-4592-B4EC-C1DFDE8444F4}" type="sibTrans" cxnId="{687D783B-9E46-4BDA-A68D-3751840A71A7}">
      <dgm:prSet/>
      <dgm:spPr/>
      <dgm:t>
        <a:bodyPr/>
        <a:lstStyle/>
        <a:p>
          <a:endParaRPr lang="en-US"/>
        </a:p>
      </dgm:t>
    </dgm:pt>
    <dgm:pt modelId="{CB4D5BB3-8EC3-4DFC-8B62-A8C278F009AB}">
      <dgm:prSet/>
      <dgm:spPr/>
      <dgm:t>
        <a:bodyPr/>
        <a:lstStyle/>
        <a:p>
          <a:pPr>
            <a:defRPr b="1"/>
          </a:pPr>
          <a:r>
            <a:rPr lang="en-US"/>
            <a:t>Appealing to non-technical users</a:t>
          </a:r>
        </a:p>
      </dgm:t>
    </dgm:pt>
    <dgm:pt modelId="{5233A637-C5B0-4FF8-85C2-E9F50E7576C4}" type="parTrans" cxnId="{D2BEBA65-8960-475A-BF09-316F2B949583}">
      <dgm:prSet/>
      <dgm:spPr/>
      <dgm:t>
        <a:bodyPr/>
        <a:lstStyle/>
        <a:p>
          <a:endParaRPr lang="en-US"/>
        </a:p>
      </dgm:t>
    </dgm:pt>
    <dgm:pt modelId="{0BE1069E-ACD5-4281-8904-B9662599B710}" type="sibTrans" cxnId="{D2BEBA65-8960-475A-BF09-316F2B949583}">
      <dgm:prSet/>
      <dgm:spPr/>
      <dgm:t>
        <a:bodyPr/>
        <a:lstStyle/>
        <a:p>
          <a:endParaRPr lang="en-US"/>
        </a:p>
      </dgm:t>
    </dgm:pt>
    <dgm:pt modelId="{4199CDA8-3D82-4F60-9C86-A8F7A47456C1}">
      <dgm:prSet custT="1"/>
      <dgm:spPr/>
      <dgm:t>
        <a:bodyPr/>
        <a:lstStyle/>
        <a:p>
          <a:r>
            <a:rPr lang="en-US" sz="1800"/>
            <a:t>Very easy to "press a button" to generate useful data, and to use a data storage template to manage </a:t>
          </a:r>
        </a:p>
      </dgm:t>
    </dgm:pt>
    <dgm:pt modelId="{01F13F61-17A7-418E-BF49-0C68CE5F5A2E}" type="parTrans" cxnId="{7A7BDFD1-3588-4730-AAA2-70F8423E497E}">
      <dgm:prSet/>
      <dgm:spPr/>
      <dgm:t>
        <a:bodyPr/>
        <a:lstStyle/>
        <a:p>
          <a:endParaRPr lang="en-US"/>
        </a:p>
      </dgm:t>
    </dgm:pt>
    <dgm:pt modelId="{08D1C1DF-48CF-4C6E-BC7D-9190A624F481}" type="sibTrans" cxnId="{7A7BDFD1-3588-4730-AAA2-70F8423E497E}">
      <dgm:prSet/>
      <dgm:spPr/>
      <dgm:t>
        <a:bodyPr/>
        <a:lstStyle/>
        <a:p>
          <a:endParaRPr lang="en-US"/>
        </a:p>
      </dgm:t>
    </dgm:pt>
    <dgm:pt modelId="{D7A0F09C-9F5D-44F2-B572-53AA257EADB7}">
      <dgm:prSet custT="1"/>
      <dgm:spPr/>
      <dgm:t>
        <a:bodyPr/>
        <a:lstStyle/>
        <a:p>
          <a:r>
            <a:rPr lang="en-US" sz="1800"/>
            <a:t>Ideally makes non-technical users "dependent" on Dropbase </a:t>
          </a:r>
        </a:p>
      </dgm:t>
    </dgm:pt>
    <dgm:pt modelId="{BAED9171-4727-4751-B316-61A6EB2FDA50}" type="parTrans" cxnId="{EAA270BB-7996-446B-84B2-CB29AE3B9D57}">
      <dgm:prSet/>
      <dgm:spPr/>
      <dgm:t>
        <a:bodyPr/>
        <a:lstStyle/>
        <a:p>
          <a:endParaRPr lang="en-US"/>
        </a:p>
      </dgm:t>
    </dgm:pt>
    <dgm:pt modelId="{A47D539F-BF00-4740-83AD-D73369FDB8AC}" type="sibTrans" cxnId="{EAA270BB-7996-446B-84B2-CB29AE3B9D57}">
      <dgm:prSet/>
      <dgm:spPr/>
      <dgm:t>
        <a:bodyPr/>
        <a:lstStyle/>
        <a:p>
          <a:endParaRPr lang="en-US"/>
        </a:p>
      </dgm:t>
    </dgm:pt>
    <dgm:pt modelId="{037E388C-2C35-4C64-B237-E8E0A6548107}">
      <dgm:prSet custT="1"/>
      <dgm:spPr/>
      <dgm:t>
        <a:bodyPr/>
        <a:lstStyle/>
        <a:p>
          <a:r>
            <a:rPr lang="en-US" sz="1800" dirty="0"/>
            <a:t>These features are reasonable within 5 years</a:t>
          </a:r>
        </a:p>
      </dgm:t>
    </dgm:pt>
    <dgm:pt modelId="{5416E867-CBB6-42E6-A366-820450C6C90D}" type="parTrans" cxnId="{C8A934A0-6795-48FE-9A51-3AD845D2BE13}">
      <dgm:prSet/>
      <dgm:spPr/>
      <dgm:t>
        <a:bodyPr/>
        <a:lstStyle/>
        <a:p>
          <a:endParaRPr lang="en-US"/>
        </a:p>
      </dgm:t>
    </dgm:pt>
    <dgm:pt modelId="{64019F05-6BFF-4919-9C53-E3B9942A4A27}" type="sibTrans" cxnId="{C8A934A0-6795-48FE-9A51-3AD845D2BE13}">
      <dgm:prSet/>
      <dgm:spPr/>
      <dgm:t>
        <a:bodyPr/>
        <a:lstStyle/>
        <a:p>
          <a:endParaRPr lang="en-US"/>
        </a:p>
      </dgm:t>
    </dgm:pt>
    <dgm:pt modelId="{17CCE597-9F59-EF43-9912-6754728C92A8}" type="pres">
      <dgm:prSet presAssocID="{5BC2A138-CC7B-4129-88F6-1DB2290C41A7}" presName="Name0" presStyleCnt="0">
        <dgm:presLayoutVars>
          <dgm:dir/>
          <dgm:animLvl val="lvl"/>
          <dgm:resizeHandles val="exact"/>
        </dgm:presLayoutVars>
      </dgm:prSet>
      <dgm:spPr/>
    </dgm:pt>
    <dgm:pt modelId="{3851672B-D471-0A49-A3B1-076D53FCAA8C}" type="pres">
      <dgm:prSet presAssocID="{08C0E3AC-01CE-4397-A917-72BD06032DCF}" presName="linNode" presStyleCnt="0"/>
      <dgm:spPr/>
    </dgm:pt>
    <dgm:pt modelId="{9D1C5E4A-973E-564D-87FE-497FC9126612}" type="pres">
      <dgm:prSet presAssocID="{08C0E3AC-01CE-4397-A917-72BD06032DCF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AC17A6CB-8510-3F4E-A893-0B056708C639}" type="pres">
      <dgm:prSet presAssocID="{08C0E3AC-01CE-4397-A917-72BD06032DCF}" presName="descendantText" presStyleLbl="alignAccFollowNode1" presStyleIdx="0" presStyleCnt="3">
        <dgm:presLayoutVars>
          <dgm:bulletEnabled val="1"/>
        </dgm:presLayoutVars>
      </dgm:prSet>
      <dgm:spPr/>
    </dgm:pt>
    <dgm:pt modelId="{051F4F91-EE5F-A749-9AB7-10BF7FACCCCB}" type="pres">
      <dgm:prSet presAssocID="{74B11D7A-067B-4777-B930-009D57A17CBD}" presName="sp" presStyleCnt="0"/>
      <dgm:spPr/>
    </dgm:pt>
    <dgm:pt modelId="{4F3006EC-91CA-9B49-9CB1-25BD421F8CA5}" type="pres">
      <dgm:prSet presAssocID="{D5C716E8-8C1A-489D-AC2C-DD0FFBB52FFD}" presName="linNode" presStyleCnt="0"/>
      <dgm:spPr/>
    </dgm:pt>
    <dgm:pt modelId="{D7F00195-D453-7F4A-87EE-FE8C79C156F7}" type="pres">
      <dgm:prSet presAssocID="{D5C716E8-8C1A-489D-AC2C-DD0FFBB52FFD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FA87632-3E98-CB4C-B3F7-B0BDE1BADBF1}" type="pres">
      <dgm:prSet presAssocID="{D5C716E8-8C1A-489D-AC2C-DD0FFBB52FFD}" presName="descendantText" presStyleLbl="alignAccFollowNode1" presStyleIdx="1" presStyleCnt="3">
        <dgm:presLayoutVars>
          <dgm:bulletEnabled val="1"/>
        </dgm:presLayoutVars>
      </dgm:prSet>
      <dgm:spPr/>
    </dgm:pt>
    <dgm:pt modelId="{C4CC5721-56F6-5644-A9D6-FC8CC66D8D95}" type="pres">
      <dgm:prSet presAssocID="{C7A2E4C9-D8D6-4791-BB7B-DC6257FD41AE}" presName="sp" presStyleCnt="0"/>
      <dgm:spPr/>
    </dgm:pt>
    <dgm:pt modelId="{68261FF3-6348-464C-9DFD-635498B006A8}" type="pres">
      <dgm:prSet presAssocID="{CB4D5BB3-8EC3-4DFC-8B62-A8C278F009AB}" presName="linNode" presStyleCnt="0"/>
      <dgm:spPr/>
    </dgm:pt>
    <dgm:pt modelId="{7B503259-01EE-DF4E-A127-A730A3F4F8CD}" type="pres">
      <dgm:prSet presAssocID="{CB4D5BB3-8EC3-4DFC-8B62-A8C278F009A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2EEAB13-97C8-B343-AF16-CDDFF8C9AE12}" type="pres">
      <dgm:prSet presAssocID="{CB4D5BB3-8EC3-4DFC-8B62-A8C278F009A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87D783B-9E46-4BDA-A68D-3751840A71A7}" srcId="{D5C716E8-8C1A-489D-AC2C-DD0FFBB52FFD}" destId="{EC38FCD2-686B-4F09-AAC9-BE7A5FABF109}" srcOrd="0" destOrd="0" parTransId="{5C1DC2F3-5667-4E2A-84FA-F4AB2331F46B}" sibTransId="{F804BF19-F05F-4592-B4EC-C1DFDE8444F4}"/>
    <dgm:cxn modelId="{C170ED5C-06D1-412D-BA27-21A52910040A}" srcId="{5BC2A138-CC7B-4129-88F6-1DB2290C41A7}" destId="{D5C716E8-8C1A-489D-AC2C-DD0FFBB52FFD}" srcOrd="1" destOrd="0" parTransId="{6ED06829-0A86-49C0-BB39-951C26DFC8B1}" sibTransId="{C7A2E4C9-D8D6-4791-BB7B-DC6257FD41AE}"/>
    <dgm:cxn modelId="{ED1CA661-B973-4A3A-A63D-6CF57025398F}" type="presOf" srcId="{08C0E3AC-01CE-4397-A917-72BD06032DCF}" destId="{9D1C5E4A-973E-564D-87FE-497FC9126612}" srcOrd="0" destOrd="0" presId="urn:microsoft.com/office/officeart/2005/8/layout/vList5"/>
    <dgm:cxn modelId="{D2BEBA65-8960-475A-BF09-316F2B949583}" srcId="{5BC2A138-CC7B-4129-88F6-1DB2290C41A7}" destId="{CB4D5BB3-8EC3-4DFC-8B62-A8C278F009AB}" srcOrd="2" destOrd="0" parTransId="{5233A637-C5B0-4FF8-85C2-E9F50E7576C4}" sibTransId="{0BE1069E-ACD5-4281-8904-B9662599B710}"/>
    <dgm:cxn modelId="{F10A094B-C690-4239-8493-3D65C54174C8}" type="presOf" srcId="{4199CDA8-3D82-4F60-9C86-A8F7A47456C1}" destId="{62EEAB13-97C8-B343-AF16-CDDFF8C9AE12}" srcOrd="0" destOrd="0" presId="urn:microsoft.com/office/officeart/2005/8/layout/vList5"/>
    <dgm:cxn modelId="{0BB18174-EA64-F445-B18F-DB7757E74A26}" type="presOf" srcId="{5BC2A138-CC7B-4129-88F6-1DB2290C41A7}" destId="{17CCE597-9F59-EF43-9912-6754728C92A8}" srcOrd="0" destOrd="0" presId="urn:microsoft.com/office/officeart/2005/8/layout/vList5"/>
    <dgm:cxn modelId="{5DF4AC7E-F8F9-491D-85FB-474CBF56AC73}" type="presOf" srcId="{037E388C-2C35-4C64-B237-E8E0A6548107}" destId="{AC17A6CB-8510-3F4E-A893-0B056708C639}" srcOrd="0" destOrd="1" presId="urn:microsoft.com/office/officeart/2005/8/layout/vList5"/>
    <dgm:cxn modelId="{C8A934A0-6795-48FE-9A51-3AD845D2BE13}" srcId="{08C0E3AC-01CE-4397-A917-72BD06032DCF}" destId="{037E388C-2C35-4C64-B237-E8E0A6548107}" srcOrd="1" destOrd="0" parTransId="{5416E867-CBB6-42E6-A366-820450C6C90D}" sibTransId="{64019F05-6BFF-4919-9C53-E3B9942A4A27}"/>
    <dgm:cxn modelId="{E779E6AA-CDAC-4499-87A8-B158470963F4}" srcId="{08C0E3AC-01CE-4397-A917-72BD06032DCF}" destId="{52335167-7D1F-40DE-9EC2-5B1FEC12D2B9}" srcOrd="0" destOrd="0" parTransId="{EA190159-6F8C-46F4-B367-24B40BC8E675}" sibTransId="{C6472304-3259-48DD-BF78-EDE6868851A3}"/>
    <dgm:cxn modelId="{FD098DBA-0757-4F91-9500-C12AF4E524DA}" type="presOf" srcId="{D7A0F09C-9F5D-44F2-B572-53AA257EADB7}" destId="{62EEAB13-97C8-B343-AF16-CDDFF8C9AE12}" srcOrd="0" destOrd="1" presId="urn:microsoft.com/office/officeart/2005/8/layout/vList5"/>
    <dgm:cxn modelId="{EAA270BB-7996-446B-84B2-CB29AE3B9D57}" srcId="{CB4D5BB3-8EC3-4DFC-8B62-A8C278F009AB}" destId="{D7A0F09C-9F5D-44F2-B572-53AA257EADB7}" srcOrd="1" destOrd="0" parTransId="{BAED9171-4727-4751-B316-61A6EB2FDA50}" sibTransId="{A47D539F-BF00-4740-83AD-D73369FDB8AC}"/>
    <dgm:cxn modelId="{E08F58C9-5187-4975-AB57-7C4EE5EB4BB8}" srcId="{5BC2A138-CC7B-4129-88F6-1DB2290C41A7}" destId="{08C0E3AC-01CE-4397-A917-72BD06032DCF}" srcOrd="0" destOrd="0" parTransId="{C048BC2F-303D-43E3-8A14-71DEE9DAB2D9}" sibTransId="{74B11D7A-067B-4777-B930-009D57A17CBD}"/>
    <dgm:cxn modelId="{7A7BDFD1-3588-4730-AAA2-70F8423E497E}" srcId="{CB4D5BB3-8EC3-4DFC-8B62-A8C278F009AB}" destId="{4199CDA8-3D82-4F60-9C86-A8F7A47456C1}" srcOrd="0" destOrd="0" parTransId="{01F13F61-17A7-418E-BF49-0C68CE5F5A2E}" sibTransId="{08D1C1DF-48CF-4C6E-BC7D-9190A624F481}"/>
    <dgm:cxn modelId="{7CA7AFD5-DBF5-49B2-8D9E-B7677CCF97F8}" type="presOf" srcId="{CB4D5BB3-8EC3-4DFC-8B62-A8C278F009AB}" destId="{7B503259-01EE-DF4E-A127-A730A3F4F8CD}" srcOrd="0" destOrd="0" presId="urn:microsoft.com/office/officeart/2005/8/layout/vList5"/>
    <dgm:cxn modelId="{4F64D2D6-30F5-4D7B-9B1F-EBE214ACC60F}" type="presOf" srcId="{D5C716E8-8C1A-489D-AC2C-DD0FFBB52FFD}" destId="{D7F00195-D453-7F4A-87EE-FE8C79C156F7}" srcOrd="0" destOrd="0" presId="urn:microsoft.com/office/officeart/2005/8/layout/vList5"/>
    <dgm:cxn modelId="{81B6BBE8-B1EF-4354-9BBD-E2156FC5CF7B}" type="presOf" srcId="{EC38FCD2-686B-4F09-AAC9-BE7A5FABF109}" destId="{DFA87632-3E98-CB4C-B3F7-B0BDE1BADBF1}" srcOrd="0" destOrd="0" presId="urn:microsoft.com/office/officeart/2005/8/layout/vList5"/>
    <dgm:cxn modelId="{53F43EEE-A860-4833-892C-BA76126BA4C1}" type="presOf" srcId="{52335167-7D1F-40DE-9EC2-5B1FEC12D2B9}" destId="{AC17A6CB-8510-3F4E-A893-0B056708C639}" srcOrd="0" destOrd="0" presId="urn:microsoft.com/office/officeart/2005/8/layout/vList5"/>
    <dgm:cxn modelId="{A952DB5A-3675-402F-8266-3C2BEBC35030}" type="presParOf" srcId="{17CCE597-9F59-EF43-9912-6754728C92A8}" destId="{3851672B-D471-0A49-A3B1-076D53FCAA8C}" srcOrd="0" destOrd="0" presId="urn:microsoft.com/office/officeart/2005/8/layout/vList5"/>
    <dgm:cxn modelId="{6925D047-642B-460B-A683-56E8B9EAB986}" type="presParOf" srcId="{3851672B-D471-0A49-A3B1-076D53FCAA8C}" destId="{9D1C5E4A-973E-564D-87FE-497FC9126612}" srcOrd="0" destOrd="0" presId="urn:microsoft.com/office/officeart/2005/8/layout/vList5"/>
    <dgm:cxn modelId="{6309298B-69F4-491F-8181-3CAE2B647B5A}" type="presParOf" srcId="{3851672B-D471-0A49-A3B1-076D53FCAA8C}" destId="{AC17A6CB-8510-3F4E-A893-0B056708C639}" srcOrd="1" destOrd="0" presId="urn:microsoft.com/office/officeart/2005/8/layout/vList5"/>
    <dgm:cxn modelId="{9486A416-7AAF-47BE-802D-BAB56E42CC3A}" type="presParOf" srcId="{17CCE597-9F59-EF43-9912-6754728C92A8}" destId="{051F4F91-EE5F-A749-9AB7-10BF7FACCCCB}" srcOrd="1" destOrd="0" presId="urn:microsoft.com/office/officeart/2005/8/layout/vList5"/>
    <dgm:cxn modelId="{F44572B1-CC4A-4A47-81F1-6A9BAF1C4961}" type="presParOf" srcId="{17CCE597-9F59-EF43-9912-6754728C92A8}" destId="{4F3006EC-91CA-9B49-9CB1-25BD421F8CA5}" srcOrd="2" destOrd="0" presId="urn:microsoft.com/office/officeart/2005/8/layout/vList5"/>
    <dgm:cxn modelId="{BE52A069-56F0-4694-9A22-1A233817EF2E}" type="presParOf" srcId="{4F3006EC-91CA-9B49-9CB1-25BD421F8CA5}" destId="{D7F00195-D453-7F4A-87EE-FE8C79C156F7}" srcOrd="0" destOrd="0" presId="urn:microsoft.com/office/officeart/2005/8/layout/vList5"/>
    <dgm:cxn modelId="{1C879D00-060D-4A29-959C-66146F42C91A}" type="presParOf" srcId="{4F3006EC-91CA-9B49-9CB1-25BD421F8CA5}" destId="{DFA87632-3E98-CB4C-B3F7-B0BDE1BADBF1}" srcOrd="1" destOrd="0" presId="urn:microsoft.com/office/officeart/2005/8/layout/vList5"/>
    <dgm:cxn modelId="{03EAA72B-643C-4046-AF86-420EAE3F52A1}" type="presParOf" srcId="{17CCE597-9F59-EF43-9912-6754728C92A8}" destId="{C4CC5721-56F6-5644-A9D6-FC8CC66D8D95}" srcOrd="3" destOrd="0" presId="urn:microsoft.com/office/officeart/2005/8/layout/vList5"/>
    <dgm:cxn modelId="{E39FDA73-7F7A-4E1F-8B5D-0FDCC8175DF3}" type="presParOf" srcId="{17CCE597-9F59-EF43-9912-6754728C92A8}" destId="{68261FF3-6348-464C-9DFD-635498B006A8}" srcOrd="4" destOrd="0" presId="urn:microsoft.com/office/officeart/2005/8/layout/vList5"/>
    <dgm:cxn modelId="{5AFDDB22-5FD9-4EC0-93A0-2EA728DAF034}" type="presParOf" srcId="{68261FF3-6348-464C-9DFD-635498B006A8}" destId="{7B503259-01EE-DF4E-A127-A730A3F4F8CD}" srcOrd="0" destOrd="0" presId="urn:microsoft.com/office/officeart/2005/8/layout/vList5"/>
    <dgm:cxn modelId="{A0DE0BC5-7D9B-499C-BAD6-E04E228F1AA2}" type="presParOf" srcId="{68261FF3-6348-464C-9DFD-635498B006A8}" destId="{62EEAB13-97C8-B343-AF16-CDDFF8C9AE1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3072D4C-4C64-471A-A482-233BCF46EA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6B74B1-EEF8-46BB-BD21-064CBBF840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API is currently a prototype, but would be very useful for developer consumers, so it is important that this feature is available</a:t>
          </a:r>
        </a:p>
      </dgm:t>
    </dgm:pt>
    <dgm:pt modelId="{DFBCE566-D072-414D-AD5A-4F6458D34BA1}" type="parTrans" cxnId="{4AF6FE12-6F1C-4700-99DE-66C3C002C49E}">
      <dgm:prSet/>
      <dgm:spPr/>
      <dgm:t>
        <a:bodyPr/>
        <a:lstStyle/>
        <a:p>
          <a:endParaRPr lang="en-US"/>
        </a:p>
      </dgm:t>
    </dgm:pt>
    <dgm:pt modelId="{18B3793E-02A0-45C4-8F09-35F662E6E91F}" type="sibTrans" cxnId="{4AF6FE12-6F1C-4700-99DE-66C3C002C49E}">
      <dgm:prSet/>
      <dgm:spPr/>
      <dgm:t>
        <a:bodyPr/>
        <a:lstStyle/>
        <a:p>
          <a:endParaRPr lang="en-US"/>
        </a:p>
      </dgm:t>
    </dgm:pt>
    <dgm:pt modelId="{9124FF36-FCAB-4F60-B815-906F0A5308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Must include data analysis features</a:t>
          </a:r>
        </a:p>
      </dgm:t>
    </dgm:pt>
    <dgm:pt modelId="{1AA1BCA2-AAC9-4118-A907-B8116904D4C0}" type="parTrans" cxnId="{CFE9CED2-6A1A-4935-8645-56F8E83F1625}">
      <dgm:prSet/>
      <dgm:spPr/>
      <dgm:t>
        <a:bodyPr/>
        <a:lstStyle/>
        <a:p>
          <a:endParaRPr lang="en-US"/>
        </a:p>
      </dgm:t>
    </dgm:pt>
    <dgm:pt modelId="{9AF277F2-3BF3-49BB-981D-A2C4EB6E4A56}" type="sibTrans" cxnId="{CFE9CED2-6A1A-4935-8645-56F8E83F1625}">
      <dgm:prSet/>
      <dgm:spPr/>
      <dgm:t>
        <a:bodyPr/>
        <a:lstStyle/>
        <a:p>
          <a:endParaRPr lang="en-US"/>
        </a:p>
      </dgm:t>
    </dgm:pt>
    <dgm:pt modelId="{C9614F7D-C4BC-4B1D-B3FF-86D6BD53844E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US" sz="1800"/>
            <a:t>Can generate graphs and statistical interpretations of Data</a:t>
          </a:r>
        </a:p>
      </dgm:t>
    </dgm:pt>
    <dgm:pt modelId="{86DEDE53-72B4-480E-915F-0A5A7186E3CB}" type="parTrans" cxnId="{8CCA991D-E202-4010-A98C-9EDAC98761B2}">
      <dgm:prSet/>
      <dgm:spPr/>
      <dgm:t>
        <a:bodyPr/>
        <a:lstStyle/>
        <a:p>
          <a:endParaRPr lang="en-US"/>
        </a:p>
      </dgm:t>
    </dgm:pt>
    <dgm:pt modelId="{6DB3EF00-73C0-44B3-A059-29903F3A40CC}" type="sibTrans" cxnId="{8CCA991D-E202-4010-A98C-9EDAC98761B2}">
      <dgm:prSet/>
      <dgm:spPr/>
      <dgm:t>
        <a:bodyPr/>
        <a:lstStyle/>
        <a:p>
          <a:endParaRPr lang="en-US"/>
        </a:p>
      </dgm:t>
    </dgm:pt>
    <dgm:pt modelId="{1B5FF597-F408-4A97-BA1C-02D0D510063E}" type="pres">
      <dgm:prSet presAssocID="{E3072D4C-4C64-471A-A482-233BCF46EAE5}" presName="root" presStyleCnt="0">
        <dgm:presLayoutVars>
          <dgm:dir/>
          <dgm:resizeHandles val="exact"/>
        </dgm:presLayoutVars>
      </dgm:prSet>
      <dgm:spPr/>
    </dgm:pt>
    <dgm:pt modelId="{DDFA5629-63E6-48DD-AD00-C0B67D44F51C}" type="pres">
      <dgm:prSet presAssocID="{1F6B74B1-EEF8-46BB-BD21-064CBBF8400D}" presName="compNode" presStyleCnt="0"/>
      <dgm:spPr/>
    </dgm:pt>
    <dgm:pt modelId="{6EBF7332-AF10-4728-AFB1-7468B2C048A4}" type="pres">
      <dgm:prSet presAssocID="{1F6B74B1-EEF8-46BB-BD21-064CBBF8400D}" presName="bgRect" presStyleLbl="bgShp" presStyleIdx="0" presStyleCnt="2"/>
      <dgm:spPr/>
    </dgm:pt>
    <dgm:pt modelId="{FAA61AD6-7807-42DD-BD6F-EFCD45345905}" type="pres">
      <dgm:prSet presAssocID="{1F6B74B1-EEF8-46BB-BD21-064CBBF8400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9EE7AAB-5CE2-448F-8A35-96E787EFAD16}" type="pres">
      <dgm:prSet presAssocID="{1F6B74B1-EEF8-46BB-BD21-064CBBF8400D}" presName="spaceRect" presStyleCnt="0"/>
      <dgm:spPr/>
    </dgm:pt>
    <dgm:pt modelId="{EC86B099-63CF-403B-BC21-25DDDC34418C}" type="pres">
      <dgm:prSet presAssocID="{1F6B74B1-EEF8-46BB-BD21-064CBBF8400D}" presName="parTx" presStyleLbl="revTx" presStyleIdx="0" presStyleCnt="3">
        <dgm:presLayoutVars>
          <dgm:chMax val="0"/>
          <dgm:chPref val="0"/>
        </dgm:presLayoutVars>
      </dgm:prSet>
      <dgm:spPr/>
    </dgm:pt>
    <dgm:pt modelId="{88D4F1F6-B345-44A7-985C-E5A2B8BE703C}" type="pres">
      <dgm:prSet presAssocID="{18B3793E-02A0-45C4-8F09-35F662E6E91F}" presName="sibTrans" presStyleCnt="0"/>
      <dgm:spPr/>
    </dgm:pt>
    <dgm:pt modelId="{65C5AFF9-1465-413D-A02E-2731124E58D5}" type="pres">
      <dgm:prSet presAssocID="{9124FF36-FCAB-4F60-B815-906F0A530844}" presName="compNode" presStyleCnt="0"/>
      <dgm:spPr/>
    </dgm:pt>
    <dgm:pt modelId="{357FEC04-E394-47A3-A290-CA85FB055C54}" type="pres">
      <dgm:prSet presAssocID="{9124FF36-FCAB-4F60-B815-906F0A530844}" presName="bgRect" presStyleLbl="bgShp" presStyleIdx="1" presStyleCnt="2"/>
      <dgm:spPr/>
    </dgm:pt>
    <dgm:pt modelId="{9DF6B6F6-D7E6-4001-803C-08935E4574D2}" type="pres">
      <dgm:prSet presAssocID="{9124FF36-FCAB-4F60-B815-906F0A5308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DA6580E-8961-47E5-B9BB-1848B34B0743}" type="pres">
      <dgm:prSet presAssocID="{9124FF36-FCAB-4F60-B815-906F0A530844}" presName="spaceRect" presStyleCnt="0"/>
      <dgm:spPr/>
    </dgm:pt>
    <dgm:pt modelId="{10785A4D-0C10-477A-B504-F0EC8EAA6700}" type="pres">
      <dgm:prSet presAssocID="{9124FF36-FCAB-4F60-B815-906F0A530844}" presName="parTx" presStyleLbl="revTx" presStyleIdx="1" presStyleCnt="3">
        <dgm:presLayoutVars>
          <dgm:chMax val="0"/>
          <dgm:chPref val="0"/>
        </dgm:presLayoutVars>
      </dgm:prSet>
      <dgm:spPr/>
    </dgm:pt>
    <dgm:pt modelId="{620B4084-471A-4B4B-9E17-30447E47C439}" type="pres">
      <dgm:prSet presAssocID="{9124FF36-FCAB-4F60-B815-906F0A530844}" presName="desTx" presStyleLbl="revTx" presStyleIdx="2" presStyleCnt="3">
        <dgm:presLayoutVars/>
      </dgm:prSet>
      <dgm:spPr/>
    </dgm:pt>
  </dgm:ptLst>
  <dgm:cxnLst>
    <dgm:cxn modelId="{4AF6FE12-6F1C-4700-99DE-66C3C002C49E}" srcId="{E3072D4C-4C64-471A-A482-233BCF46EAE5}" destId="{1F6B74B1-EEF8-46BB-BD21-064CBBF8400D}" srcOrd="0" destOrd="0" parTransId="{DFBCE566-D072-414D-AD5A-4F6458D34BA1}" sibTransId="{18B3793E-02A0-45C4-8F09-35F662E6E91F}"/>
    <dgm:cxn modelId="{8CCA991D-E202-4010-A98C-9EDAC98761B2}" srcId="{9124FF36-FCAB-4F60-B815-906F0A530844}" destId="{C9614F7D-C4BC-4B1D-B3FF-86D6BD53844E}" srcOrd="0" destOrd="0" parTransId="{86DEDE53-72B4-480E-915F-0A5A7186E3CB}" sibTransId="{6DB3EF00-73C0-44B3-A059-29903F3A40CC}"/>
    <dgm:cxn modelId="{A1B6177F-1458-4684-BA41-E823CA59F006}" type="presOf" srcId="{1F6B74B1-EEF8-46BB-BD21-064CBBF8400D}" destId="{EC86B099-63CF-403B-BC21-25DDDC34418C}" srcOrd="0" destOrd="0" presId="urn:microsoft.com/office/officeart/2018/2/layout/IconVerticalSolidList"/>
    <dgm:cxn modelId="{0FD9E5B2-47D9-47C0-952C-2CF1AFC48703}" type="presOf" srcId="{9124FF36-FCAB-4F60-B815-906F0A530844}" destId="{10785A4D-0C10-477A-B504-F0EC8EAA6700}" srcOrd="0" destOrd="0" presId="urn:microsoft.com/office/officeart/2018/2/layout/IconVerticalSolidList"/>
    <dgm:cxn modelId="{963263BE-FB54-456F-B732-2B8C6087B43F}" type="presOf" srcId="{E3072D4C-4C64-471A-A482-233BCF46EAE5}" destId="{1B5FF597-F408-4A97-BA1C-02D0D510063E}" srcOrd="0" destOrd="0" presId="urn:microsoft.com/office/officeart/2018/2/layout/IconVerticalSolidList"/>
    <dgm:cxn modelId="{CFE9CED2-6A1A-4935-8645-56F8E83F1625}" srcId="{E3072D4C-4C64-471A-A482-233BCF46EAE5}" destId="{9124FF36-FCAB-4F60-B815-906F0A530844}" srcOrd="1" destOrd="0" parTransId="{1AA1BCA2-AAC9-4118-A907-B8116904D4C0}" sibTransId="{9AF277F2-3BF3-49BB-981D-A2C4EB6E4A56}"/>
    <dgm:cxn modelId="{CBE5AAFB-CC2E-4581-A4C8-B2562ADD5BD1}" type="presOf" srcId="{C9614F7D-C4BC-4B1D-B3FF-86D6BD53844E}" destId="{620B4084-471A-4B4B-9E17-30447E47C439}" srcOrd="0" destOrd="0" presId="urn:microsoft.com/office/officeart/2018/2/layout/IconVerticalSolidList"/>
    <dgm:cxn modelId="{F136EB52-0A37-4FDD-9DF1-FC732B19D895}" type="presParOf" srcId="{1B5FF597-F408-4A97-BA1C-02D0D510063E}" destId="{DDFA5629-63E6-48DD-AD00-C0B67D44F51C}" srcOrd="0" destOrd="0" presId="urn:microsoft.com/office/officeart/2018/2/layout/IconVerticalSolidList"/>
    <dgm:cxn modelId="{B8C98CA6-44B1-45B2-9335-8A102DDE3D19}" type="presParOf" srcId="{DDFA5629-63E6-48DD-AD00-C0B67D44F51C}" destId="{6EBF7332-AF10-4728-AFB1-7468B2C048A4}" srcOrd="0" destOrd="0" presId="urn:microsoft.com/office/officeart/2018/2/layout/IconVerticalSolidList"/>
    <dgm:cxn modelId="{C0B80F18-92F4-49F4-863D-0EF79BCE12F3}" type="presParOf" srcId="{DDFA5629-63E6-48DD-AD00-C0B67D44F51C}" destId="{FAA61AD6-7807-42DD-BD6F-EFCD45345905}" srcOrd="1" destOrd="0" presId="urn:microsoft.com/office/officeart/2018/2/layout/IconVerticalSolidList"/>
    <dgm:cxn modelId="{CDB433D9-7634-46A4-9E29-0FEB491C2D95}" type="presParOf" srcId="{DDFA5629-63E6-48DD-AD00-C0B67D44F51C}" destId="{99EE7AAB-5CE2-448F-8A35-96E787EFAD16}" srcOrd="2" destOrd="0" presId="urn:microsoft.com/office/officeart/2018/2/layout/IconVerticalSolidList"/>
    <dgm:cxn modelId="{D1689229-F2C6-44AB-8191-DF5DEA93959C}" type="presParOf" srcId="{DDFA5629-63E6-48DD-AD00-C0B67D44F51C}" destId="{EC86B099-63CF-403B-BC21-25DDDC34418C}" srcOrd="3" destOrd="0" presId="urn:microsoft.com/office/officeart/2018/2/layout/IconVerticalSolidList"/>
    <dgm:cxn modelId="{B7215C5D-5104-4137-88C1-BA5B953A75D7}" type="presParOf" srcId="{1B5FF597-F408-4A97-BA1C-02D0D510063E}" destId="{88D4F1F6-B345-44A7-985C-E5A2B8BE703C}" srcOrd="1" destOrd="0" presId="urn:microsoft.com/office/officeart/2018/2/layout/IconVerticalSolidList"/>
    <dgm:cxn modelId="{10B0231B-1509-40F3-95FF-1C85775A3B5F}" type="presParOf" srcId="{1B5FF597-F408-4A97-BA1C-02D0D510063E}" destId="{65C5AFF9-1465-413D-A02E-2731124E58D5}" srcOrd="2" destOrd="0" presId="urn:microsoft.com/office/officeart/2018/2/layout/IconVerticalSolidList"/>
    <dgm:cxn modelId="{E98D2E1C-4A47-46B5-B200-DE14DF417790}" type="presParOf" srcId="{65C5AFF9-1465-413D-A02E-2731124E58D5}" destId="{357FEC04-E394-47A3-A290-CA85FB055C54}" srcOrd="0" destOrd="0" presId="urn:microsoft.com/office/officeart/2018/2/layout/IconVerticalSolidList"/>
    <dgm:cxn modelId="{C5AA35A5-D891-48CB-9CE2-F579E83F06D1}" type="presParOf" srcId="{65C5AFF9-1465-413D-A02E-2731124E58D5}" destId="{9DF6B6F6-D7E6-4001-803C-08935E4574D2}" srcOrd="1" destOrd="0" presId="urn:microsoft.com/office/officeart/2018/2/layout/IconVerticalSolidList"/>
    <dgm:cxn modelId="{6B895BF0-1250-441B-A17F-74DA0F52E3D6}" type="presParOf" srcId="{65C5AFF9-1465-413D-A02E-2731124E58D5}" destId="{ADA6580E-8961-47E5-B9BB-1848B34B0743}" srcOrd="2" destOrd="0" presId="urn:microsoft.com/office/officeart/2018/2/layout/IconVerticalSolidList"/>
    <dgm:cxn modelId="{DBE16CF5-DA71-4D49-B99A-2F7C6EEC585A}" type="presParOf" srcId="{65C5AFF9-1465-413D-A02E-2731124E58D5}" destId="{10785A4D-0C10-477A-B504-F0EC8EAA6700}" srcOrd="3" destOrd="0" presId="urn:microsoft.com/office/officeart/2018/2/layout/IconVerticalSolidList"/>
    <dgm:cxn modelId="{FCD37519-3798-423F-A139-0BC522D073BF}" type="presParOf" srcId="{65C5AFF9-1465-413D-A02E-2731124E58D5}" destId="{620B4084-471A-4B4B-9E17-30447E47C43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75B7CEFB-23A5-4FED-82B3-C77C327D6B9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7903C3-E678-4741-B4E8-EB2609163726}">
      <dgm:prSet/>
      <dgm:spPr/>
      <dgm:t>
        <a:bodyPr/>
        <a:lstStyle/>
        <a:p>
          <a:r>
            <a:rPr lang="en-US"/>
            <a:t>Cost per 1 hour of Snowflake - $3.00</a:t>
          </a:r>
        </a:p>
      </dgm:t>
    </dgm:pt>
    <dgm:pt modelId="{D427CBFD-1AAD-4E34-81B6-CCF8D2995B44}" type="parTrans" cxnId="{252C282A-A205-45E6-9D34-03417FFECAF2}">
      <dgm:prSet/>
      <dgm:spPr/>
      <dgm:t>
        <a:bodyPr/>
        <a:lstStyle/>
        <a:p>
          <a:endParaRPr lang="en-US"/>
        </a:p>
      </dgm:t>
    </dgm:pt>
    <dgm:pt modelId="{C49CF809-ADAE-4D8F-A1A0-AE9019920A69}" type="sibTrans" cxnId="{252C282A-A205-45E6-9D34-03417FFECAF2}">
      <dgm:prSet/>
      <dgm:spPr/>
      <dgm:t>
        <a:bodyPr/>
        <a:lstStyle/>
        <a:p>
          <a:endParaRPr lang="en-US"/>
        </a:p>
      </dgm:t>
    </dgm:pt>
    <dgm:pt modelId="{876658E8-6F7A-475C-9DF1-6E1AC69CF06D}">
      <dgm:prSet/>
      <dgm:spPr/>
      <dgm:t>
        <a:bodyPr/>
        <a:lstStyle/>
        <a:p>
          <a:r>
            <a:rPr lang="en-US"/>
            <a:t>Cost per 1 minute of Snowflake - $0.05</a:t>
          </a:r>
        </a:p>
      </dgm:t>
    </dgm:pt>
    <dgm:pt modelId="{D7FEBB61-15C5-4D04-A0C0-7FFE96E1D1DA}" type="parTrans" cxnId="{5B7870AB-7776-438C-9A87-43CAA93CFBDB}">
      <dgm:prSet/>
      <dgm:spPr/>
      <dgm:t>
        <a:bodyPr/>
        <a:lstStyle/>
        <a:p>
          <a:endParaRPr lang="en-US"/>
        </a:p>
      </dgm:t>
    </dgm:pt>
    <dgm:pt modelId="{D1EADC7C-4EE6-40BD-88AA-2C79295D345E}" type="sibTrans" cxnId="{5B7870AB-7776-438C-9A87-43CAA93CFBDB}">
      <dgm:prSet/>
      <dgm:spPr/>
      <dgm:t>
        <a:bodyPr/>
        <a:lstStyle/>
        <a:p>
          <a:endParaRPr lang="en-US"/>
        </a:p>
      </dgm:t>
    </dgm:pt>
    <dgm:pt modelId="{22AFE9B3-78D5-49F8-AEE4-47EA5CAE81C7}">
      <dgm:prSet/>
      <dgm:spPr/>
      <dgm:t>
        <a:bodyPr/>
        <a:lstStyle/>
        <a:p>
          <a:r>
            <a:rPr lang="en-US" dirty="0"/>
            <a:t>Assuming perfect efficiency, for the Pro plan: 5000/60/60x3 = $4.17</a:t>
          </a:r>
        </a:p>
      </dgm:t>
    </dgm:pt>
    <dgm:pt modelId="{E0EDA60A-D1D8-46E6-842B-041B0ABF3299}" type="parTrans" cxnId="{704857EA-E162-4EC1-BE91-41826D2B9E31}">
      <dgm:prSet/>
      <dgm:spPr/>
      <dgm:t>
        <a:bodyPr/>
        <a:lstStyle/>
        <a:p>
          <a:endParaRPr lang="en-US"/>
        </a:p>
      </dgm:t>
    </dgm:pt>
    <dgm:pt modelId="{498964C4-EB12-439A-A6D0-3ED40A0DC6E2}" type="sibTrans" cxnId="{704857EA-E162-4EC1-BE91-41826D2B9E31}">
      <dgm:prSet/>
      <dgm:spPr/>
      <dgm:t>
        <a:bodyPr/>
        <a:lstStyle/>
        <a:p>
          <a:endParaRPr lang="en-US"/>
        </a:p>
      </dgm:t>
    </dgm:pt>
    <dgm:pt modelId="{F8AB4DCA-803D-45D8-B254-896D7C166E9E}">
      <dgm:prSet/>
      <dgm:spPr/>
      <dgm:t>
        <a:bodyPr/>
        <a:lstStyle/>
        <a:p>
          <a:r>
            <a:rPr lang="en-US"/>
            <a:t>Assuming perfect inefficiency, for the Pro plan: 5000x0.05 = $250.00</a:t>
          </a:r>
        </a:p>
      </dgm:t>
    </dgm:pt>
    <dgm:pt modelId="{2F890EE5-6D28-4098-956D-F7F481FE4E70}" type="parTrans" cxnId="{0ED60CA2-B478-47C5-A6E5-9EB6AC8C4F3F}">
      <dgm:prSet/>
      <dgm:spPr/>
      <dgm:t>
        <a:bodyPr/>
        <a:lstStyle/>
        <a:p>
          <a:endParaRPr lang="en-US"/>
        </a:p>
      </dgm:t>
    </dgm:pt>
    <dgm:pt modelId="{FD04CF1C-C4C3-4E24-9B3D-8FE14EA79FC5}" type="sibTrans" cxnId="{0ED60CA2-B478-47C5-A6E5-9EB6AC8C4F3F}">
      <dgm:prSet/>
      <dgm:spPr/>
      <dgm:t>
        <a:bodyPr/>
        <a:lstStyle/>
        <a:p>
          <a:endParaRPr lang="en-US"/>
        </a:p>
      </dgm:t>
    </dgm:pt>
    <dgm:pt modelId="{1126AA8B-2DC9-499D-BC10-0492C010E628}">
      <dgm:prSet/>
      <dgm:spPr/>
      <dgm:t>
        <a:bodyPr/>
        <a:lstStyle/>
        <a:p>
          <a:r>
            <a:rPr lang="en-US"/>
            <a:t>We will assume that the actual cost is about halfway: $127.09</a:t>
          </a:r>
        </a:p>
      </dgm:t>
    </dgm:pt>
    <dgm:pt modelId="{91E04F18-66D8-4D9E-AEDA-D32CEFD355E2}" type="parTrans" cxnId="{1C877DC9-FA99-46A5-B20A-AC13D96A9120}">
      <dgm:prSet/>
      <dgm:spPr/>
      <dgm:t>
        <a:bodyPr/>
        <a:lstStyle/>
        <a:p>
          <a:endParaRPr lang="en-US"/>
        </a:p>
      </dgm:t>
    </dgm:pt>
    <dgm:pt modelId="{F3B77060-7650-4E4D-BD01-5F0508C13585}" type="sibTrans" cxnId="{1C877DC9-FA99-46A5-B20A-AC13D96A9120}">
      <dgm:prSet/>
      <dgm:spPr/>
      <dgm:t>
        <a:bodyPr/>
        <a:lstStyle/>
        <a:p>
          <a:endParaRPr lang="en-US"/>
        </a:p>
      </dgm:t>
    </dgm:pt>
    <dgm:pt modelId="{CF82ED22-E65A-4256-B545-AE104EBBF193}">
      <dgm:prSet/>
      <dgm:spPr/>
      <dgm:t>
        <a:bodyPr/>
        <a:lstStyle/>
        <a:p>
          <a:r>
            <a:rPr lang="en-US"/>
            <a:t>Assuming the voucher bonus increases computes over 60 seconds by about another 50%, our actual cost becomes: $63.54 and we will give out about $37.50 in vouchers on average</a:t>
          </a:r>
        </a:p>
      </dgm:t>
    </dgm:pt>
    <dgm:pt modelId="{52ED737F-760C-4720-A109-F892A3B36D5B}" type="parTrans" cxnId="{85D3F42A-3BAC-452D-A6B4-889E8D252448}">
      <dgm:prSet/>
      <dgm:spPr/>
      <dgm:t>
        <a:bodyPr/>
        <a:lstStyle/>
        <a:p>
          <a:endParaRPr lang="en-US"/>
        </a:p>
      </dgm:t>
    </dgm:pt>
    <dgm:pt modelId="{D056A36A-2051-4245-909A-790E42512D84}" type="sibTrans" cxnId="{85D3F42A-3BAC-452D-A6B4-889E8D252448}">
      <dgm:prSet/>
      <dgm:spPr/>
      <dgm:t>
        <a:bodyPr/>
        <a:lstStyle/>
        <a:p>
          <a:endParaRPr lang="en-US"/>
        </a:p>
      </dgm:t>
    </dgm:pt>
    <dgm:pt modelId="{0F78E465-B0FD-48CF-80E4-0F278A22C3E1}">
      <dgm:prSet/>
      <dgm:spPr/>
      <dgm:t>
        <a:bodyPr/>
        <a:lstStyle/>
        <a:p>
          <a:r>
            <a:rPr lang="en-US"/>
            <a:t>This brings our total costs up to about $101.04</a:t>
          </a:r>
        </a:p>
      </dgm:t>
    </dgm:pt>
    <dgm:pt modelId="{D6C3CE7B-50A0-4B89-B1AD-B7A082FD3936}" type="parTrans" cxnId="{B1552EDC-DF76-4E61-AC5D-B238045D10AD}">
      <dgm:prSet/>
      <dgm:spPr/>
      <dgm:t>
        <a:bodyPr/>
        <a:lstStyle/>
        <a:p>
          <a:endParaRPr lang="en-US"/>
        </a:p>
      </dgm:t>
    </dgm:pt>
    <dgm:pt modelId="{BF675CCD-F1FB-49E3-AA92-436F6A5E1205}" type="sibTrans" cxnId="{B1552EDC-DF76-4E61-AC5D-B238045D10AD}">
      <dgm:prSet/>
      <dgm:spPr/>
      <dgm:t>
        <a:bodyPr/>
        <a:lstStyle/>
        <a:p>
          <a:endParaRPr lang="en-US"/>
        </a:p>
      </dgm:t>
    </dgm:pt>
    <dgm:pt modelId="{48D8E84D-FA2E-4F33-8C8B-4F811FF4C463}">
      <dgm:prSet/>
      <dgm:spPr/>
      <dgm:t>
        <a:bodyPr/>
        <a:lstStyle/>
        <a:p>
          <a:r>
            <a:rPr lang="en-US"/>
            <a:t>This general pattern holds for the "lite" pricing plan as well</a:t>
          </a:r>
        </a:p>
      </dgm:t>
    </dgm:pt>
    <dgm:pt modelId="{6B67D638-6FF5-4C71-ACC5-0C5B17A8C778}" type="parTrans" cxnId="{42D151E5-A337-4299-999E-A463E094CA5C}">
      <dgm:prSet/>
      <dgm:spPr/>
      <dgm:t>
        <a:bodyPr/>
        <a:lstStyle/>
        <a:p>
          <a:endParaRPr lang="en-US"/>
        </a:p>
      </dgm:t>
    </dgm:pt>
    <dgm:pt modelId="{A5B0592F-B62A-489A-A384-E86EFD04EEFD}" type="sibTrans" cxnId="{42D151E5-A337-4299-999E-A463E094CA5C}">
      <dgm:prSet/>
      <dgm:spPr/>
      <dgm:t>
        <a:bodyPr/>
        <a:lstStyle/>
        <a:p>
          <a:endParaRPr lang="en-US"/>
        </a:p>
      </dgm:t>
    </dgm:pt>
    <dgm:pt modelId="{0F42F226-FDD7-4DD0-BD32-BCE7E988B95B}">
      <dgm:prSet/>
      <dgm:spPr/>
      <dgm:t>
        <a:bodyPr/>
        <a:lstStyle/>
        <a:p>
          <a:r>
            <a:rPr lang="en-US" dirty="0"/>
            <a:t>This means we can offer customers a discount incentive to use more than 60 compute seconds which means they will get money back, but we will also save money in rounded up compute time expenses</a:t>
          </a:r>
        </a:p>
      </dgm:t>
    </dgm:pt>
    <dgm:pt modelId="{FD96F9AD-5CC3-4381-B029-74C363B287A9}" type="parTrans" cxnId="{C06551D5-213B-435D-814E-964D33298487}">
      <dgm:prSet/>
      <dgm:spPr/>
      <dgm:t>
        <a:bodyPr/>
        <a:lstStyle/>
        <a:p>
          <a:endParaRPr lang="en-US"/>
        </a:p>
      </dgm:t>
    </dgm:pt>
    <dgm:pt modelId="{028FD817-3D1D-493B-B9DE-757BC6626CD1}" type="sibTrans" cxnId="{C06551D5-213B-435D-814E-964D33298487}">
      <dgm:prSet/>
      <dgm:spPr/>
      <dgm:t>
        <a:bodyPr/>
        <a:lstStyle/>
        <a:p>
          <a:endParaRPr lang="en-US"/>
        </a:p>
      </dgm:t>
    </dgm:pt>
    <dgm:pt modelId="{81E54930-8885-CF4B-97AD-9549C7F78C06}" type="pres">
      <dgm:prSet presAssocID="{75B7CEFB-23A5-4FED-82B3-C77C327D6B9E}" presName="linear" presStyleCnt="0">
        <dgm:presLayoutVars>
          <dgm:animLvl val="lvl"/>
          <dgm:resizeHandles val="exact"/>
        </dgm:presLayoutVars>
      </dgm:prSet>
      <dgm:spPr/>
    </dgm:pt>
    <dgm:pt modelId="{0C5C6DD2-F948-CC41-9353-41FED77D8304}" type="pres">
      <dgm:prSet presAssocID="{457903C3-E678-4741-B4E8-EB2609163726}" presName="parentText" presStyleLbl="node1" presStyleIdx="0" presStyleCnt="9" custLinFactNeighborX="176" custLinFactNeighborY="-5748">
        <dgm:presLayoutVars>
          <dgm:chMax val="0"/>
          <dgm:bulletEnabled val="1"/>
        </dgm:presLayoutVars>
      </dgm:prSet>
      <dgm:spPr/>
    </dgm:pt>
    <dgm:pt modelId="{5185A498-F2A8-4C42-AC41-A1E3F8F382E1}" type="pres">
      <dgm:prSet presAssocID="{C49CF809-ADAE-4D8F-A1A0-AE9019920A69}" presName="spacer" presStyleCnt="0"/>
      <dgm:spPr/>
    </dgm:pt>
    <dgm:pt modelId="{3E70C22E-D2E8-F343-AC18-3AA317FE59D3}" type="pres">
      <dgm:prSet presAssocID="{876658E8-6F7A-475C-9DF1-6E1AC69CF06D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2647A768-CA7E-4F41-8E14-A82B05933053}" type="pres">
      <dgm:prSet presAssocID="{D1EADC7C-4EE6-40BD-88AA-2C79295D345E}" presName="spacer" presStyleCnt="0"/>
      <dgm:spPr/>
    </dgm:pt>
    <dgm:pt modelId="{00C7E0A0-33AF-6148-84A5-2F27E061D4D4}" type="pres">
      <dgm:prSet presAssocID="{22AFE9B3-78D5-49F8-AEE4-47EA5CAE81C7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0EC03CC2-153D-A242-906A-B803CC082565}" type="pres">
      <dgm:prSet presAssocID="{498964C4-EB12-439A-A6D0-3ED40A0DC6E2}" presName="spacer" presStyleCnt="0"/>
      <dgm:spPr/>
    </dgm:pt>
    <dgm:pt modelId="{C99E5654-E51C-E945-9EE5-D58B514B775A}" type="pres">
      <dgm:prSet presAssocID="{F8AB4DCA-803D-45D8-B254-896D7C166E9E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0C102344-53E4-B844-9AE0-2C3CDDAE7E67}" type="pres">
      <dgm:prSet presAssocID="{FD04CF1C-C4C3-4E24-9B3D-8FE14EA79FC5}" presName="spacer" presStyleCnt="0"/>
      <dgm:spPr/>
    </dgm:pt>
    <dgm:pt modelId="{F6C99E2E-6F8B-FC49-8744-DA2131ADCC64}" type="pres">
      <dgm:prSet presAssocID="{1126AA8B-2DC9-499D-BC10-0492C010E628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995B0FBA-5100-0F47-8609-08F9686B8CE6}" type="pres">
      <dgm:prSet presAssocID="{F3B77060-7650-4E4D-BD01-5F0508C13585}" presName="spacer" presStyleCnt="0"/>
      <dgm:spPr/>
    </dgm:pt>
    <dgm:pt modelId="{35489F6E-E775-C54F-8A3D-25246763E170}" type="pres">
      <dgm:prSet presAssocID="{CF82ED22-E65A-4256-B545-AE104EBBF19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8716682C-62A4-1E4F-8820-2FF173680BB9}" type="pres">
      <dgm:prSet presAssocID="{D056A36A-2051-4245-909A-790E42512D84}" presName="spacer" presStyleCnt="0"/>
      <dgm:spPr/>
    </dgm:pt>
    <dgm:pt modelId="{3C7D6C01-3576-4B49-9633-50CBE55789B7}" type="pres">
      <dgm:prSet presAssocID="{0F78E465-B0FD-48CF-80E4-0F278A22C3E1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3B422548-7E3C-8D4A-BB7E-6634B642B5A1}" type="pres">
      <dgm:prSet presAssocID="{BF675CCD-F1FB-49E3-AA92-436F6A5E1205}" presName="spacer" presStyleCnt="0"/>
      <dgm:spPr/>
    </dgm:pt>
    <dgm:pt modelId="{6C2319DF-5A07-714E-924C-53328F6249D8}" type="pres">
      <dgm:prSet presAssocID="{48D8E84D-FA2E-4F33-8C8B-4F811FF4C463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37DDFCAD-6427-A340-8EB1-D633F38E53C0}" type="pres">
      <dgm:prSet presAssocID="{A5B0592F-B62A-489A-A384-E86EFD04EEFD}" presName="spacer" presStyleCnt="0"/>
      <dgm:spPr/>
    </dgm:pt>
    <dgm:pt modelId="{D74AD34C-A8FD-7144-8DBC-A4E9CE538CC8}" type="pres">
      <dgm:prSet presAssocID="{0F42F226-FDD7-4DD0-BD32-BCE7E988B95B}" presName="parentText" presStyleLbl="node1" presStyleIdx="8" presStyleCnt="9" custLinFactNeighborX="31" custLinFactNeighborY="-30093">
        <dgm:presLayoutVars>
          <dgm:chMax val="0"/>
          <dgm:bulletEnabled val="1"/>
        </dgm:presLayoutVars>
      </dgm:prSet>
      <dgm:spPr/>
    </dgm:pt>
  </dgm:ptLst>
  <dgm:cxnLst>
    <dgm:cxn modelId="{252C282A-A205-45E6-9D34-03417FFECAF2}" srcId="{75B7CEFB-23A5-4FED-82B3-C77C327D6B9E}" destId="{457903C3-E678-4741-B4E8-EB2609163726}" srcOrd="0" destOrd="0" parTransId="{D427CBFD-1AAD-4E34-81B6-CCF8D2995B44}" sibTransId="{C49CF809-ADAE-4D8F-A1A0-AE9019920A69}"/>
    <dgm:cxn modelId="{85D3F42A-3BAC-452D-A6B4-889E8D252448}" srcId="{75B7CEFB-23A5-4FED-82B3-C77C327D6B9E}" destId="{CF82ED22-E65A-4256-B545-AE104EBBF193}" srcOrd="5" destOrd="0" parTransId="{52ED737F-760C-4720-A109-F892A3B36D5B}" sibTransId="{D056A36A-2051-4245-909A-790E42512D84}"/>
    <dgm:cxn modelId="{39298940-E740-FD46-8DB0-CAB9A1400A96}" type="presOf" srcId="{CF82ED22-E65A-4256-B545-AE104EBBF193}" destId="{35489F6E-E775-C54F-8A3D-25246763E170}" srcOrd="0" destOrd="0" presId="urn:microsoft.com/office/officeart/2005/8/layout/vList2"/>
    <dgm:cxn modelId="{A401C164-B56C-6E4E-9CD6-C5D5635883A0}" type="presOf" srcId="{75B7CEFB-23A5-4FED-82B3-C77C327D6B9E}" destId="{81E54930-8885-CF4B-97AD-9549C7F78C06}" srcOrd="0" destOrd="0" presId="urn:microsoft.com/office/officeart/2005/8/layout/vList2"/>
    <dgm:cxn modelId="{0F7DA050-2D39-274F-B557-18B0EB4AA9E3}" type="presOf" srcId="{1126AA8B-2DC9-499D-BC10-0492C010E628}" destId="{F6C99E2E-6F8B-FC49-8744-DA2131ADCC64}" srcOrd="0" destOrd="0" presId="urn:microsoft.com/office/officeart/2005/8/layout/vList2"/>
    <dgm:cxn modelId="{EF12D451-BF3B-244A-942C-4EA79D880DD8}" type="presOf" srcId="{0F42F226-FDD7-4DD0-BD32-BCE7E988B95B}" destId="{D74AD34C-A8FD-7144-8DBC-A4E9CE538CC8}" srcOrd="0" destOrd="0" presId="urn:microsoft.com/office/officeart/2005/8/layout/vList2"/>
    <dgm:cxn modelId="{61B98852-862C-D640-9519-97759531BABD}" type="presOf" srcId="{22AFE9B3-78D5-49F8-AEE4-47EA5CAE81C7}" destId="{00C7E0A0-33AF-6148-84A5-2F27E061D4D4}" srcOrd="0" destOrd="0" presId="urn:microsoft.com/office/officeart/2005/8/layout/vList2"/>
    <dgm:cxn modelId="{0ED60CA2-B478-47C5-A6E5-9EB6AC8C4F3F}" srcId="{75B7CEFB-23A5-4FED-82B3-C77C327D6B9E}" destId="{F8AB4DCA-803D-45D8-B254-896D7C166E9E}" srcOrd="3" destOrd="0" parTransId="{2F890EE5-6D28-4098-956D-F7F481FE4E70}" sibTransId="{FD04CF1C-C4C3-4E24-9B3D-8FE14EA79FC5}"/>
    <dgm:cxn modelId="{FE0D75A6-CC78-AB48-8025-DEE1DCE101A2}" type="presOf" srcId="{876658E8-6F7A-475C-9DF1-6E1AC69CF06D}" destId="{3E70C22E-D2E8-F343-AC18-3AA317FE59D3}" srcOrd="0" destOrd="0" presId="urn:microsoft.com/office/officeart/2005/8/layout/vList2"/>
    <dgm:cxn modelId="{5B7870AB-7776-438C-9A87-43CAA93CFBDB}" srcId="{75B7CEFB-23A5-4FED-82B3-C77C327D6B9E}" destId="{876658E8-6F7A-475C-9DF1-6E1AC69CF06D}" srcOrd="1" destOrd="0" parTransId="{D7FEBB61-15C5-4D04-A0C0-7FFE96E1D1DA}" sibTransId="{D1EADC7C-4EE6-40BD-88AA-2C79295D345E}"/>
    <dgm:cxn modelId="{CC7B64BE-3DCE-0B44-82C7-70EDBECFB756}" type="presOf" srcId="{0F78E465-B0FD-48CF-80E4-0F278A22C3E1}" destId="{3C7D6C01-3576-4B49-9633-50CBE55789B7}" srcOrd="0" destOrd="0" presId="urn:microsoft.com/office/officeart/2005/8/layout/vList2"/>
    <dgm:cxn modelId="{1C877DC9-FA99-46A5-B20A-AC13D96A9120}" srcId="{75B7CEFB-23A5-4FED-82B3-C77C327D6B9E}" destId="{1126AA8B-2DC9-499D-BC10-0492C010E628}" srcOrd="4" destOrd="0" parTransId="{91E04F18-66D8-4D9E-AEDA-D32CEFD355E2}" sibTransId="{F3B77060-7650-4E4D-BD01-5F0508C13585}"/>
    <dgm:cxn modelId="{C06551D5-213B-435D-814E-964D33298487}" srcId="{75B7CEFB-23A5-4FED-82B3-C77C327D6B9E}" destId="{0F42F226-FDD7-4DD0-BD32-BCE7E988B95B}" srcOrd="8" destOrd="0" parTransId="{FD96F9AD-5CC3-4381-B029-74C363B287A9}" sibTransId="{028FD817-3D1D-493B-B9DE-757BC6626CD1}"/>
    <dgm:cxn modelId="{B1552EDC-DF76-4E61-AC5D-B238045D10AD}" srcId="{75B7CEFB-23A5-4FED-82B3-C77C327D6B9E}" destId="{0F78E465-B0FD-48CF-80E4-0F278A22C3E1}" srcOrd="6" destOrd="0" parTransId="{D6C3CE7B-50A0-4B89-B1AD-B7A082FD3936}" sibTransId="{BF675CCD-F1FB-49E3-AA92-436F6A5E1205}"/>
    <dgm:cxn modelId="{42D151E5-A337-4299-999E-A463E094CA5C}" srcId="{75B7CEFB-23A5-4FED-82B3-C77C327D6B9E}" destId="{48D8E84D-FA2E-4F33-8C8B-4F811FF4C463}" srcOrd="7" destOrd="0" parTransId="{6B67D638-6FF5-4C71-ACC5-0C5B17A8C778}" sibTransId="{A5B0592F-B62A-489A-A384-E86EFD04EEFD}"/>
    <dgm:cxn modelId="{F2082CE7-04EC-5C4A-807E-479EA3D071CE}" type="presOf" srcId="{48D8E84D-FA2E-4F33-8C8B-4F811FF4C463}" destId="{6C2319DF-5A07-714E-924C-53328F6249D8}" srcOrd="0" destOrd="0" presId="urn:microsoft.com/office/officeart/2005/8/layout/vList2"/>
    <dgm:cxn modelId="{B93A75E7-EDCF-514C-9C55-8C3B603580B5}" type="presOf" srcId="{457903C3-E678-4741-B4E8-EB2609163726}" destId="{0C5C6DD2-F948-CC41-9353-41FED77D8304}" srcOrd="0" destOrd="0" presId="urn:microsoft.com/office/officeart/2005/8/layout/vList2"/>
    <dgm:cxn modelId="{704857EA-E162-4EC1-BE91-41826D2B9E31}" srcId="{75B7CEFB-23A5-4FED-82B3-C77C327D6B9E}" destId="{22AFE9B3-78D5-49F8-AEE4-47EA5CAE81C7}" srcOrd="2" destOrd="0" parTransId="{E0EDA60A-D1D8-46E6-842B-041B0ABF3299}" sibTransId="{498964C4-EB12-439A-A6D0-3ED40A0DC6E2}"/>
    <dgm:cxn modelId="{C9853AEC-DAA6-FA47-AF20-429ED4946A24}" type="presOf" srcId="{F8AB4DCA-803D-45D8-B254-896D7C166E9E}" destId="{C99E5654-E51C-E945-9EE5-D58B514B775A}" srcOrd="0" destOrd="0" presId="urn:microsoft.com/office/officeart/2005/8/layout/vList2"/>
    <dgm:cxn modelId="{D9FC8EA3-F08F-CD40-AA50-0CA9D0EFB501}" type="presParOf" srcId="{81E54930-8885-CF4B-97AD-9549C7F78C06}" destId="{0C5C6DD2-F948-CC41-9353-41FED77D8304}" srcOrd="0" destOrd="0" presId="urn:microsoft.com/office/officeart/2005/8/layout/vList2"/>
    <dgm:cxn modelId="{18529BD7-95F6-2645-AD6C-43174D75C9FF}" type="presParOf" srcId="{81E54930-8885-CF4B-97AD-9549C7F78C06}" destId="{5185A498-F2A8-4C42-AC41-A1E3F8F382E1}" srcOrd="1" destOrd="0" presId="urn:microsoft.com/office/officeart/2005/8/layout/vList2"/>
    <dgm:cxn modelId="{BA0FE44E-E35B-C14A-8F47-DED8311A5C2A}" type="presParOf" srcId="{81E54930-8885-CF4B-97AD-9549C7F78C06}" destId="{3E70C22E-D2E8-F343-AC18-3AA317FE59D3}" srcOrd="2" destOrd="0" presId="urn:microsoft.com/office/officeart/2005/8/layout/vList2"/>
    <dgm:cxn modelId="{43543D2A-FA2F-9049-9CA7-92F9F1C325EE}" type="presParOf" srcId="{81E54930-8885-CF4B-97AD-9549C7F78C06}" destId="{2647A768-CA7E-4F41-8E14-A82B05933053}" srcOrd="3" destOrd="0" presId="urn:microsoft.com/office/officeart/2005/8/layout/vList2"/>
    <dgm:cxn modelId="{E0362872-E51D-424F-8F3A-176B4DBAEEB6}" type="presParOf" srcId="{81E54930-8885-CF4B-97AD-9549C7F78C06}" destId="{00C7E0A0-33AF-6148-84A5-2F27E061D4D4}" srcOrd="4" destOrd="0" presId="urn:microsoft.com/office/officeart/2005/8/layout/vList2"/>
    <dgm:cxn modelId="{D09A1C31-631B-B341-BDAB-3E5A2C114FEC}" type="presParOf" srcId="{81E54930-8885-CF4B-97AD-9549C7F78C06}" destId="{0EC03CC2-153D-A242-906A-B803CC082565}" srcOrd="5" destOrd="0" presId="urn:microsoft.com/office/officeart/2005/8/layout/vList2"/>
    <dgm:cxn modelId="{8594B4B4-98AC-AC4B-8FC6-621AA486742A}" type="presParOf" srcId="{81E54930-8885-CF4B-97AD-9549C7F78C06}" destId="{C99E5654-E51C-E945-9EE5-D58B514B775A}" srcOrd="6" destOrd="0" presId="urn:microsoft.com/office/officeart/2005/8/layout/vList2"/>
    <dgm:cxn modelId="{865C0A93-B284-EE4F-88C0-194140FF3AF5}" type="presParOf" srcId="{81E54930-8885-CF4B-97AD-9549C7F78C06}" destId="{0C102344-53E4-B844-9AE0-2C3CDDAE7E67}" srcOrd="7" destOrd="0" presId="urn:microsoft.com/office/officeart/2005/8/layout/vList2"/>
    <dgm:cxn modelId="{261D037D-9EC5-F740-8349-411322A607BB}" type="presParOf" srcId="{81E54930-8885-CF4B-97AD-9549C7F78C06}" destId="{F6C99E2E-6F8B-FC49-8744-DA2131ADCC64}" srcOrd="8" destOrd="0" presId="urn:microsoft.com/office/officeart/2005/8/layout/vList2"/>
    <dgm:cxn modelId="{F15F0C3D-27FA-C34C-B96E-7C72C0F9BEFE}" type="presParOf" srcId="{81E54930-8885-CF4B-97AD-9549C7F78C06}" destId="{995B0FBA-5100-0F47-8609-08F9686B8CE6}" srcOrd="9" destOrd="0" presId="urn:microsoft.com/office/officeart/2005/8/layout/vList2"/>
    <dgm:cxn modelId="{A15E6AD7-E88C-4D44-BBD5-257D1F707F91}" type="presParOf" srcId="{81E54930-8885-CF4B-97AD-9549C7F78C06}" destId="{35489F6E-E775-C54F-8A3D-25246763E170}" srcOrd="10" destOrd="0" presId="urn:microsoft.com/office/officeart/2005/8/layout/vList2"/>
    <dgm:cxn modelId="{DA2715F7-1602-0044-B6A3-1EB27BC4D129}" type="presParOf" srcId="{81E54930-8885-CF4B-97AD-9549C7F78C06}" destId="{8716682C-62A4-1E4F-8820-2FF173680BB9}" srcOrd="11" destOrd="0" presId="urn:microsoft.com/office/officeart/2005/8/layout/vList2"/>
    <dgm:cxn modelId="{A25E086D-4F36-BD4B-A404-EC5204203106}" type="presParOf" srcId="{81E54930-8885-CF4B-97AD-9549C7F78C06}" destId="{3C7D6C01-3576-4B49-9633-50CBE55789B7}" srcOrd="12" destOrd="0" presId="urn:microsoft.com/office/officeart/2005/8/layout/vList2"/>
    <dgm:cxn modelId="{6B4BA09F-D379-B54E-BBAC-463E0DE3C221}" type="presParOf" srcId="{81E54930-8885-CF4B-97AD-9549C7F78C06}" destId="{3B422548-7E3C-8D4A-BB7E-6634B642B5A1}" srcOrd="13" destOrd="0" presId="urn:microsoft.com/office/officeart/2005/8/layout/vList2"/>
    <dgm:cxn modelId="{EAEB2D29-C5FD-8747-8619-11CD4BB5C456}" type="presParOf" srcId="{81E54930-8885-CF4B-97AD-9549C7F78C06}" destId="{6C2319DF-5A07-714E-924C-53328F6249D8}" srcOrd="14" destOrd="0" presId="urn:microsoft.com/office/officeart/2005/8/layout/vList2"/>
    <dgm:cxn modelId="{5A11030D-7AB5-E642-8B37-B1B916CBFBB9}" type="presParOf" srcId="{81E54930-8885-CF4B-97AD-9549C7F78C06}" destId="{37DDFCAD-6427-A340-8EB1-D633F38E53C0}" srcOrd="15" destOrd="0" presId="urn:microsoft.com/office/officeart/2005/8/layout/vList2"/>
    <dgm:cxn modelId="{9A6B73E5-794A-E343-A88F-0CFBEB22841B}" type="presParOf" srcId="{81E54930-8885-CF4B-97AD-9549C7F78C06}" destId="{D74AD34C-A8FD-7144-8DBC-A4E9CE538CC8}" srcOrd="16" destOrd="0" presId="urn:microsoft.com/office/officeart/2005/8/layout/vList2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56A3CBD-C68B-4060-8E09-47C90B363D83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6F30CB8-2BC2-438E-A47A-D9BFC71551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Allocate staff for different starting tasks</a:t>
          </a:r>
        </a:p>
      </dgm:t>
    </dgm:pt>
    <dgm:pt modelId="{EF34AFCB-A5E2-4847-8FA2-C780A5570427}" type="parTrans" cxnId="{7F9E0104-717C-4439-88CE-81F1FA40BD5B}">
      <dgm:prSet/>
      <dgm:spPr/>
      <dgm:t>
        <a:bodyPr/>
        <a:lstStyle/>
        <a:p>
          <a:endParaRPr lang="en-US"/>
        </a:p>
      </dgm:t>
    </dgm:pt>
    <dgm:pt modelId="{11091735-E5ED-4EF5-A27A-87F02D4BE898}" type="sibTrans" cxnId="{7F9E0104-717C-4439-88CE-81F1FA40BD5B}">
      <dgm:prSet/>
      <dgm:spPr/>
      <dgm:t>
        <a:bodyPr/>
        <a:lstStyle/>
        <a:p>
          <a:endParaRPr lang="en-US"/>
        </a:p>
      </dgm:t>
    </dgm:pt>
    <dgm:pt modelId="{2488853F-6208-433A-8C87-30E1E911F8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API Development: 3 Software Engineers, 1 Coop</a:t>
          </a:r>
        </a:p>
      </dgm:t>
    </dgm:pt>
    <dgm:pt modelId="{246913DF-91E2-47BD-A8F7-E09AAD9D5AF3}" type="parTrans" cxnId="{3C1D7735-BBC3-415D-B496-16804A58B012}">
      <dgm:prSet/>
      <dgm:spPr/>
      <dgm:t>
        <a:bodyPr/>
        <a:lstStyle/>
        <a:p>
          <a:endParaRPr lang="en-US"/>
        </a:p>
      </dgm:t>
    </dgm:pt>
    <dgm:pt modelId="{FD49CBC7-6231-4D8D-9FAB-F916510B5A1C}" type="sibTrans" cxnId="{3C1D7735-BBC3-415D-B496-16804A58B012}">
      <dgm:prSet/>
      <dgm:spPr/>
      <dgm:t>
        <a:bodyPr/>
        <a:lstStyle/>
        <a:p>
          <a:endParaRPr lang="en-US"/>
        </a:p>
      </dgm:t>
    </dgm:pt>
    <dgm:pt modelId="{A19F8E5A-387A-4F9C-B639-6C43F6AC043B}">
      <dgm:prSet/>
      <dgm:spPr/>
      <dgm:t>
        <a:bodyPr/>
        <a:lstStyle/>
        <a:p>
          <a:r>
            <a:rPr lang="en-US" dirty="0"/>
            <a:t>Continue work with core Instant Database and Dropzone functionality</a:t>
          </a:r>
        </a:p>
      </dgm:t>
    </dgm:pt>
    <dgm:pt modelId="{E959167F-BF6B-44EB-969E-F93AE7912ECA}" type="parTrans" cxnId="{B99A1A6F-2053-4636-83D6-8831E44E710A}">
      <dgm:prSet/>
      <dgm:spPr/>
      <dgm:t>
        <a:bodyPr/>
        <a:lstStyle/>
        <a:p>
          <a:endParaRPr lang="en-US"/>
        </a:p>
      </dgm:t>
    </dgm:pt>
    <dgm:pt modelId="{AEB78658-363D-494A-8A5B-C90778B4563C}" type="sibTrans" cxnId="{B99A1A6F-2053-4636-83D6-8831E44E710A}">
      <dgm:prSet/>
      <dgm:spPr/>
      <dgm:t>
        <a:bodyPr/>
        <a:lstStyle/>
        <a:p>
          <a:endParaRPr lang="en-US"/>
        </a:p>
      </dgm:t>
    </dgm:pt>
    <dgm:pt modelId="{078D7E33-FF55-4A20-B539-E158949EB8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Analysis Algorithms: 2 Contractors, 1 Software Engineer</a:t>
          </a:r>
        </a:p>
      </dgm:t>
    </dgm:pt>
    <dgm:pt modelId="{D4D8EF77-F9A7-42DF-AC04-D2E17783385B}" type="parTrans" cxnId="{C5026521-88CF-43E5-AF3C-4E197ABFC6C6}">
      <dgm:prSet/>
      <dgm:spPr/>
      <dgm:t>
        <a:bodyPr/>
        <a:lstStyle/>
        <a:p>
          <a:endParaRPr lang="en-US"/>
        </a:p>
      </dgm:t>
    </dgm:pt>
    <dgm:pt modelId="{BC8E185E-0C10-486A-B754-3999EDA66D98}" type="sibTrans" cxnId="{C5026521-88CF-43E5-AF3C-4E197ABFC6C6}">
      <dgm:prSet/>
      <dgm:spPr/>
      <dgm:t>
        <a:bodyPr/>
        <a:lstStyle/>
        <a:p>
          <a:endParaRPr lang="en-US"/>
        </a:p>
      </dgm:t>
    </dgm:pt>
    <dgm:pt modelId="{F2887E5A-FEE1-44B9-9344-69873FE36BFA}">
      <dgm:prSet/>
      <dgm:spPr/>
      <dgm:t>
        <a:bodyPr/>
        <a:lstStyle/>
        <a:p>
          <a:r>
            <a:rPr lang="en-US"/>
            <a:t>Requires research for most used charts and data analysis tools</a:t>
          </a:r>
        </a:p>
      </dgm:t>
    </dgm:pt>
    <dgm:pt modelId="{D5962F98-780E-4E29-B2BF-D93552341561}" type="parTrans" cxnId="{80EA2356-F6D3-4025-B628-6BF2D0E938B4}">
      <dgm:prSet/>
      <dgm:spPr/>
      <dgm:t>
        <a:bodyPr/>
        <a:lstStyle/>
        <a:p>
          <a:endParaRPr lang="en-US"/>
        </a:p>
      </dgm:t>
    </dgm:pt>
    <dgm:pt modelId="{18778AEA-FADC-4BBE-B621-5F13813B48A6}" type="sibTrans" cxnId="{80EA2356-F6D3-4025-B628-6BF2D0E938B4}">
      <dgm:prSet/>
      <dgm:spPr/>
      <dgm:t>
        <a:bodyPr/>
        <a:lstStyle/>
        <a:p>
          <a:endParaRPr lang="en-US"/>
        </a:p>
      </dgm:t>
    </dgm:pt>
    <dgm:pt modelId="{FF6BA718-3E7B-4750-BC2D-2F656A4A6C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Templates: 2 Coop</a:t>
          </a:r>
        </a:p>
      </dgm:t>
    </dgm:pt>
    <dgm:pt modelId="{BB6940EB-1B73-44A8-8A02-9ECF29C8DC0D}" type="parTrans" cxnId="{758DCC28-95EC-4D43-B189-756BF631A350}">
      <dgm:prSet/>
      <dgm:spPr/>
      <dgm:t>
        <a:bodyPr/>
        <a:lstStyle/>
        <a:p>
          <a:endParaRPr lang="en-US"/>
        </a:p>
      </dgm:t>
    </dgm:pt>
    <dgm:pt modelId="{26667B88-F38D-4F92-8E76-ADC527059B3C}" type="sibTrans" cxnId="{758DCC28-95EC-4D43-B189-756BF631A350}">
      <dgm:prSet/>
      <dgm:spPr/>
      <dgm:t>
        <a:bodyPr/>
        <a:lstStyle/>
        <a:p>
          <a:endParaRPr lang="en-US"/>
        </a:p>
      </dgm:t>
    </dgm:pt>
    <dgm:pt modelId="{02CEFDA3-14CF-4BF4-8371-8A03F51CFEB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Announce to investors of future plans</a:t>
          </a:r>
        </a:p>
      </dgm:t>
    </dgm:pt>
    <dgm:pt modelId="{BC720C15-7E7B-4999-A19E-C88A1BC8E31B}" type="parTrans" cxnId="{07CE3F28-946E-40E3-A904-9A0091D35372}">
      <dgm:prSet/>
      <dgm:spPr/>
      <dgm:t>
        <a:bodyPr/>
        <a:lstStyle/>
        <a:p>
          <a:endParaRPr lang="en-US"/>
        </a:p>
      </dgm:t>
    </dgm:pt>
    <dgm:pt modelId="{AFC323DF-8051-4E1E-9A61-32AC379951E1}" type="sibTrans" cxnId="{07CE3F28-946E-40E3-A904-9A0091D35372}">
      <dgm:prSet/>
      <dgm:spPr/>
      <dgm:t>
        <a:bodyPr/>
        <a:lstStyle/>
        <a:p>
          <a:endParaRPr lang="en-US"/>
        </a:p>
      </dgm:t>
    </dgm:pt>
    <dgm:pt modelId="{82BC12D5-6373-4B32-92F1-76A954D882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LinkedIn, </a:t>
          </a:r>
          <a:r>
            <a:rPr lang="en-US" err="1"/>
            <a:t>Devpost</a:t>
          </a:r>
          <a:r>
            <a:rPr lang="en-US"/>
            <a:t>, Company reports</a:t>
          </a:r>
        </a:p>
      </dgm:t>
    </dgm:pt>
    <dgm:pt modelId="{F9E4A08D-250E-4D4E-AD9B-D23A7A0FBAA4}" type="parTrans" cxnId="{DEB0077D-9A8B-461E-9947-4EEF778D3146}">
      <dgm:prSet/>
      <dgm:spPr/>
      <dgm:t>
        <a:bodyPr/>
        <a:lstStyle/>
        <a:p>
          <a:endParaRPr lang="en-US"/>
        </a:p>
      </dgm:t>
    </dgm:pt>
    <dgm:pt modelId="{5BDCB698-2B73-4E64-B1A3-9FB4E99F11D6}" type="sibTrans" cxnId="{DEB0077D-9A8B-461E-9947-4EEF778D3146}">
      <dgm:prSet/>
      <dgm:spPr/>
      <dgm:t>
        <a:bodyPr/>
        <a:lstStyle/>
        <a:p>
          <a:endParaRPr lang="en-US"/>
        </a:p>
      </dgm:t>
    </dgm:pt>
    <dgm:pt modelId="{60499483-2243-4943-9DDD-A42431DCA134}" type="pres">
      <dgm:prSet presAssocID="{456A3CBD-C68B-4060-8E09-47C90B363D83}" presName="linear" presStyleCnt="0">
        <dgm:presLayoutVars>
          <dgm:dir/>
          <dgm:animLvl val="lvl"/>
          <dgm:resizeHandles val="exact"/>
        </dgm:presLayoutVars>
      </dgm:prSet>
      <dgm:spPr/>
    </dgm:pt>
    <dgm:pt modelId="{86C30D73-42D3-44FC-962A-38D7F7AF87F6}" type="pres">
      <dgm:prSet presAssocID="{16F30CB8-2BC2-438E-A47A-D9BFC71551AE}" presName="parentLin" presStyleCnt="0"/>
      <dgm:spPr/>
    </dgm:pt>
    <dgm:pt modelId="{9013C7FD-FFEE-4FFC-B36A-A1D41BC2CED7}" type="pres">
      <dgm:prSet presAssocID="{16F30CB8-2BC2-438E-A47A-D9BFC71551AE}" presName="parentLeftMargin" presStyleLbl="node1" presStyleIdx="0" presStyleCnt="2"/>
      <dgm:spPr/>
    </dgm:pt>
    <dgm:pt modelId="{801ACBD0-BF55-4D31-AEC1-4EAFFBAEABB4}" type="pres">
      <dgm:prSet presAssocID="{16F30CB8-2BC2-438E-A47A-D9BFC71551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9B6742-3372-4608-B0DD-8EDEBBE297C6}" type="pres">
      <dgm:prSet presAssocID="{16F30CB8-2BC2-438E-A47A-D9BFC71551AE}" presName="negativeSpace" presStyleCnt="0"/>
      <dgm:spPr/>
    </dgm:pt>
    <dgm:pt modelId="{D0AF623D-038D-4BFE-944B-61432940CAC2}" type="pres">
      <dgm:prSet presAssocID="{16F30CB8-2BC2-438E-A47A-D9BFC71551AE}" presName="childText" presStyleLbl="conFgAcc1" presStyleIdx="0" presStyleCnt="2">
        <dgm:presLayoutVars>
          <dgm:bulletEnabled val="1"/>
        </dgm:presLayoutVars>
      </dgm:prSet>
      <dgm:spPr/>
    </dgm:pt>
    <dgm:pt modelId="{11B06C5A-23CC-426F-8D5C-96317656CD7E}" type="pres">
      <dgm:prSet presAssocID="{11091735-E5ED-4EF5-A27A-87F02D4BE898}" presName="spaceBetweenRectangles" presStyleCnt="0"/>
      <dgm:spPr/>
    </dgm:pt>
    <dgm:pt modelId="{C3969D1B-A53C-4155-AE51-1F74D9A789CF}" type="pres">
      <dgm:prSet presAssocID="{02CEFDA3-14CF-4BF4-8371-8A03F51CFEB5}" presName="parentLin" presStyleCnt="0"/>
      <dgm:spPr/>
    </dgm:pt>
    <dgm:pt modelId="{BF98DFBE-6472-4C8F-BFE1-0E75DEA8D85D}" type="pres">
      <dgm:prSet presAssocID="{02CEFDA3-14CF-4BF4-8371-8A03F51CFEB5}" presName="parentLeftMargin" presStyleLbl="node1" presStyleIdx="0" presStyleCnt="2"/>
      <dgm:spPr/>
    </dgm:pt>
    <dgm:pt modelId="{8067A8CF-F858-45ED-9EC1-62744D173124}" type="pres">
      <dgm:prSet presAssocID="{02CEFDA3-14CF-4BF4-8371-8A03F51CFE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A1F5733-177F-4B13-9F97-FAC66BDA7545}" type="pres">
      <dgm:prSet presAssocID="{02CEFDA3-14CF-4BF4-8371-8A03F51CFEB5}" presName="negativeSpace" presStyleCnt="0"/>
      <dgm:spPr/>
    </dgm:pt>
    <dgm:pt modelId="{4E05614C-D6AE-4BEE-8D92-69448E1B358C}" type="pres">
      <dgm:prSet presAssocID="{02CEFDA3-14CF-4BF4-8371-8A03F51CFEB5}" presName="childText" presStyleLbl="conFgAcc1" presStyleIdx="1" presStyleCnt="2" custLinFactNeighborX="90" custLinFactNeighborY="23060">
        <dgm:presLayoutVars>
          <dgm:bulletEnabled val="1"/>
        </dgm:presLayoutVars>
      </dgm:prSet>
      <dgm:spPr/>
    </dgm:pt>
  </dgm:ptLst>
  <dgm:cxnLst>
    <dgm:cxn modelId="{7F9E0104-717C-4439-88CE-81F1FA40BD5B}" srcId="{456A3CBD-C68B-4060-8E09-47C90B363D83}" destId="{16F30CB8-2BC2-438E-A47A-D9BFC71551AE}" srcOrd="0" destOrd="0" parTransId="{EF34AFCB-A5E2-4847-8FA2-C780A5570427}" sibTransId="{11091735-E5ED-4EF5-A27A-87F02D4BE898}"/>
    <dgm:cxn modelId="{C5026521-88CF-43E5-AF3C-4E197ABFC6C6}" srcId="{16F30CB8-2BC2-438E-A47A-D9BFC71551AE}" destId="{078D7E33-FF55-4A20-B539-E158949EB864}" srcOrd="1" destOrd="0" parTransId="{D4D8EF77-F9A7-42DF-AC04-D2E17783385B}" sibTransId="{BC8E185E-0C10-486A-B754-3999EDA66D98}"/>
    <dgm:cxn modelId="{07CE3F28-946E-40E3-A904-9A0091D35372}" srcId="{456A3CBD-C68B-4060-8E09-47C90B363D83}" destId="{02CEFDA3-14CF-4BF4-8371-8A03F51CFEB5}" srcOrd="1" destOrd="0" parTransId="{BC720C15-7E7B-4999-A19E-C88A1BC8E31B}" sibTransId="{AFC323DF-8051-4E1E-9A61-32AC379951E1}"/>
    <dgm:cxn modelId="{758DCC28-95EC-4D43-B189-756BF631A350}" srcId="{16F30CB8-2BC2-438E-A47A-D9BFC71551AE}" destId="{FF6BA718-3E7B-4750-BC2D-2F656A4A6CF6}" srcOrd="2" destOrd="0" parTransId="{BB6940EB-1B73-44A8-8A02-9ECF29C8DC0D}" sibTransId="{26667B88-F38D-4F92-8E76-ADC527059B3C}"/>
    <dgm:cxn modelId="{ECE3CB33-A5D8-4E35-934D-9894D88A3F61}" type="presOf" srcId="{F2887E5A-FEE1-44B9-9344-69873FE36BFA}" destId="{D0AF623D-038D-4BFE-944B-61432940CAC2}" srcOrd="0" destOrd="3" presId="urn:microsoft.com/office/officeart/2005/8/layout/list1"/>
    <dgm:cxn modelId="{3C1D7735-BBC3-415D-B496-16804A58B012}" srcId="{16F30CB8-2BC2-438E-A47A-D9BFC71551AE}" destId="{2488853F-6208-433A-8C87-30E1E911F8C6}" srcOrd="0" destOrd="0" parTransId="{246913DF-91E2-47BD-A8F7-E09AAD9D5AF3}" sibTransId="{FD49CBC7-6231-4D8D-9FAB-F916510B5A1C}"/>
    <dgm:cxn modelId="{B55A9E62-BFDA-48F6-8119-561E499B9EF7}" type="presOf" srcId="{16F30CB8-2BC2-438E-A47A-D9BFC71551AE}" destId="{9013C7FD-FFEE-4FFC-B36A-A1D41BC2CED7}" srcOrd="0" destOrd="0" presId="urn:microsoft.com/office/officeart/2005/8/layout/list1"/>
    <dgm:cxn modelId="{EEB1D26D-50B2-41B0-8B7B-C6F399598DC6}" type="presOf" srcId="{FF6BA718-3E7B-4750-BC2D-2F656A4A6CF6}" destId="{D0AF623D-038D-4BFE-944B-61432940CAC2}" srcOrd="0" destOrd="4" presId="urn:microsoft.com/office/officeart/2005/8/layout/list1"/>
    <dgm:cxn modelId="{B99A1A6F-2053-4636-83D6-8831E44E710A}" srcId="{2488853F-6208-433A-8C87-30E1E911F8C6}" destId="{A19F8E5A-387A-4F9C-B639-6C43F6AC043B}" srcOrd="0" destOrd="0" parTransId="{E959167F-BF6B-44EB-969E-F93AE7912ECA}" sibTransId="{AEB78658-363D-494A-8A5B-C90778B4563C}"/>
    <dgm:cxn modelId="{79770974-B58E-4BED-B2C8-2F286A2361D7}" type="presOf" srcId="{82BC12D5-6373-4B32-92F1-76A954D88282}" destId="{4E05614C-D6AE-4BEE-8D92-69448E1B358C}" srcOrd="0" destOrd="0" presId="urn:microsoft.com/office/officeart/2005/8/layout/list1"/>
    <dgm:cxn modelId="{80EA2356-F6D3-4025-B628-6BF2D0E938B4}" srcId="{078D7E33-FF55-4A20-B539-E158949EB864}" destId="{F2887E5A-FEE1-44B9-9344-69873FE36BFA}" srcOrd="0" destOrd="0" parTransId="{D5962F98-780E-4E29-B2BF-D93552341561}" sibTransId="{18778AEA-FADC-4BBE-B621-5F13813B48A6}"/>
    <dgm:cxn modelId="{DEB0077D-9A8B-461E-9947-4EEF778D3146}" srcId="{02CEFDA3-14CF-4BF4-8371-8A03F51CFEB5}" destId="{82BC12D5-6373-4B32-92F1-76A954D88282}" srcOrd="0" destOrd="0" parTransId="{F9E4A08D-250E-4D4E-AD9B-D23A7A0FBAA4}" sibTransId="{5BDCB698-2B73-4E64-B1A3-9FB4E99F11D6}"/>
    <dgm:cxn modelId="{C7FDD382-2B32-4EDB-8DBD-4DCB00013DA9}" type="presOf" srcId="{02CEFDA3-14CF-4BF4-8371-8A03F51CFEB5}" destId="{BF98DFBE-6472-4C8F-BFE1-0E75DEA8D85D}" srcOrd="0" destOrd="0" presId="urn:microsoft.com/office/officeart/2005/8/layout/list1"/>
    <dgm:cxn modelId="{03F894AB-DA60-44BC-B613-07F7ACDBD73B}" type="presOf" srcId="{078D7E33-FF55-4A20-B539-E158949EB864}" destId="{D0AF623D-038D-4BFE-944B-61432940CAC2}" srcOrd="0" destOrd="2" presId="urn:microsoft.com/office/officeart/2005/8/layout/list1"/>
    <dgm:cxn modelId="{DE60FEBA-16AB-4CE4-A6CC-29E759FF6B7B}" type="presOf" srcId="{456A3CBD-C68B-4060-8E09-47C90B363D83}" destId="{60499483-2243-4943-9DDD-A42431DCA134}" srcOrd="0" destOrd="0" presId="urn:microsoft.com/office/officeart/2005/8/layout/list1"/>
    <dgm:cxn modelId="{833BC6BB-552B-4B2D-9894-83B64972D660}" type="presOf" srcId="{A19F8E5A-387A-4F9C-B639-6C43F6AC043B}" destId="{D0AF623D-038D-4BFE-944B-61432940CAC2}" srcOrd="0" destOrd="1" presId="urn:microsoft.com/office/officeart/2005/8/layout/list1"/>
    <dgm:cxn modelId="{771B98CA-7895-4051-BD63-4400CFB123BF}" type="presOf" srcId="{2488853F-6208-433A-8C87-30E1E911F8C6}" destId="{D0AF623D-038D-4BFE-944B-61432940CAC2}" srcOrd="0" destOrd="0" presId="urn:microsoft.com/office/officeart/2005/8/layout/list1"/>
    <dgm:cxn modelId="{84B7EECC-2143-42CE-AE14-510693268D2B}" type="presOf" srcId="{02CEFDA3-14CF-4BF4-8371-8A03F51CFEB5}" destId="{8067A8CF-F858-45ED-9EC1-62744D173124}" srcOrd="1" destOrd="0" presId="urn:microsoft.com/office/officeart/2005/8/layout/list1"/>
    <dgm:cxn modelId="{283932F4-B45F-416D-B23F-4C73419AB441}" type="presOf" srcId="{16F30CB8-2BC2-438E-A47A-D9BFC71551AE}" destId="{801ACBD0-BF55-4D31-AEC1-4EAFFBAEABB4}" srcOrd="1" destOrd="0" presId="urn:microsoft.com/office/officeart/2005/8/layout/list1"/>
    <dgm:cxn modelId="{6323CC5A-6230-42A7-9AD2-3FCF3A4C2D99}" type="presParOf" srcId="{60499483-2243-4943-9DDD-A42431DCA134}" destId="{86C30D73-42D3-44FC-962A-38D7F7AF87F6}" srcOrd="0" destOrd="0" presId="urn:microsoft.com/office/officeart/2005/8/layout/list1"/>
    <dgm:cxn modelId="{7837EC7B-BEA4-4D8E-8344-311F8C1E2472}" type="presParOf" srcId="{86C30D73-42D3-44FC-962A-38D7F7AF87F6}" destId="{9013C7FD-FFEE-4FFC-B36A-A1D41BC2CED7}" srcOrd="0" destOrd="0" presId="urn:microsoft.com/office/officeart/2005/8/layout/list1"/>
    <dgm:cxn modelId="{60791C73-6D4E-40DD-B147-647546ECFEC0}" type="presParOf" srcId="{86C30D73-42D3-44FC-962A-38D7F7AF87F6}" destId="{801ACBD0-BF55-4D31-AEC1-4EAFFBAEABB4}" srcOrd="1" destOrd="0" presId="urn:microsoft.com/office/officeart/2005/8/layout/list1"/>
    <dgm:cxn modelId="{5620CE17-8965-482D-9588-6DF69F2AE05C}" type="presParOf" srcId="{60499483-2243-4943-9DDD-A42431DCA134}" destId="{1C9B6742-3372-4608-B0DD-8EDEBBE297C6}" srcOrd="1" destOrd="0" presId="urn:microsoft.com/office/officeart/2005/8/layout/list1"/>
    <dgm:cxn modelId="{B24F1DFB-A3C9-4EE9-86DE-3E0BE0F8D589}" type="presParOf" srcId="{60499483-2243-4943-9DDD-A42431DCA134}" destId="{D0AF623D-038D-4BFE-944B-61432940CAC2}" srcOrd="2" destOrd="0" presId="urn:microsoft.com/office/officeart/2005/8/layout/list1"/>
    <dgm:cxn modelId="{333D23AF-442A-4DF6-B377-D576BB26910E}" type="presParOf" srcId="{60499483-2243-4943-9DDD-A42431DCA134}" destId="{11B06C5A-23CC-426F-8D5C-96317656CD7E}" srcOrd="3" destOrd="0" presId="urn:microsoft.com/office/officeart/2005/8/layout/list1"/>
    <dgm:cxn modelId="{F85E69E5-9EA5-4FD2-8B76-9AD05896A32E}" type="presParOf" srcId="{60499483-2243-4943-9DDD-A42431DCA134}" destId="{C3969D1B-A53C-4155-AE51-1F74D9A789CF}" srcOrd="4" destOrd="0" presId="urn:microsoft.com/office/officeart/2005/8/layout/list1"/>
    <dgm:cxn modelId="{158E390F-96FE-4998-AB4E-820108E7DB93}" type="presParOf" srcId="{C3969D1B-A53C-4155-AE51-1F74D9A789CF}" destId="{BF98DFBE-6472-4C8F-BFE1-0E75DEA8D85D}" srcOrd="0" destOrd="0" presId="urn:microsoft.com/office/officeart/2005/8/layout/list1"/>
    <dgm:cxn modelId="{DFBC2A3E-61BE-476A-8AB7-1A9D2914CEF7}" type="presParOf" srcId="{C3969D1B-A53C-4155-AE51-1F74D9A789CF}" destId="{8067A8CF-F858-45ED-9EC1-62744D173124}" srcOrd="1" destOrd="0" presId="urn:microsoft.com/office/officeart/2005/8/layout/list1"/>
    <dgm:cxn modelId="{B2215967-91B9-417E-9C05-2A016A658404}" type="presParOf" srcId="{60499483-2243-4943-9DDD-A42431DCA134}" destId="{2A1F5733-177F-4B13-9F97-FAC66BDA7545}" srcOrd="5" destOrd="0" presId="urn:microsoft.com/office/officeart/2005/8/layout/list1"/>
    <dgm:cxn modelId="{14ADB92A-891C-4175-AD24-4A7001E3E57D}" type="presParOf" srcId="{60499483-2243-4943-9DDD-A42431DCA134}" destId="{4E05614C-D6AE-4BEE-8D92-69448E1B358C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95F205EF-525D-45F4-8416-600B99CB418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F9A263A-F492-40E1-B0BE-C99CA41E18F2}">
      <dgm:prSet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Prototype of Data</a:t>
          </a:r>
          <a:r>
            <a:rPr lang="en-US"/>
            <a:t> Templates completed, QA testing begins</a:t>
          </a:r>
        </a:p>
      </dgm:t>
    </dgm:pt>
    <dgm:pt modelId="{C5F1D5C2-043B-415A-91E5-4D2368839179}" type="parTrans" cxnId="{4168EDA7-7AAE-479B-A7EF-A245EFE0EC36}">
      <dgm:prSet/>
      <dgm:spPr/>
      <dgm:t>
        <a:bodyPr/>
        <a:lstStyle/>
        <a:p>
          <a:endParaRPr lang="en-US"/>
        </a:p>
      </dgm:t>
    </dgm:pt>
    <dgm:pt modelId="{C84BA8EF-211A-4F3A-9184-D71B2BAE89F2}" type="sibTrans" cxnId="{4168EDA7-7AAE-479B-A7EF-A245EFE0EC36}">
      <dgm:prSet/>
      <dgm:spPr/>
      <dgm:t>
        <a:bodyPr/>
        <a:lstStyle/>
        <a:p>
          <a:endParaRPr lang="en-US"/>
        </a:p>
      </dgm:t>
    </dgm:pt>
    <dgm:pt modelId="{E42C4F29-9E19-4E0F-B3BB-70915B45B9D2}">
      <dgm:prSet/>
      <dgm:spPr/>
      <dgm:t>
        <a:bodyPr/>
        <a:lstStyle/>
        <a:p>
          <a:r>
            <a:rPr lang="en-US" dirty="0"/>
            <a:t>Significant progress on API Core Instant Database and Dropzone </a:t>
          </a:r>
          <a:r>
            <a:rPr lang="en-US" dirty="0">
              <a:latin typeface="Tw Cen MT" panose="020B0602020104020603"/>
            </a:rPr>
            <a:t>functionality</a:t>
          </a:r>
          <a:r>
            <a:rPr lang="en-US" dirty="0"/>
            <a:t>. QA Testing begins</a:t>
          </a:r>
        </a:p>
      </dgm:t>
    </dgm:pt>
    <dgm:pt modelId="{5C6D7823-6209-405E-AACB-7CC7858492DF}" type="parTrans" cxnId="{59D429B5-8583-4C79-AC23-F0F7C88A0AED}">
      <dgm:prSet/>
      <dgm:spPr/>
      <dgm:t>
        <a:bodyPr/>
        <a:lstStyle/>
        <a:p>
          <a:endParaRPr lang="en-US"/>
        </a:p>
      </dgm:t>
    </dgm:pt>
    <dgm:pt modelId="{639E35AB-085C-4263-8D3A-6AEB4025CF59}" type="sibTrans" cxnId="{59D429B5-8583-4C79-AC23-F0F7C88A0AED}">
      <dgm:prSet/>
      <dgm:spPr/>
      <dgm:t>
        <a:bodyPr/>
        <a:lstStyle/>
        <a:p>
          <a:endParaRPr lang="en-US"/>
        </a:p>
      </dgm:t>
    </dgm:pt>
    <dgm:pt modelId="{82EB91BF-F45B-4D99-A5CF-CF53F4AEBF97}">
      <dgm:prSet/>
      <dgm:spPr/>
      <dgm:t>
        <a:bodyPr/>
        <a:lstStyle/>
        <a:p>
          <a:r>
            <a:rPr lang="en-US"/>
            <a:t>Significant progress on Built-in Data Analysis tools</a:t>
          </a:r>
        </a:p>
      </dgm:t>
    </dgm:pt>
    <dgm:pt modelId="{B1EE9E46-1962-43D4-AC7A-A068D7514481}" type="parTrans" cxnId="{E48B4AD1-02E8-4EE9-8905-05753B32D345}">
      <dgm:prSet/>
      <dgm:spPr/>
      <dgm:t>
        <a:bodyPr/>
        <a:lstStyle/>
        <a:p>
          <a:endParaRPr lang="en-US"/>
        </a:p>
      </dgm:t>
    </dgm:pt>
    <dgm:pt modelId="{73A1EA9D-E585-4E32-90B0-3DE663F7F6B3}" type="sibTrans" cxnId="{E48B4AD1-02E8-4EE9-8905-05753B32D345}">
      <dgm:prSet/>
      <dgm:spPr/>
      <dgm:t>
        <a:bodyPr/>
        <a:lstStyle/>
        <a:p>
          <a:endParaRPr lang="en-US"/>
        </a:p>
      </dgm:t>
    </dgm:pt>
    <dgm:pt modelId="{688B7F17-4836-41AA-A947-D257C607FFF6}">
      <dgm:prSet/>
      <dgm:spPr/>
      <dgm:t>
        <a:bodyPr/>
        <a:lstStyle/>
        <a:p>
          <a:r>
            <a:rPr lang="en-US"/>
            <a:t>Since this is more difficult, development of these will take longer</a:t>
          </a:r>
        </a:p>
      </dgm:t>
    </dgm:pt>
    <dgm:pt modelId="{817BA868-2BC0-4CAC-94E5-D9E2443702CD}" type="parTrans" cxnId="{72B4EDF2-9763-423B-917F-FB62DB474F95}">
      <dgm:prSet/>
      <dgm:spPr/>
      <dgm:t>
        <a:bodyPr/>
        <a:lstStyle/>
        <a:p>
          <a:endParaRPr lang="en-US"/>
        </a:p>
      </dgm:t>
    </dgm:pt>
    <dgm:pt modelId="{D2A8B6C9-8D03-4EFC-8587-5EFE388BDE73}" type="sibTrans" cxnId="{72B4EDF2-9763-423B-917F-FB62DB474F95}">
      <dgm:prSet/>
      <dgm:spPr/>
      <dgm:t>
        <a:bodyPr/>
        <a:lstStyle/>
        <a:p>
          <a:endParaRPr lang="en-US"/>
        </a:p>
      </dgm:t>
    </dgm:pt>
    <dgm:pt modelId="{E7A84C54-0F4D-4B9A-9C07-74941244196B}" type="pres">
      <dgm:prSet presAssocID="{95F205EF-525D-45F4-8416-600B99CB4181}" presName="root" presStyleCnt="0">
        <dgm:presLayoutVars>
          <dgm:dir/>
          <dgm:resizeHandles val="exact"/>
        </dgm:presLayoutVars>
      </dgm:prSet>
      <dgm:spPr/>
    </dgm:pt>
    <dgm:pt modelId="{475569C4-7B8A-4BE0-9794-8EB475055CC5}" type="pres">
      <dgm:prSet presAssocID="{1F9A263A-F492-40E1-B0BE-C99CA41E18F2}" presName="compNode" presStyleCnt="0"/>
      <dgm:spPr/>
    </dgm:pt>
    <dgm:pt modelId="{6913ACD4-33E7-43B7-B57B-B9A751AF0857}" type="pres">
      <dgm:prSet presAssocID="{1F9A263A-F492-40E1-B0BE-C99CA41E18F2}" presName="bgRect" presStyleLbl="bgShp" presStyleIdx="0" presStyleCnt="3"/>
      <dgm:spPr/>
    </dgm:pt>
    <dgm:pt modelId="{6AEAFAB3-87A4-43C5-B312-401A85516E90}" type="pres">
      <dgm:prSet presAssocID="{1F9A263A-F492-40E1-B0BE-C99CA41E18F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84164839-57EC-4487-B2AF-794D5428DEEC}" type="pres">
      <dgm:prSet presAssocID="{1F9A263A-F492-40E1-B0BE-C99CA41E18F2}" presName="spaceRect" presStyleCnt="0"/>
      <dgm:spPr/>
    </dgm:pt>
    <dgm:pt modelId="{657BDC42-4A88-4467-B2AF-45F9D0619174}" type="pres">
      <dgm:prSet presAssocID="{1F9A263A-F492-40E1-B0BE-C99CA41E18F2}" presName="parTx" presStyleLbl="revTx" presStyleIdx="0" presStyleCnt="4">
        <dgm:presLayoutVars>
          <dgm:chMax val="0"/>
          <dgm:chPref val="0"/>
        </dgm:presLayoutVars>
      </dgm:prSet>
      <dgm:spPr/>
    </dgm:pt>
    <dgm:pt modelId="{CD22E468-EB23-4D12-94FA-1C4431142FA9}" type="pres">
      <dgm:prSet presAssocID="{C84BA8EF-211A-4F3A-9184-D71B2BAE89F2}" presName="sibTrans" presStyleCnt="0"/>
      <dgm:spPr/>
    </dgm:pt>
    <dgm:pt modelId="{058E7745-1BA0-47DB-A67A-DB2570228313}" type="pres">
      <dgm:prSet presAssocID="{E42C4F29-9E19-4E0F-B3BB-70915B45B9D2}" presName="compNode" presStyleCnt="0"/>
      <dgm:spPr/>
    </dgm:pt>
    <dgm:pt modelId="{FE41E964-A628-4169-9E16-2B637FD97D5F}" type="pres">
      <dgm:prSet presAssocID="{E42C4F29-9E19-4E0F-B3BB-70915B45B9D2}" presName="bgRect" presStyleLbl="bgShp" presStyleIdx="1" presStyleCnt="3"/>
      <dgm:spPr/>
    </dgm:pt>
    <dgm:pt modelId="{2097AA37-F96B-4427-8591-B7DC55EA9216}" type="pres">
      <dgm:prSet presAssocID="{E42C4F29-9E19-4E0F-B3BB-70915B45B9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B8E23BD-8E39-458F-A4A2-71B28F79FDE9}" type="pres">
      <dgm:prSet presAssocID="{E42C4F29-9E19-4E0F-B3BB-70915B45B9D2}" presName="spaceRect" presStyleCnt="0"/>
      <dgm:spPr/>
    </dgm:pt>
    <dgm:pt modelId="{BCD7717F-A50D-40EA-82CF-B040FC2F0420}" type="pres">
      <dgm:prSet presAssocID="{E42C4F29-9E19-4E0F-B3BB-70915B45B9D2}" presName="parTx" presStyleLbl="revTx" presStyleIdx="1" presStyleCnt="4">
        <dgm:presLayoutVars>
          <dgm:chMax val="0"/>
          <dgm:chPref val="0"/>
        </dgm:presLayoutVars>
      </dgm:prSet>
      <dgm:spPr/>
    </dgm:pt>
    <dgm:pt modelId="{16A00218-9A68-4371-8368-C756819B08A7}" type="pres">
      <dgm:prSet presAssocID="{639E35AB-085C-4263-8D3A-6AEB4025CF59}" presName="sibTrans" presStyleCnt="0"/>
      <dgm:spPr/>
    </dgm:pt>
    <dgm:pt modelId="{0B85815A-D0E4-41E0-A00A-84B1511B4788}" type="pres">
      <dgm:prSet presAssocID="{82EB91BF-F45B-4D99-A5CF-CF53F4AEBF97}" presName="compNode" presStyleCnt="0"/>
      <dgm:spPr/>
    </dgm:pt>
    <dgm:pt modelId="{56EF5581-2779-427B-997F-C03110F37DC8}" type="pres">
      <dgm:prSet presAssocID="{82EB91BF-F45B-4D99-A5CF-CF53F4AEBF97}" presName="bgRect" presStyleLbl="bgShp" presStyleIdx="2" presStyleCnt="3" custLinFactNeighborX="0" custLinFactNeighborY="-1797"/>
      <dgm:spPr/>
    </dgm:pt>
    <dgm:pt modelId="{A1F6CDB6-7650-4D61-B738-275255746F3B}" type="pres">
      <dgm:prSet presAssocID="{82EB91BF-F45B-4D99-A5CF-CF53F4AEBF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3DC39F6A-036C-4BCF-9B3F-FF1978F2018B}" type="pres">
      <dgm:prSet presAssocID="{82EB91BF-F45B-4D99-A5CF-CF53F4AEBF97}" presName="spaceRect" presStyleCnt="0"/>
      <dgm:spPr/>
    </dgm:pt>
    <dgm:pt modelId="{4C909DC4-3FFE-418F-8EB2-B762F20C457A}" type="pres">
      <dgm:prSet presAssocID="{82EB91BF-F45B-4D99-A5CF-CF53F4AEBF97}" presName="parTx" presStyleLbl="revTx" presStyleIdx="2" presStyleCnt="4">
        <dgm:presLayoutVars>
          <dgm:chMax val="0"/>
          <dgm:chPref val="0"/>
        </dgm:presLayoutVars>
      </dgm:prSet>
      <dgm:spPr/>
    </dgm:pt>
    <dgm:pt modelId="{CDE6D37C-96B3-422C-9765-BDA8562CF68F}" type="pres">
      <dgm:prSet presAssocID="{82EB91BF-F45B-4D99-A5CF-CF53F4AEBF97}" presName="desTx" presStyleLbl="revTx" presStyleIdx="3" presStyleCnt="4">
        <dgm:presLayoutVars/>
      </dgm:prSet>
      <dgm:spPr/>
    </dgm:pt>
  </dgm:ptLst>
  <dgm:cxnLst>
    <dgm:cxn modelId="{E240DB0D-2CFB-492A-9469-C8D09F8E3330}" type="presOf" srcId="{95F205EF-525D-45F4-8416-600B99CB4181}" destId="{E7A84C54-0F4D-4B9A-9C07-74941244196B}" srcOrd="0" destOrd="0" presId="urn:microsoft.com/office/officeart/2018/2/layout/IconVerticalSolidList"/>
    <dgm:cxn modelId="{4258EA26-D813-48BF-B410-B762C8A9A59D}" type="presOf" srcId="{E42C4F29-9E19-4E0F-B3BB-70915B45B9D2}" destId="{BCD7717F-A50D-40EA-82CF-B040FC2F0420}" srcOrd="0" destOrd="0" presId="urn:microsoft.com/office/officeart/2018/2/layout/IconVerticalSolidList"/>
    <dgm:cxn modelId="{8140752E-F453-454B-B6F6-EE1736AEE56C}" type="presOf" srcId="{82EB91BF-F45B-4D99-A5CF-CF53F4AEBF97}" destId="{4C909DC4-3FFE-418F-8EB2-B762F20C457A}" srcOrd="0" destOrd="0" presId="urn:microsoft.com/office/officeart/2018/2/layout/IconVerticalSolidList"/>
    <dgm:cxn modelId="{CD0F9D82-A37F-4870-8822-EE0FD19501F6}" type="presOf" srcId="{1F9A263A-F492-40E1-B0BE-C99CA41E18F2}" destId="{657BDC42-4A88-4467-B2AF-45F9D0619174}" srcOrd="0" destOrd="0" presId="urn:microsoft.com/office/officeart/2018/2/layout/IconVerticalSolidList"/>
    <dgm:cxn modelId="{4168EDA7-7AAE-479B-A7EF-A245EFE0EC36}" srcId="{95F205EF-525D-45F4-8416-600B99CB4181}" destId="{1F9A263A-F492-40E1-B0BE-C99CA41E18F2}" srcOrd="0" destOrd="0" parTransId="{C5F1D5C2-043B-415A-91E5-4D2368839179}" sibTransId="{C84BA8EF-211A-4F3A-9184-D71B2BAE89F2}"/>
    <dgm:cxn modelId="{59D429B5-8583-4C79-AC23-F0F7C88A0AED}" srcId="{95F205EF-525D-45F4-8416-600B99CB4181}" destId="{E42C4F29-9E19-4E0F-B3BB-70915B45B9D2}" srcOrd="1" destOrd="0" parTransId="{5C6D7823-6209-405E-AACB-7CC7858492DF}" sibTransId="{639E35AB-085C-4263-8D3A-6AEB4025CF59}"/>
    <dgm:cxn modelId="{E48B4AD1-02E8-4EE9-8905-05753B32D345}" srcId="{95F205EF-525D-45F4-8416-600B99CB4181}" destId="{82EB91BF-F45B-4D99-A5CF-CF53F4AEBF97}" srcOrd="2" destOrd="0" parTransId="{B1EE9E46-1962-43D4-AC7A-A068D7514481}" sibTransId="{73A1EA9D-E585-4E32-90B0-3DE663F7F6B3}"/>
    <dgm:cxn modelId="{68C5E2DE-820A-4629-BCE6-347432195742}" type="presOf" srcId="{688B7F17-4836-41AA-A947-D257C607FFF6}" destId="{CDE6D37C-96B3-422C-9765-BDA8562CF68F}" srcOrd="0" destOrd="0" presId="urn:microsoft.com/office/officeart/2018/2/layout/IconVerticalSolidList"/>
    <dgm:cxn modelId="{72B4EDF2-9763-423B-917F-FB62DB474F95}" srcId="{82EB91BF-F45B-4D99-A5CF-CF53F4AEBF97}" destId="{688B7F17-4836-41AA-A947-D257C607FFF6}" srcOrd="0" destOrd="0" parTransId="{817BA868-2BC0-4CAC-94E5-D9E2443702CD}" sibTransId="{D2A8B6C9-8D03-4EFC-8587-5EFE388BDE73}"/>
    <dgm:cxn modelId="{CCEBE680-6AC2-47B6-9F9C-432238C9401D}" type="presParOf" srcId="{E7A84C54-0F4D-4B9A-9C07-74941244196B}" destId="{475569C4-7B8A-4BE0-9794-8EB475055CC5}" srcOrd="0" destOrd="0" presId="urn:microsoft.com/office/officeart/2018/2/layout/IconVerticalSolidList"/>
    <dgm:cxn modelId="{BF665A9B-9520-4F3D-A3CC-2439B1F6FEB1}" type="presParOf" srcId="{475569C4-7B8A-4BE0-9794-8EB475055CC5}" destId="{6913ACD4-33E7-43B7-B57B-B9A751AF0857}" srcOrd="0" destOrd="0" presId="urn:microsoft.com/office/officeart/2018/2/layout/IconVerticalSolidList"/>
    <dgm:cxn modelId="{FA287E5A-041D-441F-862E-C668C079D1F9}" type="presParOf" srcId="{475569C4-7B8A-4BE0-9794-8EB475055CC5}" destId="{6AEAFAB3-87A4-43C5-B312-401A85516E90}" srcOrd="1" destOrd="0" presId="urn:microsoft.com/office/officeart/2018/2/layout/IconVerticalSolidList"/>
    <dgm:cxn modelId="{77585BE8-C645-4D15-AEA0-0026C46325FF}" type="presParOf" srcId="{475569C4-7B8A-4BE0-9794-8EB475055CC5}" destId="{84164839-57EC-4487-B2AF-794D5428DEEC}" srcOrd="2" destOrd="0" presId="urn:microsoft.com/office/officeart/2018/2/layout/IconVerticalSolidList"/>
    <dgm:cxn modelId="{8B250B44-032C-46E3-A3E0-8471BBC33287}" type="presParOf" srcId="{475569C4-7B8A-4BE0-9794-8EB475055CC5}" destId="{657BDC42-4A88-4467-B2AF-45F9D0619174}" srcOrd="3" destOrd="0" presId="urn:microsoft.com/office/officeart/2018/2/layout/IconVerticalSolidList"/>
    <dgm:cxn modelId="{1D3CC138-66E5-4392-B8C7-7C095F20EA51}" type="presParOf" srcId="{E7A84C54-0F4D-4B9A-9C07-74941244196B}" destId="{CD22E468-EB23-4D12-94FA-1C4431142FA9}" srcOrd="1" destOrd="0" presId="urn:microsoft.com/office/officeart/2018/2/layout/IconVerticalSolidList"/>
    <dgm:cxn modelId="{C2DDA8E4-112D-4FD5-BE1B-849D11F99ECC}" type="presParOf" srcId="{E7A84C54-0F4D-4B9A-9C07-74941244196B}" destId="{058E7745-1BA0-47DB-A67A-DB2570228313}" srcOrd="2" destOrd="0" presId="urn:microsoft.com/office/officeart/2018/2/layout/IconVerticalSolidList"/>
    <dgm:cxn modelId="{1D4C352A-F70E-4901-8430-6B0FF5718F4A}" type="presParOf" srcId="{058E7745-1BA0-47DB-A67A-DB2570228313}" destId="{FE41E964-A628-4169-9E16-2B637FD97D5F}" srcOrd="0" destOrd="0" presId="urn:microsoft.com/office/officeart/2018/2/layout/IconVerticalSolidList"/>
    <dgm:cxn modelId="{FA00662D-F7CB-40C4-B37A-051F63A6C8DD}" type="presParOf" srcId="{058E7745-1BA0-47DB-A67A-DB2570228313}" destId="{2097AA37-F96B-4427-8591-B7DC55EA9216}" srcOrd="1" destOrd="0" presId="urn:microsoft.com/office/officeart/2018/2/layout/IconVerticalSolidList"/>
    <dgm:cxn modelId="{7F5AD54D-D26C-4C4D-B895-2A58B68F7586}" type="presParOf" srcId="{058E7745-1BA0-47DB-A67A-DB2570228313}" destId="{4B8E23BD-8E39-458F-A4A2-71B28F79FDE9}" srcOrd="2" destOrd="0" presId="urn:microsoft.com/office/officeart/2018/2/layout/IconVerticalSolidList"/>
    <dgm:cxn modelId="{66CBA849-0580-4F81-B72D-788A9B99EAD7}" type="presParOf" srcId="{058E7745-1BA0-47DB-A67A-DB2570228313}" destId="{BCD7717F-A50D-40EA-82CF-B040FC2F0420}" srcOrd="3" destOrd="0" presId="urn:microsoft.com/office/officeart/2018/2/layout/IconVerticalSolidList"/>
    <dgm:cxn modelId="{2BD990FA-0114-44A4-B2C3-B669674AB749}" type="presParOf" srcId="{E7A84C54-0F4D-4B9A-9C07-74941244196B}" destId="{16A00218-9A68-4371-8368-C756819B08A7}" srcOrd="3" destOrd="0" presId="urn:microsoft.com/office/officeart/2018/2/layout/IconVerticalSolidList"/>
    <dgm:cxn modelId="{1A7AAD99-B7DA-431D-9801-DF19ABBE742F}" type="presParOf" srcId="{E7A84C54-0F4D-4B9A-9C07-74941244196B}" destId="{0B85815A-D0E4-41E0-A00A-84B1511B4788}" srcOrd="4" destOrd="0" presId="urn:microsoft.com/office/officeart/2018/2/layout/IconVerticalSolidList"/>
    <dgm:cxn modelId="{3CF240B7-8132-46D0-A675-50C73E6E55C4}" type="presParOf" srcId="{0B85815A-D0E4-41E0-A00A-84B1511B4788}" destId="{56EF5581-2779-427B-997F-C03110F37DC8}" srcOrd="0" destOrd="0" presId="urn:microsoft.com/office/officeart/2018/2/layout/IconVerticalSolidList"/>
    <dgm:cxn modelId="{14C2B611-6667-47B5-B9BF-7B6CD249468D}" type="presParOf" srcId="{0B85815A-D0E4-41E0-A00A-84B1511B4788}" destId="{A1F6CDB6-7650-4D61-B738-275255746F3B}" srcOrd="1" destOrd="0" presId="urn:microsoft.com/office/officeart/2018/2/layout/IconVerticalSolidList"/>
    <dgm:cxn modelId="{100C4175-B329-4543-B4E4-4D29E55044D0}" type="presParOf" srcId="{0B85815A-D0E4-41E0-A00A-84B1511B4788}" destId="{3DC39F6A-036C-4BCF-9B3F-FF1978F2018B}" srcOrd="2" destOrd="0" presId="urn:microsoft.com/office/officeart/2018/2/layout/IconVerticalSolidList"/>
    <dgm:cxn modelId="{438A472E-C135-4171-A56D-CF19D099F6B3}" type="presParOf" srcId="{0B85815A-D0E4-41E0-A00A-84B1511B4788}" destId="{4C909DC4-3FFE-418F-8EB2-B762F20C457A}" srcOrd="3" destOrd="0" presId="urn:microsoft.com/office/officeart/2018/2/layout/IconVerticalSolidList"/>
    <dgm:cxn modelId="{D781BCFA-D6DF-4C9D-A874-F9C550F5A3FF}" type="presParOf" srcId="{0B85815A-D0E4-41E0-A00A-84B1511B4788}" destId="{CDE6D37C-96B3-422C-9765-BDA8562CF68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E7A4E4-B181-4122-9D69-4565AF542808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60E9E3-6A54-49EF-9A3C-18F6481E8E6D}">
      <dgm:prSet/>
      <dgm:spPr/>
      <dgm:t>
        <a:bodyPr/>
        <a:lstStyle/>
        <a:p>
          <a:r>
            <a:rPr lang="en-US" b="1"/>
            <a:t>Mitigate the cost of Snowflake </a:t>
          </a:r>
          <a:endParaRPr lang="en-US"/>
        </a:p>
      </dgm:t>
    </dgm:pt>
    <dgm:pt modelId="{331A62A9-8BCF-4EA3-860A-4B1FF1D6A522}" type="parTrans" cxnId="{AA0D12A6-E8C5-495A-91B5-76F4FFBF4AB0}">
      <dgm:prSet/>
      <dgm:spPr/>
      <dgm:t>
        <a:bodyPr/>
        <a:lstStyle/>
        <a:p>
          <a:endParaRPr lang="en-US"/>
        </a:p>
      </dgm:t>
    </dgm:pt>
    <dgm:pt modelId="{DB01A4F3-E2B4-4F47-A63B-85282C8DC761}" type="sibTrans" cxnId="{AA0D12A6-E8C5-495A-91B5-76F4FFBF4AB0}">
      <dgm:prSet/>
      <dgm:spPr/>
      <dgm:t>
        <a:bodyPr/>
        <a:lstStyle/>
        <a:p>
          <a:endParaRPr lang="en-US"/>
        </a:p>
      </dgm:t>
    </dgm:pt>
    <dgm:pt modelId="{DCFA7B5A-C02A-44BA-B564-E3D8056CEB45}">
      <dgm:prSet/>
      <dgm:spPr/>
      <dgm:t>
        <a:bodyPr/>
        <a:lstStyle/>
        <a:p>
          <a:r>
            <a:rPr lang="en-US"/>
            <a:t>Computes under 1 minute are rounded up and are a large sunk cost</a:t>
          </a:r>
        </a:p>
      </dgm:t>
    </dgm:pt>
    <dgm:pt modelId="{49BD63F5-71A0-415E-A7F4-F9BEB6A0FDE0}" type="parTrans" cxnId="{EFEC88FD-B51F-44FA-81DD-957BD7BDB84A}">
      <dgm:prSet/>
      <dgm:spPr/>
      <dgm:t>
        <a:bodyPr/>
        <a:lstStyle/>
        <a:p>
          <a:endParaRPr lang="en-US"/>
        </a:p>
      </dgm:t>
    </dgm:pt>
    <dgm:pt modelId="{9AF64A5C-53E6-4C97-B99E-3257B2096D9E}" type="sibTrans" cxnId="{EFEC88FD-B51F-44FA-81DD-957BD7BDB84A}">
      <dgm:prSet/>
      <dgm:spPr/>
      <dgm:t>
        <a:bodyPr/>
        <a:lstStyle/>
        <a:p>
          <a:endParaRPr lang="en-US"/>
        </a:p>
      </dgm:t>
    </dgm:pt>
    <dgm:pt modelId="{799E955A-EFC0-4DA2-A3EA-C7FC84D64825}">
      <dgm:prSet/>
      <dgm:spPr/>
      <dgm:t>
        <a:bodyPr/>
        <a:lstStyle/>
        <a:p>
          <a:r>
            <a:rPr lang="en-US"/>
            <a:t>Cost is variable based on compute time </a:t>
          </a:r>
        </a:p>
      </dgm:t>
    </dgm:pt>
    <dgm:pt modelId="{C412C7BB-0829-41F9-879A-B6A692A2E4B0}" type="parTrans" cxnId="{55FC8039-A1C8-4D8F-ADD3-8B263F7F4DEA}">
      <dgm:prSet/>
      <dgm:spPr/>
      <dgm:t>
        <a:bodyPr/>
        <a:lstStyle/>
        <a:p>
          <a:endParaRPr lang="en-US"/>
        </a:p>
      </dgm:t>
    </dgm:pt>
    <dgm:pt modelId="{F51F3071-08CF-4A4B-AB5F-67013A940C9C}" type="sibTrans" cxnId="{55FC8039-A1C8-4D8F-ADD3-8B263F7F4DEA}">
      <dgm:prSet/>
      <dgm:spPr/>
      <dgm:t>
        <a:bodyPr/>
        <a:lstStyle/>
        <a:p>
          <a:endParaRPr lang="en-US"/>
        </a:p>
      </dgm:t>
    </dgm:pt>
    <dgm:pt modelId="{9471AEE8-1C0E-46B4-B9E8-3512BDE4A35C}">
      <dgm:prSet/>
      <dgm:spPr/>
      <dgm:t>
        <a:bodyPr/>
        <a:lstStyle/>
        <a:p>
          <a:r>
            <a:rPr lang="en-US"/>
            <a:t>Mitigating this cost would give much more profit to re-invest in the company</a:t>
          </a:r>
        </a:p>
      </dgm:t>
    </dgm:pt>
    <dgm:pt modelId="{61608EDA-D167-47B8-8DD2-0187C96A888F}" type="parTrans" cxnId="{C8DA427F-6C1F-4C02-90CD-5C75368A09A0}">
      <dgm:prSet/>
      <dgm:spPr/>
      <dgm:t>
        <a:bodyPr/>
        <a:lstStyle/>
        <a:p>
          <a:endParaRPr lang="en-US"/>
        </a:p>
      </dgm:t>
    </dgm:pt>
    <dgm:pt modelId="{BED0129B-7EDC-4AA0-ABAF-C7758B7B118B}" type="sibTrans" cxnId="{C8DA427F-6C1F-4C02-90CD-5C75368A09A0}">
      <dgm:prSet/>
      <dgm:spPr/>
      <dgm:t>
        <a:bodyPr/>
        <a:lstStyle/>
        <a:p>
          <a:endParaRPr lang="en-US"/>
        </a:p>
      </dgm:t>
    </dgm:pt>
    <dgm:pt modelId="{45678F32-620B-4963-B9A5-7530402D785C}">
      <dgm:prSet/>
      <dgm:spPr/>
      <dgm:t>
        <a:bodyPr/>
        <a:lstStyle/>
        <a:p>
          <a:r>
            <a:rPr lang="en-US" b="1"/>
            <a:t>2. Achievable without hiring additional staff</a:t>
          </a:r>
          <a:endParaRPr lang="en-US"/>
        </a:p>
      </dgm:t>
    </dgm:pt>
    <dgm:pt modelId="{5DE8E6A8-3306-4FE3-BF40-CD9040614F45}" type="parTrans" cxnId="{4D5DEC37-9B69-49B7-B73D-CFE2D21CE921}">
      <dgm:prSet/>
      <dgm:spPr/>
      <dgm:t>
        <a:bodyPr/>
        <a:lstStyle/>
        <a:p>
          <a:endParaRPr lang="en-US"/>
        </a:p>
      </dgm:t>
    </dgm:pt>
    <dgm:pt modelId="{B3704332-A4CD-4AFC-A514-22A0E70B7A98}" type="sibTrans" cxnId="{4D5DEC37-9B69-49B7-B73D-CFE2D21CE921}">
      <dgm:prSet/>
      <dgm:spPr/>
      <dgm:t>
        <a:bodyPr/>
        <a:lstStyle/>
        <a:p>
          <a:endParaRPr lang="en-US"/>
        </a:p>
      </dgm:t>
    </dgm:pt>
    <dgm:pt modelId="{34DE2BE3-89F5-4366-AF14-362FBD6592B7}">
      <dgm:prSet/>
      <dgm:spPr/>
      <dgm:t>
        <a:bodyPr/>
        <a:lstStyle/>
        <a:p>
          <a:r>
            <a:rPr lang="en-US"/>
            <a:t>Finding new employees that can integrate well is hard and time-consuming</a:t>
          </a:r>
        </a:p>
      </dgm:t>
    </dgm:pt>
    <dgm:pt modelId="{1D338023-8653-4987-9940-BB8A158A2360}" type="parTrans" cxnId="{7AA40203-823E-41C6-85B1-DD7802AE3255}">
      <dgm:prSet/>
      <dgm:spPr/>
      <dgm:t>
        <a:bodyPr/>
        <a:lstStyle/>
        <a:p>
          <a:endParaRPr lang="en-US"/>
        </a:p>
      </dgm:t>
    </dgm:pt>
    <dgm:pt modelId="{0FB0CB17-1B3C-4910-AFCE-1A5236717BD3}" type="sibTrans" cxnId="{7AA40203-823E-41C6-85B1-DD7802AE3255}">
      <dgm:prSet/>
      <dgm:spPr/>
      <dgm:t>
        <a:bodyPr/>
        <a:lstStyle/>
        <a:p>
          <a:endParaRPr lang="en-US"/>
        </a:p>
      </dgm:t>
    </dgm:pt>
    <dgm:pt modelId="{175FD9C5-C502-4F77-961D-B23AB28A5731}">
      <dgm:prSet/>
      <dgm:spPr/>
      <dgm:t>
        <a:bodyPr/>
        <a:lstStyle/>
        <a:p>
          <a:r>
            <a:rPr lang="en-US"/>
            <a:t>This would cut into financial resources</a:t>
          </a:r>
        </a:p>
      </dgm:t>
    </dgm:pt>
    <dgm:pt modelId="{8273977B-4C26-4E6C-97D5-6EA7A0DEA8A4}" type="parTrans" cxnId="{7A96DD88-1070-4F46-87E7-0C4EF7EAA64F}">
      <dgm:prSet/>
      <dgm:spPr/>
      <dgm:t>
        <a:bodyPr/>
        <a:lstStyle/>
        <a:p>
          <a:endParaRPr lang="en-US"/>
        </a:p>
      </dgm:t>
    </dgm:pt>
    <dgm:pt modelId="{C05E52C6-AA6C-4715-9B99-0B7E0DA22D1E}" type="sibTrans" cxnId="{7A96DD88-1070-4F46-87E7-0C4EF7EAA64F}">
      <dgm:prSet/>
      <dgm:spPr/>
      <dgm:t>
        <a:bodyPr/>
        <a:lstStyle/>
        <a:p>
          <a:endParaRPr lang="en-US"/>
        </a:p>
      </dgm:t>
    </dgm:pt>
    <dgm:pt modelId="{64E590B7-DD40-45FA-B4F6-5C6478B97871}">
      <dgm:prSet/>
      <dgm:spPr/>
      <dgm:t>
        <a:bodyPr/>
        <a:lstStyle/>
        <a:p>
          <a:r>
            <a:rPr lang="en-US" b="1"/>
            <a:t>3. Increase customer retention time </a:t>
          </a:r>
          <a:endParaRPr lang="en-US"/>
        </a:p>
      </dgm:t>
    </dgm:pt>
    <dgm:pt modelId="{BB258835-8F97-462C-BBED-788A96821AE7}" type="parTrans" cxnId="{D317CA4D-8064-481D-9851-9D96A57A0E4B}">
      <dgm:prSet/>
      <dgm:spPr/>
      <dgm:t>
        <a:bodyPr/>
        <a:lstStyle/>
        <a:p>
          <a:endParaRPr lang="en-US"/>
        </a:p>
      </dgm:t>
    </dgm:pt>
    <dgm:pt modelId="{600AAEB0-749C-4EC3-A729-C324E0DB12F2}" type="sibTrans" cxnId="{D317CA4D-8064-481D-9851-9D96A57A0E4B}">
      <dgm:prSet/>
      <dgm:spPr/>
      <dgm:t>
        <a:bodyPr/>
        <a:lstStyle/>
        <a:p>
          <a:endParaRPr lang="en-US"/>
        </a:p>
      </dgm:t>
    </dgm:pt>
    <dgm:pt modelId="{23BF7BEF-DC0C-4BE0-A45E-4126C5615749}">
      <dgm:prSet/>
      <dgm:spPr/>
      <dgm:t>
        <a:bodyPr/>
        <a:lstStyle/>
        <a:p>
          <a:r>
            <a:rPr lang="en-US"/>
            <a:t>Decreases churn rate and increases RDM</a:t>
          </a:r>
        </a:p>
      </dgm:t>
    </dgm:pt>
    <dgm:pt modelId="{0A84B8F8-816D-49F8-89BA-36FA72F27C33}" type="parTrans" cxnId="{B214A049-EBAA-4B0D-BBF6-E8BA56110388}">
      <dgm:prSet/>
      <dgm:spPr/>
      <dgm:t>
        <a:bodyPr/>
        <a:lstStyle/>
        <a:p>
          <a:endParaRPr lang="en-US"/>
        </a:p>
      </dgm:t>
    </dgm:pt>
    <dgm:pt modelId="{DF313A89-9C12-41B0-BABD-6DA89A31FE73}" type="sibTrans" cxnId="{B214A049-EBAA-4B0D-BBF6-E8BA56110388}">
      <dgm:prSet/>
      <dgm:spPr/>
      <dgm:t>
        <a:bodyPr/>
        <a:lstStyle/>
        <a:p>
          <a:endParaRPr lang="en-US"/>
        </a:p>
      </dgm:t>
    </dgm:pt>
    <dgm:pt modelId="{0BE0BB01-7547-4C6C-94C5-D23974A76860}">
      <dgm:prSet/>
      <dgm:spPr/>
      <dgm:t>
        <a:bodyPr/>
        <a:lstStyle/>
        <a:p>
          <a:r>
            <a:rPr lang="en-US"/>
            <a:t>Save financial resources on customer acquisition cost </a:t>
          </a:r>
        </a:p>
      </dgm:t>
    </dgm:pt>
    <dgm:pt modelId="{FA0EAD6F-FC8F-4F56-9399-9232916DBB09}" type="parTrans" cxnId="{FCFAABFD-99E9-43E3-B4F5-9E40B17A97F0}">
      <dgm:prSet/>
      <dgm:spPr/>
      <dgm:t>
        <a:bodyPr/>
        <a:lstStyle/>
        <a:p>
          <a:endParaRPr lang="en-US"/>
        </a:p>
      </dgm:t>
    </dgm:pt>
    <dgm:pt modelId="{498AA810-5881-42DB-A5B7-82DA6F0E50B0}" type="sibTrans" cxnId="{FCFAABFD-99E9-43E3-B4F5-9E40B17A97F0}">
      <dgm:prSet/>
      <dgm:spPr/>
      <dgm:t>
        <a:bodyPr/>
        <a:lstStyle/>
        <a:p>
          <a:endParaRPr lang="en-US"/>
        </a:p>
      </dgm:t>
    </dgm:pt>
    <dgm:pt modelId="{DC24A0A5-5115-B544-B56B-6B4D503B5782}" type="pres">
      <dgm:prSet presAssocID="{5FE7A4E4-B181-4122-9D69-4565AF542808}" presName="linear" presStyleCnt="0">
        <dgm:presLayoutVars>
          <dgm:dir/>
          <dgm:animLvl val="lvl"/>
          <dgm:resizeHandles val="exact"/>
        </dgm:presLayoutVars>
      </dgm:prSet>
      <dgm:spPr/>
    </dgm:pt>
    <dgm:pt modelId="{A6BAB930-C981-2048-BB98-065F24569D4A}" type="pres">
      <dgm:prSet presAssocID="{6960E9E3-6A54-49EF-9A3C-18F6481E8E6D}" presName="parentLin" presStyleCnt="0"/>
      <dgm:spPr/>
    </dgm:pt>
    <dgm:pt modelId="{80127644-2212-D946-B74B-D388FC7B2237}" type="pres">
      <dgm:prSet presAssocID="{6960E9E3-6A54-49EF-9A3C-18F6481E8E6D}" presName="parentLeftMargin" presStyleLbl="node1" presStyleIdx="0" presStyleCnt="3"/>
      <dgm:spPr/>
    </dgm:pt>
    <dgm:pt modelId="{89878B76-B0EB-DC4F-850C-BEB39EE793B0}" type="pres">
      <dgm:prSet presAssocID="{6960E9E3-6A54-49EF-9A3C-18F6481E8E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B403CC-95DA-314E-B495-C0E174AA876A}" type="pres">
      <dgm:prSet presAssocID="{6960E9E3-6A54-49EF-9A3C-18F6481E8E6D}" presName="negativeSpace" presStyleCnt="0"/>
      <dgm:spPr/>
    </dgm:pt>
    <dgm:pt modelId="{F1AE2A33-3AD4-F74F-BD7C-BF972A8E4BB6}" type="pres">
      <dgm:prSet presAssocID="{6960E9E3-6A54-49EF-9A3C-18F6481E8E6D}" presName="childText" presStyleLbl="conFgAcc1" presStyleIdx="0" presStyleCnt="3">
        <dgm:presLayoutVars>
          <dgm:bulletEnabled val="1"/>
        </dgm:presLayoutVars>
      </dgm:prSet>
      <dgm:spPr/>
    </dgm:pt>
    <dgm:pt modelId="{CCDBEEA9-FCB2-5C41-9620-BDA1786E8F97}" type="pres">
      <dgm:prSet presAssocID="{DB01A4F3-E2B4-4F47-A63B-85282C8DC761}" presName="spaceBetweenRectangles" presStyleCnt="0"/>
      <dgm:spPr/>
    </dgm:pt>
    <dgm:pt modelId="{1F464E76-8C28-AC43-9737-197FD998CDF8}" type="pres">
      <dgm:prSet presAssocID="{45678F32-620B-4963-B9A5-7530402D785C}" presName="parentLin" presStyleCnt="0"/>
      <dgm:spPr/>
    </dgm:pt>
    <dgm:pt modelId="{BF19DE37-4397-134A-85B1-6C9117B2BE24}" type="pres">
      <dgm:prSet presAssocID="{45678F32-620B-4963-B9A5-7530402D785C}" presName="parentLeftMargin" presStyleLbl="node1" presStyleIdx="0" presStyleCnt="3"/>
      <dgm:spPr/>
    </dgm:pt>
    <dgm:pt modelId="{D68D7C9E-FC13-844C-8166-06C25FF0DD80}" type="pres">
      <dgm:prSet presAssocID="{45678F32-620B-4963-B9A5-7530402D785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8B380CC-2829-BA44-9B6D-438A78E4DE10}" type="pres">
      <dgm:prSet presAssocID="{45678F32-620B-4963-B9A5-7530402D785C}" presName="negativeSpace" presStyleCnt="0"/>
      <dgm:spPr/>
    </dgm:pt>
    <dgm:pt modelId="{F7FFF8EB-A04D-F544-AA2A-4174DA6F53CC}" type="pres">
      <dgm:prSet presAssocID="{45678F32-620B-4963-B9A5-7530402D785C}" presName="childText" presStyleLbl="conFgAcc1" presStyleIdx="1" presStyleCnt="3">
        <dgm:presLayoutVars>
          <dgm:bulletEnabled val="1"/>
        </dgm:presLayoutVars>
      </dgm:prSet>
      <dgm:spPr/>
    </dgm:pt>
    <dgm:pt modelId="{14A297E1-6ED4-D245-9A11-922552D3FD58}" type="pres">
      <dgm:prSet presAssocID="{B3704332-A4CD-4AFC-A514-22A0E70B7A98}" presName="spaceBetweenRectangles" presStyleCnt="0"/>
      <dgm:spPr/>
    </dgm:pt>
    <dgm:pt modelId="{903ADBF9-E076-8847-973B-8D5560B561F9}" type="pres">
      <dgm:prSet presAssocID="{64E590B7-DD40-45FA-B4F6-5C6478B97871}" presName="parentLin" presStyleCnt="0"/>
      <dgm:spPr/>
    </dgm:pt>
    <dgm:pt modelId="{0D7B813F-57E9-3244-BF70-78361FA7FB71}" type="pres">
      <dgm:prSet presAssocID="{64E590B7-DD40-45FA-B4F6-5C6478B97871}" presName="parentLeftMargin" presStyleLbl="node1" presStyleIdx="1" presStyleCnt="3"/>
      <dgm:spPr/>
    </dgm:pt>
    <dgm:pt modelId="{81ED18AF-B090-DF42-B564-F197D76FBA19}" type="pres">
      <dgm:prSet presAssocID="{64E590B7-DD40-45FA-B4F6-5C6478B9787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781E712-EBDA-6345-A730-DB3F12335FBD}" type="pres">
      <dgm:prSet presAssocID="{64E590B7-DD40-45FA-B4F6-5C6478B97871}" presName="negativeSpace" presStyleCnt="0"/>
      <dgm:spPr/>
    </dgm:pt>
    <dgm:pt modelId="{CEA55B3F-11B3-DF4C-948E-EEBEE11793DF}" type="pres">
      <dgm:prSet presAssocID="{64E590B7-DD40-45FA-B4F6-5C6478B9787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AA40203-823E-41C6-85B1-DD7802AE3255}" srcId="{45678F32-620B-4963-B9A5-7530402D785C}" destId="{34DE2BE3-89F5-4366-AF14-362FBD6592B7}" srcOrd="0" destOrd="0" parTransId="{1D338023-8653-4987-9940-BB8A158A2360}" sibTransId="{0FB0CB17-1B3C-4910-AFCE-1A5236717BD3}"/>
    <dgm:cxn modelId="{9BC1670E-E983-CB47-895C-786B7B2F83C6}" type="presOf" srcId="{64E590B7-DD40-45FA-B4F6-5C6478B97871}" destId="{81ED18AF-B090-DF42-B564-F197D76FBA19}" srcOrd="1" destOrd="0" presId="urn:microsoft.com/office/officeart/2005/8/layout/list1"/>
    <dgm:cxn modelId="{7BA9FA14-6F80-9143-B784-AB744BDDD3F7}" type="presOf" srcId="{64E590B7-DD40-45FA-B4F6-5C6478B97871}" destId="{0D7B813F-57E9-3244-BF70-78361FA7FB71}" srcOrd="0" destOrd="0" presId="urn:microsoft.com/office/officeart/2005/8/layout/list1"/>
    <dgm:cxn modelId="{F392B023-DBE1-844E-BB5D-36244F604A16}" type="presOf" srcId="{DCFA7B5A-C02A-44BA-B564-E3D8056CEB45}" destId="{F1AE2A33-3AD4-F74F-BD7C-BF972A8E4BB6}" srcOrd="0" destOrd="0" presId="urn:microsoft.com/office/officeart/2005/8/layout/list1"/>
    <dgm:cxn modelId="{4D5DEC37-9B69-49B7-B73D-CFE2D21CE921}" srcId="{5FE7A4E4-B181-4122-9D69-4565AF542808}" destId="{45678F32-620B-4963-B9A5-7530402D785C}" srcOrd="1" destOrd="0" parTransId="{5DE8E6A8-3306-4FE3-BF40-CD9040614F45}" sibTransId="{B3704332-A4CD-4AFC-A514-22A0E70B7A98}"/>
    <dgm:cxn modelId="{55FC8039-A1C8-4D8F-ADD3-8B263F7F4DEA}" srcId="{6960E9E3-6A54-49EF-9A3C-18F6481E8E6D}" destId="{799E955A-EFC0-4DA2-A3EA-C7FC84D64825}" srcOrd="1" destOrd="0" parTransId="{C412C7BB-0829-41F9-879A-B6A692A2E4B0}" sibTransId="{F51F3071-08CF-4A4B-AB5F-67013A940C9C}"/>
    <dgm:cxn modelId="{4ACF3043-A4A5-B54C-B92F-538E225CD18F}" type="presOf" srcId="{23BF7BEF-DC0C-4BE0-A45E-4126C5615749}" destId="{CEA55B3F-11B3-DF4C-948E-EEBEE11793DF}" srcOrd="0" destOrd="0" presId="urn:microsoft.com/office/officeart/2005/8/layout/list1"/>
    <dgm:cxn modelId="{24E51E47-7C9C-9947-883E-9287F83C8087}" type="presOf" srcId="{45678F32-620B-4963-B9A5-7530402D785C}" destId="{BF19DE37-4397-134A-85B1-6C9117B2BE24}" srcOrd="0" destOrd="0" presId="urn:microsoft.com/office/officeart/2005/8/layout/list1"/>
    <dgm:cxn modelId="{4D768D49-8D12-9B43-9FF7-14B3FFB958D0}" type="presOf" srcId="{9471AEE8-1C0E-46B4-B9E8-3512BDE4A35C}" destId="{F1AE2A33-3AD4-F74F-BD7C-BF972A8E4BB6}" srcOrd="0" destOrd="2" presId="urn:microsoft.com/office/officeart/2005/8/layout/list1"/>
    <dgm:cxn modelId="{B214A049-EBAA-4B0D-BBF6-E8BA56110388}" srcId="{64E590B7-DD40-45FA-B4F6-5C6478B97871}" destId="{23BF7BEF-DC0C-4BE0-A45E-4126C5615749}" srcOrd="0" destOrd="0" parTransId="{0A84B8F8-816D-49F8-89BA-36FA72F27C33}" sibTransId="{DF313A89-9C12-41B0-BABD-6DA89A31FE73}"/>
    <dgm:cxn modelId="{8568826A-B6B7-0345-BB19-16EEEE053402}" type="presOf" srcId="{34DE2BE3-89F5-4366-AF14-362FBD6592B7}" destId="{F7FFF8EB-A04D-F544-AA2A-4174DA6F53CC}" srcOrd="0" destOrd="0" presId="urn:microsoft.com/office/officeart/2005/8/layout/list1"/>
    <dgm:cxn modelId="{D317CA4D-8064-481D-9851-9D96A57A0E4B}" srcId="{5FE7A4E4-B181-4122-9D69-4565AF542808}" destId="{64E590B7-DD40-45FA-B4F6-5C6478B97871}" srcOrd="2" destOrd="0" parTransId="{BB258835-8F97-462C-BBED-788A96821AE7}" sibTransId="{600AAEB0-749C-4EC3-A729-C324E0DB12F2}"/>
    <dgm:cxn modelId="{D50E5352-759B-F047-AC52-724C86C566C7}" type="presOf" srcId="{0BE0BB01-7547-4C6C-94C5-D23974A76860}" destId="{CEA55B3F-11B3-DF4C-948E-EEBEE11793DF}" srcOrd="0" destOrd="1" presId="urn:microsoft.com/office/officeart/2005/8/layout/list1"/>
    <dgm:cxn modelId="{C8DA427F-6C1F-4C02-90CD-5C75368A09A0}" srcId="{6960E9E3-6A54-49EF-9A3C-18F6481E8E6D}" destId="{9471AEE8-1C0E-46B4-B9E8-3512BDE4A35C}" srcOrd="2" destOrd="0" parTransId="{61608EDA-D167-47B8-8DD2-0187C96A888F}" sibTransId="{BED0129B-7EDC-4AA0-ABAF-C7758B7B118B}"/>
    <dgm:cxn modelId="{7A96DD88-1070-4F46-87E7-0C4EF7EAA64F}" srcId="{45678F32-620B-4963-B9A5-7530402D785C}" destId="{175FD9C5-C502-4F77-961D-B23AB28A5731}" srcOrd="1" destOrd="0" parTransId="{8273977B-4C26-4E6C-97D5-6EA7A0DEA8A4}" sibTransId="{C05E52C6-AA6C-4715-9B99-0B7E0DA22D1E}"/>
    <dgm:cxn modelId="{3F3D258D-7908-F746-852A-555D9153AE5C}" type="presOf" srcId="{799E955A-EFC0-4DA2-A3EA-C7FC84D64825}" destId="{F1AE2A33-3AD4-F74F-BD7C-BF972A8E4BB6}" srcOrd="0" destOrd="1" presId="urn:microsoft.com/office/officeart/2005/8/layout/list1"/>
    <dgm:cxn modelId="{98080090-A184-5B4F-9A33-5FB44931ED30}" type="presOf" srcId="{6960E9E3-6A54-49EF-9A3C-18F6481E8E6D}" destId="{89878B76-B0EB-DC4F-850C-BEB39EE793B0}" srcOrd="1" destOrd="0" presId="urn:microsoft.com/office/officeart/2005/8/layout/list1"/>
    <dgm:cxn modelId="{AA0D12A6-E8C5-495A-91B5-76F4FFBF4AB0}" srcId="{5FE7A4E4-B181-4122-9D69-4565AF542808}" destId="{6960E9E3-6A54-49EF-9A3C-18F6481E8E6D}" srcOrd="0" destOrd="0" parTransId="{331A62A9-8BCF-4EA3-860A-4B1FF1D6A522}" sibTransId="{DB01A4F3-E2B4-4F47-A63B-85282C8DC761}"/>
    <dgm:cxn modelId="{5F5673AE-10D3-F448-9872-974214B34288}" type="presOf" srcId="{175FD9C5-C502-4F77-961D-B23AB28A5731}" destId="{F7FFF8EB-A04D-F544-AA2A-4174DA6F53CC}" srcOrd="0" destOrd="1" presId="urn:microsoft.com/office/officeart/2005/8/layout/list1"/>
    <dgm:cxn modelId="{B75A36B6-C003-A847-A26B-DC99AC3878FA}" type="presOf" srcId="{6960E9E3-6A54-49EF-9A3C-18F6481E8E6D}" destId="{80127644-2212-D946-B74B-D388FC7B2237}" srcOrd="0" destOrd="0" presId="urn:microsoft.com/office/officeart/2005/8/layout/list1"/>
    <dgm:cxn modelId="{4E2CB5C0-344D-3345-8106-22FC34DEE959}" type="presOf" srcId="{45678F32-620B-4963-B9A5-7530402D785C}" destId="{D68D7C9E-FC13-844C-8166-06C25FF0DD80}" srcOrd="1" destOrd="0" presId="urn:microsoft.com/office/officeart/2005/8/layout/list1"/>
    <dgm:cxn modelId="{12F071F6-0FCA-A942-A116-D2B4CCD83A4B}" type="presOf" srcId="{5FE7A4E4-B181-4122-9D69-4565AF542808}" destId="{DC24A0A5-5115-B544-B56B-6B4D503B5782}" srcOrd="0" destOrd="0" presId="urn:microsoft.com/office/officeart/2005/8/layout/list1"/>
    <dgm:cxn modelId="{EFEC88FD-B51F-44FA-81DD-957BD7BDB84A}" srcId="{6960E9E3-6A54-49EF-9A3C-18F6481E8E6D}" destId="{DCFA7B5A-C02A-44BA-B564-E3D8056CEB45}" srcOrd="0" destOrd="0" parTransId="{49BD63F5-71A0-415E-A7F4-F9BEB6A0FDE0}" sibTransId="{9AF64A5C-53E6-4C97-B99E-3257B2096D9E}"/>
    <dgm:cxn modelId="{FCFAABFD-99E9-43E3-B4F5-9E40B17A97F0}" srcId="{64E590B7-DD40-45FA-B4F6-5C6478B97871}" destId="{0BE0BB01-7547-4C6C-94C5-D23974A76860}" srcOrd="1" destOrd="0" parTransId="{FA0EAD6F-FC8F-4F56-9399-9232916DBB09}" sibTransId="{498AA810-5881-42DB-A5B7-82DA6F0E50B0}"/>
    <dgm:cxn modelId="{7B4F2DAF-90BA-6B42-94CB-22752C548EA1}" type="presParOf" srcId="{DC24A0A5-5115-B544-B56B-6B4D503B5782}" destId="{A6BAB930-C981-2048-BB98-065F24569D4A}" srcOrd="0" destOrd="0" presId="urn:microsoft.com/office/officeart/2005/8/layout/list1"/>
    <dgm:cxn modelId="{08DB9166-D29A-3048-A9EE-12D72BFEBEA4}" type="presParOf" srcId="{A6BAB930-C981-2048-BB98-065F24569D4A}" destId="{80127644-2212-D946-B74B-D388FC7B2237}" srcOrd="0" destOrd="0" presId="urn:microsoft.com/office/officeart/2005/8/layout/list1"/>
    <dgm:cxn modelId="{23977BAE-9148-874F-B132-9523C5385938}" type="presParOf" srcId="{A6BAB930-C981-2048-BB98-065F24569D4A}" destId="{89878B76-B0EB-DC4F-850C-BEB39EE793B0}" srcOrd="1" destOrd="0" presId="urn:microsoft.com/office/officeart/2005/8/layout/list1"/>
    <dgm:cxn modelId="{77E974D9-1429-9A4B-8F34-9E7624937828}" type="presParOf" srcId="{DC24A0A5-5115-B544-B56B-6B4D503B5782}" destId="{95B403CC-95DA-314E-B495-C0E174AA876A}" srcOrd="1" destOrd="0" presId="urn:microsoft.com/office/officeart/2005/8/layout/list1"/>
    <dgm:cxn modelId="{A456B48F-1817-5B4B-BFA9-B7A39B3BA90D}" type="presParOf" srcId="{DC24A0A5-5115-B544-B56B-6B4D503B5782}" destId="{F1AE2A33-3AD4-F74F-BD7C-BF972A8E4BB6}" srcOrd="2" destOrd="0" presId="urn:microsoft.com/office/officeart/2005/8/layout/list1"/>
    <dgm:cxn modelId="{C788B390-98B1-E644-A287-EAC3EFA29666}" type="presParOf" srcId="{DC24A0A5-5115-B544-B56B-6B4D503B5782}" destId="{CCDBEEA9-FCB2-5C41-9620-BDA1786E8F97}" srcOrd="3" destOrd="0" presId="urn:microsoft.com/office/officeart/2005/8/layout/list1"/>
    <dgm:cxn modelId="{277F705E-6A5E-DC4A-892B-DA48A89FE60F}" type="presParOf" srcId="{DC24A0A5-5115-B544-B56B-6B4D503B5782}" destId="{1F464E76-8C28-AC43-9737-197FD998CDF8}" srcOrd="4" destOrd="0" presId="urn:microsoft.com/office/officeart/2005/8/layout/list1"/>
    <dgm:cxn modelId="{E4827A64-0593-4745-9337-A352E6DD70FF}" type="presParOf" srcId="{1F464E76-8C28-AC43-9737-197FD998CDF8}" destId="{BF19DE37-4397-134A-85B1-6C9117B2BE24}" srcOrd="0" destOrd="0" presId="urn:microsoft.com/office/officeart/2005/8/layout/list1"/>
    <dgm:cxn modelId="{86F63116-9A03-D947-9BF3-8336B447F171}" type="presParOf" srcId="{1F464E76-8C28-AC43-9737-197FD998CDF8}" destId="{D68D7C9E-FC13-844C-8166-06C25FF0DD80}" srcOrd="1" destOrd="0" presId="urn:microsoft.com/office/officeart/2005/8/layout/list1"/>
    <dgm:cxn modelId="{A54685A9-0BCC-244D-8C98-5C00609E7CB3}" type="presParOf" srcId="{DC24A0A5-5115-B544-B56B-6B4D503B5782}" destId="{78B380CC-2829-BA44-9B6D-438A78E4DE10}" srcOrd="5" destOrd="0" presId="urn:microsoft.com/office/officeart/2005/8/layout/list1"/>
    <dgm:cxn modelId="{49FE0F30-C737-8340-BFFF-04F7D78BE6E2}" type="presParOf" srcId="{DC24A0A5-5115-B544-B56B-6B4D503B5782}" destId="{F7FFF8EB-A04D-F544-AA2A-4174DA6F53CC}" srcOrd="6" destOrd="0" presId="urn:microsoft.com/office/officeart/2005/8/layout/list1"/>
    <dgm:cxn modelId="{BEF8A81C-EDBD-A341-88FE-A1BACB229C3A}" type="presParOf" srcId="{DC24A0A5-5115-B544-B56B-6B4D503B5782}" destId="{14A297E1-6ED4-D245-9A11-922552D3FD58}" srcOrd="7" destOrd="0" presId="urn:microsoft.com/office/officeart/2005/8/layout/list1"/>
    <dgm:cxn modelId="{4B2B6532-4ABE-B840-AF32-57C3F80D037D}" type="presParOf" srcId="{DC24A0A5-5115-B544-B56B-6B4D503B5782}" destId="{903ADBF9-E076-8847-973B-8D5560B561F9}" srcOrd="8" destOrd="0" presId="urn:microsoft.com/office/officeart/2005/8/layout/list1"/>
    <dgm:cxn modelId="{5F330448-EC2E-CF4F-A3E0-E83FBBE8B5E0}" type="presParOf" srcId="{903ADBF9-E076-8847-973B-8D5560B561F9}" destId="{0D7B813F-57E9-3244-BF70-78361FA7FB71}" srcOrd="0" destOrd="0" presId="urn:microsoft.com/office/officeart/2005/8/layout/list1"/>
    <dgm:cxn modelId="{20E28F4F-B4E3-BD4B-8BD0-46EFC8AB5813}" type="presParOf" srcId="{903ADBF9-E076-8847-973B-8D5560B561F9}" destId="{81ED18AF-B090-DF42-B564-F197D76FBA19}" srcOrd="1" destOrd="0" presId="urn:microsoft.com/office/officeart/2005/8/layout/list1"/>
    <dgm:cxn modelId="{AB23FC3B-F0AF-3A4C-A2B4-C380E388BA8D}" type="presParOf" srcId="{DC24A0A5-5115-B544-B56B-6B4D503B5782}" destId="{4781E712-EBDA-6345-A730-DB3F12335FBD}" srcOrd="9" destOrd="0" presId="urn:microsoft.com/office/officeart/2005/8/layout/list1"/>
    <dgm:cxn modelId="{3123D0FF-4790-914C-B2F6-3F2B074DB479}" type="presParOf" srcId="{DC24A0A5-5115-B544-B56B-6B4D503B5782}" destId="{CEA55B3F-11B3-DF4C-948E-EEBEE11793DF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0EBF4CB2-CD7B-4993-BB4F-085F57E239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7C5D2B9-BFF0-4FDB-A2B6-A0D456FE65E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w Cen MT" panose="020B0602020104020603"/>
            </a:rPr>
            <a:t>Complete API Instant Database and Dropzone functionality</a:t>
          </a:r>
          <a:endParaRPr lang="en-US" dirty="0"/>
        </a:p>
      </dgm:t>
    </dgm:pt>
    <dgm:pt modelId="{45A14B8F-8F76-4D3A-8333-0CFE4EDA19CC}" type="parTrans" cxnId="{1CF81DEA-C2C8-4838-9923-8EA044E20003}">
      <dgm:prSet/>
      <dgm:spPr/>
      <dgm:t>
        <a:bodyPr/>
        <a:lstStyle/>
        <a:p>
          <a:endParaRPr lang="en-US"/>
        </a:p>
      </dgm:t>
    </dgm:pt>
    <dgm:pt modelId="{D2834586-E1A3-4AC8-A419-DB7392E20382}" type="sibTrans" cxnId="{1CF81DEA-C2C8-4838-9923-8EA044E20003}">
      <dgm:prSet/>
      <dgm:spPr/>
      <dgm:t>
        <a:bodyPr/>
        <a:lstStyle/>
        <a:p>
          <a:endParaRPr lang="en-US"/>
        </a:p>
      </dgm:t>
    </dgm:pt>
    <dgm:pt modelId="{CBA71D78-7FA5-4FA5-A5E0-FA70000111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Begin Implementing Data Analysis functionality into API</a:t>
          </a:r>
        </a:p>
      </dgm:t>
    </dgm:pt>
    <dgm:pt modelId="{4E1E7D52-F115-4348-AF21-E4FBA6004939}" type="parTrans" cxnId="{085D92A2-323A-421F-9E0B-239E43CA3932}">
      <dgm:prSet/>
      <dgm:spPr/>
      <dgm:t>
        <a:bodyPr/>
        <a:lstStyle/>
        <a:p>
          <a:endParaRPr lang="en-US"/>
        </a:p>
      </dgm:t>
    </dgm:pt>
    <dgm:pt modelId="{A38B8AD8-2767-4B95-BA97-DE8E085798F8}" type="sibTrans" cxnId="{085D92A2-323A-421F-9E0B-239E43CA3932}">
      <dgm:prSet/>
      <dgm:spPr/>
      <dgm:t>
        <a:bodyPr/>
        <a:lstStyle/>
        <a:p>
          <a:endParaRPr lang="en-US"/>
        </a:p>
      </dgm:t>
    </dgm:pt>
    <dgm:pt modelId="{160CE744-E103-4ACB-971B-FA16210E6A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Prototype of Built-in Data Analysis tools completed for Instant Database service</a:t>
          </a:r>
        </a:p>
      </dgm:t>
    </dgm:pt>
    <dgm:pt modelId="{B3040355-6CDA-4187-BEF7-33B7299803B3}" type="parTrans" cxnId="{F2205079-9D5E-4C71-A217-87B9A07A7B2F}">
      <dgm:prSet/>
      <dgm:spPr/>
      <dgm:t>
        <a:bodyPr/>
        <a:lstStyle/>
        <a:p>
          <a:endParaRPr lang="en-US"/>
        </a:p>
      </dgm:t>
    </dgm:pt>
    <dgm:pt modelId="{6372C156-4A61-4CF5-9649-D7233E170B4E}" type="sibTrans" cxnId="{F2205079-9D5E-4C71-A217-87B9A07A7B2F}">
      <dgm:prSet/>
      <dgm:spPr/>
      <dgm:t>
        <a:bodyPr/>
        <a:lstStyle/>
        <a:p>
          <a:endParaRPr lang="en-US"/>
        </a:p>
      </dgm:t>
    </dgm:pt>
    <dgm:pt modelId="{F1B8BEDA-1846-411A-9CC3-5A7AE1A393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Begin QA testing</a:t>
          </a:r>
        </a:p>
      </dgm:t>
    </dgm:pt>
    <dgm:pt modelId="{637A8DBD-55EA-4B10-8D56-A439BD61E830}" type="parTrans" cxnId="{3E76F9C5-7D6B-4B37-B863-226136657866}">
      <dgm:prSet/>
      <dgm:spPr/>
      <dgm:t>
        <a:bodyPr/>
        <a:lstStyle/>
        <a:p>
          <a:endParaRPr lang="en-US"/>
        </a:p>
      </dgm:t>
    </dgm:pt>
    <dgm:pt modelId="{1BF4C9AC-2B8C-4B3A-B8CC-1E2D8AFD1FF1}" type="sibTrans" cxnId="{3E76F9C5-7D6B-4B37-B863-226136657866}">
      <dgm:prSet/>
      <dgm:spPr/>
      <dgm:t>
        <a:bodyPr/>
        <a:lstStyle/>
        <a:p>
          <a:endParaRPr lang="en-US"/>
        </a:p>
      </dgm:t>
    </dgm:pt>
    <dgm:pt modelId="{C93F2C1B-F821-4FFA-BCCE-0BD69C0CF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Data Templates, hold off their release for later</a:t>
          </a:r>
        </a:p>
      </dgm:t>
    </dgm:pt>
    <dgm:pt modelId="{33F757FA-6AC2-438E-B533-A0FFCD50D8B5}" type="parTrans" cxnId="{6A4F8DFD-BC9D-4800-9380-5EF0708C92D6}">
      <dgm:prSet/>
      <dgm:spPr/>
      <dgm:t>
        <a:bodyPr/>
        <a:lstStyle/>
        <a:p>
          <a:endParaRPr lang="en-US"/>
        </a:p>
      </dgm:t>
    </dgm:pt>
    <dgm:pt modelId="{073498BC-6C44-4134-9F6B-DB9DC8429BD5}" type="sibTrans" cxnId="{6A4F8DFD-BC9D-4800-9380-5EF0708C92D6}">
      <dgm:prSet/>
      <dgm:spPr/>
      <dgm:t>
        <a:bodyPr/>
        <a:lstStyle/>
        <a:p>
          <a:endParaRPr lang="en-US"/>
        </a:p>
      </dgm:t>
    </dgm:pt>
    <dgm:pt modelId="{5E51E3D3-9F34-43E6-8710-20D247861172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/>
            <a:t>Announce progress to potential future investors</a:t>
          </a:r>
          <a:r>
            <a:rPr lang="en-US">
              <a:latin typeface="Tw Cen MT" panose="020B0602020104020603"/>
            </a:rPr>
            <a:t> at the 1 year milestone</a:t>
          </a:r>
          <a:endParaRPr lang="en-US"/>
        </a:p>
      </dgm:t>
    </dgm:pt>
    <dgm:pt modelId="{8753F2F1-E2F9-4C37-BF75-5A0DD78E5967}" type="parTrans" cxnId="{D96B8AF4-81AB-4991-B082-87ED81631A7D}">
      <dgm:prSet/>
      <dgm:spPr/>
      <dgm:t>
        <a:bodyPr/>
        <a:lstStyle/>
        <a:p>
          <a:endParaRPr lang="en-US"/>
        </a:p>
      </dgm:t>
    </dgm:pt>
    <dgm:pt modelId="{EBA60D3B-83C5-4E07-B13E-315394F62AFA}" type="sibTrans" cxnId="{D96B8AF4-81AB-4991-B082-87ED81631A7D}">
      <dgm:prSet/>
      <dgm:spPr/>
      <dgm:t>
        <a:bodyPr/>
        <a:lstStyle/>
        <a:p>
          <a:endParaRPr lang="en-US"/>
        </a:p>
      </dgm:t>
    </dgm:pt>
    <dgm:pt modelId="{B1C5ACD2-2143-4A8F-9FA6-BB860C286B84}" type="pres">
      <dgm:prSet presAssocID="{0EBF4CB2-CD7B-4993-BB4F-085F57E2391B}" presName="root" presStyleCnt="0">
        <dgm:presLayoutVars>
          <dgm:dir/>
          <dgm:resizeHandles val="exact"/>
        </dgm:presLayoutVars>
      </dgm:prSet>
      <dgm:spPr/>
    </dgm:pt>
    <dgm:pt modelId="{EEFB5152-E9F5-42E2-9E15-C99F1E587AAA}" type="pres">
      <dgm:prSet presAssocID="{27C5D2B9-BFF0-4FDB-A2B6-A0D456FE65EE}" presName="compNode" presStyleCnt="0"/>
      <dgm:spPr/>
    </dgm:pt>
    <dgm:pt modelId="{EB3B4355-443D-4578-9BB6-9402457F843E}" type="pres">
      <dgm:prSet presAssocID="{27C5D2B9-BFF0-4FDB-A2B6-A0D456FE65EE}" presName="bgRect" presStyleLbl="bgShp" presStyleIdx="0" presStyleCnt="4"/>
      <dgm:spPr/>
    </dgm:pt>
    <dgm:pt modelId="{167AB8F5-4B3E-49A6-81D8-9FF6E356F027}" type="pres">
      <dgm:prSet presAssocID="{27C5D2B9-BFF0-4FDB-A2B6-A0D456FE65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E7922B0-D317-402B-A44C-3F74CC8FBC9B}" type="pres">
      <dgm:prSet presAssocID="{27C5D2B9-BFF0-4FDB-A2B6-A0D456FE65EE}" presName="spaceRect" presStyleCnt="0"/>
      <dgm:spPr/>
    </dgm:pt>
    <dgm:pt modelId="{4917C133-E5F2-416C-924E-9DEC26E90A9B}" type="pres">
      <dgm:prSet presAssocID="{27C5D2B9-BFF0-4FDB-A2B6-A0D456FE65EE}" presName="parTx" presStyleLbl="revTx" presStyleIdx="0" presStyleCnt="6">
        <dgm:presLayoutVars>
          <dgm:chMax val="0"/>
          <dgm:chPref val="0"/>
        </dgm:presLayoutVars>
      </dgm:prSet>
      <dgm:spPr/>
    </dgm:pt>
    <dgm:pt modelId="{258DF874-7C27-408F-9F95-339287D68F04}" type="pres">
      <dgm:prSet presAssocID="{27C5D2B9-BFF0-4FDB-A2B6-A0D456FE65EE}" presName="desTx" presStyleLbl="revTx" presStyleIdx="1" presStyleCnt="6">
        <dgm:presLayoutVars/>
      </dgm:prSet>
      <dgm:spPr/>
    </dgm:pt>
    <dgm:pt modelId="{DA954D7D-74EB-48FB-8164-69A38F1B6751}" type="pres">
      <dgm:prSet presAssocID="{D2834586-E1A3-4AC8-A419-DB7392E20382}" presName="sibTrans" presStyleCnt="0"/>
      <dgm:spPr/>
    </dgm:pt>
    <dgm:pt modelId="{356D64EC-8673-4A23-97A6-4463D7ABFF72}" type="pres">
      <dgm:prSet presAssocID="{160CE744-E103-4ACB-971B-FA16210E6A9E}" presName="compNode" presStyleCnt="0"/>
      <dgm:spPr/>
    </dgm:pt>
    <dgm:pt modelId="{9F40DA75-483D-4414-B89D-57A7257FE8F6}" type="pres">
      <dgm:prSet presAssocID="{160CE744-E103-4ACB-971B-FA16210E6A9E}" presName="bgRect" presStyleLbl="bgShp" presStyleIdx="1" presStyleCnt="4"/>
      <dgm:spPr/>
    </dgm:pt>
    <dgm:pt modelId="{41E84266-A0F3-4C5E-9912-C94BA682E8EC}" type="pres">
      <dgm:prSet presAssocID="{160CE744-E103-4ACB-971B-FA16210E6A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0D5929D-5D77-4E1C-874C-1506B86E3E61}" type="pres">
      <dgm:prSet presAssocID="{160CE744-E103-4ACB-971B-FA16210E6A9E}" presName="spaceRect" presStyleCnt="0"/>
      <dgm:spPr/>
    </dgm:pt>
    <dgm:pt modelId="{A2DB57CA-B5EA-4B86-B9AE-4A2D701410C0}" type="pres">
      <dgm:prSet presAssocID="{160CE744-E103-4ACB-971B-FA16210E6A9E}" presName="parTx" presStyleLbl="revTx" presStyleIdx="2" presStyleCnt="6">
        <dgm:presLayoutVars>
          <dgm:chMax val="0"/>
          <dgm:chPref val="0"/>
        </dgm:presLayoutVars>
      </dgm:prSet>
      <dgm:spPr/>
    </dgm:pt>
    <dgm:pt modelId="{3E43035F-B1D2-460E-B212-346293C84596}" type="pres">
      <dgm:prSet presAssocID="{160CE744-E103-4ACB-971B-FA16210E6A9E}" presName="desTx" presStyleLbl="revTx" presStyleIdx="3" presStyleCnt="6">
        <dgm:presLayoutVars/>
      </dgm:prSet>
      <dgm:spPr/>
    </dgm:pt>
    <dgm:pt modelId="{EAFA95D2-EEF8-4B0F-9B39-728C240DA04C}" type="pres">
      <dgm:prSet presAssocID="{6372C156-4A61-4CF5-9649-D7233E170B4E}" presName="sibTrans" presStyleCnt="0"/>
      <dgm:spPr/>
    </dgm:pt>
    <dgm:pt modelId="{A3D782C8-16AE-40BA-ACAA-452B3C24A4DF}" type="pres">
      <dgm:prSet presAssocID="{C93F2C1B-F821-4FFA-BCCE-0BD69C0CF525}" presName="compNode" presStyleCnt="0"/>
      <dgm:spPr/>
    </dgm:pt>
    <dgm:pt modelId="{8A0BEFC7-B6AE-4F92-BE7E-7AB2406CD048}" type="pres">
      <dgm:prSet presAssocID="{C93F2C1B-F821-4FFA-BCCE-0BD69C0CF525}" presName="bgRect" presStyleLbl="bgShp" presStyleIdx="2" presStyleCnt="4"/>
      <dgm:spPr/>
    </dgm:pt>
    <dgm:pt modelId="{B21932B3-661C-4601-9DC4-091ACE97F11E}" type="pres">
      <dgm:prSet presAssocID="{C93F2C1B-F821-4FFA-BCCE-0BD69C0CF5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F4C135D0-2DF7-4F2D-A0C1-9E1FC1CE1319}" type="pres">
      <dgm:prSet presAssocID="{C93F2C1B-F821-4FFA-BCCE-0BD69C0CF525}" presName="spaceRect" presStyleCnt="0"/>
      <dgm:spPr/>
    </dgm:pt>
    <dgm:pt modelId="{054A8C69-0335-414A-AFD9-D89030FC95D0}" type="pres">
      <dgm:prSet presAssocID="{C93F2C1B-F821-4FFA-BCCE-0BD69C0CF525}" presName="parTx" presStyleLbl="revTx" presStyleIdx="4" presStyleCnt="6">
        <dgm:presLayoutVars>
          <dgm:chMax val="0"/>
          <dgm:chPref val="0"/>
        </dgm:presLayoutVars>
      </dgm:prSet>
      <dgm:spPr/>
    </dgm:pt>
    <dgm:pt modelId="{433029B7-09EC-45F7-97B0-47871A292F60}" type="pres">
      <dgm:prSet presAssocID="{073498BC-6C44-4134-9F6B-DB9DC8429BD5}" presName="sibTrans" presStyleCnt="0"/>
      <dgm:spPr/>
    </dgm:pt>
    <dgm:pt modelId="{946287B3-0235-4539-83F4-AE39CD2E9445}" type="pres">
      <dgm:prSet presAssocID="{5E51E3D3-9F34-43E6-8710-20D247861172}" presName="compNode" presStyleCnt="0"/>
      <dgm:spPr/>
    </dgm:pt>
    <dgm:pt modelId="{40819A6B-21CF-43C9-88AF-260BF1E4FB7C}" type="pres">
      <dgm:prSet presAssocID="{5E51E3D3-9F34-43E6-8710-20D247861172}" presName="bgRect" presStyleLbl="bgShp" presStyleIdx="3" presStyleCnt="4"/>
      <dgm:spPr/>
    </dgm:pt>
    <dgm:pt modelId="{7EE65647-13C1-48D2-B6AE-E606C725B768}" type="pres">
      <dgm:prSet presAssocID="{5E51E3D3-9F34-43E6-8710-20D24786117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862C6CB-6EE5-4752-8198-1352D66B1C76}" type="pres">
      <dgm:prSet presAssocID="{5E51E3D3-9F34-43E6-8710-20D247861172}" presName="spaceRect" presStyleCnt="0"/>
      <dgm:spPr/>
    </dgm:pt>
    <dgm:pt modelId="{77C59099-E815-4B5E-837A-865C663642CE}" type="pres">
      <dgm:prSet presAssocID="{5E51E3D3-9F34-43E6-8710-20D24786117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71F5720-1879-47DC-A559-97BCCC5CECDD}" type="presOf" srcId="{C93F2C1B-F821-4FFA-BCCE-0BD69C0CF525}" destId="{054A8C69-0335-414A-AFD9-D89030FC95D0}" srcOrd="0" destOrd="0" presId="urn:microsoft.com/office/officeart/2018/2/layout/IconVerticalSolidList"/>
    <dgm:cxn modelId="{3A24033D-A9A9-4AAD-8379-2096BB0B9B5C}" type="presOf" srcId="{F1B8BEDA-1846-411A-9CC3-5A7AE1A393DE}" destId="{3E43035F-B1D2-460E-B212-346293C84596}" srcOrd="0" destOrd="0" presId="urn:microsoft.com/office/officeart/2018/2/layout/IconVerticalSolidList"/>
    <dgm:cxn modelId="{F2205079-9D5E-4C71-A217-87B9A07A7B2F}" srcId="{0EBF4CB2-CD7B-4993-BB4F-085F57E2391B}" destId="{160CE744-E103-4ACB-971B-FA16210E6A9E}" srcOrd="1" destOrd="0" parTransId="{B3040355-6CDA-4187-BEF7-33B7299803B3}" sibTransId="{6372C156-4A61-4CF5-9649-D7233E170B4E}"/>
    <dgm:cxn modelId="{F63A6092-35E1-4BE5-9F09-895A41C94538}" type="presOf" srcId="{5E51E3D3-9F34-43E6-8710-20D247861172}" destId="{77C59099-E815-4B5E-837A-865C663642CE}" srcOrd="0" destOrd="0" presId="urn:microsoft.com/office/officeart/2018/2/layout/IconVerticalSolidList"/>
    <dgm:cxn modelId="{085D92A2-323A-421F-9E0B-239E43CA3932}" srcId="{27C5D2B9-BFF0-4FDB-A2B6-A0D456FE65EE}" destId="{CBA71D78-7FA5-4FA5-A5E0-FA7000011118}" srcOrd="0" destOrd="0" parTransId="{4E1E7D52-F115-4348-AF21-E4FBA6004939}" sibTransId="{A38B8AD8-2767-4B95-BA97-DE8E085798F8}"/>
    <dgm:cxn modelId="{8C19D2A3-88D3-4F25-8FC9-974300692616}" type="presOf" srcId="{160CE744-E103-4ACB-971B-FA16210E6A9E}" destId="{A2DB57CA-B5EA-4B86-B9AE-4A2D701410C0}" srcOrd="0" destOrd="0" presId="urn:microsoft.com/office/officeart/2018/2/layout/IconVerticalSolidList"/>
    <dgm:cxn modelId="{A512FCA8-D93C-4BB8-AC8F-66D0320C5BCB}" type="presOf" srcId="{0EBF4CB2-CD7B-4993-BB4F-085F57E2391B}" destId="{B1C5ACD2-2143-4A8F-9FA6-BB860C286B84}" srcOrd="0" destOrd="0" presId="urn:microsoft.com/office/officeart/2018/2/layout/IconVerticalSolidList"/>
    <dgm:cxn modelId="{5E8FE7AB-60A5-4BC0-A555-24EBE4FA440D}" type="presOf" srcId="{CBA71D78-7FA5-4FA5-A5E0-FA7000011118}" destId="{258DF874-7C27-408F-9F95-339287D68F04}" srcOrd="0" destOrd="0" presId="urn:microsoft.com/office/officeart/2018/2/layout/IconVerticalSolidList"/>
    <dgm:cxn modelId="{3E76F9C5-7D6B-4B37-B863-226136657866}" srcId="{160CE744-E103-4ACB-971B-FA16210E6A9E}" destId="{F1B8BEDA-1846-411A-9CC3-5A7AE1A393DE}" srcOrd="0" destOrd="0" parTransId="{637A8DBD-55EA-4B10-8D56-A439BD61E830}" sibTransId="{1BF4C9AC-2B8C-4B3A-B8CC-1E2D8AFD1FF1}"/>
    <dgm:cxn modelId="{1CF81DEA-C2C8-4838-9923-8EA044E20003}" srcId="{0EBF4CB2-CD7B-4993-BB4F-085F57E2391B}" destId="{27C5D2B9-BFF0-4FDB-A2B6-A0D456FE65EE}" srcOrd="0" destOrd="0" parTransId="{45A14B8F-8F76-4D3A-8333-0CFE4EDA19CC}" sibTransId="{D2834586-E1A3-4AC8-A419-DB7392E20382}"/>
    <dgm:cxn modelId="{D96B8AF4-81AB-4991-B082-87ED81631A7D}" srcId="{0EBF4CB2-CD7B-4993-BB4F-085F57E2391B}" destId="{5E51E3D3-9F34-43E6-8710-20D247861172}" srcOrd="3" destOrd="0" parTransId="{8753F2F1-E2F9-4C37-BF75-5A0DD78E5967}" sibTransId="{EBA60D3B-83C5-4E07-B13E-315394F62AFA}"/>
    <dgm:cxn modelId="{BF14BEF6-5C13-4025-AA8B-C6A06A09EB44}" type="presOf" srcId="{27C5D2B9-BFF0-4FDB-A2B6-A0D456FE65EE}" destId="{4917C133-E5F2-416C-924E-9DEC26E90A9B}" srcOrd="0" destOrd="0" presId="urn:microsoft.com/office/officeart/2018/2/layout/IconVerticalSolidList"/>
    <dgm:cxn modelId="{6A4F8DFD-BC9D-4800-9380-5EF0708C92D6}" srcId="{0EBF4CB2-CD7B-4993-BB4F-085F57E2391B}" destId="{C93F2C1B-F821-4FFA-BCCE-0BD69C0CF525}" srcOrd="2" destOrd="0" parTransId="{33F757FA-6AC2-438E-B533-A0FFCD50D8B5}" sibTransId="{073498BC-6C44-4134-9F6B-DB9DC8429BD5}"/>
    <dgm:cxn modelId="{720ADACA-A469-4339-B38E-62B8BED26CD0}" type="presParOf" srcId="{B1C5ACD2-2143-4A8F-9FA6-BB860C286B84}" destId="{EEFB5152-E9F5-42E2-9E15-C99F1E587AAA}" srcOrd="0" destOrd="0" presId="urn:microsoft.com/office/officeart/2018/2/layout/IconVerticalSolidList"/>
    <dgm:cxn modelId="{AE9DDCEE-74D9-47F1-B492-5FE37E2947A0}" type="presParOf" srcId="{EEFB5152-E9F5-42E2-9E15-C99F1E587AAA}" destId="{EB3B4355-443D-4578-9BB6-9402457F843E}" srcOrd="0" destOrd="0" presId="urn:microsoft.com/office/officeart/2018/2/layout/IconVerticalSolidList"/>
    <dgm:cxn modelId="{AB9F85C8-E81D-4CAA-A845-FACE60D3F663}" type="presParOf" srcId="{EEFB5152-E9F5-42E2-9E15-C99F1E587AAA}" destId="{167AB8F5-4B3E-49A6-81D8-9FF6E356F027}" srcOrd="1" destOrd="0" presId="urn:microsoft.com/office/officeart/2018/2/layout/IconVerticalSolidList"/>
    <dgm:cxn modelId="{2BEA1DD8-1ACE-4E55-A391-BAF4342EC7AF}" type="presParOf" srcId="{EEFB5152-E9F5-42E2-9E15-C99F1E587AAA}" destId="{5E7922B0-D317-402B-A44C-3F74CC8FBC9B}" srcOrd="2" destOrd="0" presId="urn:microsoft.com/office/officeart/2018/2/layout/IconVerticalSolidList"/>
    <dgm:cxn modelId="{563F5E89-0D32-4DF0-ADBD-7BB76ACA8006}" type="presParOf" srcId="{EEFB5152-E9F5-42E2-9E15-C99F1E587AAA}" destId="{4917C133-E5F2-416C-924E-9DEC26E90A9B}" srcOrd="3" destOrd="0" presId="urn:microsoft.com/office/officeart/2018/2/layout/IconVerticalSolidList"/>
    <dgm:cxn modelId="{6B5EBB38-7091-425E-81F6-F08DEDA5D62E}" type="presParOf" srcId="{EEFB5152-E9F5-42E2-9E15-C99F1E587AAA}" destId="{258DF874-7C27-408F-9F95-339287D68F04}" srcOrd="4" destOrd="0" presId="urn:microsoft.com/office/officeart/2018/2/layout/IconVerticalSolidList"/>
    <dgm:cxn modelId="{A08EA96B-CF41-4223-B526-087A99DCE65B}" type="presParOf" srcId="{B1C5ACD2-2143-4A8F-9FA6-BB860C286B84}" destId="{DA954D7D-74EB-48FB-8164-69A38F1B6751}" srcOrd="1" destOrd="0" presId="urn:microsoft.com/office/officeart/2018/2/layout/IconVerticalSolidList"/>
    <dgm:cxn modelId="{A03BB73D-F525-4659-B4E3-A3838F7A414F}" type="presParOf" srcId="{B1C5ACD2-2143-4A8F-9FA6-BB860C286B84}" destId="{356D64EC-8673-4A23-97A6-4463D7ABFF72}" srcOrd="2" destOrd="0" presId="urn:microsoft.com/office/officeart/2018/2/layout/IconVerticalSolidList"/>
    <dgm:cxn modelId="{88BAD16F-751A-4577-9D71-900856824ACE}" type="presParOf" srcId="{356D64EC-8673-4A23-97A6-4463D7ABFF72}" destId="{9F40DA75-483D-4414-B89D-57A7257FE8F6}" srcOrd="0" destOrd="0" presId="urn:microsoft.com/office/officeart/2018/2/layout/IconVerticalSolidList"/>
    <dgm:cxn modelId="{07B5C385-B309-4FCF-AC31-A9015C0F49EC}" type="presParOf" srcId="{356D64EC-8673-4A23-97A6-4463D7ABFF72}" destId="{41E84266-A0F3-4C5E-9912-C94BA682E8EC}" srcOrd="1" destOrd="0" presId="urn:microsoft.com/office/officeart/2018/2/layout/IconVerticalSolidList"/>
    <dgm:cxn modelId="{5F0C35F1-6B3E-471B-BFEB-C20A2859C0A0}" type="presParOf" srcId="{356D64EC-8673-4A23-97A6-4463D7ABFF72}" destId="{50D5929D-5D77-4E1C-874C-1506B86E3E61}" srcOrd="2" destOrd="0" presId="urn:microsoft.com/office/officeart/2018/2/layout/IconVerticalSolidList"/>
    <dgm:cxn modelId="{6869C400-01A3-4D18-BE5E-74AC55E27054}" type="presParOf" srcId="{356D64EC-8673-4A23-97A6-4463D7ABFF72}" destId="{A2DB57CA-B5EA-4B86-B9AE-4A2D701410C0}" srcOrd="3" destOrd="0" presId="urn:microsoft.com/office/officeart/2018/2/layout/IconVerticalSolidList"/>
    <dgm:cxn modelId="{812209F1-051A-4500-BA70-3D7E77B56629}" type="presParOf" srcId="{356D64EC-8673-4A23-97A6-4463D7ABFF72}" destId="{3E43035F-B1D2-460E-B212-346293C84596}" srcOrd="4" destOrd="0" presId="urn:microsoft.com/office/officeart/2018/2/layout/IconVerticalSolidList"/>
    <dgm:cxn modelId="{3DCA7F5B-3332-46B7-8D82-C08452EACBEE}" type="presParOf" srcId="{B1C5ACD2-2143-4A8F-9FA6-BB860C286B84}" destId="{EAFA95D2-EEF8-4B0F-9B39-728C240DA04C}" srcOrd="3" destOrd="0" presId="urn:microsoft.com/office/officeart/2018/2/layout/IconVerticalSolidList"/>
    <dgm:cxn modelId="{B920B0DE-981C-47DD-A324-95C99373468D}" type="presParOf" srcId="{B1C5ACD2-2143-4A8F-9FA6-BB860C286B84}" destId="{A3D782C8-16AE-40BA-ACAA-452B3C24A4DF}" srcOrd="4" destOrd="0" presId="urn:microsoft.com/office/officeart/2018/2/layout/IconVerticalSolidList"/>
    <dgm:cxn modelId="{23BF9F51-1059-493C-8FE3-B960A8949AA2}" type="presParOf" srcId="{A3D782C8-16AE-40BA-ACAA-452B3C24A4DF}" destId="{8A0BEFC7-B6AE-4F92-BE7E-7AB2406CD048}" srcOrd="0" destOrd="0" presId="urn:microsoft.com/office/officeart/2018/2/layout/IconVerticalSolidList"/>
    <dgm:cxn modelId="{7E5213F5-BE0F-406E-B54D-590211B6D0EF}" type="presParOf" srcId="{A3D782C8-16AE-40BA-ACAA-452B3C24A4DF}" destId="{B21932B3-661C-4601-9DC4-091ACE97F11E}" srcOrd="1" destOrd="0" presId="urn:microsoft.com/office/officeart/2018/2/layout/IconVerticalSolidList"/>
    <dgm:cxn modelId="{2CAD8274-594F-4BA7-BCB4-A64EBB4087E7}" type="presParOf" srcId="{A3D782C8-16AE-40BA-ACAA-452B3C24A4DF}" destId="{F4C135D0-2DF7-4F2D-A0C1-9E1FC1CE1319}" srcOrd="2" destOrd="0" presId="urn:microsoft.com/office/officeart/2018/2/layout/IconVerticalSolidList"/>
    <dgm:cxn modelId="{6211B096-E1E3-4DFB-ABAC-AF5313A43281}" type="presParOf" srcId="{A3D782C8-16AE-40BA-ACAA-452B3C24A4DF}" destId="{054A8C69-0335-414A-AFD9-D89030FC95D0}" srcOrd="3" destOrd="0" presId="urn:microsoft.com/office/officeart/2018/2/layout/IconVerticalSolidList"/>
    <dgm:cxn modelId="{23AEE9A0-0F53-47FA-830D-997675F67A6F}" type="presParOf" srcId="{B1C5ACD2-2143-4A8F-9FA6-BB860C286B84}" destId="{433029B7-09EC-45F7-97B0-47871A292F60}" srcOrd="5" destOrd="0" presId="urn:microsoft.com/office/officeart/2018/2/layout/IconVerticalSolidList"/>
    <dgm:cxn modelId="{BDCC66F2-172F-442E-B080-B31479EE603F}" type="presParOf" srcId="{B1C5ACD2-2143-4A8F-9FA6-BB860C286B84}" destId="{946287B3-0235-4539-83F4-AE39CD2E9445}" srcOrd="6" destOrd="0" presId="urn:microsoft.com/office/officeart/2018/2/layout/IconVerticalSolidList"/>
    <dgm:cxn modelId="{16C34241-C805-498A-9E21-4550E428B877}" type="presParOf" srcId="{946287B3-0235-4539-83F4-AE39CD2E9445}" destId="{40819A6B-21CF-43C9-88AF-260BF1E4FB7C}" srcOrd="0" destOrd="0" presId="urn:microsoft.com/office/officeart/2018/2/layout/IconVerticalSolidList"/>
    <dgm:cxn modelId="{07FA1AD6-A2C4-4EFE-B13E-0A373402D08C}" type="presParOf" srcId="{946287B3-0235-4539-83F4-AE39CD2E9445}" destId="{7EE65647-13C1-48D2-B6AE-E606C725B768}" srcOrd="1" destOrd="0" presId="urn:microsoft.com/office/officeart/2018/2/layout/IconVerticalSolidList"/>
    <dgm:cxn modelId="{8A0B9B68-B3B6-46D2-B5E4-ABF779342F29}" type="presParOf" srcId="{946287B3-0235-4539-83F4-AE39CD2E9445}" destId="{D862C6CB-6EE5-4752-8198-1352D66B1C76}" srcOrd="2" destOrd="0" presId="urn:microsoft.com/office/officeart/2018/2/layout/IconVerticalSolidList"/>
    <dgm:cxn modelId="{CBE1FC05-33A7-47B9-8A7C-828E5B9A61F7}" type="presParOf" srcId="{946287B3-0235-4539-83F4-AE39CD2E9445}" destId="{77C59099-E815-4B5E-837A-865C663642C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E855331A-E47E-47D6-9BD8-4871426F8E7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F030699-2C9D-40B2-BB90-AC4CD75206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Complete prototype of API, including new, built-in data analysis </a:t>
          </a:r>
        </a:p>
      </dgm:t>
    </dgm:pt>
    <dgm:pt modelId="{1AF31889-EE4C-48B6-96A5-DE0C6E96DD9C}" type="parTrans" cxnId="{6CB69D62-B310-40B6-95D1-965704152A8D}">
      <dgm:prSet/>
      <dgm:spPr/>
      <dgm:t>
        <a:bodyPr/>
        <a:lstStyle/>
        <a:p>
          <a:endParaRPr lang="en-US"/>
        </a:p>
      </dgm:t>
    </dgm:pt>
    <dgm:pt modelId="{AD9FDCEA-90AD-4B66-AF36-2F4700D00E4F}" type="sibTrans" cxnId="{6CB69D62-B310-40B6-95D1-965704152A8D}">
      <dgm:prSet/>
      <dgm:spPr/>
      <dgm:t>
        <a:bodyPr/>
        <a:lstStyle/>
        <a:p>
          <a:endParaRPr lang="en-US"/>
        </a:p>
      </dgm:t>
    </dgm:pt>
    <dgm:pt modelId="{F5CDD7DF-E232-4951-950B-12180ADCAB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Begin QA Testing</a:t>
          </a:r>
        </a:p>
      </dgm:t>
    </dgm:pt>
    <dgm:pt modelId="{A34E0D8E-1EB0-4D44-976B-D4B8A9F20255}" type="parTrans" cxnId="{12C6650E-2021-4B7F-A629-F5017B988D37}">
      <dgm:prSet/>
      <dgm:spPr/>
      <dgm:t>
        <a:bodyPr/>
        <a:lstStyle/>
        <a:p>
          <a:endParaRPr lang="en-US"/>
        </a:p>
      </dgm:t>
    </dgm:pt>
    <dgm:pt modelId="{C251ADB7-2D9A-43BE-9AB9-17AEBE966B0D}" type="sibTrans" cxnId="{12C6650E-2021-4B7F-A629-F5017B988D37}">
      <dgm:prSet/>
      <dgm:spPr/>
      <dgm:t>
        <a:bodyPr/>
        <a:lstStyle/>
        <a:p>
          <a:endParaRPr lang="en-US"/>
        </a:p>
      </dgm:t>
    </dgm:pt>
    <dgm:pt modelId="{D4FE7644-2C88-4F44-8437-4F388301FC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Finish development of Built-in Data Analysis tools</a:t>
          </a:r>
        </a:p>
      </dgm:t>
    </dgm:pt>
    <dgm:pt modelId="{DBE07CD8-8B0A-470A-907E-8CB4019991EC}" type="parTrans" cxnId="{08F3CBCC-4C81-4BDE-976D-E62D592CF1E4}">
      <dgm:prSet/>
      <dgm:spPr/>
      <dgm:t>
        <a:bodyPr/>
        <a:lstStyle/>
        <a:p>
          <a:endParaRPr lang="en-US"/>
        </a:p>
      </dgm:t>
    </dgm:pt>
    <dgm:pt modelId="{989ED79E-00B4-412C-8017-895A91B32E93}" type="sibTrans" cxnId="{08F3CBCC-4C81-4BDE-976D-E62D592CF1E4}">
      <dgm:prSet/>
      <dgm:spPr/>
      <dgm:t>
        <a:bodyPr/>
        <a:lstStyle/>
        <a:p>
          <a:endParaRPr lang="en-US"/>
        </a:p>
      </dgm:t>
    </dgm:pt>
    <dgm:pt modelId="{6CD0D1D2-A852-48C0-B51B-07BB52245A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Announce Future Pricing Model in advance, allow current customers to adjust to change</a:t>
          </a:r>
        </a:p>
      </dgm:t>
    </dgm:pt>
    <dgm:pt modelId="{83C2EEC1-2865-468F-9498-15392855290B}" type="parTrans" cxnId="{745ABD9C-1402-427C-ACD7-C080D49C4B3B}">
      <dgm:prSet/>
      <dgm:spPr/>
      <dgm:t>
        <a:bodyPr/>
        <a:lstStyle/>
        <a:p>
          <a:endParaRPr lang="en-US"/>
        </a:p>
      </dgm:t>
    </dgm:pt>
    <dgm:pt modelId="{9C286A73-CFF9-4A8F-B251-08F7DF0A679A}" type="sibTrans" cxnId="{745ABD9C-1402-427C-ACD7-C080D49C4B3B}">
      <dgm:prSet/>
      <dgm:spPr/>
      <dgm:t>
        <a:bodyPr/>
        <a:lstStyle/>
        <a:p>
          <a:endParaRPr lang="en-US"/>
        </a:p>
      </dgm:t>
    </dgm:pt>
    <dgm:pt modelId="{D8989CB2-060B-4447-A3E8-899EFC7EFF8A}" type="pres">
      <dgm:prSet presAssocID="{E855331A-E47E-47D6-9BD8-4871426F8E7D}" presName="root" presStyleCnt="0">
        <dgm:presLayoutVars>
          <dgm:dir/>
          <dgm:resizeHandles val="exact"/>
        </dgm:presLayoutVars>
      </dgm:prSet>
      <dgm:spPr/>
    </dgm:pt>
    <dgm:pt modelId="{DEC31536-A6B9-42FB-9F4E-BCBED7FD55F9}" type="pres">
      <dgm:prSet presAssocID="{0F030699-2C9D-40B2-BB90-AC4CD7520694}" presName="compNode" presStyleCnt="0"/>
      <dgm:spPr/>
    </dgm:pt>
    <dgm:pt modelId="{52C1E95C-A727-48D7-B9CC-C88E511E3B80}" type="pres">
      <dgm:prSet presAssocID="{0F030699-2C9D-40B2-BB90-AC4CD7520694}" presName="bgRect" presStyleLbl="bgShp" presStyleIdx="0" presStyleCnt="3"/>
      <dgm:spPr/>
    </dgm:pt>
    <dgm:pt modelId="{3EBF3083-90B7-4F2F-8254-985E7F734285}" type="pres">
      <dgm:prSet presAssocID="{0F030699-2C9D-40B2-BB90-AC4CD75206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2DDCA74-24E5-425B-8960-A451B64EE2DB}" type="pres">
      <dgm:prSet presAssocID="{0F030699-2C9D-40B2-BB90-AC4CD7520694}" presName="spaceRect" presStyleCnt="0"/>
      <dgm:spPr/>
    </dgm:pt>
    <dgm:pt modelId="{30975386-F834-4765-990D-26DE231240F2}" type="pres">
      <dgm:prSet presAssocID="{0F030699-2C9D-40B2-BB90-AC4CD7520694}" presName="parTx" presStyleLbl="revTx" presStyleIdx="0" presStyleCnt="4">
        <dgm:presLayoutVars>
          <dgm:chMax val="0"/>
          <dgm:chPref val="0"/>
        </dgm:presLayoutVars>
      </dgm:prSet>
      <dgm:spPr/>
    </dgm:pt>
    <dgm:pt modelId="{0CDD2699-B2F0-448A-85C2-28CD98BD764B}" type="pres">
      <dgm:prSet presAssocID="{0F030699-2C9D-40B2-BB90-AC4CD7520694}" presName="desTx" presStyleLbl="revTx" presStyleIdx="1" presStyleCnt="4">
        <dgm:presLayoutVars/>
      </dgm:prSet>
      <dgm:spPr/>
    </dgm:pt>
    <dgm:pt modelId="{FFE88F81-DC03-4F87-915B-57CC28F29662}" type="pres">
      <dgm:prSet presAssocID="{AD9FDCEA-90AD-4B66-AF36-2F4700D00E4F}" presName="sibTrans" presStyleCnt="0"/>
      <dgm:spPr/>
    </dgm:pt>
    <dgm:pt modelId="{D29998A3-958D-49A5-B4FD-2FCCDD143A0D}" type="pres">
      <dgm:prSet presAssocID="{D4FE7644-2C88-4F44-8437-4F388301FCFF}" presName="compNode" presStyleCnt="0"/>
      <dgm:spPr/>
    </dgm:pt>
    <dgm:pt modelId="{11B8C9A4-00D7-4687-B153-69B6DEE8ACBD}" type="pres">
      <dgm:prSet presAssocID="{D4FE7644-2C88-4F44-8437-4F388301FCFF}" presName="bgRect" presStyleLbl="bgShp" presStyleIdx="1" presStyleCnt="3"/>
      <dgm:spPr/>
    </dgm:pt>
    <dgm:pt modelId="{68BA173F-09D6-4B2F-920F-062A3BBC1FE0}" type="pres">
      <dgm:prSet presAssocID="{D4FE7644-2C88-4F44-8437-4F388301FCF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AAD1ED0-1D46-4486-A8BA-0B78041F593D}" type="pres">
      <dgm:prSet presAssocID="{D4FE7644-2C88-4F44-8437-4F388301FCFF}" presName="spaceRect" presStyleCnt="0"/>
      <dgm:spPr/>
    </dgm:pt>
    <dgm:pt modelId="{3B61A7C7-17BB-450E-B8BD-4244F594D1E2}" type="pres">
      <dgm:prSet presAssocID="{D4FE7644-2C88-4F44-8437-4F388301FCFF}" presName="parTx" presStyleLbl="revTx" presStyleIdx="2" presStyleCnt="4">
        <dgm:presLayoutVars>
          <dgm:chMax val="0"/>
          <dgm:chPref val="0"/>
        </dgm:presLayoutVars>
      </dgm:prSet>
      <dgm:spPr/>
    </dgm:pt>
    <dgm:pt modelId="{F2A2E8F3-CC03-4780-A2C2-25B141C2838D}" type="pres">
      <dgm:prSet presAssocID="{989ED79E-00B4-412C-8017-895A91B32E93}" presName="sibTrans" presStyleCnt="0"/>
      <dgm:spPr/>
    </dgm:pt>
    <dgm:pt modelId="{018C8202-8C9C-4DAD-A803-D4612E72B1CA}" type="pres">
      <dgm:prSet presAssocID="{6CD0D1D2-A852-48C0-B51B-07BB52245A3A}" presName="compNode" presStyleCnt="0"/>
      <dgm:spPr/>
    </dgm:pt>
    <dgm:pt modelId="{3B260516-2263-4D20-AA17-BCF27FA984C7}" type="pres">
      <dgm:prSet presAssocID="{6CD0D1D2-A852-48C0-B51B-07BB52245A3A}" presName="bgRect" presStyleLbl="bgShp" presStyleIdx="2" presStyleCnt="3"/>
      <dgm:spPr/>
    </dgm:pt>
    <dgm:pt modelId="{34219367-42F8-4DB5-B4FC-7745F86FB07F}" type="pres">
      <dgm:prSet presAssocID="{6CD0D1D2-A852-48C0-B51B-07BB52245A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D9544D8B-D22F-48E5-AE50-1D7F508E5CFA}" type="pres">
      <dgm:prSet presAssocID="{6CD0D1D2-A852-48C0-B51B-07BB52245A3A}" presName="spaceRect" presStyleCnt="0"/>
      <dgm:spPr/>
    </dgm:pt>
    <dgm:pt modelId="{179C9996-C2DA-4796-83D2-C32CFE5A86B8}" type="pres">
      <dgm:prSet presAssocID="{6CD0D1D2-A852-48C0-B51B-07BB52245A3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2C6650E-2021-4B7F-A629-F5017B988D37}" srcId="{0F030699-2C9D-40B2-BB90-AC4CD7520694}" destId="{F5CDD7DF-E232-4951-950B-12180ADCABCC}" srcOrd="0" destOrd="0" parTransId="{A34E0D8E-1EB0-4D44-976B-D4B8A9F20255}" sibTransId="{C251ADB7-2D9A-43BE-9AB9-17AEBE966B0D}"/>
    <dgm:cxn modelId="{85C0C110-7C58-4922-B9CB-A94AB0FCC009}" type="presOf" srcId="{E855331A-E47E-47D6-9BD8-4871426F8E7D}" destId="{D8989CB2-060B-4447-A3E8-899EFC7EFF8A}" srcOrd="0" destOrd="0" presId="urn:microsoft.com/office/officeart/2018/2/layout/IconVerticalSolidList"/>
    <dgm:cxn modelId="{990B0226-A15D-4B1C-84A7-6427F022B761}" type="presOf" srcId="{F5CDD7DF-E232-4951-950B-12180ADCABCC}" destId="{0CDD2699-B2F0-448A-85C2-28CD98BD764B}" srcOrd="0" destOrd="0" presId="urn:microsoft.com/office/officeart/2018/2/layout/IconVerticalSolidList"/>
    <dgm:cxn modelId="{E2044A29-CBD3-4AD6-BBC3-C56ACC348592}" type="presOf" srcId="{6CD0D1D2-A852-48C0-B51B-07BB52245A3A}" destId="{179C9996-C2DA-4796-83D2-C32CFE5A86B8}" srcOrd="0" destOrd="0" presId="urn:microsoft.com/office/officeart/2018/2/layout/IconVerticalSolidList"/>
    <dgm:cxn modelId="{6CB69D62-B310-40B6-95D1-965704152A8D}" srcId="{E855331A-E47E-47D6-9BD8-4871426F8E7D}" destId="{0F030699-2C9D-40B2-BB90-AC4CD7520694}" srcOrd="0" destOrd="0" parTransId="{1AF31889-EE4C-48B6-96A5-DE0C6E96DD9C}" sibTransId="{AD9FDCEA-90AD-4B66-AF36-2F4700D00E4F}"/>
    <dgm:cxn modelId="{F82AF99A-C226-4C8A-83CC-AB54EF46EFB4}" type="presOf" srcId="{0F030699-2C9D-40B2-BB90-AC4CD7520694}" destId="{30975386-F834-4765-990D-26DE231240F2}" srcOrd="0" destOrd="0" presId="urn:microsoft.com/office/officeart/2018/2/layout/IconVerticalSolidList"/>
    <dgm:cxn modelId="{745ABD9C-1402-427C-ACD7-C080D49C4B3B}" srcId="{E855331A-E47E-47D6-9BD8-4871426F8E7D}" destId="{6CD0D1D2-A852-48C0-B51B-07BB52245A3A}" srcOrd="2" destOrd="0" parTransId="{83C2EEC1-2865-468F-9498-15392855290B}" sibTransId="{9C286A73-CFF9-4A8F-B251-08F7DF0A679A}"/>
    <dgm:cxn modelId="{E6E18CA8-5452-4807-8FE7-8549EBF73028}" type="presOf" srcId="{D4FE7644-2C88-4F44-8437-4F388301FCFF}" destId="{3B61A7C7-17BB-450E-B8BD-4244F594D1E2}" srcOrd="0" destOrd="0" presId="urn:microsoft.com/office/officeart/2018/2/layout/IconVerticalSolidList"/>
    <dgm:cxn modelId="{08F3CBCC-4C81-4BDE-976D-E62D592CF1E4}" srcId="{E855331A-E47E-47D6-9BD8-4871426F8E7D}" destId="{D4FE7644-2C88-4F44-8437-4F388301FCFF}" srcOrd="1" destOrd="0" parTransId="{DBE07CD8-8B0A-470A-907E-8CB4019991EC}" sibTransId="{989ED79E-00B4-412C-8017-895A91B32E93}"/>
    <dgm:cxn modelId="{E0A25194-EB1B-44D6-A0F1-DF4F83EDD24B}" type="presParOf" srcId="{D8989CB2-060B-4447-A3E8-899EFC7EFF8A}" destId="{DEC31536-A6B9-42FB-9F4E-BCBED7FD55F9}" srcOrd="0" destOrd="0" presId="urn:microsoft.com/office/officeart/2018/2/layout/IconVerticalSolidList"/>
    <dgm:cxn modelId="{2BF89A47-25C3-4D88-A436-3A0BC526025C}" type="presParOf" srcId="{DEC31536-A6B9-42FB-9F4E-BCBED7FD55F9}" destId="{52C1E95C-A727-48D7-B9CC-C88E511E3B80}" srcOrd="0" destOrd="0" presId="urn:microsoft.com/office/officeart/2018/2/layout/IconVerticalSolidList"/>
    <dgm:cxn modelId="{E4381503-FDFA-4AAE-84B2-4289E3077DCF}" type="presParOf" srcId="{DEC31536-A6B9-42FB-9F4E-BCBED7FD55F9}" destId="{3EBF3083-90B7-4F2F-8254-985E7F734285}" srcOrd="1" destOrd="0" presId="urn:microsoft.com/office/officeart/2018/2/layout/IconVerticalSolidList"/>
    <dgm:cxn modelId="{80DFA231-FAC2-463C-985D-4EF061865CDE}" type="presParOf" srcId="{DEC31536-A6B9-42FB-9F4E-BCBED7FD55F9}" destId="{72DDCA74-24E5-425B-8960-A451B64EE2DB}" srcOrd="2" destOrd="0" presId="urn:microsoft.com/office/officeart/2018/2/layout/IconVerticalSolidList"/>
    <dgm:cxn modelId="{90000C36-42DB-4A21-A3B0-7B5E58396924}" type="presParOf" srcId="{DEC31536-A6B9-42FB-9F4E-BCBED7FD55F9}" destId="{30975386-F834-4765-990D-26DE231240F2}" srcOrd="3" destOrd="0" presId="urn:microsoft.com/office/officeart/2018/2/layout/IconVerticalSolidList"/>
    <dgm:cxn modelId="{E0236293-D532-4D66-909F-9ADEF2B55A4A}" type="presParOf" srcId="{DEC31536-A6B9-42FB-9F4E-BCBED7FD55F9}" destId="{0CDD2699-B2F0-448A-85C2-28CD98BD764B}" srcOrd="4" destOrd="0" presId="urn:microsoft.com/office/officeart/2018/2/layout/IconVerticalSolidList"/>
    <dgm:cxn modelId="{DABF1756-0324-48D2-B02A-23BD202428D4}" type="presParOf" srcId="{D8989CB2-060B-4447-A3E8-899EFC7EFF8A}" destId="{FFE88F81-DC03-4F87-915B-57CC28F29662}" srcOrd="1" destOrd="0" presId="urn:microsoft.com/office/officeart/2018/2/layout/IconVerticalSolidList"/>
    <dgm:cxn modelId="{509DA6FF-718D-4C4E-AD06-21553B10DFED}" type="presParOf" srcId="{D8989CB2-060B-4447-A3E8-899EFC7EFF8A}" destId="{D29998A3-958D-49A5-B4FD-2FCCDD143A0D}" srcOrd="2" destOrd="0" presId="urn:microsoft.com/office/officeart/2018/2/layout/IconVerticalSolidList"/>
    <dgm:cxn modelId="{6D2B590F-292E-4C6E-A375-0A80FCF1D564}" type="presParOf" srcId="{D29998A3-958D-49A5-B4FD-2FCCDD143A0D}" destId="{11B8C9A4-00D7-4687-B153-69B6DEE8ACBD}" srcOrd="0" destOrd="0" presId="urn:microsoft.com/office/officeart/2018/2/layout/IconVerticalSolidList"/>
    <dgm:cxn modelId="{12FD9E02-635D-4D7B-B431-E2EC040382A8}" type="presParOf" srcId="{D29998A3-958D-49A5-B4FD-2FCCDD143A0D}" destId="{68BA173F-09D6-4B2F-920F-062A3BBC1FE0}" srcOrd="1" destOrd="0" presId="urn:microsoft.com/office/officeart/2018/2/layout/IconVerticalSolidList"/>
    <dgm:cxn modelId="{7CB8CAF1-7210-483D-8B2D-6825C3BB2266}" type="presParOf" srcId="{D29998A3-958D-49A5-B4FD-2FCCDD143A0D}" destId="{6AAD1ED0-1D46-4486-A8BA-0B78041F593D}" srcOrd="2" destOrd="0" presId="urn:microsoft.com/office/officeart/2018/2/layout/IconVerticalSolidList"/>
    <dgm:cxn modelId="{85D392D9-E4B2-4F39-B3A6-CED29742971B}" type="presParOf" srcId="{D29998A3-958D-49A5-B4FD-2FCCDD143A0D}" destId="{3B61A7C7-17BB-450E-B8BD-4244F594D1E2}" srcOrd="3" destOrd="0" presId="urn:microsoft.com/office/officeart/2018/2/layout/IconVerticalSolidList"/>
    <dgm:cxn modelId="{44772898-0505-41E0-B0FA-FB8CCC2394E4}" type="presParOf" srcId="{D8989CB2-060B-4447-A3E8-899EFC7EFF8A}" destId="{F2A2E8F3-CC03-4780-A2C2-25B141C2838D}" srcOrd="3" destOrd="0" presId="urn:microsoft.com/office/officeart/2018/2/layout/IconVerticalSolidList"/>
    <dgm:cxn modelId="{BA78A55F-0255-44EE-80E8-6B170C821464}" type="presParOf" srcId="{D8989CB2-060B-4447-A3E8-899EFC7EFF8A}" destId="{018C8202-8C9C-4DAD-A803-D4612E72B1CA}" srcOrd="4" destOrd="0" presId="urn:microsoft.com/office/officeart/2018/2/layout/IconVerticalSolidList"/>
    <dgm:cxn modelId="{F9FA7988-25DB-43AE-9462-1F08B77E58B6}" type="presParOf" srcId="{018C8202-8C9C-4DAD-A803-D4612E72B1CA}" destId="{3B260516-2263-4D20-AA17-BCF27FA984C7}" srcOrd="0" destOrd="0" presId="urn:microsoft.com/office/officeart/2018/2/layout/IconVerticalSolidList"/>
    <dgm:cxn modelId="{DB08AC75-AF10-4676-AB14-D7C3874A80F9}" type="presParOf" srcId="{018C8202-8C9C-4DAD-A803-D4612E72B1CA}" destId="{34219367-42F8-4DB5-B4FC-7745F86FB07F}" srcOrd="1" destOrd="0" presId="urn:microsoft.com/office/officeart/2018/2/layout/IconVerticalSolidList"/>
    <dgm:cxn modelId="{9204E17F-8124-43A0-9D29-EDDF167327CD}" type="presParOf" srcId="{018C8202-8C9C-4DAD-A803-D4612E72B1CA}" destId="{D9544D8B-D22F-48E5-AE50-1D7F508E5CFA}" srcOrd="2" destOrd="0" presId="urn:microsoft.com/office/officeart/2018/2/layout/IconVerticalSolidList"/>
    <dgm:cxn modelId="{BD6E82C5-6001-4A04-ABE5-D374D4DEE135}" type="presParOf" srcId="{018C8202-8C9C-4DAD-A803-D4612E72B1CA}" destId="{179C9996-C2DA-4796-83D2-C32CFE5A86B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84E303BA-4F1F-4076-B942-D099690503B6}" type="doc">
      <dgm:prSet loTypeId="urn:microsoft.com/office/officeart/2005/8/layout/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2C48F62-4558-4D74-9179-F5632B598CCD}">
      <dgm:prSet/>
      <dgm:spPr/>
      <dgm:t>
        <a:bodyPr/>
        <a:lstStyle/>
        <a:p>
          <a:r>
            <a:rPr lang="en-US"/>
            <a:t>Complete all development</a:t>
          </a:r>
        </a:p>
      </dgm:t>
    </dgm:pt>
    <dgm:pt modelId="{00877137-B52C-45C1-8EA3-EE707DB29AD7}" type="parTrans" cxnId="{49CAFC88-BD58-43A4-912D-DEE05ECC4DC0}">
      <dgm:prSet/>
      <dgm:spPr/>
      <dgm:t>
        <a:bodyPr/>
        <a:lstStyle/>
        <a:p>
          <a:endParaRPr lang="en-US"/>
        </a:p>
      </dgm:t>
    </dgm:pt>
    <dgm:pt modelId="{1B42DF93-6247-4C8F-89A2-3E3F7CACFF1C}" type="sibTrans" cxnId="{49CAFC88-BD58-43A4-912D-DEE05ECC4DC0}">
      <dgm:prSet/>
      <dgm:spPr/>
      <dgm:t>
        <a:bodyPr/>
        <a:lstStyle/>
        <a:p>
          <a:endParaRPr lang="en-US"/>
        </a:p>
      </dgm:t>
    </dgm:pt>
    <dgm:pt modelId="{2BC43C33-B292-40BD-BE53-EC512CA0892F}">
      <dgm:prSet/>
      <dgm:spPr/>
      <dgm:t>
        <a:bodyPr/>
        <a:lstStyle/>
        <a:p>
          <a:r>
            <a:rPr lang="en-US"/>
            <a:t>Data Templates for ease of use to non-technical users</a:t>
          </a:r>
        </a:p>
      </dgm:t>
    </dgm:pt>
    <dgm:pt modelId="{31BD50B4-61A3-47BC-A03A-F9F80641A2B8}" type="parTrans" cxnId="{CCB42AE4-B2E7-41F1-936F-27F990C2A135}">
      <dgm:prSet/>
      <dgm:spPr/>
      <dgm:t>
        <a:bodyPr/>
        <a:lstStyle/>
        <a:p>
          <a:endParaRPr lang="en-US"/>
        </a:p>
      </dgm:t>
    </dgm:pt>
    <dgm:pt modelId="{587F93A0-8DB6-409E-92F1-01E7EBBF770C}" type="sibTrans" cxnId="{CCB42AE4-B2E7-41F1-936F-27F990C2A135}">
      <dgm:prSet/>
      <dgm:spPr/>
      <dgm:t>
        <a:bodyPr/>
        <a:lstStyle/>
        <a:p>
          <a:endParaRPr lang="en-US"/>
        </a:p>
      </dgm:t>
    </dgm:pt>
    <dgm:pt modelId="{D2950203-550F-46CC-981B-82B7DB2D9D92}">
      <dgm:prSet/>
      <dgm:spPr/>
      <dgm:t>
        <a:bodyPr/>
        <a:lstStyle/>
        <a:p>
          <a:r>
            <a:rPr lang="en-US"/>
            <a:t>Built-in Data Analysis Tools into Instant Database Service, including UI</a:t>
          </a:r>
        </a:p>
      </dgm:t>
    </dgm:pt>
    <dgm:pt modelId="{2C9DA45C-E476-463E-9EE7-146F77183188}" type="parTrans" cxnId="{780DE82F-3F65-4F17-84E4-7A77E7576518}">
      <dgm:prSet/>
      <dgm:spPr/>
      <dgm:t>
        <a:bodyPr/>
        <a:lstStyle/>
        <a:p>
          <a:endParaRPr lang="en-US"/>
        </a:p>
      </dgm:t>
    </dgm:pt>
    <dgm:pt modelId="{3BBB0EE7-C459-4D92-9435-4BB018CBFFE8}" type="sibTrans" cxnId="{780DE82F-3F65-4F17-84E4-7A77E7576518}">
      <dgm:prSet/>
      <dgm:spPr/>
      <dgm:t>
        <a:bodyPr/>
        <a:lstStyle/>
        <a:p>
          <a:endParaRPr lang="en-US"/>
        </a:p>
      </dgm:t>
    </dgm:pt>
    <dgm:pt modelId="{336D5346-8150-4929-BCBB-61CCC48AFC93}">
      <dgm:prSet/>
      <dgm:spPr/>
      <dgm:t>
        <a:bodyPr/>
        <a:lstStyle/>
        <a:p>
          <a:r>
            <a:rPr lang="en-US" dirty="0"/>
            <a:t>API functionality for Instant Database, Dropzone, and Data Analysis</a:t>
          </a:r>
        </a:p>
      </dgm:t>
    </dgm:pt>
    <dgm:pt modelId="{79D99ABF-9D89-4FFE-9DCD-29687E6C6E1A}" type="parTrans" cxnId="{67EDD193-5A96-44F5-AF50-4CAEE7029383}">
      <dgm:prSet/>
      <dgm:spPr/>
      <dgm:t>
        <a:bodyPr/>
        <a:lstStyle/>
        <a:p>
          <a:endParaRPr lang="en-US"/>
        </a:p>
      </dgm:t>
    </dgm:pt>
    <dgm:pt modelId="{8EFDD5D1-109D-43A3-8CE4-57AE26E4A3EE}" type="sibTrans" cxnId="{67EDD193-5A96-44F5-AF50-4CAEE7029383}">
      <dgm:prSet/>
      <dgm:spPr/>
      <dgm:t>
        <a:bodyPr/>
        <a:lstStyle/>
        <a:p>
          <a:endParaRPr lang="en-US"/>
        </a:p>
      </dgm:t>
    </dgm:pt>
    <dgm:pt modelId="{824D70D6-30E9-45E0-B78C-053FD346137F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Official Public Release</a:t>
          </a:r>
          <a:endParaRPr lang="en-US"/>
        </a:p>
      </dgm:t>
    </dgm:pt>
    <dgm:pt modelId="{83452043-667A-4F96-AA5E-FCF973476A0B}" type="parTrans" cxnId="{CB115ACE-167C-4878-A2B6-DA40BADB7EDD}">
      <dgm:prSet/>
      <dgm:spPr/>
      <dgm:t>
        <a:bodyPr/>
        <a:lstStyle/>
        <a:p>
          <a:endParaRPr lang="en-US"/>
        </a:p>
      </dgm:t>
    </dgm:pt>
    <dgm:pt modelId="{93362257-AFAC-4050-90BF-8B4999FE94CA}" type="sibTrans" cxnId="{CB115ACE-167C-4878-A2B6-DA40BADB7EDD}">
      <dgm:prSet/>
      <dgm:spPr/>
      <dgm:t>
        <a:bodyPr/>
        <a:lstStyle/>
        <a:p>
          <a:endParaRPr lang="en-US"/>
        </a:p>
      </dgm:t>
    </dgm:pt>
    <dgm:pt modelId="{5EC424D8-527E-45E4-B062-41978993BCCF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Release new pricing model, emphasize "Dropbase credit" system</a:t>
          </a:r>
        </a:p>
      </dgm:t>
    </dgm:pt>
    <dgm:pt modelId="{FB2A4482-DAE8-4F73-87E0-268AEF43FA85}" type="parTrans" cxnId="{6DF23666-19A2-4299-BCB9-00CDCBFCB049}">
      <dgm:prSet/>
      <dgm:spPr/>
      <dgm:t>
        <a:bodyPr/>
        <a:lstStyle/>
        <a:p>
          <a:endParaRPr lang="en-US"/>
        </a:p>
      </dgm:t>
    </dgm:pt>
    <dgm:pt modelId="{1CC52DC1-6154-4011-9F85-E3810B677E99}" type="sibTrans" cxnId="{6DF23666-19A2-4299-BCB9-00CDCBFCB049}">
      <dgm:prSet/>
      <dgm:spPr/>
      <dgm:t>
        <a:bodyPr/>
        <a:lstStyle/>
        <a:p>
          <a:endParaRPr lang="en-US"/>
        </a:p>
      </dgm:t>
    </dgm:pt>
    <dgm:pt modelId="{248A905B-FA53-4D9A-A9E7-61907108FF7B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Marketing at hackathons, tech conferences and company reports</a:t>
          </a:r>
        </a:p>
      </dgm:t>
    </dgm:pt>
    <dgm:pt modelId="{CC3625F9-28A3-4BD6-A734-4AC924935385}" type="parTrans" cxnId="{BA8FA37A-106B-484B-9FDF-255722A89CBE}">
      <dgm:prSet/>
      <dgm:spPr/>
      <dgm:t>
        <a:bodyPr/>
        <a:lstStyle/>
        <a:p>
          <a:endParaRPr lang="en-US"/>
        </a:p>
      </dgm:t>
    </dgm:pt>
    <dgm:pt modelId="{DD7A29CF-CC25-440F-A2C3-A4D6F52653F9}" type="sibTrans" cxnId="{BA8FA37A-106B-484B-9FDF-255722A89CBE}">
      <dgm:prSet/>
      <dgm:spPr/>
      <dgm:t>
        <a:bodyPr/>
        <a:lstStyle/>
        <a:p>
          <a:endParaRPr lang="en-US"/>
        </a:p>
      </dgm:t>
    </dgm:pt>
    <dgm:pt modelId="{4DC87EF9-CA17-4A2B-ADF2-2967866A96BD}" type="pres">
      <dgm:prSet presAssocID="{84E303BA-4F1F-4076-B942-D099690503B6}" presName="linear" presStyleCnt="0">
        <dgm:presLayoutVars>
          <dgm:dir/>
          <dgm:animLvl val="lvl"/>
          <dgm:resizeHandles val="exact"/>
        </dgm:presLayoutVars>
      </dgm:prSet>
      <dgm:spPr/>
    </dgm:pt>
    <dgm:pt modelId="{4403D4D4-1BB4-4FE9-93A8-3381E64893B1}" type="pres">
      <dgm:prSet presAssocID="{12C48F62-4558-4D74-9179-F5632B598CCD}" presName="parentLin" presStyleCnt="0"/>
      <dgm:spPr/>
    </dgm:pt>
    <dgm:pt modelId="{52005F57-CCB3-4E87-AAD4-B11CD6E7A9CF}" type="pres">
      <dgm:prSet presAssocID="{12C48F62-4558-4D74-9179-F5632B598CCD}" presName="parentLeftMargin" presStyleLbl="node1" presStyleIdx="0" presStyleCnt="2"/>
      <dgm:spPr/>
    </dgm:pt>
    <dgm:pt modelId="{AD7A4A62-6D9C-4942-B839-D64CF9F1A452}" type="pres">
      <dgm:prSet presAssocID="{12C48F62-4558-4D74-9179-F5632B598CC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9553F80-2414-4980-9BF8-12EC55D7B009}" type="pres">
      <dgm:prSet presAssocID="{12C48F62-4558-4D74-9179-F5632B598CCD}" presName="negativeSpace" presStyleCnt="0"/>
      <dgm:spPr/>
    </dgm:pt>
    <dgm:pt modelId="{223165BB-0E7F-4522-9E8A-4681A38455D9}" type="pres">
      <dgm:prSet presAssocID="{12C48F62-4558-4D74-9179-F5632B598CCD}" presName="childText" presStyleLbl="conFgAcc1" presStyleIdx="0" presStyleCnt="2">
        <dgm:presLayoutVars>
          <dgm:bulletEnabled val="1"/>
        </dgm:presLayoutVars>
      </dgm:prSet>
      <dgm:spPr/>
    </dgm:pt>
    <dgm:pt modelId="{54F5C905-74B5-4562-99C8-BA8C0B15B5D5}" type="pres">
      <dgm:prSet presAssocID="{1B42DF93-6247-4C8F-89A2-3E3F7CACFF1C}" presName="spaceBetweenRectangles" presStyleCnt="0"/>
      <dgm:spPr/>
    </dgm:pt>
    <dgm:pt modelId="{59C8AE7C-C5DC-4133-BCD2-2B21F941430C}" type="pres">
      <dgm:prSet presAssocID="{824D70D6-30E9-45E0-B78C-053FD346137F}" presName="parentLin" presStyleCnt="0"/>
      <dgm:spPr/>
    </dgm:pt>
    <dgm:pt modelId="{745CB2A2-EE66-4E58-98A6-BFCC74C4CD22}" type="pres">
      <dgm:prSet presAssocID="{824D70D6-30E9-45E0-B78C-053FD346137F}" presName="parentLeftMargin" presStyleLbl="node1" presStyleIdx="0" presStyleCnt="2"/>
      <dgm:spPr/>
    </dgm:pt>
    <dgm:pt modelId="{67205A75-3F4C-4C55-A01F-D2C59F6E0672}" type="pres">
      <dgm:prSet presAssocID="{824D70D6-30E9-45E0-B78C-053FD346137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CDF0C51-4698-4BC7-AE00-0B7410C3532B}" type="pres">
      <dgm:prSet presAssocID="{824D70D6-30E9-45E0-B78C-053FD346137F}" presName="negativeSpace" presStyleCnt="0"/>
      <dgm:spPr/>
    </dgm:pt>
    <dgm:pt modelId="{E8D4CF2D-CB2D-4A9C-A779-331B15B6ED06}" type="pres">
      <dgm:prSet presAssocID="{824D70D6-30E9-45E0-B78C-053FD346137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4639D0A-8670-466E-9DD7-5CEEA2E58780}" type="presOf" srcId="{336D5346-8150-4929-BCBB-61CCC48AFC93}" destId="{223165BB-0E7F-4522-9E8A-4681A38455D9}" srcOrd="0" destOrd="2" presId="urn:microsoft.com/office/officeart/2005/8/layout/list1"/>
    <dgm:cxn modelId="{0605701A-740A-4E9B-9462-781B6BDFB0BF}" type="presOf" srcId="{2BC43C33-B292-40BD-BE53-EC512CA0892F}" destId="{223165BB-0E7F-4522-9E8A-4681A38455D9}" srcOrd="0" destOrd="0" presId="urn:microsoft.com/office/officeart/2005/8/layout/list1"/>
    <dgm:cxn modelId="{62893820-B661-46AB-9FD9-42766D3F0F7B}" type="presOf" srcId="{824D70D6-30E9-45E0-B78C-053FD346137F}" destId="{67205A75-3F4C-4C55-A01F-D2C59F6E0672}" srcOrd="1" destOrd="0" presId="urn:microsoft.com/office/officeart/2005/8/layout/list1"/>
    <dgm:cxn modelId="{E8ECD92E-D373-4D85-A4F9-2B8E69695694}" type="presOf" srcId="{12C48F62-4558-4D74-9179-F5632B598CCD}" destId="{AD7A4A62-6D9C-4942-B839-D64CF9F1A452}" srcOrd="1" destOrd="0" presId="urn:microsoft.com/office/officeart/2005/8/layout/list1"/>
    <dgm:cxn modelId="{780DE82F-3F65-4F17-84E4-7A77E7576518}" srcId="{12C48F62-4558-4D74-9179-F5632B598CCD}" destId="{D2950203-550F-46CC-981B-82B7DB2D9D92}" srcOrd="1" destOrd="0" parTransId="{2C9DA45C-E476-463E-9EE7-146F77183188}" sibTransId="{3BBB0EE7-C459-4D92-9435-4BB018CBFFE8}"/>
    <dgm:cxn modelId="{6DF23666-19A2-4299-BCB9-00CDCBFCB049}" srcId="{824D70D6-30E9-45E0-B78C-053FD346137F}" destId="{5EC424D8-527E-45E4-B062-41978993BCCF}" srcOrd="0" destOrd="0" parTransId="{FB2A4482-DAE8-4F73-87E0-268AEF43FA85}" sibTransId="{1CC52DC1-6154-4011-9F85-E3810B677E99}"/>
    <dgm:cxn modelId="{B6FA4B4E-F17D-4E9D-9EFE-0D404E4BA070}" type="presOf" srcId="{824D70D6-30E9-45E0-B78C-053FD346137F}" destId="{745CB2A2-EE66-4E58-98A6-BFCC74C4CD22}" srcOrd="0" destOrd="0" presId="urn:microsoft.com/office/officeart/2005/8/layout/list1"/>
    <dgm:cxn modelId="{2D1E126F-403F-4265-AEA8-5F71B8C61963}" type="presOf" srcId="{84E303BA-4F1F-4076-B942-D099690503B6}" destId="{4DC87EF9-CA17-4A2B-ADF2-2967866A96BD}" srcOrd="0" destOrd="0" presId="urn:microsoft.com/office/officeart/2005/8/layout/list1"/>
    <dgm:cxn modelId="{BA8FA37A-106B-484B-9FDF-255722A89CBE}" srcId="{824D70D6-30E9-45E0-B78C-053FD346137F}" destId="{248A905B-FA53-4D9A-A9E7-61907108FF7B}" srcOrd="1" destOrd="0" parTransId="{CC3625F9-28A3-4BD6-A734-4AC924935385}" sibTransId="{DD7A29CF-CC25-440F-A2C3-A4D6F52653F9}"/>
    <dgm:cxn modelId="{6A5DCC83-50C9-4E1F-BB28-0F266DEB7E1B}" type="presOf" srcId="{D2950203-550F-46CC-981B-82B7DB2D9D92}" destId="{223165BB-0E7F-4522-9E8A-4681A38455D9}" srcOrd="0" destOrd="1" presId="urn:microsoft.com/office/officeart/2005/8/layout/list1"/>
    <dgm:cxn modelId="{49CAFC88-BD58-43A4-912D-DEE05ECC4DC0}" srcId="{84E303BA-4F1F-4076-B942-D099690503B6}" destId="{12C48F62-4558-4D74-9179-F5632B598CCD}" srcOrd="0" destOrd="0" parTransId="{00877137-B52C-45C1-8EA3-EE707DB29AD7}" sibTransId="{1B42DF93-6247-4C8F-89A2-3E3F7CACFF1C}"/>
    <dgm:cxn modelId="{67EDD193-5A96-44F5-AF50-4CAEE7029383}" srcId="{12C48F62-4558-4D74-9179-F5632B598CCD}" destId="{336D5346-8150-4929-BCBB-61CCC48AFC93}" srcOrd="2" destOrd="0" parTransId="{79D99ABF-9D89-4FFE-9DCD-29687E6C6E1A}" sibTransId="{8EFDD5D1-109D-43A3-8CE4-57AE26E4A3EE}"/>
    <dgm:cxn modelId="{ADA6D499-08D8-4A2A-ACD5-0F7132BC2A5B}" type="presOf" srcId="{248A905B-FA53-4D9A-A9E7-61907108FF7B}" destId="{E8D4CF2D-CB2D-4A9C-A779-331B15B6ED06}" srcOrd="0" destOrd="1" presId="urn:microsoft.com/office/officeart/2005/8/layout/list1"/>
    <dgm:cxn modelId="{CB115ACE-167C-4878-A2B6-DA40BADB7EDD}" srcId="{84E303BA-4F1F-4076-B942-D099690503B6}" destId="{824D70D6-30E9-45E0-B78C-053FD346137F}" srcOrd="1" destOrd="0" parTransId="{83452043-667A-4F96-AA5E-FCF973476A0B}" sibTransId="{93362257-AFAC-4050-90BF-8B4999FE94CA}"/>
    <dgm:cxn modelId="{844E05DE-FC92-4A59-B073-89B7F4ED976B}" type="presOf" srcId="{5EC424D8-527E-45E4-B062-41978993BCCF}" destId="{E8D4CF2D-CB2D-4A9C-A779-331B15B6ED06}" srcOrd="0" destOrd="0" presId="urn:microsoft.com/office/officeart/2005/8/layout/list1"/>
    <dgm:cxn modelId="{CCB42AE4-B2E7-41F1-936F-27F990C2A135}" srcId="{12C48F62-4558-4D74-9179-F5632B598CCD}" destId="{2BC43C33-B292-40BD-BE53-EC512CA0892F}" srcOrd="0" destOrd="0" parTransId="{31BD50B4-61A3-47BC-A03A-F9F80641A2B8}" sibTransId="{587F93A0-8DB6-409E-92F1-01E7EBBF770C}"/>
    <dgm:cxn modelId="{03C698FE-09EA-4C12-B5AD-744806313EED}" type="presOf" srcId="{12C48F62-4558-4D74-9179-F5632B598CCD}" destId="{52005F57-CCB3-4E87-AAD4-B11CD6E7A9CF}" srcOrd="0" destOrd="0" presId="urn:microsoft.com/office/officeart/2005/8/layout/list1"/>
    <dgm:cxn modelId="{F3CC5C3C-1E70-4DAD-A5B0-7B18600F2642}" type="presParOf" srcId="{4DC87EF9-CA17-4A2B-ADF2-2967866A96BD}" destId="{4403D4D4-1BB4-4FE9-93A8-3381E64893B1}" srcOrd="0" destOrd="0" presId="urn:microsoft.com/office/officeart/2005/8/layout/list1"/>
    <dgm:cxn modelId="{C27299FF-E274-4386-9B2F-F95F7AB4584B}" type="presParOf" srcId="{4403D4D4-1BB4-4FE9-93A8-3381E64893B1}" destId="{52005F57-CCB3-4E87-AAD4-B11CD6E7A9CF}" srcOrd="0" destOrd="0" presId="urn:microsoft.com/office/officeart/2005/8/layout/list1"/>
    <dgm:cxn modelId="{378A46D3-E57C-47FB-B56A-460144E42548}" type="presParOf" srcId="{4403D4D4-1BB4-4FE9-93A8-3381E64893B1}" destId="{AD7A4A62-6D9C-4942-B839-D64CF9F1A452}" srcOrd="1" destOrd="0" presId="urn:microsoft.com/office/officeart/2005/8/layout/list1"/>
    <dgm:cxn modelId="{649750F0-17AA-4C31-91DA-C0ADA3C90C86}" type="presParOf" srcId="{4DC87EF9-CA17-4A2B-ADF2-2967866A96BD}" destId="{09553F80-2414-4980-9BF8-12EC55D7B009}" srcOrd="1" destOrd="0" presId="urn:microsoft.com/office/officeart/2005/8/layout/list1"/>
    <dgm:cxn modelId="{2E61A1B9-D499-4B94-8095-BCE793CD3B31}" type="presParOf" srcId="{4DC87EF9-CA17-4A2B-ADF2-2967866A96BD}" destId="{223165BB-0E7F-4522-9E8A-4681A38455D9}" srcOrd="2" destOrd="0" presId="urn:microsoft.com/office/officeart/2005/8/layout/list1"/>
    <dgm:cxn modelId="{299C6F2E-A1F9-46C0-905F-48133C7383AB}" type="presParOf" srcId="{4DC87EF9-CA17-4A2B-ADF2-2967866A96BD}" destId="{54F5C905-74B5-4562-99C8-BA8C0B15B5D5}" srcOrd="3" destOrd="0" presId="urn:microsoft.com/office/officeart/2005/8/layout/list1"/>
    <dgm:cxn modelId="{9D4AF499-3B6E-4250-9C50-9744129FA255}" type="presParOf" srcId="{4DC87EF9-CA17-4A2B-ADF2-2967866A96BD}" destId="{59C8AE7C-C5DC-4133-BCD2-2B21F941430C}" srcOrd="4" destOrd="0" presId="urn:microsoft.com/office/officeart/2005/8/layout/list1"/>
    <dgm:cxn modelId="{B88E24E8-8C6E-4EE9-AA9D-7893B3FD5321}" type="presParOf" srcId="{59C8AE7C-C5DC-4133-BCD2-2B21F941430C}" destId="{745CB2A2-EE66-4E58-98A6-BFCC74C4CD22}" srcOrd="0" destOrd="0" presId="urn:microsoft.com/office/officeart/2005/8/layout/list1"/>
    <dgm:cxn modelId="{26F3BEEE-604C-476F-BCFF-1A7F994862BA}" type="presParOf" srcId="{59C8AE7C-C5DC-4133-BCD2-2B21F941430C}" destId="{67205A75-3F4C-4C55-A01F-D2C59F6E0672}" srcOrd="1" destOrd="0" presId="urn:microsoft.com/office/officeart/2005/8/layout/list1"/>
    <dgm:cxn modelId="{89642EB9-825A-4EDC-8606-D5EEC91EF9FA}" type="presParOf" srcId="{4DC87EF9-CA17-4A2B-ADF2-2967866A96BD}" destId="{BCDF0C51-4698-4BC7-AE00-0B7410C3532B}" srcOrd="5" destOrd="0" presId="urn:microsoft.com/office/officeart/2005/8/layout/list1"/>
    <dgm:cxn modelId="{874C72F1-3506-4F6C-BDCD-38C892804FF8}" type="presParOf" srcId="{4DC87EF9-CA17-4A2B-ADF2-2967866A96BD}" destId="{E8D4CF2D-CB2D-4A9C-A779-331B15B6ED0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DB742B7-FC0A-4229-902A-6CDC31B617B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EE903CB-7A19-4238-9A3E-2BAD40FD6591}">
      <dgm:prSet/>
      <dgm:spPr/>
      <dgm:t>
        <a:bodyPr/>
        <a:lstStyle/>
        <a:p>
          <a:r>
            <a:rPr lang="en-US"/>
            <a:t>Data Analysis tools underperform in the non-technical demographic</a:t>
          </a:r>
        </a:p>
      </dgm:t>
    </dgm:pt>
    <dgm:pt modelId="{B7283267-CF14-4EE4-BAC5-A0F516834AEA}" type="parTrans" cxnId="{598953FB-5224-4232-B50A-67CB3301FC1D}">
      <dgm:prSet/>
      <dgm:spPr/>
      <dgm:t>
        <a:bodyPr/>
        <a:lstStyle/>
        <a:p>
          <a:endParaRPr lang="en-US"/>
        </a:p>
      </dgm:t>
    </dgm:pt>
    <dgm:pt modelId="{E56C2F08-4F63-47DA-B0DC-EB6540FEC880}" type="sibTrans" cxnId="{598953FB-5224-4232-B50A-67CB3301FC1D}">
      <dgm:prSet/>
      <dgm:spPr/>
      <dgm:t>
        <a:bodyPr/>
        <a:lstStyle/>
        <a:p>
          <a:endParaRPr lang="en-US"/>
        </a:p>
      </dgm:t>
    </dgm:pt>
    <dgm:pt modelId="{71EC1018-3E5B-4F0E-97A6-F19CE48377D3}">
      <dgm:prSet/>
      <dgm:spPr/>
      <dgm:t>
        <a:bodyPr/>
        <a:lstStyle/>
        <a:p>
          <a:r>
            <a:rPr lang="en-US"/>
            <a:t>Offer version without them at a lower price to increase consumer life expectancy</a:t>
          </a:r>
        </a:p>
      </dgm:t>
    </dgm:pt>
    <dgm:pt modelId="{82C14B91-3369-43DE-9D3B-A65DAE3FC88D}" type="parTrans" cxnId="{F6F91C27-38B8-4483-8AEC-C0A41857F95D}">
      <dgm:prSet/>
      <dgm:spPr/>
      <dgm:t>
        <a:bodyPr/>
        <a:lstStyle/>
        <a:p>
          <a:endParaRPr lang="en-US"/>
        </a:p>
      </dgm:t>
    </dgm:pt>
    <dgm:pt modelId="{F9F9F724-9422-44F4-8075-C6C4F5781314}" type="sibTrans" cxnId="{F6F91C27-38B8-4483-8AEC-C0A41857F95D}">
      <dgm:prSet/>
      <dgm:spPr/>
      <dgm:t>
        <a:bodyPr/>
        <a:lstStyle/>
        <a:p>
          <a:endParaRPr lang="en-US"/>
        </a:p>
      </dgm:t>
    </dgm:pt>
    <dgm:pt modelId="{B4FB295B-E176-47D4-9D0B-BD770750E776}">
      <dgm:prSet/>
      <dgm:spPr/>
      <dgm:t>
        <a:bodyPr/>
        <a:lstStyle/>
        <a:p>
          <a:r>
            <a:rPr lang="en-US"/>
            <a:t>Our work is not wasted! These tools can be part of a future "elite" version for the highly technical demographic.</a:t>
          </a:r>
        </a:p>
      </dgm:t>
    </dgm:pt>
    <dgm:pt modelId="{0FEFA106-594C-461D-A82F-18D88B60B836}" type="parTrans" cxnId="{9DD46442-8995-4526-8380-F337C94037CF}">
      <dgm:prSet/>
      <dgm:spPr/>
      <dgm:t>
        <a:bodyPr/>
        <a:lstStyle/>
        <a:p>
          <a:endParaRPr lang="en-US"/>
        </a:p>
      </dgm:t>
    </dgm:pt>
    <dgm:pt modelId="{519F30B2-0356-461A-B990-1C00F1EE5297}" type="sibTrans" cxnId="{9DD46442-8995-4526-8380-F337C94037CF}">
      <dgm:prSet/>
      <dgm:spPr/>
      <dgm:t>
        <a:bodyPr/>
        <a:lstStyle/>
        <a:p>
          <a:endParaRPr lang="en-US"/>
        </a:p>
      </dgm:t>
    </dgm:pt>
    <dgm:pt modelId="{B692E9C5-901A-48D0-BFF3-A02D43DE69B6}">
      <dgm:prSet/>
      <dgm:spPr/>
      <dgm:t>
        <a:bodyPr/>
        <a:lstStyle/>
        <a:p>
          <a:r>
            <a:rPr lang="en-US"/>
            <a:t>Software development does not progress according to timeline</a:t>
          </a:r>
        </a:p>
      </dgm:t>
    </dgm:pt>
    <dgm:pt modelId="{2FFD6131-3296-40DE-84D3-C49C271A0FD1}" type="parTrans" cxnId="{6E53450D-447F-412D-B525-EEA88AE2B1F9}">
      <dgm:prSet/>
      <dgm:spPr/>
      <dgm:t>
        <a:bodyPr/>
        <a:lstStyle/>
        <a:p>
          <a:endParaRPr lang="en-US"/>
        </a:p>
      </dgm:t>
    </dgm:pt>
    <dgm:pt modelId="{8BEA9E67-1B05-44C7-95AF-A1AD28115534}" type="sibTrans" cxnId="{6E53450D-447F-412D-B525-EEA88AE2B1F9}">
      <dgm:prSet/>
      <dgm:spPr/>
      <dgm:t>
        <a:bodyPr/>
        <a:lstStyle/>
        <a:p>
          <a:endParaRPr lang="en-US"/>
        </a:p>
      </dgm:t>
    </dgm:pt>
    <dgm:pt modelId="{D55B6854-6B71-46ED-8A42-7EB37E00E89C}">
      <dgm:prSet/>
      <dgm:spPr/>
      <dgm:t>
        <a:bodyPr/>
        <a:lstStyle/>
        <a:p>
          <a:r>
            <a:rPr lang="en-US"/>
            <a:t>May need to hire more contractors and interns for simpler tasks, while our highly skilled software developers focus on core issues</a:t>
          </a:r>
        </a:p>
      </dgm:t>
    </dgm:pt>
    <dgm:pt modelId="{3E1418B8-34A6-4B07-B7D9-81947CAE7CE7}" type="parTrans" cxnId="{09DC9568-36C8-4840-ABF4-2165EA14D39D}">
      <dgm:prSet/>
      <dgm:spPr/>
      <dgm:t>
        <a:bodyPr/>
        <a:lstStyle/>
        <a:p>
          <a:endParaRPr lang="en-US"/>
        </a:p>
      </dgm:t>
    </dgm:pt>
    <dgm:pt modelId="{92B5C5EE-0547-4374-BB62-2395DCF51DF1}" type="sibTrans" cxnId="{09DC9568-36C8-4840-ABF4-2165EA14D39D}">
      <dgm:prSet/>
      <dgm:spPr/>
      <dgm:t>
        <a:bodyPr/>
        <a:lstStyle/>
        <a:p>
          <a:endParaRPr lang="en-US"/>
        </a:p>
      </dgm:t>
    </dgm:pt>
    <dgm:pt modelId="{7ED1F2F9-27B6-44D6-9BB2-9B431105ECB6}">
      <dgm:prSet/>
      <dgm:spPr/>
      <dgm:t>
        <a:bodyPr/>
        <a:lstStyle/>
        <a:p>
          <a:r>
            <a:rPr lang="en-US" dirty="0"/>
            <a:t>Prioritize software in this order: Instant Database, Dropzone, API, Data Analysis tools, Data Templates</a:t>
          </a:r>
        </a:p>
      </dgm:t>
    </dgm:pt>
    <dgm:pt modelId="{90699FFA-B7AB-4C0F-905E-7DF86DD70BEB}" type="parTrans" cxnId="{0B67F7DD-7357-46E2-B299-B0E744356E3D}">
      <dgm:prSet/>
      <dgm:spPr/>
      <dgm:t>
        <a:bodyPr/>
        <a:lstStyle/>
        <a:p>
          <a:endParaRPr lang="en-US"/>
        </a:p>
      </dgm:t>
    </dgm:pt>
    <dgm:pt modelId="{8884102D-32A4-4DCB-88C0-41E634A4784C}" type="sibTrans" cxnId="{0B67F7DD-7357-46E2-B299-B0E744356E3D}">
      <dgm:prSet/>
      <dgm:spPr/>
      <dgm:t>
        <a:bodyPr/>
        <a:lstStyle/>
        <a:p>
          <a:endParaRPr lang="en-US"/>
        </a:p>
      </dgm:t>
    </dgm:pt>
    <dgm:pt modelId="{9CDD2C05-5E18-4161-BC6D-96AB0CF45353}">
      <dgm:prSet/>
      <dgm:spPr/>
      <dgm:t>
        <a:bodyPr/>
        <a:lstStyle/>
        <a:p>
          <a:r>
            <a:rPr lang="en-US"/>
            <a:t>Snowflake cost mitigation strategies are not as effective as calculated</a:t>
          </a:r>
        </a:p>
      </dgm:t>
    </dgm:pt>
    <dgm:pt modelId="{77406720-D042-43EF-98DC-A3FF0C1E6A06}" type="parTrans" cxnId="{70E39559-A3D9-46B4-A635-C76269F7B455}">
      <dgm:prSet/>
      <dgm:spPr/>
      <dgm:t>
        <a:bodyPr/>
        <a:lstStyle/>
        <a:p>
          <a:endParaRPr lang="en-US"/>
        </a:p>
      </dgm:t>
    </dgm:pt>
    <dgm:pt modelId="{8A6290ED-E815-4825-AEF5-A13206A68E2D}" type="sibTrans" cxnId="{70E39559-A3D9-46B4-A635-C76269F7B455}">
      <dgm:prSet/>
      <dgm:spPr/>
      <dgm:t>
        <a:bodyPr/>
        <a:lstStyle/>
        <a:p>
          <a:endParaRPr lang="en-US"/>
        </a:p>
      </dgm:t>
    </dgm:pt>
    <dgm:pt modelId="{70A98DA0-F059-4A8A-A28D-E862657F2CC8}">
      <dgm:prSet/>
      <dgm:spPr/>
      <dgm:t>
        <a:bodyPr/>
        <a:lstStyle/>
        <a:p>
          <a:r>
            <a:rPr lang="en-US"/>
            <a:t>Temporarily increase costs to all price levels (lite, pro, enterprise)</a:t>
          </a:r>
        </a:p>
      </dgm:t>
    </dgm:pt>
    <dgm:pt modelId="{0CCD1F44-9428-463B-9AC8-69E98EFD0DC8}" type="parTrans" cxnId="{715FB45C-35CF-424C-81DA-4B6BCF639861}">
      <dgm:prSet/>
      <dgm:spPr/>
      <dgm:t>
        <a:bodyPr/>
        <a:lstStyle/>
        <a:p>
          <a:endParaRPr lang="en-US"/>
        </a:p>
      </dgm:t>
    </dgm:pt>
    <dgm:pt modelId="{95160999-5F59-49F1-AA82-C057E560B21F}" type="sibTrans" cxnId="{715FB45C-35CF-424C-81DA-4B6BCF639861}">
      <dgm:prSet/>
      <dgm:spPr/>
      <dgm:t>
        <a:bodyPr/>
        <a:lstStyle/>
        <a:p>
          <a:endParaRPr lang="en-US"/>
        </a:p>
      </dgm:t>
    </dgm:pt>
    <dgm:pt modelId="{4ED320E9-721F-44D6-AD36-62E7BC25DCE5}">
      <dgm:prSet/>
      <dgm:spPr/>
      <dgm:t>
        <a:bodyPr/>
        <a:lstStyle/>
        <a:p>
          <a:r>
            <a:rPr lang="en-US"/>
            <a:t>Explore idea of "backlogging" multiple requests into one instance of compute seconds usage</a:t>
          </a:r>
        </a:p>
      </dgm:t>
    </dgm:pt>
    <dgm:pt modelId="{96125896-A1B1-4106-A885-BA961B29860E}" type="parTrans" cxnId="{98E71A7E-3A81-4A23-812A-861B9C412797}">
      <dgm:prSet/>
      <dgm:spPr/>
      <dgm:t>
        <a:bodyPr/>
        <a:lstStyle/>
        <a:p>
          <a:endParaRPr lang="en-US"/>
        </a:p>
      </dgm:t>
    </dgm:pt>
    <dgm:pt modelId="{6C24FCA9-C5F2-4A43-A98B-C5842C8CC63E}" type="sibTrans" cxnId="{98E71A7E-3A81-4A23-812A-861B9C412797}">
      <dgm:prSet/>
      <dgm:spPr/>
      <dgm:t>
        <a:bodyPr/>
        <a:lstStyle/>
        <a:p>
          <a:endParaRPr lang="en-US"/>
        </a:p>
      </dgm:t>
    </dgm:pt>
    <dgm:pt modelId="{77891341-12E3-420E-878E-AE6EB0EFB586}" type="pres">
      <dgm:prSet presAssocID="{FDB742B7-FC0A-4229-902A-6CDC31B617BF}" presName="linear" presStyleCnt="0">
        <dgm:presLayoutVars>
          <dgm:dir/>
          <dgm:animLvl val="lvl"/>
          <dgm:resizeHandles val="exact"/>
        </dgm:presLayoutVars>
      </dgm:prSet>
      <dgm:spPr/>
    </dgm:pt>
    <dgm:pt modelId="{514CDAE8-E4AA-4F99-8191-4540660F5604}" type="pres">
      <dgm:prSet presAssocID="{AEE903CB-7A19-4238-9A3E-2BAD40FD6591}" presName="parentLin" presStyleCnt="0"/>
      <dgm:spPr/>
    </dgm:pt>
    <dgm:pt modelId="{DA25B08A-FFBB-4150-A9B8-4E8F7837F22B}" type="pres">
      <dgm:prSet presAssocID="{AEE903CB-7A19-4238-9A3E-2BAD40FD6591}" presName="parentLeftMargin" presStyleLbl="node1" presStyleIdx="0" presStyleCnt="3"/>
      <dgm:spPr/>
    </dgm:pt>
    <dgm:pt modelId="{46459BA9-DC72-4FFD-8A04-B4C9DC226702}" type="pres">
      <dgm:prSet presAssocID="{AEE903CB-7A19-4238-9A3E-2BAD40FD65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A1E7F53-D659-49E1-BC2E-2A1FE44C79EE}" type="pres">
      <dgm:prSet presAssocID="{AEE903CB-7A19-4238-9A3E-2BAD40FD6591}" presName="negativeSpace" presStyleCnt="0"/>
      <dgm:spPr/>
    </dgm:pt>
    <dgm:pt modelId="{713ED360-79B1-459A-8EBA-38704E7A4814}" type="pres">
      <dgm:prSet presAssocID="{AEE903CB-7A19-4238-9A3E-2BAD40FD6591}" presName="childText" presStyleLbl="conFgAcc1" presStyleIdx="0" presStyleCnt="3">
        <dgm:presLayoutVars>
          <dgm:bulletEnabled val="1"/>
        </dgm:presLayoutVars>
      </dgm:prSet>
      <dgm:spPr/>
    </dgm:pt>
    <dgm:pt modelId="{60C847C9-C7D6-4848-A65F-C51AE42FE916}" type="pres">
      <dgm:prSet presAssocID="{E56C2F08-4F63-47DA-B0DC-EB6540FEC880}" presName="spaceBetweenRectangles" presStyleCnt="0"/>
      <dgm:spPr/>
    </dgm:pt>
    <dgm:pt modelId="{9B8DD8A2-1574-4B7D-8F24-2CBB47ACEC90}" type="pres">
      <dgm:prSet presAssocID="{B692E9C5-901A-48D0-BFF3-A02D43DE69B6}" presName="parentLin" presStyleCnt="0"/>
      <dgm:spPr/>
    </dgm:pt>
    <dgm:pt modelId="{CB4909FA-89D8-4BD0-B603-32F97E4E3E7C}" type="pres">
      <dgm:prSet presAssocID="{B692E9C5-901A-48D0-BFF3-A02D43DE69B6}" presName="parentLeftMargin" presStyleLbl="node1" presStyleIdx="0" presStyleCnt="3"/>
      <dgm:spPr/>
    </dgm:pt>
    <dgm:pt modelId="{9E6B81BF-3CDF-4A08-895E-C738FD904154}" type="pres">
      <dgm:prSet presAssocID="{B692E9C5-901A-48D0-BFF3-A02D43DE69B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FD0BB47-5882-4A60-915C-0A13048CDCAB}" type="pres">
      <dgm:prSet presAssocID="{B692E9C5-901A-48D0-BFF3-A02D43DE69B6}" presName="negativeSpace" presStyleCnt="0"/>
      <dgm:spPr/>
    </dgm:pt>
    <dgm:pt modelId="{38B2BCAC-A9F7-4581-929E-3C1C719A1FB2}" type="pres">
      <dgm:prSet presAssocID="{B692E9C5-901A-48D0-BFF3-A02D43DE69B6}" presName="childText" presStyleLbl="conFgAcc1" presStyleIdx="1" presStyleCnt="3">
        <dgm:presLayoutVars>
          <dgm:bulletEnabled val="1"/>
        </dgm:presLayoutVars>
      </dgm:prSet>
      <dgm:spPr/>
    </dgm:pt>
    <dgm:pt modelId="{5CB4FCC4-0C46-4374-93D0-508FB7D563FD}" type="pres">
      <dgm:prSet presAssocID="{8BEA9E67-1B05-44C7-95AF-A1AD28115534}" presName="spaceBetweenRectangles" presStyleCnt="0"/>
      <dgm:spPr/>
    </dgm:pt>
    <dgm:pt modelId="{A37C3C42-8586-4480-BD75-72D2B44985DB}" type="pres">
      <dgm:prSet presAssocID="{9CDD2C05-5E18-4161-BC6D-96AB0CF45353}" presName="parentLin" presStyleCnt="0"/>
      <dgm:spPr/>
    </dgm:pt>
    <dgm:pt modelId="{4AEEFA9C-D880-4BE4-8AA2-CDDEA79A9F22}" type="pres">
      <dgm:prSet presAssocID="{9CDD2C05-5E18-4161-BC6D-96AB0CF45353}" presName="parentLeftMargin" presStyleLbl="node1" presStyleIdx="1" presStyleCnt="3"/>
      <dgm:spPr/>
    </dgm:pt>
    <dgm:pt modelId="{BA031A6B-CF57-48E9-89D7-6719EA145394}" type="pres">
      <dgm:prSet presAssocID="{9CDD2C05-5E18-4161-BC6D-96AB0CF4535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A7AE24B-AA6D-47D5-BF62-385A0E1483DA}" type="pres">
      <dgm:prSet presAssocID="{9CDD2C05-5E18-4161-BC6D-96AB0CF45353}" presName="negativeSpace" presStyleCnt="0"/>
      <dgm:spPr/>
    </dgm:pt>
    <dgm:pt modelId="{4A1F278D-D565-4F47-94B1-28782BE66122}" type="pres">
      <dgm:prSet presAssocID="{9CDD2C05-5E18-4161-BC6D-96AB0CF4535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E53450D-447F-412D-B525-EEA88AE2B1F9}" srcId="{FDB742B7-FC0A-4229-902A-6CDC31B617BF}" destId="{B692E9C5-901A-48D0-BFF3-A02D43DE69B6}" srcOrd="1" destOrd="0" parTransId="{2FFD6131-3296-40DE-84D3-C49C271A0FD1}" sibTransId="{8BEA9E67-1B05-44C7-95AF-A1AD28115534}"/>
    <dgm:cxn modelId="{155E8614-A19D-4C30-8890-05A10330D267}" type="presOf" srcId="{7ED1F2F9-27B6-44D6-9BB2-9B431105ECB6}" destId="{38B2BCAC-A9F7-4581-929E-3C1C719A1FB2}" srcOrd="0" destOrd="1" presId="urn:microsoft.com/office/officeart/2005/8/layout/list1"/>
    <dgm:cxn modelId="{6FA8471D-008E-4F56-B96D-BFE717FDFFCB}" type="presOf" srcId="{71EC1018-3E5B-4F0E-97A6-F19CE48377D3}" destId="{713ED360-79B1-459A-8EBA-38704E7A4814}" srcOrd="0" destOrd="0" presId="urn:microsoft.com/office/officeart/2005/8/layout/list1"/>
    <dgm:cxn modelId="{F6F91C27-38B8-4483-8AEC-C0A41857F95D}" srcId="{AEE903CB-7A19-4238-9A3E-2BAD40FD6591}" destId="{71EC1018-3E5B-4F0E-97A6-F19CE48377D3}" srcOrd="0" destOrd="0" parTransId="{82C14B91-3369-43DE-9D3B-A65DAE3FC88D}" sibTransId="{F9F9F724-9422-44F4-8075-C6C4F5781314}"/>
    <dgm:cxn modelId="{5BCA273A-BF42-4702-A4AD-6232B9E4BA35}" type="presOf" srcId="{9CDD2C05-5E18-4161-BC6D-96AB0CF45353}" destId="{BA031A6B-CF57-48E9-89D7-6719EA145394}" srcOrd="1" destOrd="0" presId="urn:microsoft.com/office/officeart/2005/8/layout/list1"/>
    <dgm:cxn modelId="{715FB45C-35CF-424C-81DA-4B6BCF639861}" srcId="{9CDD2C05-5E18-4161-BC6D-96AB0CF45353}" destId="{70A98DA0-F059-4A8A-A28D-E862657F2CC8}" srcOrd="0" destOrd="0" parTransId="{0CCD1F44-9428-463B-9AC8-69E98EFD0DC8}" sibTransId="{95160999-5F59-49F1-AA82-C057E560B21F}"/>
    <dgm:cxn modelId="{9DD46442-8995-4526-8380-F337C94037CF}" srcId="{AEE903CB-7A19-4238-9A3E-2BAD40FD6591}" destId="{B4FB295B-E176-47D4-9D0B-BD770750E776}" srcOrd="1" destOrd="0" parTransId="{0FEFA106-594C-461D-A82F-18D88B60B836}" sibTransId="{519F30B2-0356-461A-B990-1C00F1EE5297}"/>
    <dgm:cxn modelId="{09DC9568-36C8-4840-ABF4-2165EA14D39D}" srcId="{B692E9C5-901A-48D0-BFF3-A02D43DE69B6}" destId="{D55B6854-6B71-46ED-8A42-7EB37E00E89C}" srcOrd="0" destOrd="0" parTransId="{3E1418B8-34A6-4B07-B7D9-81947CAE7CE7}" sibTransId="{92B5C5EE-0547-4374-BB62-2395DCF51DF1}"/>
    <dgm:cxn modelId="{3AB62149-DBDF-4F75-B334-7FCDAE98AA92}" type="presOf" srcId="{FDB742B7-FC0A-4229-902A-6CDC31B617BF}" destId="{77891341-12E3-420E-878E-AE6EB0EFB586}" srcOrd="0" destOrd="0" presId="urn:microsoft.com/office/officeart/2005/8/layout/list1"/>
    <dgm:cxn modelId="{70E39559-A3D9-46B4-A635-C76269F7B455}" srcId="{FDB742B7-FC0A-4229-902A-6CDC31B617BF}" destId="{9CDD2C05-5E18-4161-BC6D-96AB0CF45353}" srcOrd="2" destOrd="0" parTransId="{77406720-D042-43EF-98DC-A3FF0C1E6A06}" sibTransId="{8A6290ED-E815-4825-AEF5-A13206A68E2D}"/>
    <dgm:cxn modelId="{98E71A7E-3A81-4A23-812A-861B9C412797}" srcId="{9CDD2C05-5E18-4161-BC6D-96AB0CF45353}" destId="{4ED320E9-721F-44D6-AD36-62E7BC25DCE5}" srcOrd="1" destOrd="0" parTransId="{96125896-A1B1-4106-A885-BA961B29860E}" sibTransId="{6C24FCA9-C5F2-4A43-A98B-C5842C8CC63E}"/>
    <dgm:cxn modelId="{6798C68A-F84B-4D64-9764-768B5D5ADBB4}" type="presOf" srcId="{4ED320E9-721F-44D6-AD36-62E7BC25DCE5}" destId="{4A1F278D-D565-4F47-94B1-28782BE66122}" srcOrd="0" destOrd="1" presId="urn:microsoft.com/office/officeart/2005/8/layout/list1"/>
    <dgm:cxn modelId="{BAD1378D-1DCD-4110-9CCF-EE07D384CD3F}" type="presOf" srcId="{9CDD2C05-5E18-4161-BC6D-96AB0CF45353}" destId="{4AEEFA9C-D880-4BE4-8AA2-CDDEA79A9F22}" srcOrd="0" destOrd="0" presId="urn:microsoft.com/office/officeart/2005/8/layout/list1"/>
    <dgm:cxn modelId="{DCD072C0-649F-4C6C-9947-0F4F0570B83D}" type="presOf" srcId="{AEE903CB-7A19-4238-9A3E-2BAD40FD6591}" destId="{DA25B08A-FFBB-4150-A9B8-4E8F7837F22B}" srcOrd="0" destOrd="0" presId="urn:microsoft.com/office/officeart/2005/8/layout/list1"/>
    <dgm:cxn modelId="{CF8DD5C3-6831-44F3-9B43-E4D20FEE1A22}" type="presOf" srcId="{70A98DA0-F059-4A8A-A28D-E862657F2CC8}" destId="{4A1F278D-D565-4F47-94B1-28782BE66122}" srcOrd="0" destOrd="0" presId="urn:microsoft.com/office/officeart/2005/8/layout/list1"/>
    <dgm:cxn modelId="{3A5276CB-5ED8-4B95-B411-008F74961EC7}" type="presOf" srcId="{D55B6854-6B71-46ED-8A42-7EB37E00E89C}" destId="{38B2BCAC-A9F7-4581-929E-3C1C719A1FB2}" srcOrd="0" destOrd="0" presId="urn:microsoft.com/office/officeart/2005/8/layout/list1"/>
    <dgm:cxn modelId="{0B67F7DD-7357-46E2-B299-B0E744356E3D}" srcId="{B692E9C5-901A-48D0-BFF3-A02D43DE69B6}" destId="{7ED1F2F9-27B6-44D6-9BB2-9B431105ECB6}" srcOrd="1" destOrd="0" parTransId="{90699FFA-B7AB-4C0F-905E-7DF86DD70BEB}" sibTransId="{8884102D-32A4-4DCB-88C0-41E634A4784C}"/>
    <dgm:cxn modelId="{0880C1DF-ACFE-4636-9CEE-82E7B80F560E}" type="presOf" srcId="{AEE903CB-7A19-4238-9A3E-2BAD40FD6591}" destId="{46459BA9-DC72-4FFD-8A04-B4C9DC226702}" srcOrd="1" destOrd="0" presId="urn:microsoft.com/office/officeart/2005/8/layout/list1"/>
    <dgm:cxn modelId="{A43725E7-3991-4412-A181-60E19E0D42E1}" type="presOf" srcId="{B4FB295B-E176-47D4-9D0B-BD770750E776}" destId="{713ED360-79B1-459A-8EBA-38704E7A4814}" srcOrd="0" destOrd="1" presId="urn:microsoft.com/office/officeart/2005/8/layout/list1"/>
    <dgm:cxn modelId="{003B51EC-FC05-4DB2-B489-9B1C13A99F33}" type="presOf" srcId="{B692E9C5-901A-48D0-BFF3-A02D43DE69B6}" destId="{CB4909FA-89D8-4BD0-B603-32F97E4E3E7C}" srcOrd="0" destOrd="0" presId="urn:microsoft.com/office/officeart/2005/8/layout/list1"/>
    <dgm:cxn modelId="{3516C0F7-5D6D-4E8E-B80E-6B9EDF2FE9F9}" type="presOf" srcId="{B692E9C5-901A-48D0-BFF3-A02D43DE69B6}" destId="{9E6B81BF-3CDF-4A08-895E-C738FD904154}" srcOrd="1" destOrd="0" presId="urn:microsoft.com/office/officeart/2005/8/layout/list1"/>
    <dgm:cxn modelId="{598953FB-5224-4232-B50A-67CB3301FC1D}" srcId="{FDB742B7-FC0A-4229-902A-6CDC31B617BF}" destId="{AEE903CB-7A19-4238-9A3E-2BAD40FD6591}" srcOrd="0" destOrd="0" parTransId="{B7283267-CF14-4EE4-BAC5-A0F516834AEA}" sibTransId="{E56C2F08-4F63-47DA-B0DC-EB6540FEC880}"/>
    <dgm:cxn modelId="{99F8418C-1CF9-4CF0-AC94-F896BA39628D}" type="presParOf" srcId="{77891341-12E3-420E-878E-AE6EB0EFB586}" destId="{514CDAE8-E4AA-4F99-8191-4540660F5604}" srcOrd="0" destOrd="0" presId="urn:microsoft.com/office/officeart/2005/8/layout/list1"/>
    <dgm:cxn modelId="{7BE089F6-C64C-481D-8E67-E2188944A4DF}" type="presParOf" srcId="{514CDAE8-E4AA-4F99-8191-4540660F5604}" destId="{DA25B08A-FFBB-4150-A9B8-4E8F7837F22B}" srcOrd="0" destOrd="0" presId="urn:microsoft.com/office/officeart/2005/8/layout/list1"/>
    <dgm:cxn modelId="{D4BF9916-2479-44F1-A344-268C2E01001C}" type="presParOf" srcId="{514CDAE8-E4AA-4F99-8191-4540660F5604}" destId="{46459BA9-DC72-4FFD-8A04-B4C9DC226702}" srcOrd="1" destOrd="0" presId="urn:microsoft.com/office/officeart/2005/8/layout/list1"/>
    <dgm:cxn modelId="{F5DDD1D5-76BF-4F8C-A143-B2979367D8E0}" type="presParOf" srcId="{77891341-12E3-420E-878E-AE6EB0EFB586}" destId="{EA1E7F53-D659-49E1-BC2E-2A1FE44C79EE}" srcOrd="1" destOrd="0" presId="urn:microsoft.com/office/officeart/2005/8/layout/list1"/>
    <dgm:cxn modelId="{6EEB1A19-FBD1-4DEC-B373-A0FD426DF25C}" type="presParOf" srcId="{77891341-12E3-420E-878E-AE6EB0EFB586}" destId="{713ED360-79B1-459A-8EBA-38704E7A4814}" srcOrd="2" destOrd="0" presId="urn:microsoft.com/office/officeart/2005/8/layout/list1"/>
    <dgm:cxn modelId="{CB9FD61F-7EF3-48E5-830E-DDC274B63B63}" type="presParOf" srcId="{77891341-12E3-420E-878E-AE6EB0EFB586}" destId="{60C847C9-C7D6-4848-A65F-C51AE42FE916}" srcOrd="3" destOrd="0" presId="urn:microsoft.com/office/officeart/2005/8/layout/list1"/>
    <dgm:cxn modelId="{A69EB607-A296-44AE-9516-7F68B99714EE}" type="presParOf" srcId="{77891341-12E3-420E-878E-AE6EB0EFB586}" destId="{9B8DD8A2-1574-4B7D-8F24-2CBB47ACEC90}" srcOrd="4" destOrd="0" presId="urn:microsoft.com/office/officeart/2005/8/layout/list1"/>
    <dgm:cxn modelId="{94709B39-0801-4FF9-8338-1BBD4CF6547A}" type="presParOf" srcId="{9B8DD8A2-1574-4B7D-8F24-2CBB47ACEC90}" destId="{CB4909FA-89D8-4BD0-B603-32F97E4E3E7C}" srcOrd="0" destOrd="0" presId="urn:microsoft.com/office/officeart/2005/8/layout/list1"/>
    <dgm:cxn modelId="{14541951-9A59-43FD-9D8C-2B80F121734F}" type="presParOf" srcId="{9B8DD8A2-1574-4B7D-8F24-2CBB47ACEC90}" destId="{9E6B81BF-3CDF-4A08-895E-C738FD904154}" srcOrd="1" destOrd="0" presId="urn:microsoft.com/office/officeart/2005/8/layout/list1"/>
    <dgm:cxn modelId="{294F5FAA-7CF5-4B13-B88F-3816332798F0}" type="presParOf" srcId="{77891341-12E3-420E-878E-AE6EB0EFB586}" destId="{AFD0BB47-5882-4A60-915C-0A13048CDCAB}" srcOrd="5" destOrd="0" presId="urn:microsoft.com/office/officeart/2005/8/layout/list1"/>
    <dgm:cxn modelId="{FFFCEB6C-C1B8-4EE7-BB78-0AD934353747}" type="presParOf" srcId="{77891341-12E3-420E-878E-AE6EB0EFB586}" destId="{38B2BCAC-A9F7-4581-929E-3C1C719A1FB2}" srcOrd="6" destOrd="0" presId="urn:microsoft.com/office/officeart/2005/8/layout/list1"/>
    <dgm:cxn modelId="{BB90D4D9-CF70-45A2-85C7-7320AD67BD77}" type="presParOf" srcId="{77891341-12E3-420E-878E-AE6EB0EFB586}" destId="{5CB4FCC4-0C46-4374-93D0-508FB7D563FD}" srcOrd="7" destOrd="0" presId="urn:microsoft.com/office/officeart/2005/8/layout/list1"/>
    <dgm:cxn modelId="{E77277B3-77A4-4D1D-88F5-92432A3727B3}" type="presParOf" srcId="{77891341-12E3-420E-878E-AE6EB0EFB586}" destId="{A37C3C42-8586-4480-BD75-72D2B44985DB}" srcOrd="8" destOrd="0" presId="urn:microsoft.com/office/officeart/2005/8/layout/list1"/>
    <dgm:cxn modelId="{FF1A6BC0-2CA8-40F0-ADEC-01314DFC0288}" type="presParOf" srcId="{A37C3C42-8586-4480-BD75-72D2B44985DB}" destId="{4AEEFA9C-D880-4BE4-8AA2-CDDEA79A9F22}" srcOrd="0" destOrd="0" presId="urn:microsoft.com/office/officeart/2005/8/layout/list1"/>
    <dgm:cxn modelId="{EFE17979-D61F-45A7-8CBB-945880216DBB}" type="presParOf" srcId="{A37C3C42-8586-4480-BD75-72D2B44985DB}" destId="{BA031A6B-CF57-48E9-89D7-6719EA145394}" srcOrd="1" destOrd="0" presId="urn:microsoft.com/office/officeart/2005/8/layout/list1"/>
    <dgm:cxn modelId="{ADCBF20F-1DA6-4FC1-A95E-CC779C12439A}" type="presParOf" srcId="{77891341-12E3-420E-878E-AE6EB0EFB586}" destId="{6A7AE24B-AA6D-47D5-BF62-385A0E1483DA}" srcOrd="9" destOrd="0" presId="urn:microsoft.com/office/officeart/2005/8/layout/list1"/>
    <dgm:cxn modelId="{96281328-2741-4AAB-A96D-A620D36CA3EF}" type="presParOf" srcId="{77891341-12E3-420E-878E-AE6EB0EFB586}" destId="{4A1F278D-D565-4F47-94B1-28782BE6612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EDCD9362-A4AF-4A65-92FA-E771F872F04D}" type="doc">
      <dgm:prSet loTypeId="urn:microsoft.com/office/officeart/2005/8/layout/defaul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4CEDBF0-66C0-4A38-8AF3-E81E6E68C248}">
      <dgm:prSet/>
      <dgm:spPr/>
      <dgm:t>
        <a:bodyPr/>
        <a:lstStyle/>
        <a:p>
          <a:r>
            <a:rPr lang="en-US" b="1" dirty="0"/>
            <a:t>Big question for this case:</a:t>
          </a:r>
          <a:r>
            <a:rPr lang="en-US" dirty="0"/>
            <a:t> What can Dropbase adjust to its products, sales, and operations to maximize growth in the next 5 years</a:t>
          </a:r>
        </a:p>
      </dgm:t>
    </dgm:pt>
    <dgm:pt modelId="{368DCCE8-83BD-4DFD-9556-2BC07053B390}" type="parTrans" cxnId="{3104FDD0-7A2C-4EAD-BC4A-E5B72856FB5C}">
      <dgm:prSet/>
      <dgm:spPr/>
      <dgm:t>
        <a:bodyPr/>
        <a:lstStyle/>
        <a:p>
          <a:endParaRPr lang="en-US"/>
        </a:p>
      </dgm:t>
    </dgm:pt>
    <dgm:pt modelId="{7B5F519C-296E-4778-8E12-492DA7D1EB03}" type="sibTrans" cxnId="{3104FDD0-7A2C-4EAD-BC4A-E5B72856FB5C}">
      <dgm:prSet/>
      <dgm:spPr/>
      <dgm:t>
        <a:bodyPr/>
        <a:lstStyle/>
        <a:p>
          <a:endParaRPr lang="en-US"/>
        </a:p>
      </dgm:t>
    </dgm:pt>
    <dgm:pt modelId="{632BF140-45D4-4716-A699-525CAAA8B377}">
      <dgm:prSet/>
      <dgm:spPr/>
      <dgm:t>
        <a:bodyPr/>
        <a:lstStyle/>
        <a:p>
          <a:r>
            <a:rPr lang="en-US" b="1" dirty="0"/>
            <a:t>Overview:</a:t>
          </a:r>
          <a:r>
            <a:rPr lang="en-US" dirty="0"/>
            <a:t> Broaden our consumer base to include more non-technical groups while retaining technical groups</a:t>
          </a:r>
        </a:p>
      </dgm:t>
    </dgm:pt>
    <dgm:pt modelId="{5F6455BA-BD61-4C23-AC6F-0FAA01412137}" type="parTrans" cxnId="{BEE95A93-492B-4E1F-AF10-DE22F6BE11A4}">
      <dgm:prSet/>
      <dgm:spPr/>
      <dgm:t>
        <a:bodyPr/>
        <a:lstStyle/>
        <a:p>
          <a:endParaRPr lang="en-US"/>
        </a:p>
      </dgm:t>
    </dgm:pt>
    <dgm:pt modelId="{FF0688C4-6AF4-41D2-83BB-FD63C02BBA62}" type="sibTrans" cxnId="{BEE95A93-492B-4E1F-AF10-DE22F6BE11A4}">
      <dgm:prSet/>
      <dgm:spPr/>
      <dgm:t>
        <a:bodyPr/>
        <a:lstStyle/>
        <a:p>
          <a:endParaRPr lang="en-US"/>
        </a:p>
      </dgm:t>
    </dgm:pt>
    <dgm:pt modelId="{18059C60-E0E2-48DB-A71A-3B861B327FDB}">
      <dgm:prSet/>
      <dgm:spPr/>
      <dgm:t>
        <a:bodyPr/>
        <a:lstStyle/>
        <a:p>
          <a:pPr rtl="0"/>
          <a:r>
            <a:rPr lang="en-US" dirty="0"/>
            <a:t>Changes </a:t>
          </a:r>
          <a:r>
            <a:rPr lang="en-US" dirty="0">
              <a:latin typeface="Tw Cen MT" panose="020B0602020104020603"/>
            </a:rPr>
            <a:t>to pricing model</a:t>
          </a:r>
        </a:p>
      </dgm:t>
    </dgm:pt>
    <dgm:pt modelId="{83ABA915-A81E-42A0-9AF7-E6EE10E67F6F}" type="parTrans" cxnId="{96F3C00F-1438-4A0A-829F-ED6075778E24}">
      <dgm:prSet/>
      <dgm:spPr/>
      <dgm:t>
        <a:bodyPr/>
        <a:lstStyle/>
        <a:p>
          <a:endParaRPr lang="en-US"/>
        </a:p>
      </dgm:t>
    </dgm:pt>
    <dgm:pt modelId="{2B7F786A-4A74-471E-A6AE-5ACD354E7BD1}" type="sibTrans" cxnId="{96F3C00F-1438-4A0A-829F-ED6075778E24}">
      <dgm:prSet/>
      <dgm:spPr/>
      <dgm:t>
        <a:bodyPr/>
        <a:lstStyle/>
        <a:p>
          <a:endParaRPr lang="en-US"/>
        </a:p>
      </dgm:t>
    </dgm:pt>
    <dgm:pt modelId="{F655CD8D-68AE-41D5-8C30-FB0863F9DB0B}">
      <dgm:prSet/>
      <dgm:spPr/>
      <dgm:t>
        <a:bodyPr/>
        <a:lstStyle/>
        <a:p>
          <a:pPr rtl="0"/>
          <a:r>
            <a:rPr lang="en-US"/>
            <a:t>Further development on the API</a:t>
          </a:r>
        </a:p>
      </dgm:t>
    </dgm:pt>
    <dgm:pt modelId="{192275E5-3CFE-4D81-9A81-FBCB382E4B71}" type="parTrans" cxnId="{0CCF70AF-E612-4539-A35B-78B38A57472E}">
      <dgm:prSet/>
      <dgm:spPr/>
      <dgm:t>
        <a:bodyPr/>
        <a:lstStyle/>
        <a:p>
          <a:endParaRPr lang="en-US"/>
        </a:p>
      </dgm:t>
    </dgm:pt>
    <dgm:pt modelId="{3C00C0BF-C837-481B-9162-4E1AA56C9540}" type="sibTrans" cxnId="{0CCF70AF-E612-4539-A35B-78B38A57472E}">
      <dgm:prSet/>
      <dgm:spPr/>
      <dgm:t>
        <a:bodyPr/>
        <a:lstStyle/>
        <a:p>
          <a:endParaRPr lang="en-US"/>
        </a:p>
      </dgm:t>
    </dgm:pt>
    <dgm:pt modelId="{5371FA44-9ED3-4089-9209-B39CBFA959B1}">
      <dgm:prSet phldr="0"/>
      <dgm:spPr/>
      <dgm:t>
        <a:bodyPr/>
        <a:lstStyle/>
        <a:p>
          <a:pPr rtl="0"/>
          <a:r>
            <a:rPr lang="en-US">
              <a:latin typeface="Tw Cen MT" panose="020B0602020104020603"/>
            </a:rPr>
            <a:t>Developing</a:t>
          </a:r>
          <a:r>
            <a:rPr lang="en-US"/>
            <a:t> data analysis features</a:t>
          </a:r>
        </a:p>
      </dgm:t>
    </dgm:pt>
    <dgm:pt modelId="{103A7B45-B512-4356-B4C0-3E182BE9E49D}" type="parTrans" cxnId="{4AED1A68-A186-4F7C-9607-CFE0360CC853}">
      <dgm:prSet/>
      <dgm:spPr/>
      <dgm:t>
        <a:bodyPr/>
        <a:lstStyle/>
        <a:p>
          <a:endParaRPr lang="en-US"/>
        </a:p>
      </dgm:t>
    </dgm:pt>
    <dgm:pt modelId="{D9689276-D42F-46FA-93D2-7E7E8C5B4C48}" type="sibTrans" cxnId="{4AED1A68-A186-4F7C-9607-CFE0360CC853}">
      <dgm:prSet/>
      <dgm:spPr/>
      <dgm:t>
        <a:bodyPr/>
        <a:lstStyle/>
        <a:p>
          <a:endParaRPr lang="en-US"/>
        </a:p>
      </dgm:t>
    </dgm:pt>
    <dgm:pt modelId="{87F049CC-450C-4DD2-A674-7E31BB8FF3D0}" type="pres">
      <dgm:prSet presAssocID="{EDCD9362-A4AF-4A65-92FA-E771F872F04D}" presName="diagram" presStyleCnt="0">
        <dgm:presLayoutVars>
          <dgm:dir/>
          <dgm:resizeHandles val="exact"/>
        </dgm:presLayoutVars>
      </dgm:prSet>
      <dgm:spPr/>
    </dgm:pt>
    <dgm:pt modelId="{6FD44237-2A81-4AA9-A902-FF1789A489C4}" type="pres">
      <dgm:prSet presAssocID="{64CEDBF0-66C0-4A38-8AF3-E81E6E68C248}" presName="node" presStyleLbl="node1" presStyleIdx="0" presStyleCnt="2" custScaleX="122098">
        <dgm:presLayoutVars>
          <dgm:bulletEnabled val="1"/>
        </dgm:presLayoutVars>
      </dgm:prSet>
      <dgm:spPr/>
    </dgm:pt>
    <dgm:pt modelId="{DD82281B-E350-4F93-86F3-4D38C21B39AA}" type="pres">
      <dgm:prSet presAssocID="{7B5F519C-296E-4778-8E12-492DA7D1EB03}" presName="sibTrans" presStyleCnt="0"/>
      <dgm:spPr/>
    </dgm:pt>
    <dgm:pt modelId="{CA9110DB-4CA3-469C-B673-85430599F776}" type="pres">
      <dgm:prSet presAssocID="{632BF140-45D4-4716-A699-525CAAA8B377}" presName="node" presStyleLbl="node1" presStyleIdx="1" presStyleCnt="2" custScaleX="148328">
        <dgm:presLayoutVars>
          <dgm:bulletEnabled val="1"/>
        </dgm:presLayoutVars>
      </dgm:prSet>
      <dgm:spPr/>
    </dgm:pt>
  </dgm:ptLst>
  <dgm:cxnLst>
    <dgm:cxn modelId="{68EEA303-DD80-4BF1-A2CD-6C77D6844842}" type="presOf" srcId="{5371FA44-9ED3-4089-9209-B39CBFA959B1}" destId="{CA9110DB-4CA3-469C-B673-85430599F776}" srcOrd="0" destOrd="2" presId="urn:microsoft.com/office/officeart/2005/8/layout/default"/>
    <dgm:cxn modelId="{96F3C00F-1438-4A0A-829F-ED6075778E24}" srcId="{632BF140-45D4-4716-A699-525CAAA8B377}" destId="{18059C60-E0E2-48DB-A71A-3B861B327FDB}" srcOrd="0" destOrd="0" parTransId="{83ABA915-A81E-42A0-9AF7-E6EE10E67F6F}" sibTransId="{2B7F786A-4A74-471E-A6AE-5ACD354E7BD1}"/>
    <dgm:cxn modelId="{5E106326-39D8-4A41-B0A8-AEDF59D2E987}" type="presOf" srcId="{632BF140-45D4-4716-A699-525CAAA8B377}" destId="{CA9110DB-4CA3-469C-B673-85430599F776}" srcOrd="0" destOrd="0" presId="urn:microsoft.com/office/officeart/2005/8/layout/default"/>
    <dgm:cxn modelId="{4AED1A68-A186-4F7C-9607-CFE0360CC853}" srcId="{632BF140-45D4-4716-A699-525CAAA8B377}" destId="{5371FA44-9ED3-4089-9209-B39CBFA959B1}" srcOrd="1" destOrd="0" parTransId="{103A7B45-B512-4356-B4C0-3E182BE9E49D}" sibTransId="{D9689276-D42F-46FA-93D2-7E7E8C5B4C48}"/>
    <dgm:cxn modelId="{0BAC9372-223F-4698-85A3-7041B2CAE75E}" type="presOf" srcId="{F655CD8D-68AE-41D5-8C30-FB0863F9DB0B}" destId="{CA9110DB-4CA3-469C-B673-85430599F776}" srcOrd="0" destOrd="3" presId="urn:microsoft.com/office/officeart/2005/8/layout/default"/>
    <dgm:cxn modelId="{29AA4393-BFBC-45A7-BBEC-431DA3972578}" type="presOf" srcId="{EDCD9362-A4AF-4A65-92FA-E771F872F04D}" destId="{87F049CC-450C-4DD2-A674-7E31BB8FF3D0}" srcOrd="0" destOrd="0" presId="urn:microsoft.com/office/officeart/2005/8/layout/default"/>
    <dgm:cxn modelId="{BEE95A93-492B-4E1F-AF10-DE22F6BE11A4}" srcId="{EDCD9362-A4AF-4A65-92FA-E771F872F04D}" destId="{632BF140-45D4-4716-A699-525CAAA8B377}" srcOrd="1" destOrd="0" parTransId="{5F6455BA-BD61-4C23-AC6F-0FAA01412137}" sibTransId="{FF0688C4-6AF4-41D2-83BB-FD63C02BBA62}"/>
    <dgm:cxn modelId="{0444E4A3-99D6-45C8-81A9-4728C5B213D6}" type="presOf" srcId="{18059C60-E0E2-48DB-A71A-3B861B327FDB}" destId="{CA9110DB-4CA3-469C-B673-85430599F776}" srcOrd="0" destOrd="1" presId="urn:microsoft.com/office/officeart/2005/8/layout/default"/>
    <dgm:cxn modelId="{0CCF70AF-E612-4539-A35B-78B38A57472E}" srcId="{632BF140-45D4-4716-A699-525CAAA8B377}" destId="{F655CD8D-68AE-41D5-8C30-FB0863F9DB0B}" srcOrd="2" destOrd="0" parTransId="{192275E5-3CFE-4D81-9A81-FBCB382E4B71}" sibTransId="{3C00C0BF-C837-481B-9162-4E1AA56C9540}"/>
    <dgm:cxn modelId="{3104FDD0-7A2C-4EAD-BC4A-E5B72856FB5C}" srcId="{EDCD9362-A4AF-4A65-92FA-E771F872F04D}" destId="{64CEDBF0-66C0-4A38-8AF3-E81E6E68C248}" srcOrd="0" destOrd="0" parTransId="{368DCCE8-83BD-4DFD-9556-2BC07053B390}" sibTransId="{7B5F519C-296E-4778-8E12-492DA7D1EB03}"/>
    <dgm:cxn modelId="{AAA682DD-B14A-43E5-8630-FD590E4158E8}" type="presOf" srcId="{64CEDBF0-66C0-4A38-8AF3-E81E6E68C248}" destId="{6FD44237-2A81-4AA9-A902-FF1789A489C4}" srcOrd="0" destOrd="0" presId="urn:microsoft.com/office/officeart/2005/8/layout/default"/>
    <dgm:cxn modelId="{7DE0DA0B-3B5D-4B38-BE36-2DFE93F9A74F}" type="presParOf" srcId="{87F049CC-450C-4DD2-A674-7E31BB8FF3D0}" destId="{6FD44237-2A81-4AA9-A902-FF1789A489C4}" srcOrd="0" destOrd="0" presId="urn:microsoft.com/office/officeart/2005/8/layout/default"/>
    <dgm:cxn modelId="{FC6B5F35-124E-49CF-AC28-8C9DFA440276}" type="presParOf" srcId="{87F049CC-450C-4DD2-A674-7E31BB8FF3D0}" destId="{DD82281B-E350-4F93-86F3-4D38C21B39AA}" srcOrd="1" destOrd="0" presId="urn:microsoft.com/office/officeart/2005/8/layout/default"/>
    <dgm:cxn modelId="{4955678D-6D90-48B1-917B-8959D8ACB305}" type="presParOf" srcId="{87F049CC-450C-4DD2-A674-7E31BB8FF3D0}" destId="{CA9110DB-4CA3-469C-B673-85430599F77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2A354AAF-3065-4155-B977-8E59D3CDBE9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D08E7B4-0CEC-4AF9-8E36-929A5D1DE1E0}">
      <dgm:prSet/>
      <dgm:spPr/>
      <dgm:t>
        <a:bodyPr/>
        <a:lstStyle/>
        <a:p>
          <a:r>
            <a:rPr lang="en-US"/>
            <a:t>Feasible and keeps with the company's core functions and products</a:t>
          </a:r>
        </a:p>
      </dgm:t>
    </dgm:pt>
    <dgm:pt modelId="{570A1ACB-9DB7-4647-AC6A-363AB5C2DC7E}" type="parTrans" cxnId="{6F1FF19C-94B8-482F-9C81-809CEE053FEB}">
      <dgm:prSet/>
      <dgm:spPr/>
      <dgm:t>
        <a:bodyPr/>
        <a:lstStyle/>
        <a:p>
          <a:endParaRPr lang="en-US"/>
        </a:p>
      </dgm:t>
    </dgm:pt>
    <dgm:pt modelId="{32F7A35B-74C8-4948-A3B4-70A76DE4F3D4}" type="sibTrans" cxnId="{6F1FF19C-94B8-482F-9C81-809CEE053FEB}">
      <dgm:prSet/>
      <dgm:spPr/>
      <dgm:t>
        <a:bodyPr/>
        <a:lstStyle/>
        <a:p>
          <a:endParaRPr lang="en-US"/>
        </a:p>
      </dgm:t>
    </dgm:pt>
    <dgm:pt modelId="{5CD9D4C0-0D26-4FB5-BA44-A39F6DABEA2D}">
      <dgm:prSet/>
      <dgm:spPr/>
      <dgm:t>
        <a:bodyPr/>
        <a:lstStyle/>
        <a:p>
          <a:r>
            <a:rPr lang="en-US"/>
            <a:t>Explores new consumer markets to expand the scope of reach and increase ADR in the long term</a:t>
          </a:r>
        </a:p>
      </dgm:t>
    </dgm:pt>
    <dgm:pt modelId="{19AC1872-920E-4466-891F-F94F28EC630C}" type="parTrans" cxnId="{1709BA70-6E6B-4F53-A483-B308CA4CEE03}">
      <dgm:prSet/>
      <dgm:spPr/>
      <dgm:t>
        <a:bodyPr/>
        <a:lstStyle/>
        <a:p>
          <a:endParaRPr lang="en-US"/>
        </a:p>
      </dgm:t>
    </dgm:pt>
    <dgm:pt modelId="{B1317736-E13B-43AA-8977-F3054F46B777}" type="sibTrans" cxnId="{1709BA70-6E6B-4F53-A483-B308CA4CEE03}">
      <dgm:prSet/>
      <dgm:spPr/>
      <dgm:t>
        <a:bodyPr/>
        <a:lstStyle/>
        <a:p>
          <a:endParaRPr lang="en-US"/>
        </a:p>
      </dgm:t>
    </dgm:pt>
    <dgm:pt modelId="{F5733D84-863D-47A3-9B5A-5EABA9C93696}">
      <dgm:prSet/>
      <dgm:spPr/>
      <dgm:t>
        <a:bodyPr/>
        <a:lstStyle/>
        <a:p>
          <a:r>
            <a:rPr lang="en-US"/>
            <a:t>Able to be implemented given the company's current resources and situations </a:t>
          </a:r>
        </a:p>
      </dgm:t>
    </dgm:pt>
    <dgm:pt modelId="{79C576A4-9062-45A5-984A-57EDC11FFBAD}" type="parTrans" cxnId="{642ADFDB-1877-47AB-905A-8F48AF55ED06}">
      <dgm:prSet/>
      <dgm:spPr/>
      <dgm:t>
        <a:bodyPr/>
        <a:lstStyle/>
        <a:p>
          <a:endParaRPr lang="en-US"/>
        </a:p>
      </dgm:t>
    </dgm:pt>
    <dgm:pt modelId="{1FDC6FFE-9004-4083-A4A6-6415D19B970F}" type="sibTrans" cxnId="{642ADFDB-1877-47AB-905A-8F48AF55ED06}">
      <dgm:prSet/>
      <dgm:spPr/>
      <dgm:t>
        <a:bodyPr/>
        <a:lstStyle/>
        <a:p>
          <a:endParaRPr lang="en-US"/>
        </a:p>
      </dgm:t>
    </dgm:pt>
    <dgm:pt modelId="{BE8CD6E8-131D-4E44-B10B-95641FADE1D2}">
      <dgm:prSet/>
      <dgm:spPr/>
      <dgm:t>
        <a:bodyPr/>
        <a:lstStyle/>
        <a:p>
          <a:r>
            <a:rPr lang="en-US"/>
            <a:t>Tried to put ourselves in the shoes of the founders as if it were our risk and reward on the line </a:t>
          </a:r>
        </a:p>
      </dgm:t>
    </dgm:pt>
    <dgm:pt modelId="{440835B6-2B93-4C28-86C4-DF7F8655574F}" type="parTrans" cxnId="{EE34449E-9585-4B2A-B612-A488C9B67D8F}">
      <dgm:prSet/>
      <dgm:spPr/>
      <dgm:t>
        <a:bodyPr/>
        <a:lstStyle/>
        <a:p>
          <a:endParaRPr lang="en-US"/>
        </a:p>
      </dgm:t>
    </dgm:pt>
    <dgm:pt modelId="{EDC02934-CD4C-49C1-A144-0E9D4093A9F8}" type="sibTrans" cxnId="{EE34449E-9585-4B2A-B612-A488C9B67D8F}">
      <dgm:prSet/>
      <dgm:spPr/>
      <dgm:t>
        <a:bodyPr/>
        <a:lstStyle/>
        <a:p>
          <a:endParaRPr lang="en-US"/>
        </a:p>
      </dgm:t>
    </dgm:pt>
    <dgm:pt modelId="{43A79DA6-AE36-4B5F-8250-140DF874CDCE}" type="pres">
      <dgm:prSet presAssocID="{2A354AAF-3065-4155-B977-8E59D3CDBE91}" presName="root" presStyleCnt="0">
        <dgm:presLayoutVars>
          <dgm:dir/>
          <dgm:resizeHandles val="exact"/>
        </dgm:presLayoutVars>
      </dgm:prSet>
      <dgm:spPr/>
    </dgm:pt>
    <dgm:pt modelId="{08C8D718-863C-4811-B9B8-02E1CD9A5F0A}" type="pres">
      <dgm:prSet presAssocID="{7D08E7B4-0CEC-4AF9-8E36-929A5D1DE1E0}" presName="compNode" presStyleCnt="0"/>
      <dgm:spPr/>
    </dgm:pt>
    <dgm:pt modelId="{696678A0-3F3F-4E46-901D-3F92468D44A6}" type="pres">
      <dgm:prSet presAssocID="{7D08E7B4-0CEC-4AF9-8E36-929A5D1DE1E0}" presName="bgRect" presStyleLbl="bgShp" presStyleIdx="0" presStyleCnt="4"/>
      <dgm:spPr/>
    </dgm:pt>
    <dgm:pt modelId="{1C02A08F-990C-4527-9D08-6D82B89715B2}" type="pres">
      <dgm:prSet presAssocID="{7D08E7B4-0CEC-4AF9-8E36-929A5D1DE1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A3927F7-A1A7-4C4B-97E2-4E069D966FD3}" type="pres">
      <dgm:prSet presAssocID="{7D08E7B4-0CEC-4AF9-8E36-929A5D1DE1E0}" presName="spaceRect" presStyleCnt="0"/>
      <dgm:spPr/>
    </dgm:pt>
    <dgm:pt modelId="{2987F52F-7A7F-4157-A967-9A5C7FDD55A0}" type="pres">
      <dgm:prSet presAssocID="{7D08E7B4-0CEC-4AF9-8E36-929A5D1DE1E0}" presName="parTx" presStyleLbl="revTx" presStyleIdx="0" presStyleCnt="4">
        <dgm:presLayoutVars>
          <dgm:chMax val="0"/>
          <dgm:chPref val="0"/>
        </dgm:presLayoutVars>
      </dgm:prSet>
      <dgm:spPr/>
    </dgm:pt>
    <dgm:pt modelId="{4F9EAD4B-A9DD-40F0-8C59-CCBD1F4D8887}" type="pres">
      <dgm:prSet presAssocID="{32F7A35B-74C8-4948-A3B4-70A76DE4F3D4}" presName="sibTrans" presStyleCnt="0"/>
      <dgm:spPr/>
    </dgm:pt>
    <dgm:pt modelId="{C1C90D9E-3700-4158-BB9F-AA7F84769699}" type="pres">
      <dgm:prSet presAssocID="{5CD9D4C0-0D26-4FB5-BA44-A39F6DABEA2D}" presName="compNode" presStyleCnt="0"/>
      <dgm:spPr/>
    </dgm:pt>
    <dgm:pt modelId="{EB3E4170-0296-43E2-B80C-F6F505FB8CDF}" type="pres">
      <dgm:prSet presAssocID="{5CD9D4C0-0D26-4FB5-BA44-A39F6DABEA2D}" presName="bgRect" presStyleLbl="bgShp" presStyleIdx="1" presStyleCnt="4"/>
      <dgm:spPr/>
    </dgm:pt>
    <dgm:pt modelId="{D6EC16E2-64A4-4813-8297-03687D51A0F5}" type="pres">
      <dgm:prSet presAssocID="{5CD9D4C0-0D26-4FB5-BA44-A39F6DABEA2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5C66C508-567A-4ED6-9A44-BA2443620C9B}" type="pres">
      <dgm:prSet presAssocID="{5CD9D4C0-0D26-4FB5-BA44-A39F6DABEA2D}" presName="spaceRect" presStyleCnt="0"/>
      <dgm:spPr/>
    </dgm:pt>
    <dgm:pt modelId="{EA56F5D0-619F-4B45-99DC-3382FCCA5CF7}" type="pres">
      <dgm:prSet presAssocID="{5CD9D4C0-0D26-4FB5-BA44-A39F6DABEA2D}" presName="parTx" presStyleLbl="revTx" presStyleIdx="1" presStyleCnt="4">
        <dgm:presLayoutVars>
          <dgm:chMax val="0"/>
          <dgm:chPref val="0"/>
        </dgm:presLayoutVars>
      </dgm:prSet>
      <dgm:spPr/>
    </dgm:pt>
    <dgm:pt modelId="{3AA47EED-8B77-46E1-8F9B-2DCF89B5BF64}" type="pres">
      <dgm:prSet presAssocID="{B1317736-E13B-43AA-8977-F3054F46B777}" presName="sibTrans" presStyleCnt="0"/>
      <dgm:spPr/>
    </dgm:pt>
    <dgm:pt modelId="{CF52317F-AA8B-4F2F-B638-AAC420362F62}" type="pres">
      <dgm:prSet presAssocID="{F5733D84-863D-47A3-9B5A-5EABA9C93696}" presName="compNode" presStyleCnt="0"/>
      <dgm:spPr/>
    </dgm:pt>
    <dgm:pt modelId="{86F4C582-C713-430F-812B-6DB854212521}" type="pres">
      <dgm:prSet presAssocID="{F5733D84-863D-47A3-9B5A-5EABA9C93696}" presName="bgRect" presStyleLbl="bgShp" presStyleIdx="2" presStyleCnt="4"/>
      <dgm:spPr/>
    </dgm:pt>
    <dgm:pt modelId="{DF47F49C-2260-4914-AFD9-29C336D8F7DC}" type="pres">
      <dgm:prSet presAssocID="{F5733D84-863D-47A3-9B5A-5EABA9C9369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82FC3599-6E4C-48E8-8F50-B074CC3ED8FC}" type="pres">
      <dgm:prSet presAssocID="{F5733D84-863D-47A3-9B5A-5EABA9C93696}" presName="spaceRect" presStyleCnt="0"/>
      <dgm:spPr/>
    </dgm:pt>
    <dgm:pt modelId="{CC42090C-A8E2-4C3C-8104-790A02E508DB}" type="pres">
      <dgm:prSet presAssocID="{F5733D84-863D-47A3-9B5A-5EABA9C93696}" presName="parTx" presStyleLbl="revTx" presStyleIdx="2" presStyleCnt="4">
        <dgm:presLayoutVars>
          <dgm:chMax val="0"/>
          <dgm:chPref val="0"/>
        </dgm:presLayoutVars>
      </dgm:prSet>
      <dgm:spPr/>
    </dgm:pt>
    <dgm:pt modelId="{5A571AB5-A257-4F60-A5B9-D6170B16BA7D}" type="pres">
      <dgm:prSet presAssocID="{1FDC6FFE-9004-4083-A4A6-6415D19B970F}" presName="sibTrans" presStyleCnt="0"/>
      <dgm:spPr/>
    </dgm:pt>
    <dgm:pt modelId="{4042E45C-81E0-470C-B1A3-246C8BD28959}" type="pres">
      <dgm:prSet presAssocID="{BE8CD6E8-131D-4E44-B10B-95641FADE1D2}" presName="compNode" presStyleCnt="0"/>
      <dgm:spPr/>
    </dgm:pt>
    <dgm:pt modelId="{EE196F7C-277C-4650-B187-17D5C4989376}" type="pres">
      <dgm:prSet presAssocID="{BE8CD6E8-131D-4E44-B10B-95641FADE1D2}" presName="bgRect" presStyleLbl="bgShp" presStyleIdx="3" presStyleCnt="4"/>
      <dgm:spPr/>
    </dgm:pt>
    <dgm:pt modelId="{876A8815-84D9-4516-8EB7-C8FF6E44CB4B}" type="pres">
      <dgm:prSet presAssocID="{BE8CD6E8-131D-4E44-B10B-95641FADE1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e"/>
        </a:ext>
      </dgm:extLst>
    </dgm:pt>
    <dgm:pt modelId="{3568776E-7D61-4C47-8D53-444E8D2C2621}" type="pres">
      <dgm:prSet presAssocID="{BE8CD6E8-131D-4E44-B10B-95641FADE1D2}" presName="spaceRect" presStyleCnt="0"/>
      <dgm:spPr/>
    </dgm:pt>
    <dgm:pt modelId="{90AE296C-F8C4-45BC-B291-F1F4B2D3E814}" type="pres">
      <dgm:prSet presAssocID="{BE8CD6E8-131D-4E44-B10B-95641FADE1D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0D2F41C-57E9-4CC2-BBFB-49FBC0AB1A3C}" type="presOf" srcId="{2A354AAF-3065-4155-B977-8E59D3CDBE91}" destId="{43A79DA6-AE36-4B5F-8250-140DF874CDCE}" srcOrd="0" destOrd="0" presId="urn:microsoft.com/office/officeart/2018/2/layout/IconVerticalSolidList"/>
    <dgm:cxn modelId="{FF98A130-6246-4263-B8D7-BDD343C1E031}" type="presOf" srcId="{BE8CD6E8-131D-4E44-B10B-95641FADE1D2}" destId="{90AE296C-F8C4-45BC-B291-F1F4B2D3E814}" srcOrd="0" destOrd="0" presId="urn:microsoft.com/office/officeart/2018/2/layout/IconVerticalSolidList"/>
    <dgm:cxn modelId="{1709BA70-6E6B-4F53-A483-B308CA4CEE03}" srcId="{2A354AAF-3065-4155-B977-8E59D3CDBE91}" destId="{5CD9D4C0-0D26-4FB5-BA44-A39F6DABEA2D}" srcOrd="1" destOrd="0" parTransId="{19AC1872-920E-4466-891F-F94F28EC630C}" sibTransId="{B1317736-E13B-43AA-8977-F3054F46B777}"/>
    <dgm:cxn modelId="{DBA33E54-5E9F-410E-A8ED-889FB54DB79F}" type="presOf" srcId="{7D08E7B4-0CEC-4AF9-8E36-929A5D1DE1E0}" destId="{2987F52F-7A7F-4157-A967-9A5C7FDD55A0}" srcOrd="0" destOrd="0" presId="urn:microsoft.com/office/officeart/2018/2/layout/IconVerticalSolidList"/>
    <dgm:cxn modelId="{07333E56-930C-4211-A275-D221E8A0ADE3}" type="presOf" srcId="{5CD9D4C0-0D26-4FB5-BA44-A39F6DABEA2D}" destId="{EA56F5D0-619F-4B45-99DC-3382FCCA5CF7}" srcOrd="0" destOrd="0" presId="urn:microsoft.com/office/officeart/2018/2/layout/IconVerticalSolidList"/>
    <dgm:cxn modelId="{6F1FF19C-94B8-482F-9C81-809CEE053FEB}" srcId="{2A354AAF-3065-4155-B977-8E59D3CDBE91}" destId="{7D08E7B4-0CEC-4AF9-8E36-929A5D1DE1E0}" srcOrd="0" destOrd="0" parTransId="{570A1ACB-9DB7-4647-AC6A-363AB5C2DC7E}" sibTransId="{32F7A35B-74C8-4948-A3B4-70A76DE4F3D4}"/>
    <dgm:cxn modelId="{EE34449E-9585-4B2A-B612-A488C9B67D8F}" srcId="{2A354AAF-3065-4155-B977-8E59D3CDBE91}" destId="{BE8CD6E8-131D-4E44-B10B-95641FADE1D2}" srcOrd="3" destOrd="0" parTransId="{440835B6-2B93-4C28-86C4-DF7F8655574F}" sibTransId="{EDC02934-CD4C-49C1-A144-0E9D4093A9F8}"/>
    <dgm:cxn modelId="{9904E7D3-E589-426F-B7B1-3124CEDA0AE6}" type="presOf" srcId="{F5733D84-863D-47A3-9B5A-5EABA9C93696}" destId="{CC42090C-A8E2-4C3C-8104-790A02E508DB}" srcOrd="0" destOrd="0" presId="urn:microsoft.com/office/officeart/2018/2/layout/IconVerticalSolidList"/>
    <dgm:cxn modelId="{642ADFDB-1877-47AB-905A-8F48AF55ED06}" srcId="{2A354AAF-3065-4155-B977-8E59D3CDBE91}" destId="{F5733D84-863D-47A3-9B5A-5EABA9C93696}" srcOrd="2" destOrd="0" parTransId="{79C576A4-9062-45A5-984A-57EDC11FFBAD}" sibTransId="{1FDC6FFE-9004-4083-A4A6-6415D19B970F}"/>
    <dgm:cxn modelId="{865CEA5F-1E4A-44D4-956F-A14F15008AFF}" type="presParOf" srcId="{43A79DA6-AE36-4B5F-8250-140DF874CDCE}" destId="{08C8D718-863C-4811-B9B8-02E1CD9A5F0A}" srcOrd="0" destOrd="0" presId="urn:microsoft.com/office/officeart/2018/2/layout/IconVerticalSolidList"/>
    <dgm:cxn modelId="{C0B2CFEC-C610-4AEF-85DB-9FDC9378E2D9}" type="presParOf" srcId="{08C8D718-863C-4811-B9B8-02E1CD9A5F0A}" destId="{696678A0-3F3F-4E46-901D-3F92468D44A6}" srcOrd="0" destOrd="0" presId="urn:microsoft.com/office/officeart/2018/2/layout/IconVerticalSolidList"/>
    <dgm:cxn modelId="{30909770-A805-4613-A046-CE9614BE11EF}" type="presParOf" srcId="{08C8D718-863C-4811-B9B8-02E1CD9A5F0A}" destId="{1C02A08F-990C-4527-9D08-6D82B89715B2}" srcOrd="1" destOrd="0" presId="urn:microsoft.com/office/officeart/2018/2/layout/IconVerticalSolidList"/>
    <dgm:cxn modelId="{234288D3-9C44-477D-A437-B7AFAC737295}" type="presParOf" srcId="{08C8D718-863C-4811-B9B8-02E1CD9A5F0A}" destId="{1A3927F7-A1A7-4C4B-97E2-4E069D966FD3}" srcOrd="2" destOrd="0" presId="urn:microsoft.com/office/officeart/2018/2/layout/IconVerticalSolidList"/>
    <dgm:cxn modelId="{D2026BC9-99FF-4E16-BAFE-C7057F9E5DB1}" type="presParOf" srcId="{08C8D718-863C-4811-B9B8-02E1CD9A5F0A}" destId="{2987F52F-7A7F-4157-A967-9A5C7FDD55A0}" srcOrd="3" destOrd="0" presId="urn:microsoft.com/office/officeart/2018/2/layout/IconVerticalSolidList"/>
    <dgm:cxn modelId="{AA8EC190-12B3-4287-BB8E-C1D469BAD694}" type="presParOf" srcId="{43A79DA6-AE36-4B5F-8250-140DF874CDCE}" destId="{4F9EAD4B-A9DD-40F0-8C59-CCBD1F4D8887}" srcOrd="1" destOrd="0" presId="urn:microsoft.com/office/officeart/2018/2/layout/IconVerticalSolidList"/>
    <dgm:cxn modelId="{BBABD447-E84F-4341-A30F-BF2C4928A0B6}" type="presParOf" srcId="{43A79DA6-AE36-4B5F-8250-140DF874CDCE}" destId="{C1C90D9E-3700-4158-BB9F-AA7F84769699}" srcOrd="2" destOrd="0" presId="urn:microsoft.com/office/officeart/2018/2/layout/IconVerticalSolidList"/>
    <dgm:cxn modelId="{9869ADCA-BCDD-4922-B5BE-DE0F089786A5}" type="presParOf" srcId="{C1C90D9E-3700-4158-BB9F-AA7F84769699}" destId="{EB3E4170-0296-43E2-B80C-F6F505FB8CDF}" srcOrd="0" destOrd="0" presId="urn:microsoft.com/office/officeart/2018/2/layout/IconVerticalSolidList"/>
    <dgm:cxn modelId="{5FFA5289-0369-4AA4-8E11-A408C8858F0E}" type="presParOf" srcId="{C1C90D9E-3700-4158-BB9F-AA7F84769699}" destId="{D6EC16E2-64A4-4813-8297-03687D51A0F5}" srcOrd="1" destOrd="0" presId="urn:microsoft.com/office/officeart/2018/2/layout/IconVerticalSolidList"/>
    <dgm:cxn modelId="{6AF6AE44-BF5F-40B6-BAFB-F55A7867DE93}" type="presParOf" srcId="{C1C90D9E-3700-4158-BB9F-AA7F84769699}" destId="{5C66C508-567A-4ED6-9A44-BA2443620C9B}" srcOrd="2" destOrd="0" presId="urn:microsoft.com/office/officeart/2018/2/layout/IconVerticalSolidList"/>
    <dgm:cxn modelId="{A27EF7C9-7D1E-4ACE-A432-C8ACE4AE135E}" type="presParOf" srcId="{C1C90D9E-3700-4158-BB9F-AA7F84769699}" destId="{EA56F5D0-619F-4B45-99DC-3382FCCA5CF7}" srcOrd="3" destOrd="0" presId="urn:microsoft.com/office/officeart/2018/2/layout/IconVerticalSolidList"/>
    <dgm:cxn modelId="{B91E2F82-C2AF-4B9D-AC8F-3D587D2F6497}" type="presParOf" srcId="{43A79DA6-AE36-4B5F-8250-140DF874CDCE}" destId="{3AA47EED-8B77-46E1-8F9B-2DCF89B5BF64}" srcOrd="3" destOrd="0" presId="urn:microsoft.com/office/officeart/2018/2/layout/IconVerticalSolidList"/>
    <dgm:cxn modelId="{A3EE78FC-A53A-4F36-BE7A-DC5AE1B6D802}" type="presParOf" srcId="{43A79DA6-AE36-4B5F-8250-140DF874CDCE}" destId="{CF52317F-AA8B-4F2F-B638-AAC420362F62}" srcOrd="4" destOrd="0" presId="urn:microsoft.com/office/officeart/2018/2/layout/IconVerticalSolidList"/>
    <dgm:cxn modelId="{AC3D0621-90CF-4E68-8645-C866C33ED618}" type="presParOf" srcId="{CF52317F-AA8B-4F2F-B638-AAC420362F62}" destId="{86F4C582-C713-430F-812B-6DB854212521}" srcOrd="0" destOrd="0" presId="urn:microsoft.com/office/officeart/2018/2/layout/IconVerticalSolidList"/>
    <dgm:cxn modelId="{7237FBF4-0CB0-4F2C-AD37-CD1517231B16}" type="presParOf" srcId="{CF52317F-AA8B-4F2F-B638-AAC420362F62}" destId="{DF47F49C-2260-4914-AFD9-29C336D8F7DC}" srcOrd="1" destOrd="0" presId="urn:microsoft.com/office/officeart/2018/2/layout/IconVerticalSolidList"/>
    <dgm:cxn modelId="{9E93A218-4C56-429B-9446-E524F7F6DEF4}" type="presParOf" srcId="{CF52317F-AA8B-4F2F-B638-AAC420362F62}" destId="{82FC3599-6E4C-48E8-8F50-B074CC3ED8FC}" srcOrd="2" destOrd="0" presId="urn:microsoft.com/office/officeart/2018/2/layout/IconVerticalSolidList"/>
    <dgm:cxn modelId="{3E6FBDFB-E987-4E0B-B6F3-56EADCC8869C}" type="presParOf" srcId="{CF52317F-AA8B-4F2F-B638-AAC420362F62}" destId="{CC42090C-A8E2-4C3C-8104-790A02E508DB}" srcOrd="3" destOrd="0" presId="urn:microsoft.com/office/officeart/2018/2/layout/IconVerticalSolidList"/>
    <dgm:cxn modelId="{F0C443A8-9B0D-4D91-8838-300F51BC5A7C}" type="presParOf" srcId="{43A79DA6-AE36-4B5F-8250-140DF874CDCE}" destId="{5A571AB5-A257-4F60-A5B9-D6170B16BA7D}" srcOrd="5" destOrd="0" presId="urn:microsoft.com/office/officeart/2018/2/layout/IconVerticalSolidList"/>
    <dgm:cxn modelId="{41CCC675-E0E5-44CE-96D8-432B5F31212D}" type="presParOf" srcId="{43A79DA6-AE36-4B5F-8250-140DF874CDCE}" destId="{4042E45C-81E0-470C-B1A3-246C8BD28959}" srcOrd="6" destOrd="0" presId="urn:microsoft.com/office/officeart/2018/2/layout/IconVerticalSolidList"/>
    <dgm:cxn modelId="{060A2DA0-6AF9-4F29-9C18-27148B3CEB33}" type="presParOf" srcId="{4042E45C-81E0-470C-B1A3-246C8BD28959}" destId="{EE196F7C-277C-4650-B187-17D5C4989376}" srcOrd="0" destOrd="0" presId="urn:microsoft.com/office/officeart/2018/2/layout/IconVerticalSolidList"/>
    <dgm:cxn modelId="{0E24AB95-AE7F-44A9-8624-19870A4A5AAA}" type="presParOf" srcId="{4042E45C-81E0-470C-B1A3-246C8BD28959}" destId="{876A8815-84D9-4516-8EB7-C8FF6E44CB4B}" srcOrd="1" destOrd="0" presId="urn:microsoft.com/office/officeart/2018/2/layout/IconVerticalSolidList"/>
    <dgm:cxn modelId="{1EF3F562-CD25-434A-ACCA-FBC660B3F334}" type="presParOf" srcId="{4042E45C-81E0-470C-B1A3-246C8BD28959}" destId="{3568776E-7D61-4C47-8D53-444E8D2C2621}" srcOrd="2" destOrd="0" presId="urn:microsoft.com/office/officeart/2018/2/layout/IconVerticalSolidList"/>
    <dgm:cxn modelId="{92BE7BD2-B4E9-48A7-89CC-877ED591416F}" type="presParOf" srcId="{4042E45C-81E0-470C-B1A3-246C8BD28959}" destId="{90AE296C-F8C4-45BC-B291-F1F4B2D3E8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290BA2-D3D1-45A1-A60C-9B9A84DD4BE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0AD452-34D9-4728-A066-164260A9EDC1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1. Modification of the pricing model (appealing to a broader consumer base and mitigating sunk cost from snowflake)</a:t>
          </a:r>
        </a:p>
      </dgm:t>
    </dgm:pt>
    <dgm:pt modelId="{64B418CD-3501-432F-BAB4-C8BB12F56DA5}" type="parTrans" cxnId="{040597CD-11CB-4414-9BAC-CBD1FF67B133}">
      <dgm:prSet/>
      <dgm:spPr/>
      <dgm:t>
        <a:bodyPr/>
        <a:lstStyle/>
        <a:p>
          <a:endParaRPr lang="en-US"/>
        </a:p>
      </dgm:t>
    </dgm:pt>
    <dgm:pt modelId="{BC779DA0-2875-4DA7-853C-2FF9D36A28AC}" type="sibTrans" cxnId="{040597CD-11CB-4414-9BAC-CBD1FF67B133}">
      <dgm:prSet/>
      <dgm:spPr/>
      <dgm:t>
        <a:bodyPr/>
        <a:lstStyle/>
        <a:p>
          <a:endParaRPr lang="en-US"/>
        </a:p>
      </dgm:t>
    </dgm:pt>
    <dgm:pt modelId="{B23F0520-FAA5-4B38-83C1-14EEADCBE789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dirty="0"/>
            <a:t>2. Developing data analysis features (convenience and dependency) </a:t>
          </a:r>
        </a:p>
      </dgm:t>
    </dgm:pt>
    <dgm:pt modelId="{C5627256-FE88-4C90-A268-C94C8D4C4D0D}" type="parTrans" cxnId="{3E5AE747-1C4C-4B4A-9C3D-33713EA55206}">
      <dgm:prSet/>
      <dgm:spPr/>
      <dgm:t>
        <a:bodyPr/>
        <a:lstStyle/>
        <a:p>
          <a:endParaRPr lang="en-US"/>
        </a:p>
      </dgm:t>
    </dgm:pt>
    <dgm:pt modelId="{BE76AA77-779B-441A-AE58-B7278EB6BBF3}" type="sibTrans" cxnId="{3E5AE747-1C4C-4B4A-9C3D-33713EA55206}">
      <dgm:prSet/>
      <dgm:spPr/>
      <dgm:t>
        <a:bodyPr/>
        <a:lstStyle/>
        <a:p>
          <a:endParaRPr lang="en-US"/>
        </a:p>
      </dgm:t>
    </dgm:pt>
    <dgm:pt modelId="{247107CC-4946-40B0-A9F0-7EE4C309D891}">
      <dgm:prSet phldrT="[Text]"/>
      <dgm:spPr/>
      <dgm:t>
        <a:bodyPr/>
        <a:lstStyle/>
        <a:p>
          <a:r>
            <a:rPr lang="en-US" dirty="0"/>
            <a:t>3. Further development on the API (outreach to students and Hackathons)</a:t>
          </a:r>
        </a:p>
      </dgm:t>
    </dgm:pt>
    <dgm:pt modelId="{631B01C8-D87E-49CF-A60A-6FEDCA334F8A}" type="parTrans" cxnId="{DEF4783D-FED3-49B9-97B9-60F5E34992BF}">
      <dgm:prSet/>
      <dgm:spPr/>
      <dgm:t>
        <a:bodyPr/>
        <a:lstStyle/>
        <a:p>
          <a:endParaRPr lang="en-US"/>
        </a:p>
      </dgm:t>
    </dgm:pt>
    <dgm:pt modelId="{ADF157E5-9604-47DA-B254-405614532027}" type="sibTrans" cxnId="{DEF4783D-FED3-49B9-97B9-60F5E34992BF}">
      <dgm:prSet/>
      <dgm:spPr/>
      <dgm:t>
        <a:bodyPr/>
        <a:lstStyle/>
        <a:p>
          <a:endParaRPr lang="en-US"/>
        </a:p>
      </dgm:t>
    </dgm:pt>
    <dgm:pt modelId="{D0DA531F-BEE4-4C72-95D3-E77ECCAE8D13}" type="pres">
      <dgm:prSet presAssocID="{67290BA2-D3D1-45A1-A60C-9B9A84DD4BEF}" presName="linear" presStyleCnt="0">
        <dgm:presLayoutVars>
          <dgm:dir/>
          <dgm:animLvl val="lvl"/>
          <dgm:resizeHandles val="exact"/>
        </dgm:presLayoutVars>
      </dgm:prSet>
      <dgm:spPr/>
    </dgm:pt>
    <dgm:pt modelId="{1D111E98-BB4B-4576-9A31-CA2B6242A099}" type="pres">
      <dgm:prSet presAssocID="{F20AD452-34D9-4728-A066-164260A9EDC1}" presName="parentLin" presStyleCnt="0"/>
      <dgm:spPr/>
    </dgm:pt>
    <dgm:pt modelId="{61033575-16B1-49C4-8493-D7AB77C18EA3}" type="pres">
      <dgm:prSet presAssocID="{F20AD452-34D9-4728-A066-164260A9EDC1}" presName="parentLeftMargin" presStyleLbl="node1" presStyleIdx="0" presStyleCnt="3"/>
      <dgm:spPr/>
    </dgm:pt>
    <dgm:pt modelId="{91E64798-55B7-4654-A649-553CACCFA9F6}" type="pres">
      <dgm:prSet presAssocID="{F20AD452-34D9-4728-A066-164260A9EDC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1F7879-C484-4396-9403-4895E5D4C190}" type="pres">
      <dgm:prSet presAssocID="{F20AD452-34D9-4728-A066-164260A9EDC1}" presName="negativeSpace" presStyleCnt="0"/>
      <dgm:spPr/>
    </dgm:pt>
    <dgm:pt modelId="{5505F966-99AB-44AC-815A-AB84BBB0CA18}" type="pres">
      <dgm:prSet presAssocID="{F20AD452-34D9-4728-A066-164260A9EDC1}" presName="childText" presStyleLbl="conFgAcc1" presStyleIdx="0" presStyleCnt="3">
        <dgm:presLayoutVars>
          <dgm:bulletEnabled val="1"/>
        </dgm:presLayoutVars>
      </dgm:prSet>
      <dgm:spPr/>
    </dgm:pt>
    <dgm:pt modelId="{34A338F9-B1B7-457E-9E3C-866B3193E267}" type="pres">
      <dgm:prSet presAssocID="{BC779DA0-2875-4DA7-853C-2FF9D36A28AC}" presName="spaceBetweenRectangles" presStyleCnt="0"/>
      <dgm:spPr/>
    </dgm:pt>
    <dgm:pt modelId="{0B3DFC00-9613-4AB6-A00F-5D7AE386B436}" type="pres">
      <dgm:prSet presAssocID="{B23F0520-FAA5-4B38-83C1-14EEADCBE789}" presName="parentLin" presStyleCnt="0"/>
      <dgm:spPr/>
    </dgm:pt>
    <dgm:pt modelId="{2FE6838B-AD70-48C5-AFC9-288FC281D771}" type="pres">
      <dgm:prSet presAssocID="{B23F0520-FAA5-4B38-83C1-14EEADCBE789}" presName="parentLeftMargin" presStyleLbl="node1" presStyleIdx="0" presStyleCnt="3"/>
      <dgm:spPr/>
    </dgm:pt>
    <dgm:pt modelId="{0E8C06BC-1AA1-462E-95EB-61EC3DF12FF2}" type="pres">
      <dgm:prSet presAssocID="{B23F0520-FAA5-4B38-83C1-14EEADCBE7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A90E341-4C10-4720-9BA4-1EA3CF125A5D}" type="pres">
      <dgm:prSet presAssocID="{B23F0520-FAA5-4B38-83C1-14EEADCBE789}" presName="negativeSpace" presStyleCnt="0"/>
      <dgm:spPr/>
    </dgm:pt>
    <dgm:pt modelId="{34AD3C53-294C-45E0-8379-A6026D353AA5}" type="pres">
      <dgm:prSet presAssocID="{B23F0520-FAA5-4B38-83C1-14EEADCBE789}" presName="childText" presStyleLbl="conFgAcc1" presStyleIdx="1" presStyleCnt="3">
        <dgm:presLayoutVars>
          <dgm:bulletEnabled val="1"/>
        </dgm:presLayoutVars>
      </dgm:prSet>
      <dgm:spPr/>
    </dgm:pt>
    <dgm:pt modelId="{9F137E77-6AD6-4704-BBAA-DFA7C45E479F}" type="pres">
      <dgm:prSet presAssocID="{BE76AA77-779B-441A-AE58-B7278EB6BBF3}" presName="spaceBetweenRectangles" presStyleCnt="0"/>
      <dgm:spPr/>
    </dgm:pt>
    <dgm:pt modelId="{EC5BEB93-6244-4609-A11F-156497DFBDC9}" type="pres">
      <dgm:prSet presAssocID="{247107CC-4946-40B0-A9F0-7EE4C309D891}" presName="parentLin" presStyleCnt="0"/>
      <dgm:spPr/>
    </dgm:pt>
    <dgm:pt modelId="{5543707F-81B2-47CB-96D6-EDB7066E24DE}" type="pres">
      <dgm:prSet presAssocID="{247107CC-4946-40B0-A9F0-7EE4C309D891}" presName="parentLeftMargin" presStyleLbl="node1" presStyleIdx="1" presStyleCnt="3"/>
      <dgm:spPr/>
    </dgm:pt>
    <dgm:pt modelId="{E235AA09-F92B-4E20-8980-5001DBB5CF20}" type="pres">
      <dgm:prSet presAssocID="{247107CC-4946-40B0-A9F0-7EE4C309D89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D8B5326-7B0D-44CE-9DB0-274C1A5359F7}" type="pres">
      <dgm:prSet presAssocID="{247107CC-4946-40B0-A9F0-7EE4C309D891}" presName="negativeSpace" presStyleCnt="0"/>
      <dgm:spPr/>
    </dgm:pt>
    <dgm:pt modelId="{3957CA2A-FDAD-4342-810B-57609FD301E2}" type="pres">
      <dgm:prSet presAssocID="{247107CC-4946-40B0-A9F0-7EE4C309D891}" presName="childText" presStyleLbl="conFgAcc1" presStyleIdx="2" presStyleCnt="3" custLinFactNeighborX="3505">
        <dgm:presLayoutVars>
          <dgm:bulletEnabled val="1"/>
        </dgm:presLayoutVars>
      </dgm:prSet>
      <dgm:spPr/>
    </dgm:pt>
  </dgm:ptLst>
  <dgm:cxnLst>
    <dgm:cxn modelId="{EC4A5A07-415C-40A1-B81D-91EE3A8C9E16}" type="presOf" srcId="{67290BA2-D3D1-45A1-A60C-9B9A84DD4BEF}" destId="{D0DA531F-BEE4-4C72-95D3-E77ECCAE8D13}" srcOrd="0" destOrd="0" presId="urn:microsoft.com/office/officeart/2005/8/layout/list1"/>
    <dgm:cxn modelId="{1F7E0510-62C5-4025-88D0-1D1C525A7AED}" type="presOf" srcId="{B23F0520-FAA5-4B38-83C1-14EEADCBE789}" destId="{2FE6838B-AD70-48C5-AFC9-288FC281D771}" srcOrd="0" destOrd="0" presId="urn:microsoft.com/office/officeart/2005/8/layout/list1"/>
    <dgm:cxn modelId="{3AED9210-1AD0-4659-9085-C401E1F7798B}" type="presOf" srcId="{F20AD452-34D9-4728-A066-164260A9EDC1}" destId="{61033575-16B1-49C4-8493-D7AB77C18EA3}" srcOrd="0" destOrd="0" presId="urn:microsoft.com/office/officeart/2005/8/layout/list1"/>
    <dgm:cxn modelId="{DEF4783D-FED3-49B9-97B9-60F5E34992BF}" srcId="{67290BA2-D3D1-45A1-A60C-9B9A84DD4BEF}" destId="{247107CC-4946-40B0-A9F0-7EE4C309D891}" srcOrd="2" destOrd="0" parTransId="{631B01C8-D87E-49CF-A60A-6FEDCA334F8A}" sibTransId="{ADF157E5-9604-47DA-B254-405614532027}"/>
    <dgm:cxn modelId="{3E5AE747-1C4C-4B4A-9C3D-33713EA55206}" srcId="{67290BA2-D3D1-45A1-A60C-9B9A84DD4BEF}" destId="{B23F0520-FAA5-4B38-83C1-14EEADCBE789}" srcOrd="1" destOrd="0" parTransId="{C5627256-FE88-4C90-A268-C94C8D4C4D0D}" sibTransId="{BE76AA77-779B-441A-AE58-B7278EB6BBF3}"/>
    <dgm:cxn modelId="{DA34F472-57F9-4875-97A1-A76011C4AC50}" type="presOf" srcId="{247107CC-4946-40B0-A9F0-7EE4C309D891}" destId="{5543707F-81B2-47CB-96D6-EDB7066E24DE}" srcOrd="0" destOrd="0" presId="urn:microsoft.com/office/officeart/2005/8/layout/list1"/>
    <dgm:cxn modelId="{906B3F78-369E-4221-9CCE-2235BE400677}" type="presOf" srcId="{B23F0520-FAA5-4B38-83C1-14EEADCBE789}" destId="{0E8C06BC-1AA1-462E-95EB-61EC3DF12FF2}" srcOrd="1" destOrd="0" presId="urn:microsoft.com/office/officeart/2005/8/layout/list1"/>
    <dgm:cxn modelId="{4A5DB69B-8A07-4B6F-98EA-E3E36A3B58FE}" type="presOf" srcId="{247107CC-4946-40B0-A9F0-7EE4C309D891}" destId="{E235AA09-F92B-4E20-8980-5001DBB5CF20}" srcOrd="1" destOrd="0" presId="urn:microsoft.com/office/officeart/2005/8/layout/list1"/>
    <dgm:cxn modelId="{040597CD-11CB-4414-9BAC-CBD1FF67B133}" srcId="{67290BA2-D3D1-45A1-A60C-9B9A84DD4BEF}" destId="{F20AD452-34D9-4728-A066-164260A9EDC1}" srcOrd="0" destOrd="0" parTransId="{64B418CD-3501-432F-BAB4-C8BB12F56DA5}" sibTransId="{BC779DA0-2875-4DA7-853C-2FF9D36A28AC}"/>
    <dgm:cxn modelId="{9A1108F5-2264-456A-B9B8-C1E77226432E}" type="presOf" srcId="{F20AD452-34D9-4728-A066-164260A9EDC1}" destId="{91E64798-55B7-4654-A649-553CACCFA9F6}" srcOrd="1" destOrd="0" presId="urn:microsoft.com/office/officeart/2005/8/layout/list1"/>
    <dgm:cxn modelId="{20C4C57C-E832-4E44-A6B4-58B1EA536364}" type="presParOf" srcId="{D0DA531F-BEE4-4C72-95D3-E77ECCAE8D13}" destId="{1D111E98-BB4B-4576-9A31-CA2B6242A099}" srcOrd="0" destOrd="0" presId="urn:microsoft.com/office/officeart/2005/8/layout/list1"/>
    <dgm:cxn modelId="{05084E49-072C-4260-BF0D-32F9814AE6D9}" type="presParOf" srcId="{1D111E98-BB4B-4576-9A31-CA2B6242A099}" destId="{61033575-16B1-49C4-8493-D7AB77C18EA3}" srcOrd="0" destOrd="0" presId="urn:microsoft.com/office/officeart/2005/8/layout/list1"/>
    <dgm:cxn modelId="{4C254F88-56ED-4947-9C2F-0146C426A87F}" type="presParOf" srcId="{1D111E98-BB4B-4576-9A31-CA2B6242A099}" destId="{91E64798-55B7-4654-A649-553CACCFA9F6}" srcOrd="1" destOrd="0" presId="urn:microsoft.com/office/officeart/2005/8/layout/list1"/>
    <dgm:cxn modelId="{295BFA03-96C2-46D6-BE33-849010CF82A6}" type="presParOf" srcId="{D0DA531F-BEE4-4C72-95D3-E77ECCAE8D13}" destId="{951F7879-C484-4396-9403-4895E5D4C190}" srcOrd="1" destOrd="0" presId="urn:microsoft.com/office/officeart/2005/8/layout/list1"/>
    <dgm:cxn modelId="{D81962B6-E9C7-4B03-ADA6-4081913C7B54}" type="presParOf" srcId="{D0DA531F-BEE4-4C72-95D3-E77ECCAE8D13}" destId="{5505F966-99AB-44AC-815A-AB84BBB0CA18}" srcOrd="2" destOrd="0" presId="urn:microsoft.com/office/officeart/2005/8/layout/list1"/>
    <dgm:cxn modelId="{1E56035B-ABF0-4046-B077-510D23EF0545}" type="presParOf" srcId="{D0DA531F-BEE4-4C72-95D3-E77ECCAE8D13}" destId="{34A338F9-B1B7-457E-9E3C-866B3193E267}" srcOrd="3" destOrd="0" presId="urn:microsoft.com/office/officeart/2005/8/layout/list1"/>
    <dgm:cxn modelId="{B89B5F26-32D3-4502-96AF-9FD103E025A4}" type="presParOf" srcId="{D0DA531F-BEE4-4C72-95D3-E77ECCAE8D13}" destId="{0B3DFC00-9613-4AB6-A00F-5D7AE386B436}" srcOrd="4" destOrd="0" presId="urn:microsoft.com/office/officeart/2005/8/layout/list1"/>
    <dgm:cxn modelId="{401654DA-4FEF-46D2-8E1E-6CF9A4BBB024}" type="presParOf" srcId="{0B3DFC00-9613-4AB6-A00F-5D7AE386B436}" destId="{2FE6838B-AD70-48C5-AFC9-288FC281D771}" srcOrd="0" destOrd="0" presId="urn:microsoft.com/office/officeart/2005/8/layout/list1"/>
    <dgm:cxn modelId="{2AD7E550-839C-431A-B103-08FC1C4AE097}" type="presParOf" srcId="{0B3DFC00-9613-4AB6-A00F-5D7AE386B436}" destId="{0E8C06BC-1AA1-462E-95EB-61EC3DF12FF2}" srcOrd="1" destOrd="0" presId="urn:microsoft.com/office/officeart/2005/8/layout/list1"/>
    <dgm:cxn modelId="{7AACB34C-FECB-4BC2-B333-C5E9B719A837}" type="presParOf" srcId="{D0DA531F-BEE4-4C72-95D3-E77ECCAE8D13}" destId="{2A90E341-4C10-4720-9BA4-1EA3CF125A5D}" srcOrd="5" destOrd="0" presId="urn:microsoft.com/office/officeart/2005/8/layout/list1"/>
    <dgm:cxn modelId="{2E2ACEAA-2DA9-4726-A5E4-7FD8F50C0DBB}" type="presParOf" srcId="{D0DA531F-BEE4-4C72-95D3-E77ECCAE8D13}" destId="{34AD3C53-294C-45E0-8379-A6026D353AA5}" srcOrd="6" destOrd="0" presId="urn:microsoft.com/office/officeart/2005/8/layout/list1"/>
    <dgm:cxn modelId="{398A533C-EFC4-4EC7-9E1C-60CB1ADAB3DA}" type="presParOf" srcId="{D0DA531F-BEE4-4C72-95D3-E77ECCAE8D13}" destId="{9F137E77-6AD6-4704-BBAA-DFA7C45E479F}" srcOrd="7" destOrd="0" presId="urn:microsoft.com/office/officeart/2005/8/layout/list1"/>
    <dgm:cxn modelId="{3B557988-30DE-4D1B-A366-FAEBE5422E8A}" type="presParOf" srcId="{D0DA531F-BEE4-4C72-95D3-E77ECCAE8D13}" destId="{EC5BEB93-6244-4609-A11F-156497DFBDC9}" srcOrd="8" destOrd="0" presId="urn:microsoft.com/office/officeart/2005/8/layout/list1"/>
    <dgm:cxn modelId="{C431F27C-7878-489E-8333-665C0A92B357}" type="presParOf" srcId="{EC5BEB93-6244-4609-A11F-156497DFBDC9}" destId="{5543707F-81B2-47CB-96D6-EDB7066E24DE}" srcOrd="0" destOrd="0" presId="urn:microsoft.com/office/officeart/2005/8/layout/list1"/>
    <dgm:cxn modelId="{3E43B32A-0141-4C9B-8329-B4C06A15E597}" type="presParOf" srcId="{EC5BEB93-6244-4609-A11F-156497DFBDC9}" destId="{E235AA09-F92B-4E20-8980-5001DBB5CF20}" srcOrd="1" destOrd="0" presId="urn:microsoft.com/office/officeart/2005/8/layout/list1"/>
    <dgm:cxn modelId="{A69DB65E-E11C-431C-999D-EA9A0768F90A}" type="presParOf" srcId="{D0DA531F-BEE4-4C72-95D3-E77ECCAE8D13}" destId="{0D8B5326-7B0D-44CE-9DB0-274C1A5359F7}" srcOrd="9" destOrd="0" presId="urn:microsoft.com/office/officeart/2005/8/layout/list1"/>
    <dgm:cxn modelId="{FD824703-86CE-4275-8480-D960A6EBBADE}" type="presParOf" srcId="{D0DA531F-BEE4-4C72-95D3-E77ECCAE8D13}" destId="{3957CA2A-FDAD-4342-810B-57609FD301E2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8A6117F-68D3-4BB4-9537-454C42ECACC3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27E052-ECBD-4EE5-B73D-F9B7BFE333D1}">
      <dgm:prSet/>
      <dgm:spPr/>
      <dgm:t>
        <a:bodyPr/>
        <a:lstStyle/>
        <a:p>
          <a:r>
            <a:rPr lang="en-US" dirty="0"/>
            <a:t>Dropbase will </a:t>
          </a:r>
          <a:r>
            <a:rPr lang="en-US" b="1" dirty="0"/>
            <a:t>stay with Snowflake</a:t>
          </a:r>
          <a:endParaRPr lang="en-US" dirty="0"/>
        </a:p>
      </dgm:t>
    </dgm:pt>
    <dgm:pt modelId="{FD04E793-1B3E-40C7-B989-87500F4D9D6B}" type="parTrans" cxnId="{99014C1D-F8F3-42A9-850B-AB1561512FED}">
      <dgm:prSet/>
      <dgm:spPr/>
      <dgm:t>
        <a:bodyPr/>
        <a:lstStyle/>
        <a:p>
          <a:endParaRPr lang="en-US"/>
        </a:p>
      </dgm:t>
    </dgm:pt>
    <dgm:pt modelId="{CC519A57-9B8A-42DD-99AA-8523DFE5B8B6}" type="sibTrans" cxnId="{99014C1D-F8F3-42A9-850B-AB1561512FED}">
      <dgm:prSet/>
      <dgm:spPr/>
      <dgm:t>
        <a:bodyPr/>
        <a:lstStyle/>
        <a:p>
          <a:endParaRPr lang="en-US"/>
        </a:p>
      </dgm:t>
    </dgm:pt>
    <dgm:pt modelId="{F5DD5035-3D8A-4A49-B8D9-A1F5D37DF302}">
      <dgm:prSet/>
      <dgm:spPr/>
      <dgm:t>
        <a:bodyPr/>
        <a:lstStyle/>
        <a:p>
          <a:r>
            <a:rPr lang="en-US"/>
            <a:t>Faster performance than Oracle, and increased scalability, stability, and cost-efficient compared to other competitors in the space </a:t>
          </a:r>
        </a:p>
      </dgm:t>
    </dgm:pt>
    <dgm:pt modelId="{E02CEDAA-1937-4BDA-ADAB-9C4481806FD6}" type="parTrans" cxnId="{096C7BB8-5705-4F72-9359-B43BA06FCBCE}">
      <dgm:prSet/>
      <dgm:spPr/>
      <dgm:t>
        <a:bodyPr/>
        <a:lstStyle/>
        <a:p>
          <a:endParaRPr lang="en-US"/>
        </a:p>
      </dgm:t>
    </dgm:pt>
    <dgm:pt modelId="{E1F0C443-1669-48D0-8ED7-F25DC33743BE}" type="sibTrans" cxnId="{096C7BB8-5705-4F72-9359-B43BA06FCBCE}">
      <dgm:prSet/>
      <dgm:spPr/>
      <dgm:t>
        <a:bodyPr/>
        <a:lstStyle/>
        <a:p>
          <a:endParaRPr lang="en-US"/>
        </a:p>
      </dgm:t>
    </dgm:pt>
    <dgm:pt modelId="{B932D1AA-DB16-4C3F-B1B3-82FEFDCA0868}">
      <dgm:prSet/>
      <dgm:spPr/>
      <dgm:t>
        <a:bodyPr/>
        <a:lstStyle/>
        <a:p>
          <a:r>
            <a:rPr lang="en-US" dirty="0"/>
            <a:t>Dropbase credit system will dissuade computations of less than 60 compute seconds</a:t>
          </a:r>
        </a:p>
      </dgm:t>
    </dgm:pt>
    <dgm:pt modelId="{77803B16-8675-4CAE-BE3B-5E954BA9399D}" type="parTrans" cxnId="{E026C4F6-BEA0-4052-BA7B-64B935EF1937}">
      <dgm:prSet/>
      <dgm:spPr/>
      <dgm:t>
        <a:bodyPr/>
        <a:lstStyle/>
        <a:p>
          <a:endParaRPr lang="en-US"/>
        </a:p>
      </dgm:t>
    </dgm:pt>
    <dgm:pt modelId="{9CB011C8-7C47-4DA7-9DF6-B9577AFE85F5}" type="sibTrans" cxnId="{E026C4F6-BEA0-4052-BA7B-64B935EF1937}">
      <dgm:prSet/>
      <dgm:spPr/>
      <dgm:t>
        <a:bodyPr/>
        <a:lstStyle/>
        <a:p>
          <a:endParaRPr lang="en-US"/>
        </a:p>
      </dgm:t>
    </dgm:pt>
    <dgm:pt modelId="{7F317BFD-CE66-423E-925D-53FDA8627D24}">
      <dgm:prSet/>
      <dgm:spPr/>
      <dgm:t>
        <a:bodyPr/>
        <a:lstStyle/>
        <a:p>
          <a:r>
            <a:rPr lang="en-US"/>
            <a:t>Computations over 60 seconds are recorded into a "compute bank"</a:t>
          </a:r>
        </a:p>
      </dgm:t>
    </dgm:pt>
    <dgm:pt modelId="{30CBD284-0033-4536-930C-D95A7BF89AC1}" type="parTrans" cxnId="{BD69A045-8FDE-4134-B36D-036C03DECEC8}">
      <dgm:prSet/>
      <dgm:spPr/>
      <dgm:t>
        <a:bodyPr/>
        <a:lstStyle/>
        <a:p>
          <a:endParaRPr lang="en-US"/>
        </a:p>
      </dgm:t>
    </dgm:pt>
    <dgm:pt modelId="{36381C42-46A6-46A0-BAC5-FF3D65D76D3A}" type="sibTrans" cxnId="{BD69A045-8FDE-4134-B36D-036C03DECEC8}">
      <dgm:prSet/>
      <dgm:spPr/>
      <dgm:t>
        <a:bodyPr/>
        <a:lstStyle/>
        <a:p>
          <a:endParaRPr lang="en-US"/>
        </a:p>
      </dgm:t>
    </dgm:pt>
    <dgm:pt modelId="{1FC2DBFD-2620-4F07-AF05-F9DBD2062801}">
      <dgm:prSet/>
      <dgm:spPr/>
      <dgm:t>
        <a:bodyPr/>
        <a:lstStyle/>
        <a:p>
          <a:r>
            <a:rPr lang="en-US"/>
            <a:t>After 1000 compute seconds are accumulated, a </a:t>
          </a:r>
          <a:r>
            <a:rPr lang="en-US">
              <a:latin typeface="Tw Cen MT" panose="020B0602020104020603"/>
            </a:rPr>
            <a:t>voucher</a:t>
          </a:r>
          <a:r>
            <a:rPr lang="en-US"/>
            <a:t> will be awarded to the consumer.</a:t>
          </a:r>
        </a:p>
      </dgm:t>
    </dgm:pt>
    <dgm:pt modelId="{3EA19815-387B-41F6-B46E-A935E6E778FB}" type="parTrans" cxnId="{A755C2C9-40B6-4366-8125-97E374EAE275}">
      <dgm:prSet/>
      <dgm:spPr/>
      <dgm:t>
        <a:bodyPr/>
        <a:lstStyle/>
        <a:p>
          <a:endParaRPr lang="en-US"/>
        </a:p>
      </dgm:t>
    </dgm:pt>
    <dgm:pt modelId="{A1BE13F8-0FC4-4476-BAFD-924A7A71BD1B}" type="sibTrans" cxnId="{A755C2C9-40B6-4366-8125-97E374EAE275}">
      <dgm:prSet/>
      <dgm:spPr/>
      <dgm:t>
        <a:bodyPr/>
        <a:lstStyle/>
        <a:p>
          <a:endParaRPr lang="en-US"/>
        </a:p>
      </dgm:t>
    </dgm:pt>
    <dgm:pt modelId="{14E53DF7-B78C-0046-BBAF-E1D777C21984}" type="pres">
      <dgm:prSet presAssocID="{E8A6117F-68D3-4BB4-9537-454C42ECACC3}" presName="linear" presStyleCnt="0">
        <dgm:presLayoutVars>
          <dgm:dir/>
          <dgm:animLvl val="lvl"/>
          <dgm:resizeHandles val="exact"/>
        </dgm:presLayoutVars>
      </dgm:prSet>
      <dgm:spPr/>
    </dgm:pt>
    <dgm:pt modelId="{D983FBA8-99C2-2B47-A9D3-C927F761274F}" type="pres">
      <dgm:prSet presAssocID="{5127E052-ECBD-4EE5-B73D-F9B7BFE333D1}" presName="parentLin" presStyleCnt="0"/>
      <dgm:spPr/>
    </dgm:pt>
    <dgm:pt modelId="{C68EDB30-E465-6E4C-A848-D8FAC05ECC75}" type="pres">
      <dgm:prSet presAssocID="{5127E052-ECBD-4EE5-B73D-F9B7BFE333D1}" presName="parentLeftMargin" presStyleLbl="node1" presStyleIdx="0" presStyleCnt="2"/>
      <dgm:spPr/>
    </dgm:pt>
    <dgm:pt modelId="{5F190B91-9DFF-2A4E-9EFD-A2EE1117BFE9}" type="pres">
      <dgm:prSet presAssocID="{5127E052-ECBD-4EE5-B73D-F9B7BFE333D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1776C23-4B3C-C84A-9C27-ED60A8CFA1DF}" type="pres">
      <dgm:prSet presAssocID="{5127E052-ECBD-4EE5-B73D-F9B7BFE333D1}" presName="negativeSpace" presStyleCnt="0"/>
      <dgm:spPr/>
    </dgm:pt>
    <dgm:pt modelId="{375FCE9C-585D-8644-AF0E-743723D3ED10}" type="pres">
      <dgm:prSet presAssocID="{5127E052-ECBD-4EE5-B73D-F9B7BFE333D1}" presName="childText" presStyleLbl="conFgAcc1" presStyleIdx="0" presStyleCnt="2">
        <dgm:presLayoutVars>
          <dgm:bulletEnabled val="1"/>
        </dgm:presLayoutVars>
      </dgm:prSet>
      <dgm:spPr/>
    </dgm:pt>
    <dgm:pt modelId="{8D2AEFF5-12F3-7F46-B512-35D8DC360449}" type="pres">
      <dgm:prSet presAssocID="{CC519A57-9B8A-42DD-99AA-8523DFE5B8B6}" presName="spaceBetweenRectangles" presStyleCnt="0"/>
      <dgm:spPr/>
    </dgm:pt>
    <dgm:pt modelId="{57EA2B8B-F82D-9F45-B8B1-70B367DE4C06}" type="pres">
      <dgm:prSet presAssocID="{B932D1AA-DB16-4C3F-B1B3-82FEFDCA0868}" presName="parentLin" presStyleCnt="0"/>
      <dgm:spPr/>
    </dgm:pt>
    <dgm:pt modelId="{E01CB13F-7813-FC4F-BAC8-7B49DA449A8A}" type="pres">
      <dgm:prSet presAssocID="{B932D1AA-DB16-4C3F-B1B3-82FEFDCA0868}" presName="parentLeftMargin" presStyleLbl="node1" presStyleIdx="0" presStyleCnt="2"/>
      <dgm:spPr/>
    </dgm:pt>
    <dgm:pt modelId="{4A3AA813-CD24-E545-9F15-A2C3DE53EDA5}" type="pres">
      <dgm:prSet presAssocID="{B932D1AA-DB16-4C3F-B1B3-82FEFDCA08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DE43E0D-5A97-2F47-B7D0-A2DBA85E2D7E}" type="pres">
      <dgm:prSet presAssocID="{B932D1AA-DB16-4C3F-B1B3-82FEFDCA0868}" presName="negativeSpace" presStyleCnt="0"/>
      <dgm:spPr/>
    </dgm:pt>
    <dgm:pt modelId="{DAD3DF1C-D85E-8A45-ABFE-58B52C5DBE8D}" type="pres">
      <dgm:prSet presAssocID="{B932D1AA-DB16-4C3F-B1B3-82FEFDCA086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9014C1D-F8F3-42A9-850B-AB1561512FED}" srcId="{E8A6117F-68D3-4BB4-9537-454C42ECACC3}" destId="{5127E052-ECBD-4EE5-B73D-F9B7BFE333D1}" srcOrd="0" destOrd="0" parTransId="{FD04E793-1B3E-40C7-B989-87500F4D9D6B}" sibTransId="{CC519A57-9B8A-42DD-99AA-8523DFE5B8B6}"/>
    <dgm:cxn modelId="{8A170926-996D-4973-ABC0-A224B40AC06A}" type="presOf" srcId="{5127E052-ECBD-4EE5-B73D-F9B7BFE333D1}" destId="{C68EDB30-E465-6E4C-A848-D8FAC05ECC75}" srcOrd="0" destOrd="0" presId="urn:microsoft.com/office/officeart/2005/8/layout/list1"/>
    <dgm:cxn modelId="{0A87AA31-60B4-4DBA-90A5-23448256E5C6}" type="presOf" srcId="{E8A6117F-68D3-4BB4-9537-454C42ECACC3}" destId="{14E53DF7-B78C-0046-BBAF-E1D777C21984}" srcOrd="0" destOrd="0" presId="urn:microsoft.com/office/officeart/2005/8/layout/list1"/>
    <dgm:cxn modelId="{BD69A045-8FDE-4134-B36D-036C03DECEC8}" srcId="{B932D1AA-DB16-4C3F-B1B3-82FEFDCA0868}" destId="{7F317BFD-CE66-423E-925D-53FDA8627D24}" srcOrd="0" destOrd="0" parTransId="{30CBD284-0033-4536-930C-D95A7BF89AC1}" sibTransId="{36381C42-46A6-46A0-BAC5-FF3D65D76D3A}"/>
    <dgm:cxn modelId="{33D3BE4E-6ABE-4A68-97AA-BD62B888A836}" type="presOf" srcId="{1FC2DBFD-2620-4F07-AF05-F9DBD2062801}" destId="{DAD3DF1C-D85E-8A45-ABFE-58B52C5DBE8D}" srcOrd="0" destOrd="1" presId="urn:microsoft.com/office/officeart/2005/8/layout/list1"/>
    <dgm:cxn modelId="{A6B1567F-512F-4F82-8E75-D272109FCE33}" type="presOf" srcId="{B932D1AA-DB16-4C3F-B1B3-82FEFDCA0868}" destId="{4A3AA813-CD24-E545-9F15-A2C3DE53EDA5}" srcOrd="1" destOrd="0" presId="urn:microsoft.com/office/officeart/2005/8/layout/list1"/>
    <dgm:cxn modelId="{096C7BB8-5705-4F72-9359-B43BA06FCBCE}" srcId="{5127E052-ECBD-4EE5-B73D-F9B7BFE333D1}" destId="{F5DD5035-3D8A-4A49-B8D9-A1F5D37DF302}" srcOrd="0" destOrd="0" parTransId="{E02CEDAA-1937-4BDA-ADAB-9C4481806FD6}" sibTransId="{E1F0C443-1669-48D0-8ED7-F25DC33743BE}"/>
    <dgm:cxn modelId="{130ADCBF-6983-4956-9960-AD6F0DE997C4}" type="presOf" srcId="{5127E052-ECBD-4EE5-B73D-F9B7BFE333D1}" destId="{5F190B91-9DFF-2A4E-9EFD-A2EE1117BFE9}" srcOrd="1" destOrd="0" presId="urn:microsoft.com/office/officeart/2005/8/layout/list1"/>
    <dgm:cxn modelId="{A755C2C9-40B6-4366-8125-97E374EAE275}" srcId="{B932D1AA-DB16-4C3F-B1B3-82FEFDCA0868}" destId="{1FC2DBFD-2620-4F07-AF05-F9DBD2062801}" srcOrd="1" destOrd="0" parTransId="{3EA19815-387B-41F6-B46E-A935E6E778FB}" sibTransId="{A1BE13F8-0FC4-4476-BAFD-924A7A71BD1B}"/>
    <dgm:cxn modelId="{F37733D1-DA89-4880-8232-5F99DD89A0A4}" type="presOf" srcId="{F5DD5035-3D8A-4A49-B8D9-A1F5D37DF302}" destId="{375FCE9C-585D-8644-AF0E-743723D3ED10}" srcOrd="0" destOrd="0" presId="urn:microsoft.com/office/officeart/2005/8/layout/list1"/>
    <dgm:cxn modelId="{28BA57D6-8B3F-4832-9D47-F01627CE0A35}" type="presOf" srcId="{B932D1AA-DB16-4C3F-B1B3-82FEFDCA0868}" destId="{E01CB13F-7813-FC4F-BAC8-7B49DA449A8A}" srcOrd="0" destOrd="0" presId="urn:microsoft.com/office/officeart/2005/8/layout/list1"/>
    <dgm:cxn modelId="{69170DE8-6EB4-423A-9EAA-E5E23498769F}" type="presOf" srcId="{7F317BFD-CE66-423E-925D-53FDA8627D24}" destId="{DAD3DF1C-D85E-8A45-ABFE-58B52C5DBE8D}" srcOrd="0" destOrd="0" presId="urn:microsoft.com/office/officeart/2005/8/layout/list1"/>
    <dgm:cxn modelId="{E026C4F6-BEA0-4052-BA7B-64B935EF1937}" srcId="{E8A6117F-68D3-4BB4-9537-454C42ECACC3}" destId="{B932D1AA-DB16-4C3F-B1B3-82FEFDCA0868}" srcOrd="1" destOrd="0" parTransId="{77803B16-8675-4CAE-BE3B-5E954BA9399D}" sibTransId="{9CB011C8-7C47-4DA7-9DF6-B9577AFE85F5}"/>
    <dgm:cxn modelId="{7A2B3E13-0BAB-4F29-A353-4116F62C6A4B}" type="presParOf" srcId="{14E53DF7-B78C-0046-BBAF-E1D777C21984}" destId="{D983FBA8-99C2-2B47-A9D3-C927F761274F}" srcOrd="0" destOrd="0" presId="urn:microsoft.com/office/officeart/2005/8/layout/list1"/>
    <dgm:cxn modelId="{19ED1677-0A49-44EB-B256-FC55EC95F614}" type="presParOf" srcId="{D983FBA8-99C2-2B47-A9D3-C927F761274F}" destId="{C68EDB30-E465-6E4C-A848-D8FAC05ECC75}" srcOrd="0" destOrd="0" presId="urn:microsoft.com/office/officeart/2005/8/layout/list1"/>
    <dgm:cxn modelId="{B5935002-850C-4CD2-A746-39E00C35D832}" type="presParOf" srcId="{D983FBA8-99C2-2B47-A9D3-C927F761274F}" destId="{5F190B91-9DFF-2A4E-9EFD-A2EE1117BFE9}" srcOrd="1" destOrd="0" presId="urn:microsoft.com/office/officeart/2005/8/layout/list1"/>
    <dgm:cxn modelId="{79B25C94-7D46-4473-AF53-ABB8C43E0906}" type="presParOf" srcId="{14E53DF7-B78C-0046-BBAF-E1D777C21984}" destId="{61776C23-4B3C-C84A-9C27-ED60A8CFA1DF}" srcOrd="1" destOrd="0" presId="urn:microsoft.com/office/officeart/2005/8/layout/list1"/>
    <dgm:cxn modelId="{A1EA4C92-E459-474E-88EB-9B256FE53DEE}" type="presParOf" srcId="{14E53DF7-B78C-0046-BBAF-E1D777C21984}" destId="{375FCE9C-585D-8644-AF0E-743723D3ED10}" srcOrd="2" destOrd="0" presId="urn:microsoft.com/office/officeart/2005/8/layout/list1"/>
    <dgm:cxn modelId="{432305A6-92AF-4333-9189-9C2DC29C3D0D}" type="presParOf" srcId="{14E53DF7-B78C-0046-BBAF-E1D777C21984}" destId="{8D2AEFF5-12F3-7F46-B512-35D8DC360449}" srcOrd="3" destOrd="0" presId="urn:microsoft.com/office/officeart/2005/8/layout/list1"/>
    <dgm:cxn modelId="{B3175EEC-C486-418E-A324-55BF197A7E36}" type="presParOf" srcId="{14E53DF7-B78C-0046-BBAF-E1D777C21984}" destId="{57EA2B8B-F82D-9F45-B8B1-70B367DE4C06}" srcOrd="4" destOrd="0" presId="urn:microsoft.com/office/officeart/2005/8/layout/list1"/>
    <dgm:cxn modelId="{DAB64CC8-B536-4AF0-9951-16D00AB51B9E}" type="presParOf" srcId="{57EA2B8B-F82D-9F45-B8B1-70B367DE4C06}" destId="{E01CB13F-7813-FC4F-BAC8-7B49DA449A8A}" srcOrd="0" destOrd="0" presId="urn:microsoft.com/office/officeart/2005/8/layout/list1"/>
    <dgm:cxn modelId="{F09C9E2B-0791-453D-8656-1F541E864B90}" type="presParOf" srcId="{57EA2B8B-F82D-9F45-B8B1-70B367DE4C06}" destId="{4A3AA813-CD24-E545-9F15-A2C3DE53EDA5}" srcOrd="1" destOrd="0" presId="urn:microsoft.com/office/officeart/2005/8/layout/list1"/>
    <dgm:cxn modelId="{662BDEE8-90EF-49D6-9014-3A028DB4704A}" type="presParOf" srcId="{14E53DF7-B78C-0046-BBAF-E1D777C21984}" destId="{3DE43E0D-5A97-2F47-B7D0-A2DBA85E2D7E}" srcOrd="5" destOrd="0" presId="urn:microsoft.com/office/officeart/2005/8/layout/list1"/>
    <dgm:cxn modelId="{DB988161-C827-42EC-9B6D-19B74AB2541F}" type="presParOf" srcId="{14E53DF7-B78C-0046-BBAF-E1D777C21984}" destId="{DAD3DF1C-D85E-8A45-ABFE-58B52C5DBE8D}" srcOrd="6" destOrd="0" presId="urn:microsoft.com/office/officeart/2005/8/layout/lis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CCCF8E-5353-469A-8F07-0F3B556A0D1C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3CC1062-A641-4669-B9A2-7718C2C28A99}">
      <dgm:prSet/>
      <dgm:spPr/>
      <dgm:t>
        <a:bodyPr/>
        <a:lstStyle/>
        <a:p>
          <a:r>
            <a:rPr lang="en-US"/>
            <a:t>Mitigates the cost of snowflake</a:t>
          </a:r>
        </a:p>
      </dgm:t>
    </dgm:pt>
    <dgm:pt modelId="{3AF01F0B-CB01-44CB-975A-FECA7E9A6A84}" type="parTrans" cxnId="{E13F036A-F7BB-4F5C-8593-A2DDA15025F5}">
      <dgm:prSet/>
      <dgm:spPr/>
      <dgm:t>
        <a:bodyPr/>
        <a:lstStyle/>
        <a:p>
          <a:endParaRPr lang="en-US"/>
        </a:p>
      </dgm:t>
    </dgm:pt>
    <dgm:pt modelId="{7F7BF2D3-12C4-4FB8-AC95-283117BCE745}" type="sibTrans" cxnId="{E13F036A-F7BB-4F5C-8593-A2DDA15025F5}">
      <dgm:prSet/>
      <dgm:spPr/>
      <dgm:t>
        <a:bodyPr/>
        <a:lstStyle/>
        <a:p>
          <a:endParaRPr lang="en-US"/>
        </a:p>
      </dgm:t>
    </dgm:pt>
    <dgm:pt modelId="{408E516C-7C57-4736-B118-3EBF99BCF46F}">
      <dgm:prSet/>
      <dgm:spPr/>
      <dgm:t>
        <a:bodyPr/>
        <a:lstStyle/>
        <a:p>
          <a:r>
            <a:rPr lang="en-US"/>
            <a:t>Reduces sunk cost of Snowflake's pricing model</a:t>
          </a:r>
        </a:p>
      </dgm:t>
    </dgm:pt>
    <dgm:pt modelId="{73151426-2B39-45A5-AD8D-380D7E55C003}" type="parTrans" cxnId="{839C7FB5-205C-4C90-B3D5-54BA93CA268C}">
      <dgm:prSet/>
      <dgm:spPr/>
      <dgm:t>
        <a:bodyPr/>
        <a:lstStyle/>
        <a:p>
          <a:endParaRPr lang="en-US"/>
        </a:p>
      </dgm:t>
    </dgm:pt>
    <dgm:pt modelId="{99308E2A-2D9A-433C-9E07-147193A9924B}" type="sibTrans" cxnId="{839C7FB5-205C-4C90-B3D5-54BA93CA268C}">
      <dgm:prSet/>
      <dgm:spPr/>
      <dgm:t>
        <a:bodyPr/>
        <a:lstStyle/>
        <a:p>
          <a:endParaRPr lang="en-US"/>
        </a:p>
      </dgm:t>
    </dgm:pt>
    <dgm:pt modelId="{AE1C1373-765E-46D5-95CA-C64C80270975}">
      <dgm:prSet/>
      <dgm:spPr/>
      <dgm:t>
        <a:bodyPr/>
        <a:lstStyle/>
        <a:p>
          <a:r>
            <a:rPr lang="en-US"/>
            <a:t>Even though Dropbase will spend money, this pricing model and reward system encourages users to use Dropbase more often, which will offset the cost of awarding credits</a:t>
          </a:r>
        </a:p>
      </dgm:t>
    </dgm:pt>
    <dgm:pt modelId="{48CA1459-707F-4D1E-9B08-F31D3E8D01F5}" type="parTrans" cxnId="{949BD261-C369-4298-825C-B4E26083F99C}">
      <dgm:prSet/>
      <dgm:spPr/>
      <dgm:t>
        <a:bodyPr/>
        <a:lstStyle/>
        <a:p>
          <a:endParaRPr lang="en-US"/>
        </a:p>
      </dgm:t>
    </dgm:pt>
    <dgm:pt modelId="{6A27A2E6-2856-451C-9652-706CFE0473E9}" type="sibTrans" cxnId="{949BD261-C369-4298-825C-B4E26083F99C}">
      <dgm:prSet/>
      <dgm:spPr/>
      <dgm:t>
        <a:bodyPr/>
        <a:lstStyle/>
        <a:p>
          <a:endParaRPr lang="en-US"/>
        </a:p>
      </dgm:t>
    </dgm:pt>
    <dgm:pt modelId="{1FE7613F-C143-4DE3-A7E7-5321BBA77F22}">
      <dgm:prSet/>
      <dgm:spPr/>
      <dgm:t>
        <a:bodyPr/>
        <a:lstStyle/>
        <a:p>
          <a:r>
            <a:rPr lang="en-US"/>
            <a:t>Helps retain customers</a:t>
          </a:r>
        </a:p>
      </dgm:t>
    </dgm:pt>
    <dgm:pt modelId="{082C5404-0EF8-41D9-A5E0-A6B4E54F7B12}" type="parTrans" cxnId="{C02F93F6-B4BB-4ED5-B11C-355977882240}">
      <dgm:prSet/>
      <dgm:spPr/>
      <dgm:t>
        <a:bodyPr/>
        <a:lstStyle/>
        <a:p>
          <a:endParaRPr lang="en-US"/>
        </a:p>
      </dgm:t>
    </dgm:pt>
    <dgm:pt modelId="{CCBFC845-C221-41E9-B67E-66934737EA63}" type="sibTrans" cxnId="{C02F93F6-B4BB-4ED5-B11C-355977882240}">
      <dgm:prSet/>
      <dgm:spPr/>
      <dgm:t>
        <a:bodyPr/>
        <a:lstStyle/>
        <a:p>
          <a:endParaRPr lang="en-US"/>
        </a:p>
      </dgm:t>
    </dgm:pt>
    <dgm:pt modelId="{D656E71E-C45C-4C29-ABC4-BB230266573A}">
      <dgm:prSet/>
      <dgm:spPr/>
      <dgm:t>
        <a:bodyPr/>
        <a:lstStyle/>
        <a:p>
          <a:r>
            <a:rPr lang="en-US"/>
            <a:t>Uniqueness of promotion is distinct from competitors. Nowhere else do users get discounted for using the product more.</a:t>
          </a:r>
        </a:p>
      </dgm:t>
    </dgm:pt>
    <dgm:pt modelId="{C310536D-618A-4CE0-A8F6-443A75B834ED}" type="parTrans" cxnId="{D1A86587-A0BD-4AF0-A816-F58D66CAD657}">
      <dgm:prSet/>
      <dgm:spPr/>
      <dgm:t>
        <a:bodyPr/>
        <a:lstStyle/>
        <a:p>
          <a:endParaRPr lang="en-US"/>
        </a:p>
      </dgm:t>
    </dgm:pt>
    <dgm:pt modelId="{5C90B467-A14B-486A-A7ED-8406FD2BCBE8}" type="sibTrans" cxnId="{D1A86587-A0BD-4AF0-A816-F58D66CAD657}">
      <dgm:prSet/>
      <dgm:spPr/>
      <dgm:t>
        <a:bodyPr/>
        <a:lstStyle/>
        <a:p>
          <a:endParaRPr lang="en-US"/>
        </a:p>
      </dgm:t>
    </dgm:pt>
    <dgm:pt modelId="{0E52B2C6-D3E7-4C40-B9DF-85CC4EA12FDC}" type="pres">
      <dgm:prSet presAssocID="{2ACCCF8E-5353-469A-8F07-0F3B556A0D1C}" presName="linear" presStyleCnt="0">
        <dgm:presLayoutVars>
          <dgm:dir/>
          <dgm:animLvl val="lvl"/>
          <dgm:resizeHandles val="exact"/>
        </dgm:presLayoutVars>
      </dgm:prSet>
      <dgm:spPr/>
    </dgm:pt>
    <dgm:pt modelId="{EA92B9C0-5960-4EE1-8848-5CD0E1A6D777}" type="pres">
      <dgm:prSet presAssocID="{A3CC1062-A641-4669-B9A2-7718C2C28A99}" presName="parentLin" presStyleCnt="0"/>
      <dgm:spPr/>
    </dgm:pt>
    <dgm:pt modelId="{F6B6BA95-FCDC-4795-90DF-3B928AB343E2}" type="pres">
      <dgm:prSet presAssocID="{A3CC1062-A641-4669-B9A2-7718C2C28A99}" presName="parentLeftMargin" presStyleLbl="node1" presStyleIdx="0" presStyleCnt="2"/>
      <dgm:spPr/>
    </dgm:pt>
    <dgm:pt modelId="{B792961F-D522-4F4D-9F12-9E8979585939}" type="pres">
      <dgm:prSet presAssocID="{A3CC1062-A641-4669-B9A2-7718C2C28A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EB920B-CDB7-4C6D-A554-4C24A8D05040}" type="pres">
      <dgm:prSet presAssocID="{A3CC1062-A641-4669-B9A2-7718C2C28A99}" presName="negativeSpace" presStyleCnt="0"/>
      <dgm:spPr/>
    </dgm:pt>
    <dgm:pt modelId="{C64C4566-2CF1-49EB-90AF-8E3916C1F494}" type="pres">
      <dgm:prSet presAssocID="{A3CC1062-A641-4669-B9A2-7718C2C28A99}" presName="childText" presStyleLbl="conFgAcc1" presStyleIdx="0" presStyleCnt="2">
        <dgm:presLayoutVars>
          <dgm:bulletEnabled val="1"/>
        </dgm:presLayoutVars>
      </dgm:prSet>
      <dgm:spPr/>
    </dgm:pt>
    <dgm:pt modelId="{DA7FD88D-6DFB-49B4-84BE-CEDC0046A84C}" type="pres">
      <dgm:prSet presAssocID="{7F7BF2D3-12C4-4FB8-AC95-283117BCE745}" presName="spaceBetweenRectangles" presStyleCnt="0"/>
      <dgm:spPr/>
    </dgm:pt>
    <dgm:pt modelId="{5D4984A4-3577-47E7-B61E-880BE4048757}" type="pres">
      <dgm:prSet presAssocID="{1FE7613F-C143-4DE3-A7E7-5321BBA77F22}" presName="parentLin" presStyleCnt="0"/>
      <dgm:spPr/>
    </dgm:pt>
    <dgm:pt modelId="{F5395F4F-38BD-42B5-8CCD-080E400DEC6E}" type="pres">
      <dgm:prSet presAssocID="{1FE7613F-C143-4DE3-A7E7-5321BBA77F22}" presName="parentLeftMargin" presStyleLbl="node1" presStyleIdx="0" presStyleCnt="2"/>
      <dgm:spPr/>
    </dgm:pt>
    <dgm:pt modelId="{1BACA062-565F-4C06-9C1D-BBD1BC5B7B0B}" type="pres">
      <dgm:prSet presAssocID="{1FE7613F-C143-4DE3-A7E7-5321BBA77F2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5BBECA-3386-4B62-A414-D163D361750B}" type="pres">
      <dgm:prSet presAssocID="{1FE7613F-C143-4DE3-A7E7-5321BBA77F22}" presName="negativeSpace" presStyleCnt="0"/>
      <dgm:spPr/>
    </dgm:pt>
    <dgm:pt modelId="{81D5EFFF-A664-47F5-8C81-84D724133F4F}" type="pres">
      <dgm:prSet presAssocID="{1FE7613F-C143-4DE3-A7E7-5321BBA77F2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5C3D33-325E-4B70-8E65-457E958F3050}" type="presOf" srcId="{408E516C-7C57-4736-B118-3EBF99BCF46F}" destId="{C64C4566-2CF1-49EB-90AF-8E3916C1F494}" srcOrd="0" destOrd="0" presId="urn:microsoft.com/office/officeart/2005/8/layout/list1"/>
    <dgm:cxn modelId="{949BD261-C369-4298-825C-B4E26083F99C}" srcId="{A3CC1062-A641-4669-B9A2-7718C2C28A99}" destId="{AE1C1373-765E-46D5-95CA-C64C80270975}" srcOrd="1" destOrd="0" parTransId="{48CA1459-707F-4D1E-9B08-F31D3E8D01F5}" sibTransId="{6A27A2E6-2856-451C-9652-706CFE0473E9}"/>
    <dgm:cxn modelId="{E13F036A-F7BB-4F5C-8593-A2DDA15025F5}" srcId="{2ACCCF8E-5353-469A-8F07-0F3B556A0D1C}" destId="{A3CC1062-A641-4669-B9A2-7718C2C28A99}" srcOrd="0" destOrd="0" parTransId="{3AF01F0B-CB01-44CB-975A-FECA7E9A6A84}" sibTransId="{7F7BF2D3-12C4-4FB8-AC95-283117BCE745}"/>
    <dgm:cxn modelId="{6B8A096C-86C9-4667-9A43-76FFF7CA42C3}" type="presOf" srcId="{A3CC1062-A641-4669-B9A2-7718C2C28A99}" destId="{B792961F-D522-4F4D-9F12-9E8979585939}" srcOrd="1" destOrd="0" presId="urn:microsoft.com/office/officeart/2005/8/layout/list1"/>
    <dgm:cxn modelId="{6DBB5C72-55C8-48E1-A70B-7A7467978882}" type="presOf" srcId="{2ACCCF8E-5353-469A-8F07-0F3B556A0D1C}" destId="{0E52B2C6-D3E7-4C40-B9DF-85CC4EA12FDC}" srcOrd="0" destOrd="0" presId="urn:microsoft.com/office/officeart/2005/8/layout/list1"/>
    <dgm:cxn modelId="{D1A86587-A0BD-4AF0-A816-F58D66CAD657}" srcId="{1FE7613F-C143-4DE3-A7E7-5321BBA77F22}" destId="{D656E71E-C45C-4C29-ABC4-BB230266573A}" srcOrd="0" destOrd="0" parTransId="{C310536D-618A-4CE0-A8F6-443A75B834ED}" sibTransId="{5C90B467-A14B-486A-A7ED-8406FD2BCBE8}"/>
    <dgm:cxn modelId="{C2AB9598-6407-4183-8B27-9CE8B398EF8E}" type="presOf" srcId="{A3CC1062-A641-4669-B9A2-7718C2C28A99}" destId="{F6B6BA95-FCDC-4795-90DF-3B928AB343E2}" srcOrd="0" destOrd="0" presId="urn:microsoft.com/office/officeart/2005/8/layout/list1"/>
    <dgm:cxn modelId="{ACAA81A9-E97F-4B4C-B444-79691E04DC36}" type="presOf" srcId="{AE1C1373-765E-46D5-95CA-C64C80270975}" destId="{C64C4566-2CF1-49EB-90AF-8E3916C1F494}" srcOrd="0" destOrd="1" presId="urn:microsoft.com/office/officeart/2005/8/layout/list1"/>
    <dgm:cxn modelId="{2B4CE4AB-B135-49B2-9960-BA8D9D9C06D1}" type="presOf" srcId="{D656E71E-C45C-4C29-ABC4-BB230266573A}" destId="{81D5EFFF-A664-47F5-8C81-84D724133F4F}" srcOrd="0" destOrd="0" presId="urn:microsoft.com/office/officeart/2005/8/layout/list1"/>
    <dgm:cxn modelId="{839C7FB5-205C-4C90-B3D5-54BA93CA268C}" srcId="{A3CC1062-A641-4669-B9A2-7718C2C28A99}" destId="{408E516C-7C57-4736-B118-3EBF99BCF46F}" srcOrd="0" destOrd="0" parTransId="{73151426-2B39-45A5-AD8D-380D7E55C003}" sibTransId="{99308E2A-2D9A-433C-9E07-147193A9924B}"/>
    <dgm:cxn modelId="{BEDC66D2-A0C6-4149-83D0-E667DB1C4291}" type="presOf" srcId="{1FE7613F-C143-4DE3-A7E7-5321BBA77F22}" destId="{F5395F4F-38BD-42B5-8CCD-080E400DEC6E}" srcOrd="0" destOrd="0" presId="urn:microsoft.com/office/officeart/2005/8/layout/list1"/>
    <dgm:cxn modelId="{94EA14D9-5F95-40DF-B9C6-6D617C2B8AB3}" type="presOf" srcId="{1FE7613F-C143-4DE3-A7E7-5321BBA77F22}" destId="{1BACA062-565F-4C06-9C1D-BBD1BC5B7B0B}" srcOrd="1" destOrd="0" presId="urn:microsoft.com/office/officeart/2005/8/layout/list1"/>
    <dgm:cxn modelId="{C02F93F6-B4BB-4ED5-B11C-355977882240}" srcId="{2ACCCF8E-5353-469A-8F07-0F3B556A0D1C}" destId="{1FE7613F-C143-4DE3-A7E7-5321BBA77F22}" srcOrd="1" destOrd="0" parTransId="{082C5404-0EF8-41D9-A5E0-A6B4E54F7B12}" sibTransId="{CCBFC845-C221-41E9-B67E-66934737EA63}"/>
    <dgm:cxn modelId="{FC173DF2-0BB1-417B-965E-2A09E2DEE8F4}" type="presParOf" srcId="{0E52B2C6-D3E7-4C40-B9DF-85CC4EA12FDC}" destId="{EA92B9C0-5960-4EE1-8848-5CD0E1A6D777}" srcOrd="0" destOrd="0" presId="urn:microsoft.com/office/officeart/2005/8/layout/list1"/>
    <dgm:cxn modelId="{31B7909F-F59F-4BB0-89E2-4EF4B56CC5B0}" type="presParOf" srcId="{EA92B9C0-5960-4EE1-8848-5CD0E1A6D777}" destId="{F6B6BA95-FCDC-4795-90DF-3B928AB343E2}" srcOrd="0" destOrd="0" presId="urn:microsoft.com/office/officeart/2005/8/layout/list1"/>
    <dgm:cxn modelId="{0AA9B1D3-9C48-4960-B52F-B2DB4F9725D1}" type="presParOf" srcId="{EA92B9C0-5960-4EE1-8848-5CD0E1A6D777}" destId="{B792961F-D522-4F4D-9F12-9E8979585939}" srcOrd="1" destOrd="0" presId="urn:microsoft.com/office/officeart/2005/8/layout/list1"/>
    <dgm:cxn modelId="{E767472B-053C-448D-BB0E-0870FD55780F}" type="presParOf" srcId="{0E52B2C6-D3E7-4C40-B9DF-85CC4EA12FDC}" destId="{48EB920B-CDB7-4C6D-A554-4C24A8D05040}" srcOrd="1" destOrd="0" presId="urn:microsoft.com/office/officeart/2005/8/layout/list1"/>
    <dgm:cxn modelId="{41EBD553-4D3E-4FB7-968C-277AD4D65DA2}" type="presParOf" srcId="{0E52B2C6-D3E7-4C40-B9DF-85CC4EA12FDC}" destId="{C64C4566-2CF1-49EB-90AF-8E3916C1F494}" srcOrd="2" destOrd="0" presId="urn:microsoft.com/office/officeart/2005/8/layout/list1"/>
    <dgm:cxn modelId="{81D9B570-56EF-4A1E-9C2B-98464F9CD363}" type="presParOf" srcId="{0E52B2C6-D3E7-4C40-B9DF-85CC4EA12FDC}" destId="{DA7FD88D-6DFB-49B4-84BE-CEDC0046A84C}" srcOrd="3" destOrd="0" presId="urn:microsoft.com/office/officeart/2005/8/layout/list1"/>
    <dgm:cxn modelId="{8E8078AC-7AE4-4973-AD67-3A323AB205A2}" type="presParOf" srcId="{0E52B2C6-D3E7-4C40-B9DF-85CC4EA12FDC}" destId="{5D4984A4-3577-47E7-B61E-880BE4048757}" srcOrd="4" destOrd="0" presId="urn:microsoft.com/office/officeart/2005/8/layout/list1"/>
    <dgm:cxn modelId="{357C87A3-996C-4981-9BE4-D0C2AC64CAFF}" type="presParOf" srcId="{5D4984A4-3577-47E7-B61E-880BE4048757}" destId="{F5395F4F-38BD-42B5-8CCD-080E400DEC6E}" srcOrd="0" destOrd="0" presId="urn:microsoft.com/office/officeart/2005/8/layout/list1"/>
    <dgm:cxn modelId="{D328F5AE-1C3B-4543-B55A-0B38C2AA951E}" type="presParOf" srcId="{5D4984A4-3577-47E7-B61E-880BE4048757}" destId="{1BACA062-565F-4C06-9C1D-BBD1BC5B7B0B}" srcOrd="1" destOrd="0" presId="urn:microsoft.com/office/officeart/2005/8/layout/list1"/>
    <dgm:cxn modelId="{612D8088-274C-4AB9-BBB6-081E07655EAD}" type="presParOf" srcId="{0E52B2C6-D3E7-4C40-B9DF-85CC4EA12FDC}" destId="{F65BBECA-3386-4B62-A414-D163D361750B}" srcOrd="5" destOrd="0" presId="urn:microsoft.com/office/officeart/2005/8/layout/list1"/>
    <dgm:cxn modelId="{50DB2219-E8A4-46ED-8015-E39F6A4C78FA}" type="presParOf" srcId="{0E52B2C6-D3E7-4C40-B9DF-85CC4EA12FDC}" destId="{81D5EFFF-A664-47F5-8C81-84D724133F4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FF0000"/>
        </a:solidFill>
        <a:ln>
          <a:noFill/>
        </a:ln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C08EEAF-A79F-754B-81F6-A40CD6256F89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F456CEAC-CCC4-F24B-A4B4-0AC0C03369F2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Case Overview</a:t>
          </a:r>
        </a:p>
      </dgm:t>
    </dgm:pt>
    <dgm:pt modelId="{82F31E24-A3DF-844F-B0B7-81EC7BF1EC58}" type="parTrans" cxnId="{EE1CB0F8-B402-8B48-B728-A4D78942C2CA}">
      <dgm:prSet/>
      <dgm:spPr/>
      <dgm:t>
        <a:bodyPr/>
        <a:lstStyle/>
        <a:p>
          <a:endParaRPr lang="en-US"/>
        </a:p>
      </dgm:t>
    </dgm:pt>
    <dgm:pt modelId="{792F503D-52D3-8647-AFA4-94DE06FF6566}" type="sibTrans" cxnId="{EE1CB0F8-B402-8B48-B728-A4D78942C2CA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53787893-BC2A-CF45-AE49-55E5C6D0EDBE}">
      <dgm:prSet phldrT="[Text]"/>
      <dgm:spPr>
        <a:solidFill>
          <a:srgbClr val="FF0000"/>
        </a:solidFill>
      </dgm:spPr>
      <dgm:t>
        <a:bodyPr/>
        <a:lstStyle/>
        <a:p>
          <a:r>
            <a:rPr lang="en-US"/>
            <a:t>Solution Overview</a:t>
          </a:r>
        </a:p>
      </dgm:t>
    </dgm:pt>
    <dgm:pt modelId="{9CA08783-D810-9645-9CA0-7054505FA2A4}" type="parTrans" cxnId="{2C92F24F-611F-E546-94DE-ED2E1134DDB1}">
      <dgm:prSet/>
      <dgm:spPr/>
      <dgm:t>
        <a:bodyPr/>
        <a:lstStyle/>
        <a:p>
          <a:endParaRPr lang="en-US"/>
        </a:p>
      </dgm:t>
    </dgm:pt>
    <dgm:pt modelId="{A6F4B140-74DB-2949-AA65-DF466E8E454E}" type="sibTrans" cxnId="{2C92F24F-611F-E546-94DE-ED2E1134DDB1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A1AAEE44-6227-A34B-89CC-4ACEFBEC71B5}">
      <dgm:prSet phldrT="[Text]"/>
      <dgm:spPr>
        <a:solidFill>
          <a:srgbClr val="D3A9AC"/>
        </a:solidFill>
      </dgm:spPr>
      <dgm:t>
        <a:bodyPr/>
        <a:lstStyle/>
        <a:p>
          <a:r>
            <a:rPr lang="en-US"/>
            <a:t>Logistical Analysis</a:t>
          </a:r>
        </a:p>
      </dgm:t>
    </dgm:pt>
    <dgm:pt modelId="{94BED427-B3FF-F444-AC4F-A5CD588E8AB0}" type="parTrans" cxnId="{2C82D3E7-8262-1847-A103-8DF41EFAC4F4}">
      <dgm:prSet/>
      <dgm:spPr/>
      <dgm:t>
        <a:bodyPr/>
        <a:lstStyle/>
        <a:p>
          <a:endParaRPr lang="en-US"/>
        </a:p>
      </dgm:t>
    </dgm:pt>
    <dgm:pt modelId="{C5F055B6-B508-704B-A110-28092AC365F0}" type="sibTrans" cxnId="{2C82D3E7-8262-1847-A103-8DF41EFAC4F4}">
      <dgm:prSet/>
      <dgm:spPr>
        <a:solidFill>
          <a:srgbClr val="C00000"/>
        </a:solidFill>
      </dgm:spPr>
      <dgm:t>
        <a:bodyPr/>
        <a:lstStyle/>
        <a:p>
          <a:endParaRPr lang="en-US"/>
        </a:p>
      </dgm:t>
    </dgm:pt>
    <dgm:pt modelId="{97FA4639-F340-8D4F-AED8-EC00C1168238}">
      <dgm:prSet/>
      <dgm:spPr>
        <a:solidFill>
          <a:srgbClr val="D3A9AC"/>
        </a:solidFill>
      </dgm:spPr>
      <dgm:t>
        <a:bodyPr/>
        <a:lstStyle/>
        <a:p>
          <a:r>
            <a:rPr lang="en-US"/>
            <a:t>Conclusion</a:t>
          </a:r>
        </a:p>
      </dgm:t>
    </dgm:pt>
    <dgm:pt modelId="{53C94E45-9FCE-914E-8E75-7CC082F7C898}" type="parTrans" cxnId="{4CD1A734-C79D-DE4C-9272-4E9EF72AF7FF}">
      <dgm:prSet/>
      <dgm:spPr/>
      <dgm:t>
        <a:bodyPr/>
        <a:lstStyle/>
        <a:p>
          <a:endParaRPr lang="en-US"/>
        </a:p>
      </dgm:t>
    </dgm:pt>
    <dgm:pt modelId="{430D0FD9-3FE0-AB40-AC46-056CACB121D3}" type="sibTrans" cxnId="{4CD1A734-C79D-DE4C-9272-4E9EF72AF7FF}">
      <dgm:prSet/>
      <dgm:spPr/>
      <dgm:t>
        <a:bodyPr/>
        <a:lstStyle/>
        <a:p>
          <a:endParaRPr lang="en-US"/>
        </a:p>
      </dgm:t>
    </dgm:pt>
    <dgm:pt modelId="{05CA39E1-468C-C34D-B101-609BC77B9E38}" type="pres">
      <dgm:prSet presAssocID="{BC08EEAF-A79F-754B-81F6-A40CD6256F89}" presName="Name0" presStyleCnt="0">
        <dgm:presLayoutVars>
          <dgm:dir/>
          <dgm:resizeHandles val="exact"/>
        </dgm:presLayoutVars>
      </dgm:prSet>
      <dgm:spPr/>
    </dgm:pt>
    <dgm:pt modelId="{38102D53-C77A-2444-BF1A-FDCA08BE9279}" type="pres">
      <dgm:prSet presAssocID="{F456CEAC-CCC4-F24B-A4B4-0AC0C03369F2}" presName="node" presStyleLbl="node1" presStyleIdx="0" presStyleCnt="4">
        <dgm:presLayoutVars>
          <dgm:bulletEnabled val="1"/>
        </dgm:presLayoutVars>
      </dgm:prSet>
      <dgm:spPr/>
    </dgm:pt>
    <dgm:pt modelId="{65873DE7-674A-3E44-AFB9-91863430B38A}" type="pres">
      <dgm:prSet presAssocID="{792F503D-52D3-8647-AFA4-94DE06FF6566}" presName="sibTrans" presStyleLbl="sibTrans2D1" presStyleIdx="0" presStyleCnt="3"/>
      <dgm:spPr/>
    </dgm:pt>
    <dgm:pt modelId="{DDBFF277-4226-5843-9512-FAD976625BA9}" type="pres">
      <dgm:prSet presAssocID="{792F503D-52D3-8647-AFA4-94DE06FF6566}" presName="connectorText" presStyleLbl="sibTrans2D1" presStyleIdx="0" presStyleCnt="3"/>
      <dgm:spPr/>
    </dgm:pt>
    <dgm:pt modelId="{A712F5C7-6E28-E448-964F-73268AED5866}" type="pres">
      <dgm:prSet presAssocID="{53787893-BC2A-CF45-AE49-55E5C6D0EDBE}" presName="node" presStyleLbl="node1" presStyleIdx="1" presStyleCnt="4">
        <dgm:presLayoutVars>
          <dgm:bulletEnabled val="1"/>
        </dgm:presLayoutVars>
      </dgm:prSet>
      <dgm:spPr/>
    </dgm:pt>
    <dgm:pt modelId="{CEB549BF-A35F-2B4F-9477-5425B04B4A32}" type="pres">
      <dgm:prSet presAssocID="{A6F4B140-74DB-2949-AA65-DF466E8E454E}" presName="sibTrans" presStyleLbl="sibTrans2D1" presStyleIdx="1" presStyleCnt="3"/>
      <dgm:spPr/>
    </dgm:pt>
    <dgm:pt modelId="{5DC0A7F6-F538-CE4B-97E4-3CC17C49EF84}" type="pres">
      <dgm:prSet presAssocID="{A6F4B140-74DB-2949-AA65-DF466E8E454E}" presName="connectorText" presStyleLbl="sibTrans2D1" presStyleIdx="1" presStyleCnt="3"/>
      <dgm:spPr/>
    </dgm:pt>
    <dgm:pt modelId="{CDFBEB10-07C0-F64C-BAF3-F0282BC511AC}" type="pres">
      <dgm:prSet presAssocID="{A1AAEE44-6227-A34B-89CC-4ACEFBEC71B5}" presName="node" presStyleLbl="node1" presStyleIdx="2" presStyleCnt="4">
        <dgm:presLayoutVars>
          <dgm:bulletEnabled val="1"/>
        </dgm:presLayoutVars>
      </dgm:prSet>
      <dgm:spPr/>
    </dgm:pt>
    <dgm:pt modelId="{FFD9F430-6D34-974C-B647-E64C65C383A9}" type="pres">
      <dgm:prSet presAssocID="{C5F055B6-B508-704B-A110-28092AC365F0}" presName="sibTrans" presStyleLbl="sibTrans2D1" presStyleIdx="2" presStyleCnt="3"/>
      <dgm:spPr/>
    </dgm:pt>
    <dgm:pt modelId="{D24854F0-0D78-9341-BAA7-6C881EB57D83}" type="pres">
      <dgm:prSet presAssocID="{C5F055B6-B508-704B-A110-28092AC365F0}" presName="connectorText" presStyleLbl="sibTrans2D1" presStyleIdx="2" presStyleCnt="3"/>
      <dgm:spPr/>
    </dgm:pt>
    <dgm:pt modelId="{5AE9C7C1-847D-1D46-ABEC-57293CD8E92A}" type="pres">
      <dgm:prSet presAssocID="{97FA4639-F340-8D4F-AED8-EC00C1168238}" presName="node" presStyleLbl="node1" presStyleIdx="3" presStyleCnt="4">
        <dgm:presLayoutVars>
          <dgm:bulletEnabled val="1"/>
        </dgm:presLayoutVars>
      </dgm:prSet>
      <dgm:spPr/>
    </dgm:pt>
  </dgm:ptLst>
  <dgm:cxnLst>
    <dgm:cxn modelId="{94975D34-F5A6-2C46-A0CB-FBCE1A821930}" type="presOf" srcId="{A6F4B140-74DB-2949-AA65-DF466E8E454E}" destId="{5DC0A7F6-F538-CE4B-97E4-3CC17C49EF84}" srcOrd="1" destOrd="0" presId="urn:microsoft.com/office/officeart/2005/8/layout/process1"/>
    <dgm:cxn modelId="{4CD1A734-C79D-DE4C-9272-4E9EF72AF7FF}" srcId="{BC08EEAF-A79F-754B-81F6-A40CD6256F89}" destId="{97FA4639-F340-8D4F-AED8-EC00C1168238}" srcOrd="3" destOrd="0" parTransId="{53C94E45-9FCE-914E-8E75-7CC082F7C898}" sibTransId="{430D0FD9-3FE0-AB40-AC46-056CACB121D3}"/>
    <dgm:cxn modelId="{A22DA25F-702A-6B48-8F4E-03D233F19344}" type="presOf" srcId="{A1AAEE44-6227-A34B-89CC-4ACEFBEC71B5}" destId="{CDFBEB10-07C0-F64C-BAF3-F0282BC511AC}" srcOrd="0" destOrd="0" presId="urn:microsoft.com/office/officeart/2005/8/layout/process1"/>
    <dgm:cxn modelId="{366EE545-44B8-CE40-AD87-47144DEC303C}" type="presOf" srcId="{53787893-BC2A-CF45-AE49-55E5C6D0EDBE}" destId="{A712F5C7-6E28-E448-964F-73268AED5866}" srcOrd="0" destOrd="0" presId="urn:microsoft.com/office/officeart/2005/8/layout/process1"/>
    <dgm:cxn modelId="{F1FF4F69-191E-204D-88CE-0884D4B10931}" type="presOf" srcId="{BC08EEAF-A79F-754B-81F6-A40CD6256F89}" destId="{05CA39E1-468C-C34D-B101-609BC77B9E38}" srcOrd="0" destOrd="0" presId="urn:microsoft.com/office/officeart/2005/8/layout/process1"/>
    <dgm:cxn modelId="{2C92F24F-611F-E546-94DE-ED2E1134DDB1}" srcId="{BC08EEAF-A79F-754B-81F6-A40CD6256F89}" destId="{53787893-BC2A-CF45-AE49-55E5C6D0EDBE}" srcOrd="1" destOrd="0" parTransId="{9CA08783-D810-9645-9CA0-7054505FA2A4}" sibTransId="{A6F4B140-74DB-2949-AA65-DF466E8E454E}"/>
    <dgm:cxn modelId="{75124A51-6C5D-8841-B96F-56D4A914865B}" type="presOf" srcId="{792F503D-52D3-8647-AFA4-94DE06FF6566}" destId="{65873DE7-674A-3E44-AFB9-91863430B38A}" srcOrd="0" destOrd="0" presId="urn:microsoft.com/office/officeart/2005/8/layout/process1"/>
    <dgm:cxn modelId="{9B9D5882-94BF-A743-A829-E4F128173B86}" type="presOf" srcId="{792F503D-52D3-8647-AFA4-94DE06FF6566}" destId="{DDBFF277-4226-5843-9512-FAD976625BA9}" srcOrd="1" destOrd="0" presId="urn:microsoft.com/office/officeart/2005/8/layout/process1"/>
    <dgm:cxn modelId="{EFC9E797-C15E-EB43-A667-27815EB999A3}" type="presOf" srcId="{F456CEAC-CCC4-F24B-A4B4-0AC0C03369F2}" destId="{38102D53-C77A-2444-BF1A-FDCA08BE9279}" srcOrd="0" destOrd="0" presId="urn:microsoft.com/office/officeart/2005/8/layout/process1"/>
    <dgm:cxn modelId="{4247999B-006C-3644-B5EC-4B6EFB8BCAD3}" type="presOf" srcId="{A6F4B140-74DB-2949-AA65-DF466E8E454E}" destId="{CEB549BF-A35F-2B4F-9477-5425B04B4A32}" srcOrd="0" destOrd="0" presId="urn:microsoft.com/office/officeart/2005/8/layout/process1"/>
    <dgm:cxn modelId="{3B9CBAAD-EEBD-5B4C-A83C-A7A8D35D9670}" type="presOf" srcId="{97FA4639-F340-8D4F-AED8-EC00C1168238}" destId="{5AE9C7C1-847D-1D46-ABEC-57293CD8E92A}" srcOrd="0" destOrd="0" presId="urn:microsoft.com/office/officeart/2005/8/layout/process1"/>
    <dgm:cxn modelId="{7760A1C1-8469-214F-82C4-567A043640E8}" type="presOf" srcId="{C5F055B6-B508-704B-A110-28092AC365F0}" destId="{D24854F0-0D78-9341-BAA7-6C881EB57D83}" srcOrd="1" destOrd="0" presId="urn:microsoft.com/office/officeart/2005/8/layout/process1"/>
    <dgm:cxn modelId="{2C82D3E7-8262-1847-A103-8DF41EFAC4F4}" srcId="{BC08EEAF-A79F-754B-81F6-A40CD6256F89}" destId="{A1AAEE44-6227-A34B-89CC-4ACEFBEC71B5}" srcOrd="2" destOrd="0" parTransId="{94BED427-B3FF-F444-AC4F-A5CD588E8AB0}" sibTransId="{C5F055B6-B508-704B-A110-28092AC365F0}"/>
    <dgm:cxn modelId="{EE1CB0F8-B402-8B48-B728-A4D78942C2CA}" srcId="{BC08EEAF-A79F-754B-81F6-A40CD6256F89}" destId="{F456CEAC-CCC4-F24B-A4B4-0AC0C03369F2}" srcOrd="0" destOrd="0" parTransId="{82F31E24-A3DF-844F-B0B7-81EC7BF1EC58}" sibTransId="{792F503D-52D3-8647-AFA4-94DE06FF6566}"/>
    <dgm:cxn modelId="{A1C078FC-3DDE-8A4B-9D53-31A30ED0E324}" type="presOf" srcId="{C5F055B6-B508-704B-A110-28092AC365F0}" destId="{FFD9F430-6D34-974C-B647-E64C65C383A9}" srcOrd="0" destOrd="0" presId="urn:microsoft.com/office/officeart/2005/8/layout/process1"/>
    <dgm:cxn modelId="{8023001C-E7E4-0349-97AC-DE17F3CE47BA}" type="presParOf" srcId="{05CA39E1-468C-C34D-B101-609BC77B9E38}" destId="{38102D53-C77A-2444-BF1A-FDCA08BE9279}" srcOrd="0" destOrd="0" presId="urn:microsoft.com/office/officeart/2005/8/layout/process1"/>
    <dgm:cxn modelId="{27715C42-F44B-9D4B-B169-012335F6C468}" type="presParOf" srcId="{05CA39E1-468C-C34D-B101-609BC77B9E38}" destId="{65873DE7-674A-3E44-AFB9-91863430B38A}" srcOrd="1" destOrd="0" presId="urn:microsoft.com/office/officeart/2005/8/layout/process1"/>
    <dgm:cxn modelId="{6B6A8DA2-DE52-2242-BB16-F6843DC3012E}" type="presParOf" srcId="{65873DE7-674A-3E44-AFB9-91863430B38A}" destId="{DDBFF277-4226-5843-9512-FAD976625BA9}" srcOrd="0" destOrd="0" presId="urn:microsoft.com/office/officeart/2005/8/layout/process1"/>
    <dgm:cxn modelId="{79D4F55C-2DED-5D48-B72E-64940A5A8C72}" type="presParOf" srcId="{05CA39E1-468C-C34D-B101-609BC77B9E38}" destId="{A712F5C7-6E28-E448-964F-73268AED5866}" srcOrd="2" destOrd="0" presId="urn:microsoft.com/office/officeart/2005/8/layout/process1"/>
    <dgm:cxn modelId="{A0932DB5-EB01-0543-8D6C-CE38B2C53589}" type="presParOf" srcId="{05CA39E1-468C-C34D-B101-609BC77B9E38}" destId="{CEB549BF-A35F-2B4F-9477-5425B04B4A32}" srcOrd="3" destOrd="0" presId="urn:microsoft.com/office/officeart/2005/8/layout/process1"/>
    <dgm:cxn modelId="{9C384A22-A3B1-E74F-9A97-5FC044A7D941}" type="presParOf" srcId="{CEB549BF-A35F-2B4F-9477-5425B04B4A32}" destId="{5DC0A7F6-F538-CE4B-97E4-3CC17C49EF84}" srcOrd="0" destOrd="0" presId="urn:microsoft.com/office/officeart/2005/8/layout/process1"/>
    <dgm:cxn modelId="{7B2EB900-2F4B-9343-8247-430839D8FEB0}" type="presParOf" srcId="{05CA39E1-468C-C34D-B101-609BC77B9E38}" destId="{CDFBEB10-07C0-F64C-BAF3-F0282BC511AC}" srcOrd="4" destOrd="0" presId="urn:microsoft.com/office/officeart/2005/8/layout/process1"/>
    <dgm:cxn modelId="{B75FCC36-3233-A34C-B5CA-5FB25C757ABA}" type="presParOf" srcId="{05CA39E1-468C-C34D-B101-609BC77B9E38}" destId="{FFD9F430-6D34-974C-B647-E64C65C383A9}" srcOrd="5" destOrd="0" presId="urn:microsoft.com/office/officeart/2005/8/layout/process1"/>
    <dgm:cxn modelId="{386EF362-93E3-F943-A277-09768F280199}" type="presParOf" srcId="{FFD9F430-6D34-974C-B647-E64C65C383A9}" destId="{D24854F0-0D78-9341-BAA7-6C881EB57D83}" srcOrd="0" destOrd="0" presId="urn:microsoft.com/office/officeart/2005/8/layout/process1"/>
    <dgm:cxn modelId="{C4B1D896-3BDB-2742-804E-BA7F67EF9959}" type="presParOf" srcId="{05CA39E1-468C-C34D-B101-609BC77B9E38}" destId="{5AE9C7C1-847D-1D46-ABEC-57293CD8E92A}" srcOrd="6" destOrd="0" presId="urn:microsoft.com/office/officeart/2005/8/layout/process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17A6CB-8510-3F4E-A893-0B056708C639}">
      <dsp:nvSpPr>
        <dsp:cNvPr id="0" name=""/>
        <dsp:cNvSpPr/>
      </dsp:nvSpPr>
      <dsp:spPr>
        <a:xfrm rot="5400000">
          <a:off x="6245829" y="-2576228"/>
          <a:ext cx="926929" cy="6314629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Employees are already skilled in data processing, UI design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These features are reasonable within 5 years</a:t>
          </a:r>
        </a:p>
      </dsp:txBody>
      <dsp:txXfrm rot="-5400000">
        <a:off x="3551980" y="162870"/>
        <a:ext cx="6269380" cy="836431"/>
      </dsp:txXfrm>
    </dsp:sp>
    <dsp:sp modelId="{9D1C5E4A-973E-564D-87FE-497FC9126612}">
      <dsp:nvSpPr>
        <dsp:cNvPr id="0" name=""/>
        <dsp:cNvSpPr/>
      </dsp:nvSpPr>
      <dsp:spPr>
        <a:xfrm>
          <a:off x="0" y="1755"/>
          <a:ext cx="3551979" cy="115866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Feasible without additional staff</a:t>
          </a:r>
        </a:p>
      </dsp:txBody>
      <dsp:txXfrm>
        <a:off x="56561" y="58316"/>
        <a:ext cx="3438857" cy="1045539"/>
      </dsp:txXfrm>
    </dsp:sp>
    <dsp:sp modelId="{DFA87632-3E98-CB4C-B3F7-B0BDE1BADBF1}">
      <dsp:nvSpPr>
        <dsp:cNvPr id="0" name=""/>
        <dsp:cNvSpPr/>
      </dsp:nvSpPr>
      <dsp:spPr>
        <a:xfrm rot="5400000">
          <a:off x="6245829" y="-1359634"/>
          <a:ext cx="926929" cy="6314629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Purpose of features is to be more convenient and easier than alternative data analysis tools, as they are integrated directly into Instant Database</a:t>
          </a:r>
        </a:p>
      </dsp:txBody>
      <dsp:txXfrm rot="-5400000">
        <a:off x="3551980" y="1379464"/>
        <a:ext cx="6269380" cy="836431"/>
      </dsp:txXfrm>
    </dsp:sp>
    <dsp:sp modelId="{D7F00195-D453-7F4A-87EE-FE8C79C156F7}">
      <dsp:nvSpPr>
        <dsp:cNvPr id="0" name=""/>
        <dsp:cNvSpPr/>
      </dsp:nvSpPr>
      <dsp:spPr>
        <a:xfrm>
          <a:off x="0" y="1218349"/>
          <a:ext cx="3551979" cy="1158661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Retains customers</a:t>
          </a:r>
        </a:p>
      </dsp:txBody>
      <dsp:txXfrm>
        <a:off x="56561" y="1274910"/>
        <a:ext cx="3438857" cy="1045539"/>
      </dsp:txXfrm>
    </dsp:sp>
    <dsp:sp modelId="{62EEAB13-97C8-B343-AF16-CDDFF8C9AE12}">
      <dsp:nvSpPr>
        <dsp:cNvPr id="0" name=""/>
        <dsp:cNvSpPr/>
      </dsp:nvSpPr>
      <dsp:spPr>
        <a:xfrm rot="5400000">
          <a:off x="6245829" y="-143040"/>
          <a:ext cx="926929" cy="6314629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Very easy to "press a button" to generate useful data, and to use a data storage template to manage 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Ideally makes non-technical users "dependent" on Dropbase </a:t>
          </a:r>
        </a:p>
      </dsp:txBody>
      <dsp:txXfrm rot="-5400000">
        <a:off x="3551980" y="2596058"/>
        <a:ext cx="6269380" cy="836431"/>
      </dsp:txXfrm>
    </dsp:sp>
    <dsp:sp modelId="{7B503259-01EE-DF4E-A127-A730A3F4F8CD}">
      <dsp:nvSpPr>
        <dsp:cNvPr id="0" name=""/>
        <dsp:cNvSpPr/>
      </dsp:nvSpPr>
      <dsp:spPr>
        <a:xfrm>
          <a:off x="0" y="2434944"/>
          <a:ext cx="3551979" cy="1158661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300" kern="1200"/>
            <a:t>Appealing to non-technical users</a:t>
          </a:r>
        </a:p>
      </dsp:txBody>
      <dsp:txXfrm>
        <a:off x="56561" y="2491505"/>
        <a:ext cx="3438857" cy="10455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F7332-AF10-4728-AFB1-7468B2C048A4}">
      <dsp:nvSpPr>
        <dsp:cNvPr id="0" name=""/>
        <dsp:cNvSpPr/>
      </dsp:nvSpPr>
      <dsp:spPr>
        <a:xfrm>
          <a:off x="0" y="691441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A61AD6-7807-42DD-BD6F-EFCD45345905}">
      <dsp:nvSpPr>
        <dsp:cNvPr id="0" name=""/>
        <dsp:cNvSpPr/>
      </dsp:nvSpPr>
      <dsp:spPr>
        <a:xfrm>
          <a:off x="386143" y="978655"/>
          <a:ext cx="702078" cy="702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6B099-63CF-403B-BC21-25DDDC34418C}">
      <dsp:nvSpPr>
        <dsp:cNvPr id="0" name=""/>
        <dsp:cNvSpPr/>
      </dsp:nvSpPr>
      <dsp:spPr>
        <a:xfrm>
          <a:off x="1474365" y="691441"/>
          <a:ext cx="5218382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API is currently a prototype, but would be very useful for developer consumers, so it is important that this feature is available</a:t>
          </a:r>
        </a:p>
      </dsp:txBody>
      <dsp:txXfrm>
        <a:off x="1474365" y="691441"/>
        <a:ext cx="5218382" cy="1276507"/>
      </dsp:txXfrm>
    </dsp:sp>
    <dsp:sp modelId="{357FEC04-E394-47A3-A290-CA85FB055C54}">
      <dsp:nvSpPr>
        <dsp:cNvPr id="0" name=""/>
        <dsp:cNvSpPr/>
      </dsp:nvSpPr>
      <dsp:spPr>
        <a:xfrm>
          <a:off x="0" y="2287075"/>
          <a:ext cx="6692748" cy="12765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F6B6F6-D7E6-4001-803C-08935E4574D2}">
      <dsp:nvSpPr>
        <dsp:cNvPr id="0" name=""/>
        <dsp:cNvSpPr/>
      </dsp:nvSpPr>
      <dsp:spPr>
        <a:xfrm>
          <a:off x="386143" y="2574289"/>
          <a:ext cx="702078" cy="702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85A4D-0C10-477A-B504-F0EC8EAA6700}">
      <dsp:nvSpPr>
        <dsp:cNvPr id="0" name=""/>
        <dsp:cNvSpPr/>
      </dsp:nvSpPr>
      <dsp:spPr>
        <a:xfrm>
          <a:off x="1474365" y="2287075"/>
          <a:ext cx="3011736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Must include data analysis features</a:t>
          </a:r>
        </a:p>
      </dsp:txBody>
      <dsp:txXfrm>
        <a:off x="1474365" y="2287075"/>
        <a:ext cx="3011736" cy="1276507"/>
      </dsp:txXfrm>
    </dsp:sp>
    <dsp:sp modelId="{620B4084-471A-4B4B-9E17-30447E47C439}">
      <dsp:nvSpPr>
        <dsp:cNvPr id="0" name=""/>
        <dsp:cNvSpPr/>
      </dsp:nvSpPr>
      <dsp:spPr>
        <a:xfrm>
          <a:off x="4486102" y="2287075"/>
          <a:ext cx="2206645" cy="12765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097" tIns="135097" rIns="135097" bIns="135097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generate graphs and statistical interpretations of Data</a:t>
          </a:r>
        </a:p>
      </dsp:txBody>
      <dsp:txXfrm>
        <a:off x="4486102" y="2287075"/>
        <a:ext cx="2206645" cy="127650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C6DD2-F948-CC41-9353-41FED77D8304}">
      <dsp:nvSpPr>
        <dsp:cNvPr id="0" name=""/>
        <dsp:cNvSpPr/>
      </dsp:nvSpPr>
      <dsp:spPr>
        <a:xfrm>
          <a:off x="0" y="64225"/>
          <a:ext cx="7717800" cy="5454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Cost per 1 hour of Snowflake - $3.00</a:t>
          </a:r>
        </a:p>
      </dsp:txBody>
      <dsp:txXfrm>
        <a:off x="26625" y="90850"/>
        <a:ext cx="7664550" cy="492171"/>
      </dsp:txXfrm>
    </dsp:sp>
    <dsp:sp modelId="{3E70C22E-D2E8-F343-AC18-3AA317FE59D3}">
      <dsp:nvSpPr>
        <dsp:cNvPr id="0" name=""/>
        <dsp:cNvSpPr/>
      </dsp:nvSpPr>
      <dsp:spPr>
        <a:xfrm>
          <a:off x="0" y="655329"/>
          <a:ext cx="7717800" cy="545421"/>
        </a:xfrm>
        <a:prstGeom prst="roundRect">
          <a:avLst/>
        </a:prstGeom>
        <a:gradFill rotWithShape="0">
          <a:gsLst>
            <a:gs pos="0">
              <a:schemeClr val="accent2">
                <a:hueOff val="-183629"/>
                <a:satOff val="-4062"/>
                <a:lumOff val="-8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83629"/>
                <a:satOff val="-4062"/>
                <a:lumOff val="-8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Cost per 1 minute of Snowflake - $0.05</a:t>
          </a:r>
        </a:p>
      </dsp:txBody>
      <dsp:txXfrm>
        <a:off x="26625" y="681954"/>
        <a:ext cx="7664550" cy="492171"/>
      </dsp:txXfrm>
    </dsp:sp>
    <dsp:sp modelId="{00C7E0A0-33AF-6148-84A5-2F27E061D4D4}">
      <dsp:nvSpPr>
        <dsp:cNvPr id="0" name=""/>
        <dsp:cNvSpPr/>
      </dsp:nvSpPr>
      <dsp:spPr>
        <a:xfrm>
          <a:off x="0" y="1243950"/>
          <a:ext cx="7717800" cy="545421"/>
        </a:xfrm>
        <a:prstGeom prst="roundRect">
          <a:avLst/>
        </a:prstGeom>
        <a:gradFill rotWithShape="0">
          <a:gsLst>
            <a:gs pos="0">
              <a:schemeClr val="accent2">
                <a:hueOff val="-367258"/>
                <a:satOff val="-8124"/>
                <a:lumOff val="-16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367258"/>
                <a:satOff val="-8124"/>
                <a:lumOff val="-16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Assuming perfect efficiency, for the Pro plan: 5000/60/60x3 = $4.17</a:t>
          </a:r>
        </a:p>
      </dsp:txBody>
      <dsp:txXfrm>
        <a:off x="26625" y="1270575"/>
        <a:ext cx="7664550" cy="492171"/>
      </dsp:txXfrm>
    </dsp:sp>
    <dsp:sp modelId="{C99E5654-E51C-E945-9EE5-D58B514B775A}">
      <dsp:nvSpPr>
        <dsp:cNvPr id="0" name=""/>
        <dsp:cNvSpPr/>
      </dsp:nvSpPr>
      <dsp:spPr>
        <a:xfrm>
          <a:off x="0" y="1832571"/>
          <a:ext cx="7717800" cy="545421"/>
        </a:xfrm>
        <a:prstGeom prst="roundRect">
          <a:avLst/>
        </a:prstGeom>
        <a:gradFill rotWithShape="0">
          <a:gsLst>
            <a:gs pos="0">
              <a:schemeClr val="accent2">
                <a:hueOff val="-550887"/>
                <a:satOff val="-12186"/>
                <a:lumOff val="-242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550887"/>
                <a:satOff val="-12186"/>
                <a:lumOff val="-242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Assuming perfect inefficiency, for the Pro plan: 5000x0.05 = $250.00</a:t>
          </a:r>
        </a:p>
      </dsp:txBody>
      <dsp:txXfrm>
        <a:off x="26625" y="1859196"/>
        <a:ext cx="7664550" cy="492171"/>
      </dsp:txXfrm>
    </dsp:sp>
    <dsp:sp modelId="{F6C99E2E-6F8B-FC49-8744-DA2131ADCC64}">
      <dsp:nvSpPr>
        <dsp:cNvPr id="0" name=""/>
        <dsp:cNvSpPr/>
      </dsp:nvSpPr>
      <dsp:spPr>
        <a:xfrm>
          <a:off x="0" y="2421192"/>
          <a:ext cx="7717800" cy="545421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 will assume that the actual cost is about halfway: $127.09</a:t>
          </a:r>
        </a:p>
      </dsp:txBody>
      <dsp:txXfrm>
        <a:off x="26625" y="2447817"/>
        <a:ext cx="7664550" cy="492171"/>
      </dsp:txXfrm>
    </dsp:sp>
    <dsp:sp modelId="{35489F6E-E775-C54F-8A3D-25246763E170}">
      <dsp:nvSpPr>
        <dsp:cNvPr id="0" name=""/>
        <dsp:cNvSpPr/>
      </dsp:nvSpPr>
      <dsp:spPr>
        <a:xfrm>
          <a:off x="0" y="3009814"/>
          <a:ext cx="7717800" cy="545421"/>
        </a:xfrm>
        <a:prstGeom prst="roundRect">
          <a:avLst/>
        </a:prstGeom>
        <a:gradFill rotWithShape="0">
          <a:gsLst>
            <a:gs pos="0">
              <a:schemeClr val="accent2">
                <a:hueOff val="-918144"/>
                <a:satOff val="-20309"/>
                <a:lumOff val="-4044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18144"/>
                <a:satOff val="-20309"/>
                <a:lumOff val="-4044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Assuming the voucher bonus increases computes over 60 seconds by about another 50%, our actual cost becomes: $63.54 and we will give out about $37.50 in vouchers on average</a:t>
          </a:r>
        </a:p>
      </dsp:txBody>
      <dsp:txXfrm>
        <a:off x="26625" y="3036439"/>
        <a:ext cx="7664550" cy="492171"/>
      </dsp:txXfrm>
    </dsp:sp>
    <dsp:sp modelId="{3C7D6C01-3576-4B49-9633-50CBE55789B7}">
      <dsp:nvSpPr>
        <dsp:cNvPr id="0" name=""/>
        <dsp:cNvSpPr/>
      </dsp:nvSpPr>
      <dsp:spPr>
        <a:xfrm>
          <a:off x="0" y="3598435"/>
          <a:ext cx="7717800" cy="545421"/>
        </a:xfrm>
        <a:prstGeom prst="roundRect">
          <a:avLst/>
        </a:prstGeom>
        <a:gradFill rotWithShape="0">
          <a:gsLst>
            <a:gs pos="0">
              <a:schemeClr val="accent2">
                <a:hueOff val="-1101773"/>
                <a:satOff val="-24371"/>
                <a:lumOff val="-485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101773"/>
                <a:satOff val="-24371"/>
                <a:lumOff val="-485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brings our total costs up to about $101.04</a:t>
          </a:r>
        </a:p>
      </dsp:txBody>
      <dsp:txXfrm>
        <a:off x="26625" y="3625060"/>
        <a:ext cx="7664550" cy="492171"/>
      </dsp:txXfrm>
    </dsp:sp>
    <dsp:sp modelId="{6C2319DF-5A07-714E-924C-53328F6249D8}">
      <dsp:nvSpPr>
        <dsp:cNvPr id="0" name=""/>
        <dsp:cNvSpPr/>
      </dsp:nvSpPr>
      <dsp:spPr>
        <a:xfrm>
          <a:off x="0" y="4187056"/>
          <a:ext cx="7717800" cy="545421"/>
        </a:xfrm>
        <a:prstGeom prst="roundRect">
          <a:avLst/>
        </a:prstGeom>
        <a:gradFill rotWithShape="0">
          <a:gsLst>
            <a:gs pos="0">
              <a:schemeClr val="accent2">
                <a:hueOff val="-1285402"/>
                <a:satOff val="-28433"/>
                <a:lumOff val="-566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285402"/>
                <a:satOff val="-28433"/>
                <a:lumOff val="-566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This general pattern holds for the "lite" pricing plan as well</a:t>
          </a:r>
        </a:p>
      </dsp:txBody>
      <dsp:txXfrm>
        <a:off x="26625" y="4213681"/>
        <a:ext cx="7664550" cy="492171"/>
      </dsp:txXfrm>
    </dsp:sp>
    <dsp:sp modelId="{D74AD34C-A8FD-7144-8DBC-A4E9CE538CC8}">
      <dsp:nvSpPr>
        <dsp:cNvPr id="0" name=""/>
        <dsp:cNvSpPr/>
      </dsp:nvSpPr>
      <dsp:spPr>
        <a:xfrm>
          <a:off x="0" y="4762677"/>
          <a:ext cx="7717800" cy="545421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This means we can offer customers a discount incentive to use more than 60 compute seconds which means they will get money back, but we will also save money in rounded up compute time expenses</a:t>
          </a:r>
        </a:p>
      </dsp:txBody>
      <dsp:txXfrm>
        <a:off x="26625" y="4789302"/>
        <a:ext cx="7664550" cy="49217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F623D-038D-4BFE-944B-61432940CAC2}">
      <dsp:nvSpPr>
        <dsp:cNvPr id="0" name=""/>
        <dsp:cNvSpPr/>
      </dsp:nvSpPr>
      <dsp:spPr>
        <a:xfrm>
          <a:off x="0" y="369022"/>
          <a:ext cx="10687630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479" tIns="499872" rIns="82947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API Development: 3 Software Engineers, 1 Coop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Continue work with core Instant Database and Dropzone functionality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Data Analysis Algorithms: 2 Contractors, 1 Software Engineer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Requires research for most used charts and data analysis tools</a:t>
          </a:r>
        </a:p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Data Templates: 2 Coop</a:t>
          </a:r>
        </a:p>
      </dsp:txBody>
      <dsp:txXfrm>
        <a:off x="0" y="369022"/>
        <a:ext cx="10687630" cy="2494800"/>
      </dsp:txXfrm>
    </dsp:sp>
    <dsp:sp modelId="{801ACBD0-BF55-4D31-AEC1-4EAFFBAEABB4}">
      <dsp:nvSpPr>
        <dsp:cNvPr id="0" name=""/>
        <dsp:cNvSpPr/>
      </dsp:nvSpPr>
      <dsp:spPr>
        <a:xfrm>
          <a:off x="534381" y="14782"/>
          <a:ext cx="7481341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777" tIns="0" rIns="282777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Allocate staff for different starting tasks</a:t>
          </a:r>
        </a:p>
      </dsp:txBody>
      <dsp:txXfrm>
        <a:off x="568966" y="49367"/>
        <a:ext cx="7412171" cy="639310"/>
      </dsp:txXfrm>
    </dsp:sp>
    <dsp:sp modelId="{4E05614C-D6AE-4BEE-8D92-69448E1B358C}">
      <dsp:nvSpPr>
        <dsp:cNvPr id="0" name=""/>
        <dsp:cNvSpPr/>
      </dsp:nvSpPr>
      <dsp:spPr>
        <a:xfrm>
          <a:off x="0" y="3362445"/>
          <a:ext cx="1068763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479" tIns="499872" rIns="829479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LinkedIn, </a:t>
          </a:r>
          <a:r>
            <a:rPr lang="en-US" sz="2400" kern="1200" err="1"/>
            <a:t>Devpost</a:t>
          </a:r>
          <a:r>
            <a:rPr lang="en-US" sz="2400" kern="1200"/>
            <a:t>, Company reports</a:t>
          </a:r>
        </a:p>
      </dsp:txBody>
      <dsp:txXfrm>
        <a:off x="0" y="3362445"/>
        <a:ext cx="10687630" cy="1020600"/>
      </dsp:txXfrm>
    </dsp:sp>
    <dsp:sp modelId="{8067A8CF-F858-45ED-9EC1-62744D173124}">
      <dsp:nvSpPr>
        <dsp:cNvPr id="0" name=""/>
        <dsp:cNvSpPr/>
      </dsp:nvSpPr>
      <dsp:spPr>
        <a:xfrm>
          <a:off x="534381" y="2993422"/>
          <a:ext cx="7481341" cy="70848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2777" tIns="0" rIns="282777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Announce to investors of future plans</a:t>
          </a:r>
        </a:p>
      </dsp:txBody>
      <dsp:txXfrm>
        <a:off x="568966" y="3028007"/>
        <a:ext cx="7412171" cy="63931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3ACD4-33E7-43B7-B57B-B9A751AF0857}">
      <dsp:nvSpPr>
        <dsp:cNvPr id="0" name=""/>
        <dsp:cNvSpPr/>
      </dsp:nvSpPr>
      <dsp:spPr>
        <a:xfrm>
          <a:off x="0" y="432"/>
          <a:ext cx="9906000" cy="10116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EAFAB3-87A4-43C5-B312-401A85516E90}">
      <dsp:nvSpPr>
        <dsp:cNvPr id="0" name=""/>
        <dsp:cNvSpPr/>
      </dsp:nvSpPr>
      <dsp:spPr>
        <a:xfrm>
          <a:off x="306030" y="228058"/>
          <a:ext cx="556418" cy="5564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BDC42-4A88-4467-B2AF-45F9D0619174}">
      <dsp:nvSpPr>
        <dsp:cNvPr id="0" name=""/>
        <dsp:cNvSpPr/>
      </dsp:nvSpPr>
      <dsp:spPr>
        <a:xfrm>
          <a:off x="1168479" y="432"/>
          <a:ext cx="87375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Tw Cen MT" panose="020B0602020104020603"/>
            </a:rPr>
            <a:t>Prototype of Data</a:t>
          </a:r>
          <a:r>
            <a:rPr lang="en-US" sz="2500" kern="1200"/>
            <a:t> Templates completed, QA testing begins</a:t>
          </a:r>
        </a:p>
      </dsp:txBody>
      <dsp:txXfrm>
        <a:off x="1168479" y="432"/>
        <a:ext cx="8737520" cy="1011670"/>
      </dsp:txXfrm>
    </dsp:sp>
    <dsp:sp modelId="{FE41E964-A628-4169-9E16-2B637FD97D5F}">
      <dsp:nvSpPr>
        <dsp:cNvPr id="0" name=""/>
        <dsp:cNvSpPr/>
      </dsp:nvSpPr>
      <dsp:spPr>
        <a:xfrm>
          <a:off x="0" y="1265020"/>
          <a:ext cx="9906000" cy="10116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7AA37-F96B-4427-8591-B7DC55EA9216}">
      <dsp:nvSpPr>
        <dsp:cNvPr id="0" name=""/>
        <dsp:cNvSpPr/>
      </dsp:nvSpPr>
      <dsp:spPr>
        <a:xfrm>
          <a:off x="306030" y="1492646"/>
          <a:ext cx="556418" cy="5564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7717F-A50D-40EA-82CF-B040FC2F0420}">
      <dsp:nvSpPr>
        <dsp:cNvPr id="0" name=""/>
        <dsp:cNvSpPr/>
      </dsp:nvSpPr>
      <dsp:spPr>
        <a:xfrm>
          <a:off x="1168479" y="1265020"/>
          <a:ext cx="87375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Significant progress on API Core Instant Database and Dropzone </a:t>
          </a:r>
          <a:r>
            <a:rPr lang="en-US" sz="2500" kern="1200" dirty="0">
              <a:latin typeface="Tw Cen MT" panose="020B0602020104020603"/>
            </a:rPr>
            <a:t>functionality</a:t>
          </a:r>
          <a:r>
            <a:rPr lang="en-US" sz="2500" kern="1200" dirty="0"/>
            <a:t>. QA Testing begins</a:t>
          </a:r>
        </a:p>
      </dsp:txBody>
      <dsp:txXfrm>
        <a:off x="1168479" y="1265020"/>
        <a:ext cx="8737520" cy="1011670"/>
      </dsp:txXfrm>
    </dsp:sp>
    <dsp:sp modelId="{56EF5581-2779-427B-997F-C03110F37DC8}">
      <dsp:nvSpPr>
        <dsp:cNvPr id="0" name=""/>
        <dsp:cNvSpPr/>
      </dsp:nvSpPr>
      <dsp:spPr>
        <a:xfrm>
          <a:off x="0" y="2511429"/>
          <a:ext cx="9906000" cy="10116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6CDB6-7650-4D61-B738-275255746F3B}">
      <dsp:nvSpPr>
        <dsp:cNvPr id="0" name=""/>
        <dsp:cNvSpPr/>
      </dsp:nvSpPr>
      <dsp:spPr>
        <a:xfrm>
          <a:off x="306030" y="2757234"/>
          <a:ext cx="556418" cy="5564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09DC4-3FFE-418F-8EB2-B762F20C457A}">
      <dsp:nvSpPr>
        <dsp:cNvPr id="0" name=""/>
        <dsp:cNvSpPr/>
      </dsp:nvSpPr>
      <dsp:spPr>
        <a:xfrm>
          <a:off x="1168479" y="2529608"/>
          <a:ext cx="445770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Significant progress on Built-in Data Analysis tools</a:t>
          </a:r>
        </a:p>
      </dsp:txBody>
      <dsp:txXfrm>
        <a:off x="1168479" y="2529608"/>
        <a:ext cx="4457700" cy="1011670"/>
      </dsp:txXfrm>
    </dsp:sp>
    <dsp:sp modelId="{CDE6D37C-96B3-422C-9765-BDA8562CF68F}">
      <dsp:nvSpPr>
        <dsp:cNvPr id="0" name=""/>
        <dsp:cNvSpPr/>
      </dsp:nvSpPr>
      <dsp:spPr>
        <a:xfrm>
          <a:off x="5626179" y="2529608"/>
          <a:ext cx="4279820" cy="10116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068" tIns="107068" rIns="107068" bIns="107068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Since this is more difficult, development of these will take longer</a:t>
          </a:r>
        </a:p>
      </dsp:txBody>
      <dsp:txXfrm>
        <a:off x="5626179" y="2529608"/>
        <a:ext cx="4279820" cy="101167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E2A33-3AD4-F74F-BD7C-BF972A8E4BB6}">
      <dsp:nvSpPr>
        <dsp:cNvPr id="0" name=""/>
        <dsp:cNvSpPr/>
      </dsp:nvSpPr>
      <dsp:spPr>
        <a:xfrm>
          <a:off x="0" y="360965"/>
          <a:ext cx="6987284" cy="1606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291" tIns="354076" rIns="54229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Computes under 1 minute are rounded up and are a large sunk cost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Cost is variable based on compute time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Mitigating this cost would give much more profit to re-invest in the company</a:t>
          </a:r>
        </a:p>
      </dsp:txBody>
      <dsp:txXfrm>
        <a:off x="0" y="360965"/>
        <a:ext cx="6987284" cy="1606500"/>
      </dsp:txXfrm>
    </dsp:sp>
    <dsp:sp modelId="{89878B76-B0EB-DC4F-850C-BEB39EE793B0}">
      <dsp:nvSpPr>
        <dsp:cNvPr id="0" name=""/>
        <dsp:cNvSpPr/>
      </dsp:nvSpPr>
      <dsp:spPr>
        <a:xfrm>
          <a:off x="349364" y="110045"/>
          <a:ext cx="4891098" cy="5018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72" tIns="0" rIns="1848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Mitigate the cost of Snowflake </a:t>
          </a:r>
          <a:endParaRPr lang="en-US" sz="1700" kern="1200"/>
        </a:p>
      </dsp:txBody>
      <dsp:txXfrm>
        <a:off x="373862" y="134543"/>
        <a:ext cx="4842102" cy="452844"/>
      </dsp:txXfrm>
    </dsp:sp>
    <dsp:sp modelId="{F7FFF8EB-A04D-F544-AA2A-4174DA6F53CC}">
      <dsp:nvSpPr>
        <dsp:cNvPr id="0" name=""/>
        <dsp:cNvSpPr/>
      </dsp:nvSpPr>
      <dsp:spPr>
        <a:xfrm>
          <a:off x="0" y="2310185"/>
          <a:ext cx="6987284" cy="1151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291" tIns="354076" rIns="54229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Finding new employees that can integrate well is hard and time-consuming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This would cut into financial resources</a:t>
          </a:r>
        </a:p>
      </dsp:txBody>
      <dsp:txXfrm>
        <a:off x="0" y="2310185"/>
        <a:ext cx="6987284" cy="1151325"/>
      </dsp:txXfrm>
    </dsp:sp>
    <dsp:sp modelId="{D68D7C9E-FC13-844C-8166-06C25FF0DD80}">
      <dsp:nvSpPr>
        <dsp:cNvPr id="0" name=""/>
        <dsp:cNvSpPr/>
      </dsp:nvSpPr>
      <dsp:spPr>
        <a:xfrm>
          <a:off x="349364" y="2059265"/>
          <a:ext cx="4891098" cy="50184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72" tIns="0" rIns="1848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2. Achievable without hiring additional staff</a:t>
          </a:r>
          <a:endParaRPr lang="en-US" sz="1700" kern="1200"/>
        </a:p>
      </dsp:txBody>
      <dsp:txXfrm>
        <a:off x="373862" y="2083763"/>
        <a:ext cx="4842102" cy="452844"/>
      </dsp:txXfrm>
    </dsp:sp>
    <dsp:sp modelId="{CEA55B3F-11B3-DF4C-948E-EEBEE11793DF}">
      <dsp:nvSpPr>
        <dsp:cNvPr id="0" name=""/>
        <dsp:cNvSpPr/>
      </dsp:nvSpPr>
      <dsp:spPr>
        <a:xfrm>
          <a:off x="0" y="3804230"/>
          <a:ext cx="6987284" cy="9371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2291" tIns="354076" rIns="542291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Decreases churn rate and increases RDM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Save financial resources on customer acquisition cost </a:t>
          </a:r>
        </a:p>
      </dsp:txBody>
      <dsp:txXfrm>
        <a:off x="0" y="3804230"/>
        <a:ext cx="6987284" cy="937125"/>
      </dsp:txXfrm>
    </dsp:sp>
    <dsp:sp modelId="{81ED18AF-B090-DF42-B564-F197D76FBA19}">
      <dsp:nvSpPr>
        <dsp:cNvPr id="0" name=""/>
        <dsp:cNvSpPr/>
      </dsp:nvSpPr>
      <dsp:spPr>
        <a:xfrm>
          <a:off x="349364" y="3553310"/>
          <a:ext cx="4891098" cy="5018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872" tIns="0" rIns="18487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3. Increase customer retention time </a:t>
          </a:r>
          <a:endParaRPr lang="en-US" sz="1700" kern="1200"/>
        </a:p>
      </dsp:txBody>
      <dsp:txXfrm>
        <a:off x="373862" y="3577808"/>
        <a:ext cx="4842102" cy="45284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3B4355-443D-4578-9BB6-9402457F843E}">
      <dsp:nvSpPr>
        <dsp:cNvPr id="0" name=""/>
        <dsp:cNvSpPr/>
      </dsp:nvSpPr>
      <dsp:spPr>
        <a:xfrm>
          <a:off x="0" y="1469"/>
          <a:ext cx="9906000" cy="74500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7AB8F5-4B3E-49A6-81D8-9FF6E356F027}">
      <dsp:nvSpPr>
        <dsp:cNvPr id="0" name=""/>
        <dsp:cNvSpPr/>
      </dsp:nvSpPr>
      <dsp:spPr>
        <a:xfrm>
          <a:off x="225363" y="169095"/>
          <a:ext cx="409752" cy="4097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7C133-E5F2-416C-924E-9DEC26E90A9B}">
      <dsp:nvSpPr>
        <dsp:cNvPr id="0" name=""/>
        <dsp:cNvSpPr/>
      </dsp:nvSpPr>
      <dsp:spPr>
        <a:xfrm>
          <a:off x="860480" y="1469"/>
          <a:ext cx="4457700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w Cen MT" panose="020B0602020104020603"/>
            </a:rPr>
            <a:t>Complete API Instant Database and Dropzone functionality</a:t>
          </a:r>
          <a:endParaRPr lang="en-US" sz="2100" kern="1200" dirty="0"/>
        </a:p>
      </dsp:txBody>
      <dsp:txXfrm>
        <a:off x="860480" y="1469"/>
        <a:ext cx="4457700" cy="745004"/>
      </dsp:txXfrm>
    </dsp:sp>
    <dsp:sp modelId="{258DF874-7C27-408F-9F95-339287D68F04}">
      <dsp:nvSpPr>
        <dsp:cNvPr id="0" name=""/>
        <dsp:cNvSpPr/>
      </dsp:nvSpPr>
      <dsp:spPr>
        <a:xfrm>
          <a:off x="5318180" y="1469"/>
          <a:ext cx="45878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Begin Implementing Data Analysis functionality into API</a:t>
          </a:r>
        </a:p>
      </dsp:txBody>
      <dsp:txXfrm>
        <a:off x="5318180" y="1469"/>
        <a:ext cx="4587819" cy="745004"/>
      </dsp:txXfrm>
    </dsp:sp>
    <dsp:sp modelId="{9F40DA75-483D-4414-B89D-57A7257FE8F6}">
      <dsp:nvSpPr>
        <dsp:cNvPr id="0" name=""/>
        <dsp:cNvSpPr/>
      </dsp:nvSpPr>
      <dsp:spPr>
        <a:xfrm>
          <a:off x="0" y="932725"/>
          <a:ext cx="9906000" cy="74500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84266-A0F3-4C5E-9912-C94BA682E8EC}">
      <dsp:nvSpPr>
        <dsp:cNvPr id="0" name=""/>
        <dsp:cNvSpPr/>
      </dsp:nvSpPr>
      <dsp:spPr>
        <a:xfrm>
          <a:off x="225363" y="1100351"/>
          <a:ext cx="409752" cy="4097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B57CA-B5EA-4B86-B9AE-4A2D701410C0}">
      <dsp:nvSpPr>
        <dsp:cNvPr id="0" name=""/>
        <dsp:cNvSpPr/>
      </dsp:nvSpPr>
      <dsp:spPr>
        <a:xfrm>
          <a:off x="860480" y="932725"/>
          <a:ext cx="4457700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Prototype of Built-in Data Analysis tools completed for Instant Database service</a:t>
          </a:r>
        </a:p>
      </dsp:txBody>
      <dsp:txXfrm>
        <a:off x="860480" y="932725"/>
        <a:ext cx="4457700" cy="745004"/>
      </dsp:txXfrm>
    </dsp:sp>
    <dsp:sp modelId="{3E43035F-B1D2-460E-B212-346293C84596}">
      <dsp:nvSpPr>
        <dsp:cNvPr id="0" name=""/>
        <dsp:cNvSpPr/>
      </dsp:nvSpPr>
      <dsp:spPr>
        <a:xfrm>
          <a:off x="5318180" y="932725"/>
          <a:ext cx="45878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Begin QA testing</a:t>
          </a:r>
        </a:p>
      </dsp:txBody>
      <dsp:txXfrm>
        <a:off x="5318180" y="932725"/>
        <a:ext cx="4587819" cy="745004"/>
      </dsp:txXfrm>
    </dsp:sp>
    <dsp:sp modelId="{8A0BEFC7-B6AE-4F92-BE7E-7AB2406CD048}">
      <dsp:nvSpPr>
        <dsp:cNvPr id="0" name=""/>
        <dsp:cNvSpPr/>
      </dsp:nvSpPr>
      <dsp:spPr>
        <a:xfrm>
          <a:off x="0" y="1863981"/>
          <a:ext cx="9906000" cy="7450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932B3-661C-4601-9DC4-091ACE97F11E}">
      <dsp:nvSpPr>
        <dsp:cNvPr id="0" name=""/>
        <dsp:cNvSpPr/>
      </dsp:nvSpPr>
      <dsp:spPr>
        <a:xfrm>
          <a:off x="225363" y="2031607"/>
          <a:ext cx="409752" cy="4097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A8C69-0335-414A-AFD9-D89030FC95D0}">
      <dsp:nvSpPr>
        <dsp:cNvPr id="0" name=""/>
        <dsp:cNvSpPr/>
      </dsp:nvSpPr>
      <dsp:spPr>
        <a:xfrm>
          <a:off x="860480" y="1863981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Complete Data Templates, hold off their release for later</a:t>
          </a:r>
        </a:p>
      </dsp:txBody>
      <dsp:txXfrm>
        <a:off x="860480" y="1863981"/>
        <a:ext cx="9045519" cy="745004"/>
      </dsp:txXfrm>
    </dsp:sp>
    <dsp:sp modelId="{40819A6B-21CF-43C9-88AF-260BF1E4FB7C}">
      <dsp:nvSpPr>
        <dsp:cNvPr id="0" name=""/>
        <dsp:cNvSpPr/>
      </dsp:nvSpPr>
      <dsp:spPr>
        <a:xfrm>
          <a:off x="0" y="2795237"/>
          <a:ext cx="9906000" cy="74500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65647-13C1-48D2-B6AE-E606C725B768}">
      <dsp:nvSpPr>
        <dsp:cNvPr id="0" name=""/>
        <dsp:cNvSpPr/>
      </dsp:nvSpPr>
      <dsp:spPr>
        <a:xfrm>
          <a:off x="225363" y="2962863"/>
          <a:ext cx="409752" cy="40975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59099-E815-4B5E-837A-865C663642CE}">
      <dsp:nvSpPr>
        <dsp:cNvPr id="0" name=""/>
        <dsp:cNvSpPr/>
      </dsp:nvSpPr>
      <dsp:spPr>
        <a:xfrm>
          <a:off x="860480" y="2795237"/>
          <a:ext cx="9045519" cy="7450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846" tIns="78846" rIns="78846" bIns="78846" numCol="1" spcCol="1270" anchor="ctr" anchorCtr="0">
          <a:noAutofit/>
        </a:bodyPr>
        <a:lstStyle/>
        <a:p>
          <a:pPr marL="0" lvl="0" indent="0" algn="l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Announce progress to potential future investors</a:t>
          </a:r>
          <a:r>
            <a:rPr lang="en-US" sz="2100" kern="1200">
              <a:latin typeface="Tw Cen MT" panose="020B0602020104020603"/>
            </a:rPr>
            <a:t> at the 1 year milestone</a:t>
          </a:r>
          <a:endParaRPr lang="en-US" sz="2100" kern="1200"/>
        </a:p>
      </dsp:txBody>
      <dsp:txXfrm>
        <a:off x="860480" y="2795237"/>
        <a:ext cx="9045519" cy="74500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C1E95C-A727-48D7-B9CC-C88E511E3B80}">
      <dsp:nvSpPr>
        <dsp:cNvPr id="0" name=""/>
        <dsp:cNvSpPr/>
      </dsp:nvSpPr>
      <dsp:spPr>
        <a:xfrm>
          <a:off x="0" y="437"/>
          <a:ext cx="9905999" cy="10239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F3083-90B7-4F2F-8254-985E7F734285}">
      <dsp:nvSpPr>
        <dsp:cNvPr id="0" name=""/>
        <dsp:cNvSpPr/>
      </dsp:nvSpPr>
      <dsp:spPr>
        <a:xfrm>
          <a:off x="309757" y="230835"/>
          <a:ext cx="563196" cy="5631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75386-F834-4765-990D-26DE231240F2}">
      <dsp:nvSpPr>
        <dsp:cNvPr id="0" name=""/>
        <dsp:cNvSpPr/>
      </dsp:nvSpPr>
      <dsp:spPr>
        <a:xfrm>
          <a:off x="1182711" y="437"/>
          <a:ext cx="4457699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Complete prototype of API, including new, built-in data analysis </a:t>
          </a:r>
        </a:p>
      </dsp:txBody>
      <dsp:txXfrm>
        <a:off x="1182711" y="437"/>
        <a:ext cx="4457699" cy="1023992"/>
      </dsp:txXfrm>
    </dsp:sp>
    <dsp:sp modelId="{0CDD2699-B2F0-448A-85C2-28CD98BD764B}">
      <dsp:nvSpPr>
        <dsp:cNvPr id="0" name=""/>
        <dsp:cNvSpPr/>
      </dsp:nvSpPr>
      <dsp:spPr>
        <a:xfrm>
          <a:off x="5640411" y="437"/>
          <a:ext cx="42655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Begin QA Testing</a:t>
          </a:r>
        </a:p>
      </dsp:txBody>
      <dsp:txXfrm>
        <a:off x="5640411" y="437"/>
        <a:ext cx="4265587" cy="1023992"/>
      </dsp:txXfrm>
    </dsp:sp>
    <dsp:sp modelId="{11B8C9A4-00D7-4687-B153-69B6DEE8ACBD}">
      <dsp:nvSpPr>
        <dsp:cNvPr id="0" name=""/>
        <dsp:cNvSpPr/>
      </dsp:nvSpPr>
      <dsp:spPr>
        <a:xfrm>
          <a:off x="0" y="1280428"/>
          <a:ext cx="9905999" cy="10239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A173F-09D6-4B2F-920F-062A3BBC1FE0}">
      <dsp:nvSpPr>
        <dsp:cNvPr id="0" name=""/>
        <dsp:cNvSpPr/>
      </dsp:nvSpPr>
      <dsp:spPr>
        <a:xfrm>
          <a:off x="309757" y="1510826"/>
          <a:ext cx="563196" cy="5631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1A7C7-17BB-450E-B8BD-4244F594D1E2}">
      <dsp:nvSpPr>
        <dsp:cNvPr id="0" name=""/>
        <dsp:cNvSpPr/>
      </dsp:nvSpPr>
      <dsp:spPr>
        <a:xfrm>
          <a:off x="1182711" y="1280428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Finish development of Built-in Data Analysis tools</a:t>
          </a:r>
        </a:p>
      </dsp:txBody>
      <dsp:txXfrm>
        <a:off x="1182711" y="1280428"/>
        <a:ext cx="8723287" cy="1023992"/>
      </dsp:txXfrm>
    </dsp:sp>
    <dsp:sp modelId="{3B260516-2263-4D20-AA17-BCF27FA984C7}">
      <dsp:nvSpPr>
        <dsp:cNvPr id="0" name=""/>
        <dsp:cNvSpPr/>
      </dsp:nvSpPr>
      <dsp:spPr>
        <a:xfrm>
          <a:off x="0" y="2560419"/>
          <a:ext cx="9905999" cy="10239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219367-42F8-4DB5-B4FC-7745F86FB07F}">
      <dsp:nvSpPr>
        <dsp:cNvPr id="0" name=""/>
        <dsp:cNvSpPr/>
      </dsp:nvSpPr>
      <dsp:spPr>
        <a:xfrm>
          <a:off x="309757" y="2790817"/>
          <a:ext cx="563196" cy="5631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C9996-C2DA-4796-83D2-C32CFE5A86B8}">
      <dsp:nvSpPr>
        <dsp:cNvPr id="0" name=""/>
        <dsp:cNvSpPr/>
      </dsp:nvSpPr>
      <dsp:spPr>
        <a:xfrm>
          <a:off x="1182711" y="2560419"/>
          <a:ext cx="8723287" cy="10239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73" tIns="108373" rIns="108373" bIns="108373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Announce Future Pricing Model in advance, allow current customers to adjust to change</a:t>
          </a:r>
        </a:p>
      </dsp:txBody>
      <dsp:txXfrm>
        <a:off x="1182711" y="2560419"/>
        <a:ext cx="8723287" cy="1023992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3165BB-0E7F-4522-9E8A-4681A38455D9}">
      <dsp:nvSpPr>
        <dsp:cNvPr id="0" name=""/>
        <dsp:cNvSpPr/>
      </dsp:nvSpPr>
      <dsp:spPr>
        <a:xfrm>
          <a:off x="0" y="325455"/>
          <a:ext cx="9906000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58216" rIns="76881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Data Templates for ease of use to non-technical users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Built-in Data Analysis Tools into Instant Database Service, including UI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API functionality for Instant Database, Dropzone, and Data Analysis</a:t>
          </a:r>
        </a:p>
      </dsp:txBody>
      <dsp:txXfrm>
        <a:off x="0" y="325455"/>
        <a:ext cx="9906000" cy="1559250"/>
      </dsp:txXfrm>
    </dsp:sp>
    <dsp:sp modelId="{AD7A4A62-6D9C-4942-B839-D64CF9F1A452}">
      <dsp:nvSpPr>
        <dsp:cNvPr id="0" name=""/>
        <dsp:cNvSpPr/>
      </dsp:nvSpPr>
      <dsp:spPr>
        <a:xfrm>
          <a:off x="495300" y="735"/>
          <a:ext cx="693420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Complete all development</a:t>
          </a:r>
        </a:p>
      </dsp:txBody>
      <dsp:txXfrm>
        <a:off x="527003" y="32438"/>
        <a:ext cx="6870794" cy="586034"/>
      </dsp:txXfrm>
    </dsp:sp>
    <dsp:sp modelId="{E8D4CF2D-CB2D-4A9C-A779-331B15B6ED06}">
      <dsp:nvSpPr>
        <dsp:cNvPr id="0" name=""/>
        <dsp:cNvSpPr/>
      </dsp:nvSpPr>
      <dsp:spPr>
        <a:xfrm>
          <a:off x="0" y="2328226"/>
          <a:ext cx="9906000" cy="1212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58216" rIns="768816" bIns="156464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Tw Cen MT" panose="020B0602020104020603"/>
            </a:rPr>
            <a:t>Release new pricing model, emphasize "Dropbase credit" system</a:t>
          </a:r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>
              <a:latin typeface="Tw Cen MT" panose="020B0602020104020603"/>
            </a:rPr>
            <a:t>Marketing at hackathons, tech conferences and company reports</a:t>
          </a:r>
        </a:p>
      </dsp:txBody>
      <dsp:txXfrm>
        <a:off x="0" y="2328226"/>
        <a:ext cx="9906000" cy="1212750"/>
      </dsp:txXfrm>
    </dsp:sp>
    <dsp:sp modelId="{67205A75-3F4C-4C55-A01F-D2C59F6E0672}">
      <dsp:nvSpPr>
        <dsp:cNvPr id="0" name=""/>
        <dsp:cNvSpPr/>
      </dsp:nvSpPr>
      <dsp:spPr>
        <a:xfrm>
          <a:off x="495300" y="2003506"/>
          <a:ext cx="6934200" cy="649440"/>
        </a:xfrm>
        <a:prstGeom prst="roundRect">
          <a:avLst/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w Cen MT" panose="020B0602020104020603"/>
            </a:rPr>
            <a:t>Official Public Release</a:t>
          </a:r>
          <a:endParaRPr lang="en-US" sz="2200" kern="1200"/>
        </a:p>
      </dsp:txBody>
      <dsp:txXfrm>
        <a:off x="527003" y="2035209"/>
        <a:ext cx="6870794" cy="58603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ED360-79B1-459A-8EBA-38704E7A4814}">
      <dsp:nvSpPr>
        <dsp:cNvPr id="0" name=""/>
        <dsp:cNvSpPr/>
      </dsp:nvSpPr>
      <dsp:spPr>
        <a:xfrm>
          <a:off x="0" y="440796"/>
          <a:ext cx="11302998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238" tIns="374904" rIns="8772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Offer version without them at a lower price to increase consumer life expectancy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Our work is not wasted! These tools can be part of a future "elite" version for the highly technical demographic.</a:t>
          </a:r>
        </a:p>
      </dsp:txBody>
      <dsp:txXfrm>
        <a:off x="0" y="440796"/>
        <a:ext cx="11302998" cy="1219050"/>
      </dsp:txXfrm>
    </dsp:sp>
    <dsp:sp modelId="{46459BA9-DC72-4FFD-8A04-B4C9DC226702}">
      <dsp:nvSpPr>
        <dsp:cNvPr id="0" name=""/>
        <dsp:cNvSpPr/>
      </dsp:nvSpPr>
      <dsp:spPr>
        <a:xfrm>
          <a:off x="565149" y="175116"/>
          <a:ext cx="7912098" cy="53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9058" tIns="0" rIns="29905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Data Analysis tools underperform in the non-technical demographic</a:t>
          </a:r>
        </a:p>
      </dsp:txBody>
      <dsp:txXfrm>
        <a:off x="591088" y="201055"/>
        <a:ext cx="7860220" cy="479482"/>
      </dsp:txXfrm>
    </dsp:sp>
    <dsp:sp modelId="{38B2BCAC-A9F7-4581-929E-3C1C719A1FB2}">
      <dsp:nvSpPr>
        <dsp:cNvPr id="0" name=""/>
        <dsp:cNvSpPr/>
      </dsp:nvSpPr>
      <dsp:spPr>
        <a:xfrm>
          <a:off x="0" y="2022726"/>
          <a:ext cx="11302998" cy="1219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734515"/>
              <a:satOff val="-16247"/>
              <a:lumOff val="-323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238" tIns="374904" rIns="8772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May need to hire more contractors and interns for simpler tasks, while our highly skilled software developers focus on core issues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Prioritize software in this order: Instant Database, Dropzone, API, Data Analysis tools, Data Templates</a:t>
          </a:r>
        </a:p>
      </dsp:txBody>
      <dsp:txXfrm>
        <a:off x="0" y="2022726"/>
        <a:ext cx="11302998" cy="1219050"/>
      </dsp:txXfrm>
    </dsp:sp>
    <dsp:sp modelId="{9E6B81BF-3CDF-4A08-895E-C738FD904154}">
      <dsp:nvSpPr>
        <dsp:cNvPr id="0" name=""/>
        <dsp:cNvSpPr/>
      </dsp:nvSpPr>
      <dsp:spPr>
        <a:xfrm>
          <a:off x="565149" y="1757046"/>
          <a:ext cx="7912098" cy="531360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9058" tIns="0" rIns="29905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Software development does not progress according to timeline</a:t>
          </a:r>
        </a:p>
      </dsp:txBody>
      <dsp:txXfrm>
        <a:off x="591088" y="1782985"/>
        <a:ext cx="7860220" cy="479482"/>
      </dsp:txXfrm>
    </dsp:sp>
    <dsp:sp modelId="{4A1F278D-D565-4F47-94B1-28782BE66122}">
      <dsp:nvSpPr>
        <dsp:cNvPr id="0" name=""/>
        <dsp:cNvSpPr/>
      </dsp:nvSpPr>
      <dsp:spPr>
        <a:xfrm>
          <a:off x="0" y="3604656"/>
          <a:ext cx="11302998" cy="992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238" tIns="374904" rIns="877238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Temporarily increase costs to all price levels (lite, pro, enterprise)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Explore idea of "backlogging" multiple requests into one instance of compute seconds usage</a:t>
          </a:r>
        </a:p>
      </dsp:txBody>
      <dsp:txXfrm>
        <a:off x="0" y="3604656"/>
        <a:ext cx="11302998" cy="992250"/>
      </dsp:txXfrm>
    </dsp:sp>
    <dsp:sp modelId="{BA031A6B-CF57-48E9-89D7-6719EA145394}">
      <dsp:nvSpPr>
        <dsp:cNvPr id="0" name=""/>
        <dsp:cNvSpPr/>
      </dsp:nvSpPr>
      <dsp:spPr>
        <a:xfrm>
          <a:off x="565149" y="3338976"/>
          <a:ext cx="7912098" cy="53136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9058" tIns="0" rIns="29905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Snowflake cost mitigation strategies are not as effective as calculated</a:t>
          </a:r>
        </a:p>
      </dsp:txBody>
      <dsp:txXfrm>
        <a:off x="591088" y="3364915"/>
        <a:ext cx="7860220" cy="479482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D44237-2A81-4AA9-A902-FF1789A489C4}">
      <dsp:nvSpPr>
        <dsp:cNvPr id="0" name=""/>
        <dsp:cNvSpPr/>
      </dsp:nvSpPr>
      <dsp:spPr>
        <a:xfrm>
          <a:off x="2331" y="1216728"/>
          <a:ext cx="4669012" cy="229439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Big question for this case:</a:t>
          </a:r>
          <a:r>
            <a:rPr lang="en-US" sz="2700" kern="1200" dirty="0"/>
            <a:t> What can Dropbase adjust to its products, sales, and operations to maximize growth in the next 5 years</a:t>
          </a:r>
        </a:p>
      </dsp:txBody>
      <dsp:txXfrm>
        <a:off x="2331" y="1216728"/>
        <a:ext cx="4669012" cy="2294392"/>
      </dsp:txXfrm>
    </dsp:sp>
    <dsp:sp modelId="{CA9110DB-4CA3-469C-B673-85430599F776}">
      <dsp:nvSpPr>
        <dsp:cNvPr id="0" name=""/>
        <dsp:cNvSpPr/>
      </dsp:nvSpPr>
      <dsp:spPr>
        <a:xfrm>
          <a:off x="5053742" y="1216728"/>
          <a:ext cx="5672044" cy="2294392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Overview:</a:t>
          </a:r>
          <a:r>
            <a:rPr lang="en-US" sz="2700" kern="1200" dirty="0"/>
            <a:t> Broaden our consumer base to include more non-technical groups while retaining technical groups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Changes </a:t>
          </a:r>
          <a:r>
            <a:rPr lang="en-US" sz="2100" kern="1200" dirty="0">
              <a:latin typeface="Tw Cen MT" panose="020B0602020104020603"/>
            </a:rPr>
            <a:t>to pricing model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>
              <a:latin typeface="Tw Cen MT" panose="020B0602020104020603"/>
            </a:rPr>
            <a:t>Developing</a:t>
          </a:r>
          <a:r>
            <a:rPr lang="en-US" sz="2100" kern="1200"/>
            <a:t> data analysis features</a:t>
          </a:r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Further development on the API</a:t>
          </a:r>
        </a:p>
      </dsp:txBody>
      <dsp:txXfrm>
        <a:off x="5053742" y="1216728"/>
        <a:ext cx="5672044" cy="2294392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678A0-3F3F-4E46-901D-3F92468D44A6}">
      <dsp:nvSpPr>
        <dsp:cNvPr id="0" name=""/>
        <dsp:cNvSpPr/>
      </dsp:nvSpPr>
      <dsp:spPr>
        <a:xfrm>
          <a:off x="0" y="1487"/>
          <a:ext cx="9905999" cy="7540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2A08F-990C-4527-9D08-6D82B89715B2}">
      <dsp:nvSpPr>
        <dsp:cNvPr id="0" name=""/>
        <dsp:cNvSpPr/>
      </dsp:nvSpPr>
      <dsp:spPr>
        <a:xfrm>
          <a:off x="228108" y="171155"/>
          <a:ext cx="414743" cy="414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7F52F-7A7F-4157-A967-9A5C7FDD55A0}">
      <dsp:nvSpPr>
        <dsp:cNvPr id="0" name=""/>
        <dsp:cNvSpPr/>
      </dsp:nvSpPr>
      <dsp:spPr>
        <a:xfrm>
          <a:off x="870961" y="1487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Feasible and keeps with the company's core functions and products</a:t>
          </a:r>
        </a:p>
      </dsp:txBody>
      <dsp:txXfrm>
        <a:off x="870961" y="1487"/>
        <a:ext cx="9035037" cy="754078"/>
      </dsp:txXfrm>
    </dsp:sp>
    <dsp:sp modelId="{EB3E4170-0296-43E2-B80C-F6F505FB8CDF}">
      <dsp:nvSpPr>
        <dsp:cNvPr id="0" name=""/>
        <dsp:cNvSpPr/>
      </dsp:nvSpPr>
      <dsp:spPr>
        <a:xfrm>
          <a:off x="0" y="944086"/>
          <a:ext cx="9905999" cy="75407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C16E2-64A4-4813-8297-03687D51A0F5}">
      <dsp:nvSpPr>
        <dsp:cNvPr id="0" name=""/>
        <dsp:cNvSpPr/>
      </dsp:nvSpPr>
      <dsp:spPr>
        <a:xfrm>
          <a:off x="228108" y="1113754"/>
          <a:ext cx="414743" cy="414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6F5D0-619F-4B45-99DC-3382FCCA5CF7}">
      <dsp:nvSpPr>
        <dsp:cNvPr id="0" name=""/>
        <dsp:cNvSpPr/>
      </dsp:nvSpPr>
      <dsp:spPr>
        <a:xfrm>
          <a:off x="870961" y="944086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Explores new consumer markets to expand the scope of reach and increase ADR in the long term</a:t>
          </a:r>
        </a:p>
      </dsp:txBody>
      <dsp:txXfrm>
        <a:off x="870961" y="944086"/>
        <a:ext cx="9035037" cy="754078"/>
      </dsp:txXfrm>
    </dsp:sp>
    <dsp:sp modelId="{86F4C582-C713-430F-812B-6DB854212521}">
      <dsp:nvSpPr>
        <dsp:cNvPr id="0" name=""/>
        <dsp:cNvSpPr/>
      </dsp:nvSpPr>
      <dsp:spPr>
        <a:xfrm>
          <a:off x="0" y="1886684"/>
          <a:ext cx="9905999" cy="75407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F49C-2260-4914-AFD9-29C336D8F7DC}">
      <dsp:nvSpPr>
        <dsp:cNvPr id="0" name=""/>
        <dsp:cNvSpPr/>
      </dsp:nvSpPr>
      <dsp:spPr>
        <a:xfrm>
          <a:off x="228108" y="2056352"/>
          <a:ext cx="414743" cy="4147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2090C-A8E2-4C3C-8104-790A02E508DB}">
      <dsp:nvSpPr>
        <dsp:cNvPr id="0" name=""/>
        <dsp:cNvSpPr/>
      </dsp:nvSpPr>
      <dsp:spPr>
        <a:xfrm>
          <a:off x="870961" y="1886684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Able to be implemented given the company's current resources and situations </a:t>
          </a:r>
        </a:p>
      </dsp:txBody>
      <dsp:txXfrm>
        <a:off x="870961" y="1886684"/>
        <a:ext cx="9035037" cy="754078"/>
      </dsp:txXfrm>
    </dsp:sp>
    <dsp:sp modelId="{EE196F7C-277C-4650-B187-17D5C4989376}">
      <dsp:nvSpPr>
        <dsp:cNvPr id="0" name=""/>
        <dsp:cNvSpPr/>
      </dsp:nvSpPr>
      <dsp:spPr>
        <a:xfrm>
          <a:off x="0" y="2829283"/>
          <a:ext cx="9905999" cy="75407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6A8815-84D9-4516-8EB7-C8FF6E44CB4B}">
      <dsp:nvSpPr>
        <dsp:cNvPr id="0" name=""/>
        <dsp:cNvSpPr/>
      </dsp:nvSpPr>
      <dsp:spPr>
        <a:xfrm>
          <a:off x="228108" y="2998951"/>
          <a:ext cx="414743" cy="4147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E296C-F8C4-45BC-B291-F1F4B2D3E814}">
      <dsp:nvSpPr>
        <dsp:cNvPr id="0" name=""/>
        <dsp:cNvSpPr/>
      </dsp:nvSpPr>
      <dsp:spPr>
        <a:xfrm>
          <a:off x="870961" y="2829283"/>
          <a:ext cx="9035037" cy="754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07" tIns="79807" rIns="79807" bIns="798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Tried to put ourselves in the shoes of the founders as if it were our risk and reward on the line </a:t>
          </a:r>
        </a:p>
      </dsp:txBody>
      <dsp:txXfrm>
        <a:off x="870961" y="2829283"/>
        <a:ext cx="9035037" cy="7540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5F966-99AB-44AC-815A-AB84BBB0CA18}">
      <dsp:nvSpPr>
        <dsp:cNvPr id="0" name=""/>
        <dsp:cNvSpPr/>
      </dsp:nvSpPr>
      <dsp:spPr>
        <a:xfrm>
          <a:off x="0" y="1993153"/>
          <a:ext cx="930652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64798-55B7-4654-A649-553CACCFA9F6}">
      <dsp:nvSpPr>
        <dsp:cNvPr id="0" name=""/>
        <dsp:cNvSpPr/>
      </dsp:nvSpPr>
      <dsp:spPr>
        <a:xfrm>
          <a:off x="465326" y="1712713"/>
          <a:ext cx="651456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235" tIns="0" rIns="24623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1. Modification of the pricing model (appealing to a broader consumer base and mitigating sunk cost from snowflake)</a:t>
          </a:r>
        </a:p>
      </dsp:txBody>
      <dsp:txXfrm>
        <a:off x="492706" y="1740093"/>
        <a:ext cx="6459804" cy="506120"/>
      </dsp:txXfrm>
    </dsp:sp>
    <dsp:sp modelId="{34AD3C53-294C-45E0-8379-A6026D353AA5}">
      <dsp:nvSpPr>
        <dsp:cNvPr id="0" name=""/>
        <dsp:cNvSpPr/>
      </dsp:nvSpPr>
      <dsp:spPr>
        <a:xfrm>
          <a:off x="0" y="2854994"/>
          <a:ext cx="930652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C06BC-1AA1-462E-95EB-61EC3DF12FF2}">
      <dsp:nvSpPr>
        <dsp:cNvPr id="0" name=""/>
        <dsp:cNvSpPr/>
      </dsp:nvSpPr>
      <dsp:spPr>
        <a:xfrm>
          <a:off x="465326" y="2574553"/>
          <a:ext cx="651456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235" tIns="0" rIns="24623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900" kern="1200" dirty="0"/>
            <a:t>2. Developing data analysis features (convenience and dependency) </a:t>
          </a:r>
        </a:p>
      </dsp:txBody>
      <dsp:txXfrm>
        <a:off x="492706" y="2601933"/>
        <a:ext cx="6459804" cy="506120"/>
      </dsp:txXfrm>
    </dsp:sp>
    <dsp:sp modelId="{3957CA2A-FDAD-4342-810B-57609FD301E2}">
      <dsp:nvSpPr>
        <dsp:cNvPr id="0" name=""/>
        <dsp:cNvSpPr/>
      </dsp:nvSpPr>
      <dsp:spPr>
        <a:xfrm>
          <a:off x="0" y="3716834"/>
          <a:ext cx="9306520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5AA09-F92B-4E20-8980-5001DBB5CF20}">
      <dsp:nvSpPr>
        <dsp:cNvPr id="0" name=""/>
        <dsp:cNvSpPr/>
      </dsp:nvSpPr>
      <dsp:spPr>
        <a:xfrm>
          <a:off x="465326" y="3436394"/>
          <a:ext cx="6514564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235" tIns="0" rIns="24623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3. Further development on the API (outreach to students and Hackathons)</a:t>
          </a:r>
        </a:p>
      </dsp:txBody>
      <dsp:txXfrm>
        <a:off x="492706" y="3463774"/>
        <a:ext cx="6459804" cy="506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5FCE9C-585D-8644-AF0E-743723D3ED10}">
      <dsp:nvSpPr>
        <dsp:cNvPr id="0" name=""/>
        <dsp:cNvSpPr/>
      </dsp:nvSpPr>
      <dsp:spPr>
        <a:xfrm>
          <a:off x="0" y="956748"/>
          <a:ext cx="7204771" cy="1256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170" tIns="395732" rIns="55917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Faster performance than Oracle, and increased scalability, stability, and cost-efficient compared to other competitors in the space </a:t>
          </a:r>
        </a:p>
      </dsp:txBody>
      <dsp:txXfrm>
        <a:off x="0" y="956748"/>
        <a:ext cx="7204771" cy="1256850"/>
      </dsp:txXfrm>
    </dsp:sp>
    <dsp:sp modelId="{5F190B91-9DFF-2A4E-9EFD-A2EE1117BFE9}">
      <dsp:nvSpPr>
        <dsp:cNvPr id="0" name=""/>
        <dsp:cNvSpPr/>
      </dsp:nvSpPr>
      <dsp:spPr>
        <a:xfrm>
          <a:off x="360238" y="676308"/>
          <a:ext cx="5043339" cy="5608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626" tIns="0" rIns="1906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Dropbase will </a:t>
          </a:r>
          <a:r>
            <a:rPr lang="en-US" sz="1900" b="1" kern="1200" dirty="0"/>
            <a:t>stay with Snowflake</a:t>
          </a:r>
          <a:endParaRPr lang="en-US" sz="1900" kern="1200" dirty="0"/>
        </a:p>
      </dsp:txBody>
      <dsp:txXfrm>
        <a:off x="387618" y="703688"/>
        <a:ext cx="4988579" cy="506120"/>
      </dsp:txXfrm>
    </dsp:sp>
    <dsp:sp modelId="{DAD3DF1C-D85E-8A45-ABFE-58B52C5DBE8D}">
      <dsp:nvSpPr>
        <dsp:cNvPr id="0" name=""/>
        <dsp:cNvSpPr/>
      </dsp:nvSpPr>
      <dsp:spPr>
        <a:xfrm>
          <a:off x="0" y="2596638"/>
          <a:ext cx="7204771" cy="15261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9170" tIns="395732" rIns="559170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Computations over 60 seconds are recorded into a "compute bank"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After 1000 compute seconds are accumulated, a </a:t>
          </a:r>
          <a:r>
            <a:rPr lang="en-US" sz="1900" kern="1200">
              <a:latin typeface="Tw Cen MT" panose="020B0602020104020603"/>
            </a:rPr>
            <a:t>voucher</a:t>
          </a:r>
          <a:r>
            <a:rPr lang="en-US" sz="1900" kern="1200"/>
            <a:t> will be awarded to the consumer.</a:t>
          </a:r>
        </a:p>
      </dsp:txBody>
      <dsp:txXfrm>
        <a:off x="0" y="2596638"/>
        <a:ext cx="7204771" cy="1526174"/>
      </dsp:txXfrm>
    </dsp:sp>
    <dsp:sp modelId="{4A3AA813-CD24-E545-9F15-A2C3DE53EDA5}">
      <dsp:nvSpPr>
        <dsp:cNvPr id="0" name=""/>
        <dsp:cNvSpPr/>
      </dsp:nvSpPr>
      <dsp:spPr>
        <a:xfrm>
          <a:off x="360238" y="2316198"/>
          <a:ext cx="5043339" cy="56088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626" tIns="0" rIns="19062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Dropbase credit system will dissuade computations of less than 60 compute seconds</a:t>
          </a:r>
        </a:p>
      </dsp:txBody>
      <dsp:txXfrm>
        <a:off x="387618" y="2343578"/>
        <a:ext cx="4988579" cy="506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4C4566-2CF1-49EB-90AF-8E3916C1F494}">
      <dsp:nvSpPr>
        <dsp:cNvPr id="0" name=""/>
        <dsp:cNvSpPr/>
      </dsp:nvSpPr>
      <dsp:spPr>
        <a:xfrm>
          <a:off x="0" y="330037"/>
          <a:ext cx="9905999" cy="1686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37388" rIns="7688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Reduces sunk cost of Snowflake's pricing model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Even though Dropbase will spend money, this pricing model and reward system encourages users to use Dropbase more often, which will offset the cost of awarding credits</a:t>
          </a:r>
        </a:p>
      </dsp:txBody>
      <dsp:txXfrm>
        <a:off x="0" y="330037"/>
        <a:ext cx="9905999" cy="1686825"/>
      </dsp:txXfrm>
    </dsp:sp>
    <dsp:sp modelId="{B792961F-D522-4F4D-9F12-9E8979585939}">
      <dsp:nvSpPr>
        <dsp:cNvPr id="0" name=""/>
        <dsp:cNvSpPr/>
      </dsp:nvSpPr>
      <dsp:spPr>
        <a:xfrm>
          <a:off x="495299" y="20077"/>
          <a:ext cx="6934199" cy="6199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Mitigates the cost of snowflake</a:t>
          </a:r>
        </a:p>
      </dsp:txBody>
      <dsp:txXfrm>
        <a:off x="525561" y="50339"/>
        <a:ext cx="6873675" cy="559396"/>
      </dsp:txXfrm>
    </dsp:sp>
    <dsp:sp modelId="{81D5EFFF-A664-47F5-8C81-84D724133F4F}">
      <dsp:nvSpPr>
        <dsp:cNvPr id="0" name=""/>
        <dsp:cNvSpPr/>
      </dsp:nvSpPr>
      <dsp:spPr>
        <a:xfrm>
          <a:off x="0" y="2440222"/>
          <a:ext cx="9905999" cy="1124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816" tIns="437388" rIns="768816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Uniqueness of promotion is distinct from competitors. Nowhere else do users get discounted for using the product more.</a:t>
          </a:r>
        </a:p>
      </dsp:txBody>
      <dsp:txXfrm>
        <a:off x="0" y="2440222"/>
        <a:ext cx="9905999" cy="1124550"/>
      </dsp:txXfrm>
    </dsp:sp>
    <dsp:sp modelId="{1BACA062-565F-4C06-9C1D-BBD1BC5B7B0B}">
      <dsp:nvSpPr>
        <dsp:cNvPr id="0" name=""/>
        <dsp:cNvSpPr/>
      </dsp:nvSpPr>
      <dsp:spPr>
        <a:xfrm>
          <a:off x="495299" y="2130262"/>
          <a:ext cx="6934199" cy="619920"/>
        </a:xfrm>
        <a:prstGeom prst="round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2096" tIns="0" rIns="26209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Helps retain customers</a:t>
          </a:r>
        </a:p>
      </dsp:txBody>
      <dsp:txXfrm>
        <a:off x="525561" y="2160524"/>
        <a:ext cx="6873675" cy="5593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102D53-C77A-2444-BF1A-FDCA08BE9279}">
      <dsp:nvSpPr>
        <dsp:cNvPr id="0" name=""/>
        <dsp:cNvSpPr/>
      </dsp:nvSpPr>
      <dsp:spPr>
        <a:xfrm>
          <a:off x="314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Case Overview</a:t>
          </a:r>
        </a:p>
      </dsp:txBody>
      <dsp:txXfrm>
        <a:off x="16387" y="13246"/>
        <a:ext cx="1347218" cy="425751"/>
      </dsp:txXfrm>
    </dsp:sp>
    <dsp:sp modelId="{65873DE7-674A-3E44-AFB9-91863430B38A}">
      <dsp:nvSpPr>
        <dsp:cNvPr id="0" name=""/>
        <dsp:cNvSpPr/>
      </dsp:nvSpPr>
      <dsp:spPr>
        <a:xfrm>
          <a:off x="1514223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514223" y="123917"/>
        <a:ext cx="203858" cy="204408"/>
      </dsp:txXfrm>
    </dsp:sp>
    <dsp:sp modelId="{A712F5C7-6E28-E448-964F-73268AED5866}">
      <dsp:nvSpPr>
        <dsp:cNvPr id="0" name=""/>
        <dsp:cNvSpPr/>
      </dsp:nvSpPr>
      <dsp:spPr>
        <a:xfrm>
          <a:off x="1926336" y="0"/>
          <a:ext cx="1373710" cy="452243"/>
        </a:xfrm>
        <a:prstGeom prst="roundRect">
          <a:avLst>
            <a:gd name="adj" fmla="val 10000"/>
          </a:avLst>
        </a:prstGeom>
        <a:solidFill>
          <a:srgbClr val="FF0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Solution Overview</a:t>
          </a:r>
        </a:p>
      </dsp:txBody>
      <dsp:txXfrm>
        <a:off x="1939582" y="13246"/>
        <a:ext cx="1347218" cy="425751"/>
      </dsp:txXfrm>
    </dsp:sp>
    <dsp:sp modelId="{CEB549BF-A35F-2B4F-9477-5425B04B4A32}">
      <dsp:nvSpPr>
        <dsp:cNvPr id="0" name=""/>
        <dsp:cNvSpPr/>
      </dsp:nvSpPr>
      <dsp:spPr>
        <a:xfrm>
          <a:off x="3437417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437417" y="123917"/>
        <a:ext cx="203858" cy="204408"/>
      </dsp:txXfrm>
    </dsp:sp>
    <dsp:sp modelId="{CDFBEB10-07C0-F64C-BAF3-F0282BC511AC}">
      <dsp:nvSpPr>
        <dsp:cNvPr id="0" name=""/>
        <dsp:cNvSpPr/>
      </dsp:nvSpPr>
      <dsp:spPr>
        <a:xfrm>
          <a:off x="3849531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Logistical Analysis</a:t>
          </a:r>
        </a:p>
      </dsp:txBody>
      <dsp:txXfrm>
        <a:off x="3862777" y="13246"/>
        <a:ext cx="1347218" cy="425751"/>
      </dsp:txXfrm>
    </dsp:sp>
    <dsp:sp modelId="{FFD9F430-6D34-974C-B647-E64C65C383A9}">
      <dsp:nvSpPr>
        <dsp:cNvPr id="0" name=""/>
        <dsp:cNvSpPr/>
      </dsp:nvSpPr>
      <dsp:spPr>
        <a:xfrm>
          <a:off x="5360612" y="55781"/>
          <a:ext cx="291226" cy="340680"/>
        </a:xfrm>
        <a:prstGeom prst="rightArrow">
          <a:avLst>
            <a:gd name="adj1" fmla="val 60000"/>
            <a:gd name="adj2" fmla="val 5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360612" y="123917"/>
        <a:ext cx="203858" cy="204408"/>
      </dsp:txXfrm>
    </dsp:sp>
    <dsp:sp modelId="{5AE9C7C1-847D-1D46-ABEC-57293CD8E92A}">
      <dsp:nvSpPr>
        <dsp:cNvPr id="0" name=""/>
        <dsp:cNvSpPr/>
      </dsp:nvSpPr>
      <dsp:spPr>
        <a:xfrm>
          <a:off x="5772725" y="0"/>
          <a:ext cx="1373710" cy="452243"/>
        </a:xfrm>
        <a:prstGeom prst="roundRect">
          <a:avLst>
            <a:gd name="adj" fmla="val 10000"/>
          </a:avLst>
        </a:prstGeom>
        <a:solidFill>
          <a:srgbClr val="D3A9AC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Conclusion</a:t>
          </a:r>
        </a:p>
      </dsp:txBody>
      <dsp:txXfrm>
        <a:off x="5785971" y="13246"/>
        <a:ext cx="1347218" cy="4257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5985A8-4428-5141-AB57-5DC7EF975966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28F7D-B226-3E44-8FB2-96C590597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28F7D-B226-3E44-8FB2-96C5905979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475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28F7D-B226-3E44-8FB2-96C5905979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78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66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1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9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1902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817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34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26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3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39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11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262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6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5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24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7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03203-9C4C-4870-9C79-5492E1485000}" type="datetimeFigureOut">
              <a:rPr lang="en-US" smtClean="0"/>
              <a:t>10/3/2021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7D80F-DBAC-4F19-AB3B-F005D57A0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  <p:sldLayoutId id="2147483794" r:id="rId16"/>
    <p:sldLayoutId id="21474837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3.xml"/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12" Type="http://schemas.microsoft.com/office/2007/relationships/diagramDrawing" Target="../diagrams/drawing1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11" Type="http://schemas.openxmlformats.org/officeDocument/2006/relationships/diagramColors" Target="../diagrams/colors13.xml"/><Relationship Id="rId5" Type="http://schemas.openxmlformats.org/officeDocument/2006/relationships/diagramQuickStyle" Target="../diagrams/quickStyle12.xml"/><Relationship Id="rId10" Type="http://schemas.openxmlformats.org/officeDocument/2006/relationships/diagramQuickStyle" Target="../diagrams/quickStyle13.xml"/><Relationship Id="rId4" Type="http://schemas.openxmlformats.org/officeDocument/2006/relationships/diagramLayout" Target="../diagrams/layout12.xml"/><Relationship Id="rId9" Type="http://schemas.openxmlformats.org/officeDocument/2006/relationships/diagramLayout" Target="../diagrams/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4.xml"/><Relationship Id="rId5" Type="http://schemas.openxmlformats.org/officeDocument/2006/relationships/diagramData" Target="../diagrams/data14.xml"/><Relationship Id="rId4" Type="http://schemas.openxmlformats.org/officeDocument/2006/relationships/image" Target="../media/image10.jpeg"/><Relationship Id="rId9" Type="http://schemas.microsoft.com/office/2007/relationships/diagramDrawing" Target="../diagrams/drawing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6.xml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12" Type="http://schemas.microsoft.com/office/2007/relationships/diagramDrawing" Target="../diagrams/drawing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diagramColors" Target="../diagrams/colors16.xml"/><Relationship Id="rId5" Type="http://schemas.openxmlformats.org/officeDocument/2006/relationships/diagramQuickStyle" Target="../diagrams/quickStyle15.xml"/><Relationship Id="rId10" Type="http://schemas.openxmlformats.org/officeDocument/2006/relationships/diagramQuickStyle" Target="../diagrams/quickStyle16.xml"/><Relationship Id="rId4" Type="http://schemas.openxmlformats.org/officeDocument/2006/relationships/diagramLayout" Target="../diagrams/layout15.xml"/><Relationship Id="rId9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9.xml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12" Type="http://schemas.microsoft.com/office/2007/relationships/diagramDrawing" Target="../diagrams/drawing1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11" Type="http://schemas.openxmlformats.org/officeDocument/2006/relationships/diagramColors" Target="../diagrams/colors19.xml"/><Relationship Id="rId5" Type="http://schemas.openxmlformats.org/officeDocument/2006/relationships/diagramQuickStyle" Target="../diagrams/quickStyle18.xml"/><Relationship Id="rId10" Type="http://schemas.openxmlformats.org/officeDocument/2006/relationships/diagramQuickStyle" Target="../diagrams/quickStyle19.xml"/><Relationship Id="rId4" Type="http://schemas.openxmlformats.org/officeDocument/2006/relationships/diagramLayout" Target="../diagrams/layout18.xml"/><Relationship Id="rId9" Type="http://schemas.openxmlformats.org/officeDocument/2006/relationships/diagramLayout" Target="../diagrams/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1.xml"/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12" Type="http://schemas.microsoft.com/office/2007/relationships/diagramDrawing" Target="../diagrams/drawing2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11" Type="http://schemas.openxmlformats.org/officeDocument/2006/relationships/diagramColors" Target="../diagrams/colors21.xml"/><Relationship Id="rId5" Type="http://schemas.openxmlformats.org/officeDocument/2006/relationships/diagramQuickStyle" Target="../diagrams/quickStyle20.xml"/><Relationship Id="rId10" Type="http://schemas.openxmlformats.org/officeDocument/2006/relationships/diagramQuickStyle" Target="../diagrams/quickStyle21.xml"/><Relationship Id="rId4" Type="http://schemas.openxmlformats.org/officeDocument/2006/relationships/diagramLayout" Target="../diagrams/layout20.xml"/><Relationship Id="rId9" Type="http://schemas.openxmlformats.org/officeDocument/2006/relationships/diagramLayout" Target="../diagrams/layout2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5.xml"/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12" Type="http://schemas.microsoft.com/office/2007/relationships/diagramDrawing" Target="../diagrams/drawing2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11" Type="http://schemas.openxmlformats.org/officeDocument/2006/relationships/diagramColors" Target="../diagrams/colors25.xml"/><Relationship Id="rId5" Type="http://schemas.openxmlformats.org/officeDocument/2006/relationships/diagramQuickStyle" Target="../diagrams/quickStyle24.xml"/><Relationship Id="rId10" Type="http://schemas.openxmlformats.org/officeDocument/2006/relationships/diagramQuickStyle" Target="../diagrams/quickStyle25.xml"/><Relationship Id="rId4" Type="http://schemas.openxmlformats.org/officeDocument/2006/relationships/diagramLayout" Target="../diagrams/layout24.xml"/><Relationship Id="rId9" Type="http://schemas.openxmlformats.org/officeDocument/2006/relationships/diagramLayout" Target="../diagrams/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qiuyujx.medium.com/what-makes-snowflake-different-from-other-dbms-as-a-cloud-based-software-3f21457cd78f" TargetMode="External"/><Relationship Id="rId2" Type="http://schemas.openxmlformats.org/officeDocument/2006/relationships/hyperlink" Target="https://ysjournal.com/oracle-vs-snowflake-traditional-to-modernised-database-technology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rgetprocess.com/guide/estimating-planning/backlog-organize-prioritize/requests-related-to-backlog-items/" TargetMode="External"/><Relationship Id="rId5" Type="http://schemas.openxmlformats.org/officeDocument/2006/relationships/hyperlink" Target="https://www.figma.com/file/HmwMiV1sTESmlnmr2gbPu2/Data-Analysis-Instant-Database?node-id=0%3A1" TargetMode="External"/><Relationship Id="rId4" Type="http://schemas.openxmlformats.org/officeDocument/2006/relationships/hyperlink" Target="https://www.slintel.com/tech/data-warehousing/snowflake-market-share#faqs4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C8E0-846B-482B-860C-3F2EDA1EC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3168" y="766482"/>
            <a:ext cx="5818380" cy="300414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Dropcase</a:t>
            </a:r>
            <a:r>
              <a:rPr lang="en-US" sz="4000" b="1" dirty="0"/>
              <a:t>: Broadening Horizons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8393C-FC40-44B7-9A86-91368084B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3168" y="3902304"/>
            <a:ext cx="5334931" cy="2189214"/>
          </a:xfrm>
        </p:spPr>
        <p:txBody>
          <a:bodyPr>
            <a:normAutofit/>
          </a:bodyPr>
          <a:lstStyle/>
          <a:p>
            <a:r>
              <a:rPr lang="en-US" dirty="0"/>
              <a:t>Andy Liu          Kevin Cui</a:t>
            </a:r>
          </a:p>
          <a:p>
            <a:r>
              <a:rPr lang="en-US" dirty="0"/>
              <a:t>Sat Arora       Yang Li</a:t>
            </a:r>
          </a:p>
        </p:txBody>
      </p:sp>
      <p:pic>
        <p:nvPicPr>
          <p:cNvPr id="1028" name="Picture 4" descr="Dropbase: Turn CSV/Excel files into live databases instantly | Y Combinator">
            <a:extLst>
              <a:ext uri="{FF2B5EF4-FFF2-40B4-BE49-F238E27FC236}">
                <a16:creationId xmlns:a16="http://schemas.microsoft.com/office/drawing/2014/main" id="{05856CB1-ECD1-4F95-AA50-05435B92D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5" b="-5"/>
          <a:stretch/>
        </p:blipFill>
        <p:spPr bwMode="auto">
          <a:xfrm>
            <a:off x="103859" y="493951"/>
            <a:ext cx="5562875" cy="5562875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6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DDF86-8878-48ED-8E90-C29BF87A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87214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Pricing Model – Impact</a:t>
            </a:r>
            <a:endParaRPr lang="en-US"/>
          </a:p>
        </p:txBody>
      </p:sp>
      <p:graphicFrame>
        <p:nvGraphicFramePr>
          <p:cNvPr id="51" name="Content Placeholder 2">
            <a:extLst>
              <a:ext uri="{FF2B5EF4-FFF2-40B4-BE49-F238E27FC236}">
                <a16:creationId xmlns:a16="http://schemas.microsoft.com/office/drawing/2014/main" id="{3FAA87B7-1DE5-423D-A784-75970AC44D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17595"/>
              </p:ext>
            </p:extLst>
          </p:nvPr>
        </p:nvGraphicFramePr>
        <p:xfrm>
          <a:off x="1141411" y="1822336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8" name="Diagram 97">
            <a:extLst>
              <a:ext uri="{FF2B5EF4-FFF2-40B4-BE49-F238E27FC236}">
                <a16:creationId xmlns:a16="http://schemas.microsoft.com/office/drawing/2014/main" id="{D62E17BF-EE2D-4E52-991A-89EC007FE6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916326"/>
              </p:ext>
            </p:extLst>
          </p:nvPr>
        </p:nvGraphicFramePr>
        <p:xfrm>
          <a:off x="2516981" y="6181263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01028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B8D5-F276-42F5-9D20-E0195EF9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717" y="231996"/>
            <a:ext cx="9905998" cy="1478570"/>
          </a:xfrm>
        </p:spPr>
        <p:txBody>
          <a:bodyPr/>
          <a:lstStyle/>
          <a:p>
            <a:r>
              <a:rPr lang="en-US">
                <a:cs typeface="Calibri Light"/>
              </a:rPr>
              <a:t>Feature Additions – Data Analysis Tools and Data Templates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8C17-DD2D-4100-B1DC-757EEEA7C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6932" y="1824312"/>
            <a:ext cx="5436083" cy="398897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cs typeface="Calibri"/>
              </a:rPr>
              <a:t>Data Analysis Tools</a:t>
            </a:r>
          </a:p>
          <a:p>
            <a:r>
              <a:rPr lang="en-US">
                <a:cs typeface="Calibri"/>
              </a:rPr>
              <a:t>Built directly into Instant Databases and API </a:t>
            </a:r>
            <a:endParaRPr lang="en-US"/>
          </a:p>
          <a:p>
            <a:r>
              <a:rPr lang="en-US">
                <a:cs typeface="Calibri"/>
              </a:rPr>
              <a:t>Decreases churn and increases customer life expectancy</a:t>
            </a:r>
          </a:p>
          <a:p>
            <a:r>
              <a:rPr lang="en-US">
                <a:cs typeface="Calibri"/>
              </a:rPr>
              <a:t>With one button on Instant Database UI, create graphs</a:t>
            </a:r>
          </a:p>
          <a:p>
            <a:pPr lvl="1"/>
            <a:r>
              <a:rPr lang="en-US">
                <a:cs typeface="Calibri"/>
              </a:rPr>
              <a:t>Percent Change Year-over-Year</a:t>
            </a:r>
          </a:p>
          <a:p>
            <a:pPr lvl="1"/>
            <a:r>
              <a:rPr lang="en-US">
                <a:cs typeface="Calibri"/>
              </a:rPr>
              <a:t>Growth Projections</a:t>
            </a:r>
          </a:p>
          <a:p>
            <a:pPr lvl="1"/>
            <a:r>
              <a:rPr lang="en-US">
                <a:cs typeface="Calibri"/>
              </a:rPr>
              <a:t>Employee Productivity Chart</a:t>
            </a:r>
          </a:p>
          <a:p>
            <a:pPr lvl="1"/>
            <a:r>
              <a:rPr lang="en-US">
                <a:cs typeface="Calibri"/>
              </a:rPr>
              <a:t>Payroll Statistics Chart</a:t>
            </a:r>
          </a:p>
          <a:p>
            <a:pPr lvl="1"/>
            <a:endParaRPr lang="en-US">
              <a:cs typeface="Calibri"/>
            </a:endParaRPr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76C4A-CDE4-4B61-A7A6-392D3F857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0809" y="1824312"/>
            <a:ext cx="4875211" cy="35417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Data Templates</a:t>
            </a:r>
          </a:p>
          <a:p>
            <a:r>
              <a:rPr lang="en-US" dirty="0">
                <a:cs typeface="Calibri"/>
              </a:rPr>
              <a:t>Examples: Template excel files, templates integrated directly into Dropzone</a:t>
            </a:r>
          </a:p>
          <a:p>
            <a:r>
              <a:rPr lang="en-US" dirty="0">
                <a:cs typeface="Calibri"/>
              </a:rPr>
              <a:t>Used for most common use cases of databases</a:t>
            </a:r>
            <a:endParaRPr lang="en-US" dirty="0"/>
          </a:p>
          <a:p>
            <a:pPr lvl="1"/>
            <a:r>
              <a:rPr lang="en-US" dirty="0">
                <a:cs typeface="Calibri"/>
              </a:rPr>
              <a:t>Employee payroll lists</a:t>
            </a:r>
          </a:p>
          <a:p>
            <a:pPr lvl="1"/>
            <a:r>
              <a:rPr lang="en-US" dirty="0">
                <a:cs typeface="Calibri"/>
              </a:rPr>
              <a:t>Banking and Accounting Data</a:t>
            </a:r>
          </a:p>
          <a:p>
            <a:r>
              <a:rPr lang="en-US" dirty="0">
                <a:cs typeface="Calibri"/>
              </a:rPr>
              <a:t>Geared towards non-technical users</a:t>
            </a:r>
          </a:p>
          <a:p>
            <a:r>
              <a:rPr lang="en-US" dirty="0">
                <a:cs typeface="Calibri"/>
              </a:rPr>
              <a:t>Makes data analysis tools easier to use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160053E5-C73E-D54C-9BD0-5371D2D6DD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1657320"/>
              </p:ext>
            </p:extLst>
          </p:nvPr>
        </p:nvGraphicFramePr>
        <p:xfrm>
          <a:off x="2593832" y="6153201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700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40DFF30-14B3-4D41-A050-C5DD2A32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33" y="298405"/>
            <a:ext cx="9710057" cy="626371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6C0AA1-DB07-4F1E-BD0C-92C317B90B28}"/>
              </a:ext>
            </a:extLst>
          </p:cNvPr>
          <p:cNvSpPr/>
          <p:nvPr/>
        </p:nvSpPr>
        <p:spPr>
          <a:xfrm>
            <a:off x="6805127" y="1893596"/>
            <a:ext cx="3841100" cy="168987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22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FB0A14-C10F-430C-870A-FCDC2379C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0" y="150063"/>
            <a:ext cx="9905998" cy="1478570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cs typeface="Calibri Light"/>
              </a:rPr>
              <a:t>Feature Additions – Impact</a:t>
            </a:r>
            <a:endParaRPr lang="en-US" sz="48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A7529433-0F8D-1C41-A939-A7C615E602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2254215"/>
              </p:ext>
            </p:extLst>
          </p:nvPr>
        </p:nvGraphicFramePr>
        <p:xfrm>
          <a:off x="2321784" y="6140657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30" name="Content Placeholder 2">
            <a:extLst>
              <a:ext uri="{FF2B5EF4-FFF2-40B4-BE49-F238E27FC236}">
                <a16:creationId xmlns:a16="http://schemas.microsoft.com/office/drawing/2014/main" id="{BF74A996-A6F7-4447-AA92-745F45DBB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13287"/>
              </p:ext>
            </p:extLst>
          </p:nvPr>
        </p:nvGraphicFramePr>
        <p:xfrm>
          <a:off x="1020187" y="1893675"/>
          <a:ext cx="9866609" cy="3595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21165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5FA324-FECA-4F7D-A597-F3B8063D8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  <a:cs typeface="Calibri Light"/>
              </a:rPr>
              <a:t>API Development</a:t>
            </a:r>
            <a:endParaRPr lang="en-US" sz="3300">
              <a:solidFill>
                <a:srgbClr val="FFFFFF"/>
              </a:solidFill>
            </a:endParaRP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C9615137-C1F7-4468-A4B8-DA94B1D4D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338455"/>
              </p:ext>
            </p:extLst>
          </p:nvPr>
        </p:nvGraphicFramePr>
        <p:xfrm>
          <a:off x="4662189" y="1134682"/>
          <a:ext cx="6692748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41" name="Diagram 140">
            <a:extLst>
              <a:ext uri="{FF2B5EF4-FFF2-40B4-BE49-F238E27FC236}">
                <a16:creationId xmlns:a16="http://schemas.microsoft.com/office/drawing/2014/main" id="{6CD71031-1AC8-FD4E-BA66-24C2592647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0461620"/>
              </p:ext>
            </p:extLst>
          </p:nvPr>
        </p:nvGraphicFramePr>
        <p:xfrm>
          <a:off x="4475464" y="6057726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904552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AE4726C-1831-4FE3-9A11-227F0DC2F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B651D7F7-8C54-448E-A268-1CBFAD87D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E3B56E94-40E1-489A-98B2-A3238D66A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A7574F-6FDA-425D-B0F7-B7039AB68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398" y="37493"/>
            <a:ext cx="7142915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cs typeface="Calibri Light"/>
              </a:rPr>
              <a:t>API Development – Impact </a:t>
            </a:r>
            <a:endParaRPr lang="en-US" sz="4000" b="1"/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581D0153-3E5B-47A2-830A-E32E165E6C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344" r="7086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E916825F-759B-4F1A-BA80-AF7137691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F64541-DE3B-4DBB-84E1-907956469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9175DCC0-514A-4CA1-AD9A-1BB0FFF1B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10371924-94D9-48AF-9D5B-6471775B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C964FF9-A41A-438C-A22B-62690C98F1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61716CD6-1875-4567-B3E2-364CD0960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31A293D3-7189-453D-AB91-1291AAFF3D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87CB4EFE-58B3-4326-9CFB-A2AFADDFA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249CF4D3-B5A3-4287-BC9D-E9BB8FA6E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D2515F2-4D11-41AF-A6B1-7D084BEA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331BCBF4-0DC2-426E-84B3-AE38E403C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EC8AF156-0BE9-437D-A83B-87364146D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C8CB256-3F62-4406-88F5-CE2421FF2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F3E812EB-415E-4B60-B0FB-65386882CE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EB4C95D7-8E6D-45EC-8CA1-9123D718E3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83F62FD2-2F62-4495-997C-8BD7F95AB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B7DFE0F9-22A3-4846-8D4E-0D193BD32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244DAF25-7415-491A-9FF6-E04BC2DC2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7ACA3646-863C-4D00-A58A-62C7FE71C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0EA18B38-BD42-45ED-8458-FB205DBC7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45302917-5DBE-4CF2-B52F-478F93FD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8E61E6FD-D40E-479C-ABE9-2B69AE20D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2F4DEB4F-F824-48D7-AF9B-B5D905DCD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F76CFA02-6090-4464-B573-BCA350C90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51BE8BEC-76C7-41FE-AB76-35194C244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710F61D4-3B34-45A9-B9B7-CE0373AB4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451F080F-4CFB-4626-87CA-BB4CACA1C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667BBD71-2295-4A66-B76C-F82175C2B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B6644DE8-5BD1-4D5F-B245-0D3A21BCE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4DE8FD0-E681-4D9C-85C2-BEA4C2B3A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46033BD-1026-4388-B926-9D11E1D7C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FA74D4C-2E28-42C5-A7FA-3C7D6BD8B7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FADF7B3F-903C-456C-983E-C9868DDAB9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033F8698-1549-44AD-8DAD-0055D7B807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1BDD4B6-46FD-4048-ADF1-32EADD9E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E7F387A7-B3BF-4B1A-BFCA-2D21AD3DF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7A1B6BC8-EA82-459D-A0E0-4EBE394E7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8B94E190-DDC2-4545-906F-A1699BD73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D9807239-A5BA-4BB3-9194-BCE3B2F21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04D300FD-DC53-4375-8981-09EA63BCF1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1DF83FFD-4C16-41FD-928F-6E88AFC45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5B4BC2F-B667-462B-99D8-0C433124A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0CBD9EFB-AC61-4674-B75A-56449003C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1AD4BBB0-F6A7-451F-BE09-DF619F38E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A258B285-AE5E-473A-AA72-3C95E1D83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7BEEDDE5-CB8A-4DF9-858F-4D9462D95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DA1C731B-9B66-4D65-BF47-04B118107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58DBFEC6-C6DC-4B7A-934F-5A79EC32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9948D8CB-2DBE-4E48-98EA-DF9E2666A2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56AB69F6-9F0B-4AB6-BCA8-AA2FD69E99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0E7FB426-288D-4B0B-B73B-10CCC0EF4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A5C59C6B-46C9-48C9-9F57-2EE738B53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7CE85F33-17DC-4273-B06F-D17109444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5CD001CF-F2C4-4810-A8D9-679F9F89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69F4BCDD-D153-40D2-8DD1-2509EE0CE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A0E3-6594-4511-BD25-72C57CE3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5712" y="1277938"/>
            <a:ext cx="7238163" cy="4581525"/>
          </a:xfrm>
          <a:ln>
            <a:noFill/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cs typeface="Calibri"/>
              </a:rPr>
              <a:t>Achievable without hiring additional staff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cs typeface="Calibri"/>
              </a:rPr>
              <a:t>Retains customers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Calibri"/>
              </a:rPr>
              <a:t>Development the API ensures that technical enterprises are able to customize their experience with Dropbase, and use our expanding lineup of features to match their own needs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Calibri"/>
              </a:rPr>
              <a:t>Hackathons are also a cheap method of gaining potential customers for a low customer acquisition cost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000" dirty="0">
                <a:cs typeface="Calibri"/>
              </a:rPr>
              <a:t>Reaches more potential consumers by broadening our range of advertising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Calibri"/>
              </a:rPr>
              <a:t>Hackathons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Calibri"/>
              </a:rPr>
              <a:t>Demos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cs typeface="Calibri"/>
              </a:rPr>
              <a:t>Education</a:t>
            </a:r>
          </a:p>
          <a:p>
            <a:pPr lvl="1">
              <a:lnSpc>
                <a:spcPct val="110000"/>
              </a:lnSpc>
            </a:pPr>
            <a:endParaRPr lang="en-US" dirty="0">
              <a:cs typeface="Calibri"/>
            </a:endParaRPr>
          </a:p>
          <a:p>
            <a:pPr lvl="1">
              <a:lnSpc>
                <a:spcPct val="110000"/>
              </a:lnSpc>
            </a:pPr>
            <a:endParaRPr lang="en-US" dirty="0">
              <a:cs typeface="Calibri"/>
            </a:endParaRPr>
          </a:p>
        </p:txBody>
      </p:sp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57567438-9D09-074D-AB29-1E7204873F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8321024"/>
              </p:ext>
            </p:extLst>
          </p:nvPr>
        </p:nvGraphicFramePr>
        <p:xfrm>
          <a:off x="4776398" y="5988245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780946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38BEC0-DAD1-4160-9C24-D06F559AE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Logistical Analysis</a:t>
            </a:r>
          </a:p>
        </p:txBody>
      </p:sp>
    </p:spTree>
    <p:extLst>
      <p:ext uri="{BB962C8B-B14F-4D97-AF65-F5344CB8AC3E}">
        <p14:creationId xmlns:p14="http://schemas.microsoft.com/office/powerpoint/2010/main" val="23371434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3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6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5D7A54-BB17-486C-86A0-7A69AE48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  <a:cs typeface="Calibri Light"/>
              </a:rPr>
              <a:t>Financial Calculation of Price Model</a:t>
            </a:r>
          </a:p>
        </p:txBody>
      </p:sp>
      <p:graphicFrame>
        <p:nvGraphicFramePr>
          <p:cNvPr id="87" name="Content Placeholder 2">
            <a:extLst>
              <a:ext uri="{FF2B5EF4-FFF2-40B4-BE49-F238E27FC236}">
                <a16:creationId xmlns:a16="http://schemas.microsoft.com/office/drawing/2014/main" id="{EAD52860-A755-4B72-9FAF-6D1D5C5ADA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700523"/>
              </p:ext>
            </p:extLst>
          </p:nvPr>
        </p:nvGraphicFramePr>
        <p:xfrm>
          <a:off x="4274918" y="444731"/>
          <a:ext cx="7717800" cy="5387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7" name="Diagram 76">
            <a:extLst>
              <a:ext uri="{FF2B5EF4-FFF2-40B4-BE49-F238E27FC236}">
                <a16:creationId xmlns:a16="http://schemas.microsoft.com/office/drawing/2014/main" id="{6079B3DE-1928-1241-B1C1-68A9B7A851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628886"/>
              </p:ext>
            </p:extLst>
          </p:nvPr>
        </p:nvGraphicFramePr>
        <p:xfrm>
          <a:off x="4464322" y="6180562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11032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86000-6856-41E1-92C9-449C1A6F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5195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Implementation – Short Term (3 months)</a:t>
            </a:r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9C80D4D-F953-4B6B-93C4-CB114B7B9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794938"/>
              </p:ext>
            </p:extLst>
          </p:nvPr>
        </p:nvGraphicFramePr>
        <p:xfrm>
          <a:off x="1003627" y="1588547"/>
          <a:ext cx="10687630" cy="43830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36577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86000-6856-41E1-92C9-449C1A6F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38646"/>
            <a:ext cx="9905998" cy="1478570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Implementation – Short Term (6 months)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0596D4-C43C-41A4-B38E-67B98C64D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6278424"/>
              </p:ext>
            </p:extLst>
          </p:nvPr>
        </p:nvGraphicFramePr>
        <p:xfrm>
          <a:off x="1141411" y="1699072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BCF73D3-02CB-0742-81C6-436761D1F6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834693"/>
              </p:ext>
            </p:extLst>
          </p:nvPr>
        </p:nvGraphicFramePr>
        <p:xfrm>
          <a:off x="2519623" y="6098478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1396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35543F-2A09-41B3-AB89-5DEB3428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  <a:ln>
            <a:noFill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Case Overview</a:t>
            </a:r>
          </a:p>
        </p:txBody>
      </p:sp>
    </p:spTree>
    <p:extLst>
      <p:ext uri="{BB962C8B-B14F-4D97-AF65-F5344CB8AC3E}">
        <p14:creationId xmlns:p14="http://schemas.microsoft.com/office/powerpoint/2010/main" val="10691723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054209-37B3-4DB7-A849-FD35FCCD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55264"/>
            <a:ext cx="9905998" cy="147857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Implementation – Medium Term (1 year)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26D259-600C-4B67-8AFE-5AFFA05AD1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362050"/>
              </p:ext>
            </p:extLst>
          </p:nvPr>
        </p:nvGraphicFramePr>
        <p:xfrm>
          <a:off x="1143000" y="1886234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7094353-EFAE-9A47-B8F6-CA8934C873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3545918"/>
              </p:ext>
            </p:extLst>
          </p:nvPr>
        </p:nvGraphicFramePr>
        <p:xfrm>
          <a:off x="2521211" y="5916851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9666017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315EC7-CF91-4D4B-9F2C-BA7A1C68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2" y="242737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Implementation – Medium Term (2 Years)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5B22F9-0BEE-4A03-A384-10E8947480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6186192"/>
              </p:ext>
            </p:extLst>
          </p:nvPr>
        </p:nvGraphicFramePr>
        <p:xfrm>
          <a:off x="1143000" y="1814470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300916D-BD65-7B41-95F3-637A8D7D8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7275391"/>
              </p:ext>
            </p:extLst>
          </p:nvPr>
        </p:nvGraphicFramePr>
        <p:xfrm>
          <a:off x="2610469" y="6027798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0652763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48ADF-FE3C-4170-83D1-A358AC70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6632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Implementation – Long Term (3 – 5 Years)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86386E-AA70-478B-AB7B-5AE0056D2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515031"/>
              </p:ext>
            </p:extLst>
          </p:nvPr>
        </p:nvGraphicFramePr>
        <p:xfrm>
          <a:off x="1141411" y="1658144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C8E36E0-716F-4C4A-8276-2E9D2AF822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5050578"/>
              </p:ext>
            </p:extLst>
          </p:nvPr>
        </p:nvGraphicFramePr>
        <p:xfrm>
          <a:off x="2454308" y="5802806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5354934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2D0AB2-2A73-41A0-8E40-02377F065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48" y="16021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Risks and contingency plans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5AC60034-6A97-403B-AB84-DB8A9D732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867658"/>
              </p:ext>
            </p:extLst>
          </p:nvPr>
        </p:nvGraphicFramePr>
        <p:xfrm>
          <a:off x="556107" y="1452381"/>
          <a:ext cx="11302998" cy="47720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867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6="http://schemas.microsoft.com/office/drawing/2014/main"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84B50-95BB-4988-B463-BEABA283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218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3542D-D7F0-4168-8E31-A82C0CA81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74" y="37004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/>
              <a:t>Recap of our solution</a:t>
            </a:r>
            <a:endParaRPr lang="en-US" sz="44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F3A1BB-E5A3-48C9-BB10-091CA19AE7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237721"/>
              </p:ext>
            </p:extLst>
          </p:nvPr>
        </p:nvGraphicFramePr>
        <p:xfrm>
          <a:off x="731940" y="1443547"/>
          <a:ext cx="10728119" cy="4727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2016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EF4763-EB4A-4A35-89EB-AD2763B48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C611E-D20E-4758-B04C-08A741320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Why does our solution achieve the goal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AA3A0E-D14C-45EF-9ABC-EC1B52FE4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157201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4194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A511-F379-4A35-8730-8B297501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674" y="66344"/>
            <a:ext cx="9905998" cy="1478570"/>
          </a:xfrm>
          <a:ln>
            <a:noFill/>
          </a:ln>
        </p:spPr>
        <p:txBody>
          <a:bodyPr/>
          <a:lstStyle/>
          <a:p>
            <a:r>
              <a:rPr lang="en-US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C6F8D-B5BC-4624-A6D6-506F9D29C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04052"/>
            <a:ext cx="10413998" cy="430371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1800"/>
              <a:t>Proposed Pricing Model</a:t>
            </a:r>
          </a:p>
          <a:p>
            <a:pPr lvl="1"/>
            <a:r>
              <a:rPr lang="en-US" sz="1600" b="0" i="0" u="sng">
                <a:effectLst/>
                <a:latin typeface="Whitney"/>
                <a:hlinkClick r:id="rId2" tooltip="https://ysjournal.com/oracle-vs-snowflake-traditional-to-modernised-database-technology/"/>
              </a:rPr>
              <a:t>https://ysjournal.com/oracle-vs-snowflake-traditional-to-modernised-database-technology/</a:t>
            </a:r>
            <a:endParaRPr lang="en-US" sz="1600" b="0" i="0" u="sng">
              <a:effectLst/>
              <a:latin typeface="Whitney"/>
            </a:endParaRPr>
          </a:p>
          <a:p>
            <a:pPr lvl="1"/>
            <a:r>
              <a:rPr lang="en-US" sz="1600" b="0" i="0" u="sng">
                <a:effectLst/>
                <a:latin typeface="Whitney"/>
                <a:hlinkClick r:id="rId3" tooltip="https://qiuyujx.medium.com/what-makes-snowflake-different-from-other-dbms-as-a-cloud-based-software-3f21457cd78f"/>
              </a:rPr>
              <a:t>https://qiuyujx.medium.com/what-makes-snowflake-different-from-other-dbms-as-a-cloud-based-software-3f21457cd78f</a:t>
            </a:r>
            <a:endParaRPr lang="en-US" sz="1600" b="0" i="0" u="sng">
              <a:effectLst/>
              <a:latin typeface="Whitney"/>
            </a:endParaRPr>
          </a:p>
          <a:p>
            <a:r>
              <a:rPr lang="en-US" sz="1800">
                <a:latin typeface="Whitney"/>
              </a:rPr>
              <a:t>Snowflake Market Share</a:t>
            </a:r>
          </a:p>
          <a:p>
            <a:pPr lvl="1"/>
            <a:r>
              <a:rPr lang="en-US" sz="1600" b="0" i="0" u="sng">
                <a:effectLst/>
                <a:latin typeface="Whitney"/>
                <a:hlinkClick r:id="rId4" tooltip="https://www.slintel.com/tech/data-warehousing/snowflake-market-share#faqs4"/>
              </a:rPr>
              <a:t>https://www.slintel.com/tech/data-warehousing/snowflake-market-share#faqs4</a:t>
            </a:r>
            <a:endParaRPr lang="en-US" sz="1600" b="0" i="0" u="sng">
              <a:effectLst/>
              <a:latin typeface="Whitney"/>
              <a:hlinkClick r:id="rId4"/>
            </a:endParaRPr>
          </a:p>
          <a:p>
            <a:r>
              <a:rPr lang="en-US" sz="1800">
                <a:latin typeface="Whitney"/>
              </a:rPr>
              <a:t>Figma Designs</a:t>
            </a:r>
          </a:p>
          <a:p>
            <a:pPr lvl="1"/>
            <a:r>
              <a:rPr lang="en-US" sz="1600">
                <a:ea typeface="+mn-lt"/>
                <a:cs typeface="+mn-lt"/>
                <a:hlinkClick r:id="rId5"/>
              </a:rPr>
              <a:t>https://www.figma.com/file/HmwMiV1sTESmlnmr2gbPu2/Data-Analysis-Instant-Database?node-id=0%3A1</a:t>
            </a:r>
            <a:endParaRPr lang="en-US" sz="1600">
              <a:latin typeface="Whitney"/>
              <a:ea typeface="+mn-lt"/>
              <a:cs typeface="+mn-lt"/>
            </a:endParaRPr>
          </a:p>
          <a:p>
            <a:pPr lvl="1"/>
            <a:endParaRPr lang="en-US" sz="1600">
              <a:latin typeface="Tw Cen MT"/>
            </a:endParaRPr>
          </a:p>
          <a:p>
            <a:r>
              <a:rPr lang="en-US" sz="1900">
                <a:ea typeface="+mn-lt"/>
                <a:cs typeface="+mn-lt"/>
              </a:rPr>
              <a:t>Contingency Plan Research </a:t>
            </a:r>
          </a:p>
          <a:p>
            <a:pPr lvl="1"/>
            <a:r>
              <a:rPr lang="en-US" sz="1900">
                <a:ea typeface="+mn-lt"/>
                <a:cs typeface="+mn-lt"/>
                <a:hlinkClick r:id="rId6"/>
              </a:rPr>
              <a:t>https://www.targetprocess.com/guide/estimating-planning/backlog-organize-prioritize/requests-related-to-backlog-items/</a:t>
            </a:r>
            <a:endParaRPr lang="en-US" sz="1900">
              <a:ea typeface="+mn-lt"/>
              <a:cs typeface="+mn-lt"/>
            </a:endParaRPr>
          </a:p>
          <a:p>
            <a:pPr lvl="1"/>
            <a:endParaRPr lang="en-US" sz="1050">
              <a:latin typeface="Whitney"/>
            </a:endParaRPr>
          </a:p>
        </p:txBody>
      </p:sp>
    </p:spTree>
    <p:extLst>
      <p:ext uri="{BB962C8B-B14F-4D97-AF65-F5344CB8AC3E}">
        <p14:creationId xmlns:p14="http://schemas.microsoft.com/office/powerpoint/2010/main" val="1495520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6" name="Rectangle 65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p14="http://schemas.microsoft.com/office/powerpoint/2010/main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9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2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3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F1FE0F0-D591-452A-BEDD-4FF120808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Technical Demo</a:t>
            </a:r>
          </a:p>
        </p:txBody>
      </p:sp>
    </p:spTree>
    <p:extLst>
      <p:ext uri="{BB962C8B-B14F-4D97-AF65-F5344CB8AC3E}">
        <p14:creationId xmlns:p14="http://schemas.microsoft.com/office/powerpoint/2010/main" val="164361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1FD7A15-E99C-49DF-B105-F6ED0BB1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403" y="-412570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Proposed Pricing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DC362D-3C41-4623-9386-5E07CB35BA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889325"/>
            <a:ext cx="10044112" cy="57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5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E9B448F0-DA06-4165-AB5F-4330A20E0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2D83638-A467-411A-9C31-FE9A111CD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2" name="Group 11">
            <a:extLst>
              <a:ext uri="{FF2B5EF4-FFF2-40B4-BE49-F238E27FC236}">
                <a16:creationId xmlns:a16="http://schemas.microsoft.com/office/drawing/2014/main" id="{2576BCDF-119F-4EB5-83D7-ED823C93E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43D63E8F-FD8A-4CE3-B7C9-3E9E2B66B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D107D890-1831-46D8-90FB-F2FC0B288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02440904-A4EC-4F72-8E22-AAF4D9DB5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625E9C1F-1569-416B-A85C-FA1434872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A186C77-43BF-4B1B-8170-48944F3057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0">
              <a:extLst>
                <a:ext uri="{FF2B5EF4-FFF2-40B4-BE49-F238E27FC236}">
                  <a16:creationId xmlns:a16="http://schemas.microsoft.com/office/drawing/2014/main" id="{FA8D72C1-8526-44B4-9333-5E0057ECC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790E4BA0-9C47-48B6-AA4A-8FC22DA95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D051475-431F-4B9D-94C6-7B49A69582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82255D2F-85A1-4A19-8BC4-EB2715F36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EBC3A004-9794-4EFA-83F0-98924879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EFD9FC3-E11A-44E3-BCAC-A07F3C601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Line 16">
              <a:extLst>
                <a:ext uri="{FF2B5EF4-FFF2-40B4-BE49-F238E27FC236}">
                  <a16:creationId xmlns:a16="http://schemas.microsoft.com/office/drawing/2014/main" id="{AB6AB6F7-6592-4028-B349-1C0E53A29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6C2415E6-F914-4C11-B48B-4910AA6CA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2412013C-072A-489E-851A-CFEF91A9A6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DE93DF9F-296F-4DE4-8813-D8C04DE4C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F440D966-5030-460C-9916-BF9B91542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id="{1EFE245D-BA05-4F4D-A6E8-40739F48E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22">
              <a:extLst>
                <a:ext uri="{FF2B5EF4-FFF2-40B4-BE49-F238E27FC236}">
                  <a16:creationId xmlns:a16="http://schemas.microsoft.com/office/drawing/2014/main" id="{ED67811C-F735-441C-98A6-2517EC09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3070FC44-32F9-470F-A131-868F3F1DB7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95FB52C7-C779-4E3F-978C-4595FEF86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D4EB1759-62AC-4B24-9DC6-E4F8737E8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id="{7BF6FB39-864B-4F58-86E8-790E16FB3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5FE4FA46-B51C-43DA-87FC-2644ED117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id="{25DD1322-2D3A-4E7B-B23B-B4F96E02C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id="{6E4FFBEB-52BB-494D-AD99-A0F072AB6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7DE92406-3F65-4333-BAAA-A9A7B5AEE9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B8B0FFC4-D1BB-4BB9-A224-BB78BFD3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7BD59E-D7F7-4BA0-B22F-0C604023E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81" y="379635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en-US" sz="4800" b="1"/>
              <a:t>Case Review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9A33D-A754-4648-94D9-04C824B0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9" y="1496710"/>
            <a:ext cx="10752136" cy="4729160"/>
          </a:xfrm>
          <a:ln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dirty="0"/>
              <a:t>Dropbase is an up-and-coming software startup that allows consumers to upload data files and instantly convert them into live databases on the cloud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Currently operates on a hybrid pricing model which includes an up-front fee as well as a pay-by-usage fee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Most customers of Dropbase have between 10 and 100 employees and are ideally between Series A and Series C in financing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Willing to sacrifice short term profits for growth as it is better in the eyes of investors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800" b="1" dirty="0"/>
              <a:t>Constraints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Snowflake pricing model makes computations shorter than 1 minute very cost inefficient 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Requires elite software engineers that are already familiar with the company’s technologies (current employees include 4 full-time engineers, 2 contractors, and 3 co-op students)</a:t>
            </a:r>
          </a:p>
          <a:p>
            <a:pPr>
              <a:lnSpc>
                <a:spcPct val="110000"/>
              </a:lnSpc>
            </a:pPr>
            <a:r>
              <a:rPr lang="en-US" sz="1800" dirty="0"/>
              <a:t>Maturity, scalability, security, and performance of technologies used </a:t>
            </a:r>
          </a:p>
          <a:p>
            <a:pPr>
              <a:lnSpc>
                <a:spcPct val="110000"/>
              </a:lnSpc>
            </a:pPr>
            <a:endParaRPr lang="en-US" sz="1800" dirty="0"/>
          </a:p>
        </p:txBody>
      </p:sp>
      <p:grpSp>
        <p:nvGrpSpPr>
          <p:cNvPr id="58" name="Group 40">
            <a:extLst>
              <a:ext uri="{FF2B5EF4-FFF2-40B4-BE49-F238E27FC236}">
                <a16:creationId xmlns:a16="http://schemas.microsoft.com/office/drawing/2014/main" id="{8DB4BB99-C854-45F9-BED1-63D15E3A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59" name="Freeform 32">
              <a:extLst>
                <a:ext uri="{FF2B5EF4-FFF2-40B4-BE49-F238E27FC236}">
                  <a16:creationId xmlns:a16="http://schemas.microsoft.com/office/drawing/2014/main" id="{5D1CCC4C-284C-4BF6-97D9-D97467463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35D82D1B-EB09-4028-9107-D60B547C7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1389EE93-8059-437E-8507-7557AD68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377C05DC-75FF-4426-A34F-DBF0C7E7BE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03D385C8-866D-437D-91B1-2E3ECDD88E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3F649CBB-748F-4C79-A14F-C531C40B0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7F4622C0-84AF-41F1-9128-FE73CADD3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CC6F29C1-A471-4CDE-8C21-E4B15C5EF4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67F5B7DA-86C7-4AE0-96B6-D7F5AA51E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0FA481E3-0439-484A-AC9B-19D58B98E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17AE593-94A2-8E40-A427-142652FE4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8555824"/>
              </p:ext>
            </p:extLst>
          </p:nvPr>
        </p:nvGraphicFramePr>
        <p:xfrm>
          <a:off x="2421992" y="6098800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13857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40DFF30-14B3-4D41-A050-C5DD2A325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900" y="1159780"/>
            <a:ext cx="8413110" cy="5427084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06C0AA1-DB07-4F1E-BD0C-92C317B90B28}"/>
              </a:ext>
            </a:extLst>
          </p:cNvPr>
          <p:cNvSpPr/>
          <p:nvPr/>
        </p:nvSpPr>
        <p:spPr>
          <a:xfrm>
            <a:off x="6403910" y="2405834"/>
            <a:ext cx="3841100" cy="1689877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8E8AE5-5E83-45BD-8394-C66BB7F9818A}"/>
              </a:ext>
            </a:extLst>
          </p:cNvPr>
          <p:cNvSpPr txBox="1"/>
          <p:nvPr/>
        </p:nvSpPr>
        <p:spPr>
          <a:xfrm>
            <a:off x="3087177" y="221238"/>
            <a:ext cx="610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>
                <a:latin typeface="+mj-lt"/>
                <a:cs typeface="Calibri Light"/>
              </a:rPr>
              <a:t>Mock User Interface</a:t>
            </a:r>
            <a:endParaRPr 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4595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86C6B22-524C-430D-A128-B37C5AD4C6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8" t="12759" r="1850" b="2224"/>
          <a:stretch/>
        </p:blipFill>
        <p:spPr bwMode="auto">
          <a:xfrm>
            <a:off x="717754" y="926689"/>
            <a:ext cx="10756491" cy="5830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C098C4-E0B4-4A82-8941-D65C0579E271}"/>
              </a:ext>
            </a:extLst>
          </p:cNvPr>
          <p:cNvSpPr txBox="1"/>
          <p:nvPr/>
        </p:nvSpPr>
        <p:spPr>
          <a:xfrm>
            <a:off x="3042557" y="140110"/>
            <a:ext cx="61068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>
                <a:latin typeface="+mj-lt"/>
                <a:cs typeface="Calibri Light"/>
              </a:rPr>
              <a:t>Mock Data Analysis</a:t>
            </a:r>
            <a:endParaRPr lang="en-US" sz="48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37329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11EE-F81C-4A4E-B3FE-D33943339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5257"/>
            <a:ext cx="9905998" cy="1478570"/>
          </a:xfrm>
        </p:spPr>
        <p:txBody>
          <a:bodyPr/>
          <a:lstStyle/>
          <a:p>
            <a:pPr algn="ctr"/>
            <a:r>
              <a:rPr lang="en-US" b="1" dirty="0"/>
              <a:t>Big Question and Problems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F6B2-EAF9-4603-A3BC-06C6CC1CC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586" y="1907139"/>
            <a:ext cx="9905999" cy="4055235"/>
          </a:xfrm>
          <a:ln>
            <a:noFill/>
          </a:ln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FF99FF"/>
                </a:solidFill>
              </a:rPr>
              <a:t>Dropbase is a company with an amazing product that should be in the hands of more people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/>
              <a:t>Big question for this case:</a:t>
            </a:r>
            <a:r>
              <a:rPr lang="en-US" dirty="0"/>
              <a:t> What can Dropbase adjust to its products, sales, and operations to maximize growth in the next 5 years</a:t>
            </a:r>
          </a:p>
          <a:p>
            <a:pPr marL="0" indent="0">
              <a:buNone/>
            </a:pPr>
            <a:r>
              <a:rPr lang="en-US" b="1" dirty="0"/>
              <a:t>Immediate Issues:</a:t>
            </a:r>
            <a:r>
              <a:rPr lang="en-US" dirty="0"/>
              <a:t> Developing a strategy to meet the target USD $10 mm ARR in 5 years</a:t>
            </a:r>
          </a:p>
          <a:p>
            <a:pPr marL="0" indent="0">
              <a:buNone/>
            </a:pPr>
            <a:r>
              <a:rPr lang="en-US" b="1" dirty="0"/>
              <a:t>Underlying Issues: </a:t>
            </a:r>
          </a:p>
          <a:p>
            <a:r>
              <a:rPr lang="en-US" dirty="0"/>
              <a:t>Lost profit due to Snowflake pricing model</a:t>
            </a:r>
          </a:p>
          <a:p>
            <a:r>
              <a:rPr lang="en-US" dirty="0"/>
              <a:t>Small headcount (hard to find sufficiently skilled talent)</a:t>
            </a:r>
          </a:p>
          <a:p>
            <a:r>
              <a:rPr lang="en-US" dirty="0"/>
              <a:t>Niche consumer base 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43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0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73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5255F-9E3F-471B-8C08-BF3398B4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Decision Criteria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493AE2-AE5F-4C76-97A1-1AD69E07D2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850731"/>
              </p:ext>
            </p:extLst>
          </p:nvPr>
        </p:nvGraphicFramePr>
        <p:xfrm>
          <a:off x="4745014" y="767665"/>
          <a:ext cx="6987284" cy="485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72" name="Diagram 71">
            <a:extLst>
              <a:ext uri="{FF2B5EF4-FFF2-40B4-BE49-F238E27FC236}">
                <a16:creationId xmlns:a16="http://schemas.microsoft.com/office/drawing/2014/main" id="{E79ADDF8-5D4F-E847-8DA3-AB3E6694B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708891"/>
              </p:ext>
            </p:extLst>
          </p:nvPr>
        </p:nvGraphicFramePr>
        <p:xfrm>
          <a:off x="4662188" y="6169780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6226657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0A84B50-95BB-4988-B463-BEABA2831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Solution Overview</a:t>
            </a:r>
          </a:p>
        </p:txBody>
      </p:sp>
    </p:spTree>
    <p:extLst>
      <p:ext uri="{BB962C8B-B14F-4D97-AF65-F5344CB8AC3E}">
        <p14:creationId xmlns:p14="http://schemas.microsoft.com/office/powerpoint/2010/main" val="7909648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B152F-AADF-4F9F-9ACD-9D2F5B52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26" y="197673"/>
            <a:ext cx="10515600" cy="1325563"/>
          </a:xfrm>
          <a:ln>
            <a:noFill/>
          </a:ln>
        </p:spPr>
        <p:txBody>
          <a:bodyPr/>
          <a:lstStyle/>
          <a:p>
            <a:pPr algn="ctr"/>
            <a:r>
              <a:rPr lang="en-US" b="1" dirty="0">
                <a:cs typeface="Calibri Light"/>
              </a:rPr>
              <a:t>Solution Overview</a:t>
            </a:r>
            <a:endParaRPr lang="en-US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365561-2394-4A21-8000-1A354837452E}"/>
              </a:ext>
            </a:extLst>
          </p:cNvPr>
          <p:cNvSpPr/>
          <p:nvPr/>
        </p:nvSpPr>
        <p:spPr>
          <a:xfrm>
            <a:off x="1504122" y="1437861"/>
            <a:ext cx="8812695" cy="1013791"/>
          </a:xfrm>
          <a:prstGeom prst="rect">
            <a:avLst/>
          </a:prstGeom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E8C1A-29C2-467E-B3BB-1AC09C19D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34" y="2677705"/>
            <a:ext cx="9160566" cy="585392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Changes our solution would implement:</a:t>
            </a:r>
          </a:p>
          <a:p>
            <a:pPr marL="0" indent="0">
              <a:buNone/>
            </a:pPr>
            <a:endParaRPr lang="en-US" sz="24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D0F731-FFA9-4D56-8974-D299B1C30AD3}"/>
              </a:ext>
            </a:extLst>
          </p:cNvPr>
          <p:cNvSpPr txBox="1"/>
          <p:nvPr/>
        </p:nvSpPr>
        <p:spPr>
          <a:xfrm>
            <a:off x="2659427" y="1621103"/>
            <a:ext cx="6101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/>
              <a:t>Solution Overview:</a:t>
            </a:r>
            <a:r>
              <a:rPr lang="en-US" sz="1800" dirty="0"/>
              <a:t> Broaden our consumer base to include more non-technical groups while retaining technical groups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04A824D-2400-4B61-ABDF-4907A7858A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101902"/>
              </p:ext>
            </p:extLst>
          </p:nvPr>
        </p:nvGraphicFramePr>
        <p:xfrm>
          <a:off x="1623392" y="1749289"/>
          <a:ext cx="9306521" cy="5908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677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98">
            <a:extLst>
              <a:ext uri="{FF2B5EF4-FFF2-40B4-BE49-F238E27FC236}">
                <a16:creationId xmlns:a16="http://schemas.microsoft.com/office/drawing/2014/main" id="{54B9C16B-AC4A-44ED-9075-F76549B4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00">
            <a:extLst>
              <a:ext uri="{FF2B5EF4-FFF2-40B4-BE49-F238E27FC236}">
                <a16:creationId xmlns:a16="http://schemas.microsoft.com/office/drawing/2014/main" id="{62A2FEB6-F419-4684-9ABC-9E32E012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2" name="Rectangle 5">
              <a:extLst>
                <a:ext uri="{FF2B5EF4-FFF2-40B4-BE49-F238E27FC236}">
                  <a16:creationId xmlns:a16="http://schemas.microsoft.com/office/drawing/2014/main" id="{21E24A15-28D6-4CEB-9268-0BB0BEEAF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3" name="Freeform 6">
              <a:extLst>
                <a:ext uri="{FF2B5EF4-FFF2-40B4-BE49-F238E27FC236}">
                  <a16:creationId xmlns:a16="http://schemas.microsoft.com/office/drawing/2014/main" id="{4345933F-9633-4510-90E1-08B0E2A19E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7">
              <a:extLst>
                <a:ext uri="{FF2B5EF4-FFF2-40B4-BE49-F238E27FC236}">
                  <a16:creationId xmlns:a16="http://schemas.microsoft.com/office/drawing/2014/main" id="{C68A48FB-1BE4-4053-A76F-5A5511BA0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8">
              <a:extLst>
                <a:ext uri="{FF2B5EF4-FFF2-40B4-BE49-F238E27FC236}">
                  <a16:creationId xmlns:a16="http://schemas.microsoft.com/office/drawing/2014/main" id="{8149777B-6A9F-4C95-BF44-F96464507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9">
              <a:extLst>
                <a:ext uri="{FF2B5EF4-FFF2-40B4-BE49-F238E27FC236}">
                  <a16:creationId xmlns:a16="http://schemas.microsoft.com/office/drawing/2014/main" id="{0654845E-622A-4AD3-8F3A-6E1DEAB5FC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Freeform 10">
              <a:extLst>
                <a:ext uri="{FF2B5EF4-FFF2-40B4-BE49-F238E27FC236}">
                  <a16:creationId xmlns:a16="http://schemas.microsoft.com/office/drawing/2014/main" id="{DF1C0739-3D08-4C83-857E-B0724A6E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8" name="Freeform 11">
              <a:extLst>
                <a:ext uri="{FF2B5EF4-FFF2-40B4-BE49-F238E27FC236}">
                  <a16:creationId xmlns:a16="http://schemas.microsoft.com/office/drawing/2014/main" id="{D235EAA0-7D5A-453A-9643-EE7A4954E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94C6FB7C-72DE-42DE-8F58-CCE9B8F5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FE31E0FE-EC8D-4EA7-BD9D-02F8C54F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14">
              <a:extLst>
                <a:ext uri="{FF2B5EF4-FFF2-40B4-BE49-F238E27FC236}">
                  <a16:creationId xmlns:a16="http://schemas.microsoft.com/office/drawing/2014/main" id="{69FE4B12-13E0-48F9-9E18-66406B8D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15">
              <a:extLst>
                <a:ext uri="{FF2B5EF4-FFF2-40B4-BE49-F238E27FC236}">
                  <a16:creationId xmlns:a16="http://schemas.microsoft.com/office/drawing/2014/main" id="{87FAADC3-B321-43EE-B8F3-2842D84098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Line 16">
              <a:extLst>
                <a:ext uri="{FF2B5EF4-FFF2-40B4-BE49-F238E27FC236}">
                  <a16:creationId xmlns:a16="http://schemas.microsoft.com/office/drawing/2014/main" id="{90461464-1683-402F-A72B-8558CC677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14" name="Freeform 17">
              <a:extLst>
                <a:ext uri="{FF2B5EF4-FFF2-40B4-BE49-F238E27FC236}">
                  <a16:creationId xmlns:a16="http://schemas.microsoft.com/office/drawing/2014/main" id="{70F594E7-32D0-45B9-A3CF-636CF6FCBD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18">
              <a:extLst>
                <a:ext uri="{FF2B5EF4-FFF2-40B4-BE49-F238E27FC236}">
                  <a16:creationId xmlns:a16="http://schemas.microsoft.com/office/drawing/2014/main" id="{8AEF60E1-26C2-4E3C-B839-347DDD23C3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19">
              <a:extLst>
                <a:ext uri="{FF2B5EF4-FFF2-40B4-BE49-F238E27FC236}">
                  <a16:creationId xmlns:a16="http://schemas.microsoft.com/office/drawing/2014/main" id="{792FE54B-EE9D-4E57-B6BC-6A9196BE8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20">
              <a:extLst>
                <a:ext uri="{FF2B5EF4-FFF2-40B4-BE49-F238E27FC236}">
                  <a16:creationId xmlns:a16="http://schemas.microsoft.com/office/drawing/2014/main" id="{72BE56DF-619D-463E-8F88-CABA09DA8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Rectangle 21">
              <a:extLst>
                <a:ext uri="{FF2B5EF4-FFF2-40B4-BE49-F238E27FC236}">
                  <a16:creationId xmlns:a16="http://schemas.microsoft.com/office/drawing/2014/main" id="{C7430457-1935-4BBF-A6A7-7C3125A02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19" name="Freeform 22">
              <a:extLst>
                <a:ext uri="{FF2B5EF4-FFF2-40B4-BE49-F238E27FC236}">
                  <a16:creationId xmlns:a16="http://schemas.microsoft.com/office/drawing/2014/main" id="{BB006150-E547-4E84-A2B1-59131F3D5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23">
              <a:extLst>
                <a:ext uri="{FF2B5EF4-FFF2-40B4-BE49-F238E27FC236}">
                  <a16:creationId xmlns:a16="http://schemas.microsoft.com/office/drawing/2014/main" id="{5A8CD074-956B-41A4-870B-001554B69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1" name="Freeform 24">
              <a:extLst>
                <a:ext uri="{FF2B5EF4-FFF2-40B4-BE49-F238E27FC236}">
                  <a16:creationId xmlns:a16="http://schemas.microsoft.com/office/drawing/2014/main" id="{070C253B-974E-459F-AD0B-7057224828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2" name="Freeform 25">
              <a:extLst>
                <a:ext uri="{FF2B5EF4-FFF2-40B4-BE49-F238E27FC236}">
                  <a16:creationId xmlns:a16="http://schemas.microsoft.com/office/drawing/2014/main" id="{BBC07B3D-A631-44EA-861A-7D80383A10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3" name="Freeform 26">
              <a:extLst>
                <a:ext uri="{FF2B5EF4-FFF2-40B4-BE49-F238E27FC236}">
                  <a16:creationId xmlns:a16="http://schemas.microsoft.com/office/drawing/2014/main" id="{32039DC6-B4CF-4A5A-8D17-3A568D125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4" name="Freeform 27">
              <a:extLst>
                <a:ext uri="{FF2B5EF4-FFF2-40B4-BE49-F238E27FC236}">
                  <a16:creationId xmlns:a16="http://schemas.microsoft.com/office/drawing/2014/main" id="{99E0C81F-5D8D-4AF8-BDE5-4DF75868F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5" name="Freeform 28">
              <a:extLst>
                <a:ext uri="{FF2B5EF4-FFF2-40B4-BE49-F238E27FC236}">
                  <a16:creationId xmlns:a16="http://schemas.microsoft.com/office/drawing/2014/main" id="{0D946680-855C-41EC-BBA2-61F6F776E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6" name="Freeform 29">
              <a:extLst>
                <a:ext uri="{FF2B5EF4-FFF2-40B4-BE49-F238E27FC236}">
                  <a16:creationId xmlns:a16="http://schemas.microsoft.com/office/drawing/2014/main" id="{E6FAD9E8-6E13-45A0-A5D6-8BCAD27B4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7" name="Freeform 30">
              <a:extLst>
                <a:ext uri="{FF2B5EF4-FFF2-40B4-BE49-F238E27FC236}">
                  <a16:creationId xmlns:a16="http://schemas.microsoft.com/office/drawing/2014/main" id="{0CCBC8FA-0581-454F-9FD1-6B6102A1A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8" name="Freeform 31">
              <a:extLst>
                <a:ext uri="{FF2B5EF4-FFF2-40B4-BE49-F238E27FC236}">
                  <a16:creationId xmlns:a16="http://schemas.microsoft.com/office/drawing/2014/main" id="{5D6C328F-65A5-41E8-86E9-E4E638CC3B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4" name="Picture 2">
            <a:extLst>
              <a:ext uri="{FF2B5EF4-FFF2-40B4-BE49-F238E27FC236}">
                <a16:creationId xmlns:a16="http://schemas.microsoft.com/office/drawing/2014/main" id="{3E94A106-9341-485C-9057-9D62B2BD0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Rectangle 131">
            <a:extLst>
              <a:ext uri="{FF2B5EF4-FFF2-40B4-BE49-F238E27FC236}">
                <a16:creationId xmlns:a16="http://schemas.microsoft.com/office/drawing/2014/main" id="{B53044DC-4918-43DA-B49D-91673C6C9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" name="Group 133">
            <a:extLst>
              <a:ext uri="{FF2B5EF4-FFF2-40B4-BE49-F238E27FC236}">
                <a16:creationId xmlns:a16="http://schemas.microsoft.com/office/drawing/2014/main" id="{1DCE6B36-1420-43AB-86CF-4E653A51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0" y="-9998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5" name="Rectangle 5">
              <a:extLst>
                <a:ext uri="{FF2B5EF4-FFF2-40B4-BE49-F238E27FC236}">
                  <a16:creationId xmlns:a16="http://schemas.microsoft.com/office/drawing/2014/main" id="{72626E0B-9628-468E-A713-011C02F602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93F7977A-BD91-4B0D-9A8D-372DB67A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9FEE6A56-01A1-404D-864E-1C2587C9A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E74DBBF2-EF6F-4E3E-B183-F8EEE7609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9" name="Freeform 9">
              <a:extLst>
                <a:ext uri="{FF2B5EF4-FFF2-40B4-BE49-F238E27FC236}">
                  <a16:creationId xmlns:a16="http://schemas.microsoft.com/office/drawing/2014/main" id="{ABCF0F27-B056-474C-A0FB-1DB747A92F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0A0A5B7B-BA2A-45CC-AABE-9D5B08A5D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1" name="Freeform 11">
              <a:extLst>
                <a:ext uri="{FF2B5EF4-FFF2-40B4-BE49-F238E27FC236}">
                  <a16:creationId xmlns:a16="http://schemas.microsoft.com/office/drawing/2014/main" id="{3C9A5D2B-1787-4954-9108-B9D497A87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2" name="Freeform 12">
              <a:extLst>
                <a:ext uri="{FF2B5EF4-FFF2-40B4-BE49-F238E27FC236}">
                  <a16:creationId xmlns:a16="http://schemas.microsoft.com/office/drawing/2014/main" id="{818C4F8B-7556-49A7-83C6-C8F631F6A9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13">
              <a:extLst>
                <a:ext uri="{FF2B5EF4-FFF2-40B4-BE49-F238E27FC236}">
                  <a16:creationId xmlns:a16="http://schemas.microsoft.com/office/drawing/2014/main" id="{22BED614-D078-47EA-9C72-190217FDD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Freeform 14">
              <a:extLst>
                <a:ext uri="{FF2B5EF4-FFF2-40B4-BE49-F238E27FC236}">
                  <a16:creationId xmlns:a16="http://schemas.microsoft.com/office/drawing/2014/main" id="{73DE0BF2-86D7-4038-AC4B-AF0F116A5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5" name="Freeform 15">
              <a:extLst>
                <a:ext uri="{FF2B5EF4-FFF2-40B4-BE49-F238E27FC236}">
                  <a16:creationId xmlns:a16="http://schemas.microsoft.com/office/drawing/2014/main" id="{11D8BB55-D027-420C-9EF9-49B3BA79D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Line 16">
              <a:extLst>
                <a:ext uri="{FF2B5EF4-FFF2-40B4-BE49-F238E27FC236}">
                  <a16:creationId xmlns:a16="http://schemas.microsoft.com/office/drawing/2014/main" id="{3FAEF5CE-07ED-46A7-9777-D86C70719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147" name="Freeform 17">
              <a:extLst>
                <a:ext uri="{FF2B5EF4-FFF2-40B4-BE49-F238E27FC236}">
                  <a16:creationId xmlns:a16="http://schemas.microsoft.com/office/drawing/2014/main" id="{29CAFB1A-357C-4313-B734-1CD4E4F9D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8">
              <a:extLst>
                <a:ext uri="{FF2B5EF4-FFF2-40B4-BE49-F238E27FC236}">
                  <a16:creationId xmlns:a16="http://schemas.microsoft.com/office/drawing/2014/main" id="{653161D3-8634-4BB7-A2BC-028C4EAA15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9">
              <a:extLst>
                <a:ext uri="{FF2B5EF4-FFF2-40B4-BE49-F238E27FC236}">
                  <a16:creationId xmlns:a16="http://schemas.microsoft.com/office/drawing/2014/main" id="{9537546A-6FF1-408B-AFE2-BBF7D3482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20">
              <a:extLst>
                <a:ext uri="{FF2B5EF4-FFF2-40B4-BE49-F238E27FC236}">
                  <a16:creationId xmlns:a16="http://schemas.microsoft.com/office/drawing/2014/main" id="{F73EE662-79B7-404B-B1B8-0E096BE4C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Rectangle 21">
              <a:extLst>
                <a:ext uri="{FF2B5EF4-FFF2-40B4-BE49-F238E27FC236}">
                  <a16:creationId xmlns:a16="http://schemas.microsoft.com/office/drawing/2014/main" id="{B6DDB906-1F52-4D64-8493-4816EDDD34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2" name="Freeform 22">
              <a:extLst>
                <a:ext uri="{FF2B5EF4-FFF2-40B4-BE49-F238E27FC236}">
                  <a16:creationId xmlns:a16="http://schemas.microsoft.com/office/drawing/2014/main" id="{4FA472A5-ABEA-4961-897B-7EB96AF09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23">
              <a:extLst>
                <a:ext uri="{FF2B5EF4-FFF2-40B4-BE49-F238E27FC236}">
                  <a16:creationId xmlns:a16="http://schemas.microsoft.com/office/drawing/2014/main" id="{54226E99-C38F-4456-A1F8-8897483FD9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24">
              <a:extLst>
                <a:ext uri="{FF2B5EF4-FFF2-40B4-BE49-F238E27FC236}">
                  <a16:creationId xmlns:a16="http://schemas.microsoft.com/office/drawing/2014/main" id="{0A4A0196-A383-4629-B9A5-9C87E846C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BA5E608D-2E7B-4662-A9A0-18D4E0F0DC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6">
              <a:extLst>
                <a:ext uri="{FF2B5EF4-FFF2-40B4-BE49-F238E27FC236}">
                  <a16:creationId xmlns:a16="http://schemas.microsoft.com/office/drawing/2014/main" id="{5E211F37-790F-4BD7-B055-022AE0C2E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7">
              <a:extLst>
                <a:ext uri="{FF2B5EF4-FFF2-40B4-BE49-F238E27FC236}">
                  <a16:creationId xmlns:a16="http://schemas.microsoft.com/office/drawing/2014/main" id="{96F375D0-232A-490A-9499-CB5FBA3F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8">
              <a:extLst>
                <a:ext uri="{FF2B5EF4-FFF2-40B4-BE49-F238E27FC236}">
                  <a16:creationId xmlns:a16="http://schemas.microsoft.com/office/drawing/2014/main" id="{6B33B423-FD0F-4780-A0D6-32FC040B3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9">
              <a:extLst>
                <a:ext uri="{FF2B5EF4-FFF2-40B4-BE49-F238E27FC236}">
                  <a16:creationId xmlns:a16="http://schemas.microsoft.com/office/drawing/2014/main" id="{B6BD1710-838F-4CDD-A000-C6C710A6A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30">
              <a:extLst>
                <a:ext uri="{FF2B5EF4-FFF2-40B4-BE49-F238E27FC236}">
                  <a16:creationId xmlns:a16="http://schemas.microsoft.com/office/drawing/2014/main" id="{0BB93533-1C95-4B0A-B0E2-168602B08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31">
              <a:extLst>
                <a:ext uri="{FF2B5EF4-FFF2-40B4-BE49-F238E27FC236}">
                  <a16:creationId xmlns:a16="http://schemas.microsoft.com/office/drawing/2014/main" id="{CB0B113D-1987-4D89-A475-511E092FE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dgm="http://schemas.openxmlformats.org/drawingml/2006/diagram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177" name="Picture 2">
            <a:extLst>
              <a:ext uri="{FF2B5EF4-FFF2-40B4-BE49-F238E27FC236}">
                <a16:creationId xmlns:a16="http://schemas.microsoft.com/office/drawing/2014/main" id="{9BE36DBF-0333-4D36-A5BF-81FDA2406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13238"/>
            <a:ext cx="406271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dgm="http://schemas.openxmlformats.org/drawingml/2006/diagram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D144CA-4496-4A10-ADA4-BDF702182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330" y="1134681"/>
            <a:ext cx="2743310" cy="425502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Proposed Pricing Model </a:t>
            </a:r>
          </a:p>
        </p:txBody>
      </p:sp>
      <p:graphicFrame>
        <p:nvGraphicFramePr>
          <p:cNvPr id="94" name="Content Placeholder 2">
            <a:extLst>
              <a:ext uri="{FF2B5EF4-FFF2-40B4-BE49-F238E27FC236}">
                <a16:creationId xmlns:a16="http://schemas.microsoft.com/office/drawing/2014/main" id="{3C818C42-FEE5-44C7-AEA3-C8E6204326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352029"/>
              </p:ext>
            </p:extLst>
          </p:nvPr>
        </p:nvGraphicFramePr>
        <p:xfrm>
          <a:off x="4525708" y="1124940"/>
          <a:ext cx="7204771" cy="47991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62" name="Diagram 161">
            <a:extLst>
              <a:ext uri="{FF2B5EF4-FFF2-40B4-BE49-F238E27FC236}">
                <a16:creationId xmlns:a16="http://schemas.microsoft.com/office/drawing/2014/main" id="{C73F891E-2564-A541-ACAE-76567A966B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345728"/>
              </p:ext>
            </p:extLst>
          </p:nvPr>
        </p:nvGraphicFramePr>
        <p:xfrm>
          <a:off x="4475464" y="5983907"/>
          <a:ext cx="7149578" cy="4522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33353606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D1FD7A15-E99C-49DF-B105-F6ED0BB1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46" y="-398385"/>
            <a:ext cx="8791575" cy="13016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Proposed Pricing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11C0D-36B0-4F03-B283-FF9E2CBF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9225" y="964406"/>
            <a:ext cx="9472541" cy="544671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5940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E6FA26F393DB4AB26133ED07810CEC" ma:contentTypeVersion="2" ma:contentTypeDescription="Create a new document." ma:contentTypeScope="" ma:versionID="7f4dde7b76c38e6a25667424844d65e7">
  <xsd:schema xmlns:xsd="http://www.w3.org/2001/XMLSchema" xmlns:xs="http://www.w3.org/2001/XMLSchema" xmlns:p="http://schemas.microsoft.com/office/2006/metadata/properties" xmlns:ns3="b04b0d2b-a6a5-452e-8ef0-09610c73ec5e" targetNamespace="http://schemas.microsoft.com/office/2006/metadata/properties" ma:root="true" ma:fieldsID="d7fbc088e83edcb6c16e90370d7e4bd6" ns3:_="">
    <xsd:import namespace="b04b0d2b-a6a5-452e-8ef0-09610c73ec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4b0d2b-a6a5-452e-8ef0-09610c73ec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93773B8-15B4-4096-B07B-F57CEA8A37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924BE41-8FE7-4825-AFE0-0E57CF3DDA17}">
  <ds:schemaRefs>
    <ds:schemaRef ds:uri="http://purl.org/dc/dcmitype/"/>
    <ds:schemaRef ds:uri="b04b0d2b-a6a5-452e-8ef0-09610c73ec5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DDB5A93-16C4-4148-9B32-E53A089548C1}">
  <ds:schemaRefs>
    <ds:schemaRef ds:uri="b04b0d2b-a6a5-452e-8ef0-09610c73ec5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{A158991E-1715-1B45-B53A-C6E8E55E5B25}tf10001122</Template>
  <TotalTime>46</TotalTime>
  <Words>1691</Words>
  <Application>Microsoft Office PowerPoint</Application>
  <PresentationFormat>Widescreen</PresentationFormat>
  <Paragraphs>228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Whitney</vt:lpstr>
      <vt:lpstr>Arial</vt:lpstr>
      <vt:lpstr>Calibri</vt:lpstr>
      <vt:lpstr>Tw Cen MT</vt:lpstr>
      <vt:lpstr>Circuit</vt:lpstr>
      <vt:lpstr>Dropcase: Broadening Horizons</vt:lpstr>
      <vt:lpstr>Case Overview</vt:lpstr>
      <vt:lpstr>Case Review </vt:lpstr>
      <vt:lpstr>Big Question and Problems </vt:lpstr>
      <vt:lpstr>Decision Criteria </vt:lpstr>
      <vt:lpstr>Solution Overview</vt:lpstr>
      <vt:lpstr>Solution Overview</vt:lpstr>
      <vt:lpstr>Proposed Pricing Model </vt:lpstr>
      <vt:lpstr>Proposed Pricing</vt:lpstr>
      <vt:lpstr>Pricing Model – Impact</vt:lpstr>
      <vt:lpstr>Feature Additions – Data Analysis Tools and Data Templates</vt:lpstr>
      <vt:lpstr>PowerPoint Presentation</vt:lpstr>
      <vt:lpstr>Feature Additions – Impact</vt:lpstr>
      <vt:lpstr>API Development</vt:lpstr>
      <vt:lpstr>API Development – Impact </vt:lpstr>
      <vt:lpstr>Logistical Analysis</vt:lpstr>
      <vt:lpstr>Financial Calculation of Price Model</vt:lpstr>
      <vt:lpstr>Implementation – Short Term (3 months)</vt:lpstr>
      <vt:lpstr>Implementation – Short Term (6 months)</vt:lpstr>
      <vt:lpstr>Implementation – Medium Term (1 year)</vt:lpstr>
      <vt:lpstr>Implementation – Medium Term (2 Years)</vt:lpstr>
      <vt:lpstr>Implementation – Long Term (3 – 5 Years)</vt:lpstr>
      <vt:lpstr>Risks and contingency plans</vt:lpstr>
      <vt:lpstr>Conclusion</vt:lpstr>
      <vt:lpstr>Recap of our solution</vt:lpstr>
      <vt:lpstr>Why does our solution achieve the goal</vt:lpstr>
      <vt:lpstr>References</vt:lpstr>
      <vt:lpstr>Technical Demo</vt:lpstr>
      <vt:lpstr>Proposed Pricing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Dropbase Case Study</dc:title>
  <dc:creator>Kevin Cui</dc:creator>
  <cp:lastModifiedBy>Kevin Cui</cp:lastModifiedBy>
  <cp:revision>6</cp:revision>
  <dcterms:created xsi:type="dcterms:W3CDTF">2021-10-02T20:07:35Z</dcterms:created>
  <dcterms:modified xsi:type="dcterms:W3CDTF">2021-10-03T15:46:07Z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0x0101006EE6FA26F393DB4AB26133ED07810CEC</vt:lpwstr>
  </property>
</Properties>
</file>