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04-11-2018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04-11-2018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04-11-2018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04-11-2018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CASE STUDY </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smtClean="0"/>
              <a:t>Suel</a:t>
            </a:r>
            <a:r>
              <a:rPr lang="en-IN" sz="1800" dirty="0" smtClean="0"/>
              <a:t> Ahmed</a:t>
            </a:r>
            <a:endParaRPr lang="en-IN" sz="1800" dirty="0"/>
          </a:p>
          <a:p>
            <a:pPr marL="457200" indent="-457200" algn="l">
              <a:buFont typeface="+mj-lt"/>
              <a:buAutoNum type="arabicPeriod"/>
            </a:pPr>
            <a:r>
              <a:rPr lang="en-IN" sz="1800" dirty="0"/>
              <a:t> </a:t>
            </a:r>
            <a:r>
              <a:rPr lang="en-IN" sz="1800" dirty="0" err="1" smtClean="0"/>
              <a:t>Ujval</a:t>
            </a:r>
            <a:r>
              <a:rPr lang="en-IN" sz="1800" dirty="0" smtClean="0"/>
              <a:t> Patel</a:t>
            </a:r>
            <a:endParaRPr lang="en-IN" sz="1800" dirty="0"/>
          </a:p>
          <a:p>
            <a:pPr marL="457200" indent="-457200" algn="l">
              <a:buFont typeface="+mj-lt"/>
              <a:buAutoNum type="arabicPeriod"/>
            </a:pPr>
            <a:r>
              <a:rPr lang="en-IN" sz="1800" dirty="0"/>
              <a:t> </a:t>
            </a:r>
            <a:r>
              <a:rPr lang="en-IN" sz="1800" dirty="0" err="1" smtClean="0"/>
              <a:t>Vasanth</a:t>
            </a:r>
            <a:r>
              <a:rPr lang="en-IN" sz="1800" dirty="0" smtClean="0"/>
              <a:t> KC</a:t>
            </a:r>
            <a:endParaRPr lang="en-IN" sz="1800" dirty="0"/>
          </a:p>
          <a:p>
            <a:pPr marL="457200" indent="-457200" algn="l">
              <a:buFont typeface="+mj-lt"/>
              <a:buAutoNum type="arabicPeriod"/>
            </a:pPr>
            <a:r>
              <a:rPr lang="en-IN" sz="1800" dirty="0"/>
              <a:t> </a:t>
            </a:r>
            <a:r>
              <a:rPr lang="en-IN" sz="1800" dirty="0" err="1" smtClean="0"/>
              <a:t>Ranjith</a:t>
            </a:r>
            <a:r>
              <a:rPr lang="en-IN" sz="1800" dirty="0" smtClean="0"/>
              <a:t> </a:t>
            </a:r>
            <a:r>
              <a:rPr lang="en-IN" sz="1800" dirty="0" err="1" smtClean="0"/>
              <a:t>Muraleedharan</a:t>
            </a:r>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latin typeface="+mn-lt"/>
              </a:rPr>
              <a:t>Based on the analysis, </a:t>
            </a:r>
            <a:r>
              <a:rPr lang="en-IN" sz="1800" dirty="0" smtClean="0">
                <a:latin typeface="+mn-lt"/>
              </a:rPr>
              <a:t>the following conclusions are arrived</a:t>
            </a:r>
          </a:p>
          <a:p>
            <a:pPr marL="0" indent="0">
              <a:buNone/>
            </a:pPr>
            <a:endParaRPr lang="en-IN" sz="1800" dirty="0">
              <a:latin typeface="+mn-lt"/>
            </a:endParaRPr>
          </a:p>
          <a:p>
            <a:pPr marL="342900" indent="-342900">
              <a:buAutoNum type="arabicPeriod"/>
            </a:pPr>
            <a:r>
              <a:rPr lang="en-IN" sz="1800" dirty="0" smtClean="0">
                <a:latin typeface="+mn-lt"/>
              </a:rPr>
              <a:t>Best investment type for Spark Funds to make an investment of 5-15 million USD per round is Venture</a:t>
            </a:r>
          </a:p>
          <a:p>
            <a:pPr marL="342900" indent="-342900">
              <a:buAutoNum type="arabicPeriod"/>
            </a:pPr>
            <a:r>
              <a:rPr lang="en-IN" sz="1800" dirty="0" smtClean="0">
                <a:latin typeface="+mn-lt"/>
              </a:rPr>
              <a:t>Top 3 English speaking countries where investment can be made are USA, Great Britain and India</a:t>
            </a:r>
          </a:p>
          <a:p>
            <a:pPr marL="342900" indent="-342900">
              <a:buFont typeface="Arial" panose="020B0604020202020204" pitchFamily="34" charset="0"/>
              <a:buAutoNum type="arabicPeriod"/>
            </a:pPr>
            <a:r>
              <a:rPr lang="en-IN" sz="1800" dirty="0" smtClean="0">
                <a:latin typeface="+mn-lt"/>
              </a:rPr>
              <a:t>Top 3 sectors suitable for venture capital investment in USA are Others, </a:t>
            </a:r>
            <a:r>
              <a:rPr lang="en-US" sz="1800" dirty="0">
                <a:latin typeface="+mn-lt"/>
              </a:rPr>
              <a:t>Social, Finance, Analytics, </a:t>
            </a:r>
            <a:r>
              <a:rPr lang="en-US" sz="1800" dirty="0" smtClean="0">
                <a:latin typeface="+mn-lt"/>
              </a:rPr>
              <a:t>Advertising and </a:t>
            </a:r>
            <a:r>
              <a:rPr lang="en-US" sz="1800" dirty="0" err="1">
                <a:latin typeface="+mn-lt"/>
              </a:rPr>
              <a:t>Cleantech</a:t>
            </a:r>
            <a:r>
              <a:rPr lang="en-US" sz="1800" dirty="0">
                <a:latin typeface="+mn-lt"/>
              </a:rPr>
              <a:t> / Semiconductors </a:t>
            </a:r>
            <a:endParaRPr lang="en-US" sz="1800" dirty="0">
              <a:solidFill>
                <a:srgbClr val="000000"/>
              </a:solidFill>
              <a:latin typeface="+mn-lt"/>
            </a:endParaRPr>
          </a:p>
          <a:p>
            <a:pPr marL="342900" indent="-342900">
              <a:buFont typeface="Arial" panose="020B0604020202020204" pitchFamily="34" charset="0"/>
              <a:buAutoNum type="arabicPeriod"/>
            </a:pPr>
            <a:r>
              <a:rPr lang="en-IN" sz="1800" dirty="0">
                <a:latin typeface="+mn-lt"/>
              </a:rPr>
              <a:t>Top 3 sectors suitable for venture capital investment in </a:t>
            </a:r>
            <a:r>
              <a:rPr lang="en-IN" sz="1800" dirty="0" smtClean="0">
                <a:latin typeface="+mn-lt"/>
              </a:rPr>
              <a:t>Great Britain </a:t>
            </a:r>
            <a:r>
              <a:rPr lang="en-IN" sz="1800" dirty="0">
                <a:latin typeface="+mn-lt"/>
              </a:rPr>
              <a:t>are Others, </a:t>
            </a:r>
            <a:r>
              <a:rPr lang="en-US" sz="1800" dirty="0">
                <a:latin typeface="+mn-lt"/>
              </a:rPr>
              <a:t>Social, Finance, Analytics, Advertising and </a:t>
            </a:r>
            <a:r>
              <a:rPr lang="en-US" sz="1800" dirty="0" err="1">
                <a:latin typeface="+mn-lt"/>
              </a:rPr>
              <a:t>Cleantech</a:t>
            </a:r>
            <a:r>
              <a:rPr lang="en-US" sz="1800" dirty="0">
                <a:latin typeface="+mn-lt"/>
              </a:rPr>
              <a:t> / Semiconductors </a:t>
            </a:r>
            <a:endParaRPr lang="en-US" sz="1800" dirty="0">
              <a:solidFill>
                <a:srgbClr val="000000"/>
              </a:solidFill>
              <a:latin typeface="+mn-lt"/>
            </a:endParaRPr>
          </a:p>
          <a:p>
            <a:pPr marL="342900" indent="-342900">
              <a:buFont typeface="Arial" panose="020B0604020202020204" pitchFamily="34" charset="0"/>
              <a:buAutoNum type="arabicPeriod"/>
            </a:pPr>
            <a:r>
              <a:rPr lang="en-IN" sz="1800" dirty="0">
                <a:latin typeface="+mn-lt"/>
              </a:rPr>
              <a:t>Top 3 sectors suitable for venture capital investment in </a:t>
            </a:r>
            <a:r>
              <a:rPr lang="en-IN" sz="1800" dirty="0" smtClean="0">
                <a:latin typeface="+mn-lt"/>
              </a:rPr>
              <a:t>India </a:t>
            </a:r>
            <a:r>
              <a:rPr lang="en-IN" sz="1800" dirty="0">
                <a:latin typeface="+mn-lt"/>
              </a:rPr>
              <a:t>are Others, </a:t>
            </a:r>
            <a:r>
              <a:rPr lang="en-US" sz="1800" dirty="0">
                <a:latin typeface="+mn-lt"/>
              </a:rPr>
              <a:t>Social, Finance, Analytics, Advertising and </a:t>
            </a:r>
            <a:r>
              <a:rPr lang="en-US" sz="1800" dirty="0" smtClean="0">
                <a:latin typeface="+mn-lt"/>
              </a:rPr>
              <a:t>News</a:t>
            </a:r>
            <a:r>
              <a:rPr lang="en-US" sz="1800" dirty="0">
                <a:latin typeface="+mn-lt"/>
              </a:rPr>
              <a:t>, Search and Messaging </a:t>
            </a:r>
            <a:endParaRPr lang="en-US" sz="1800" dirty="0">
              <a:solidFill>
                <a:srgbClr val="000000"/>
              </a:solidFill>
              <a:latin typeface="+mn-lt"/>
            </a:endParaRPr>
          </a:p>
          <a:p>
            <a:pPr marL="342900" indent="-342900">
              <a:buAutoNum type="arabicPeriod"/>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lgn="just">
              <a:lnSpc>
                <a:spcPct val="120000"/>
              </a:lnSpc>
              <a:buNone/>
            </a:pPr>
            <a:r>
              <a:rPr lang="en-IN" sz="2100" dirty="0" smtClean="0"/>
              <a:t>CEO of Sparks Funds, an asset management company (an early stage start-up investor) wants to make investments of the size 5-15 million USD per round of investments in few companies based on the global trends in investments. The broad strategy for investments is to:</a:t>
            </a:r>
          </a:p>
          <a:p>
            <a:pPr algn="just">
              <a:lnSpc>
                <a:spcPct val="120000"/>
              </a:lnSpc>
            </a:pPr>
            <a:r>
              <a:rPr lang="en-IN" sz="2100" dirty="0" smtClean="0"/>
              <a:t>Invest in English speaking countries and in sectors where most of the investment companies are funding with a capital amount of about 5-15 million USD per round. Since the company is a start-up investor the type of funding that are generally looked at are Angel, Venture, Seed, Private Equity etc.</a:t>
            </a:r>
          </a:p>
          <a:p>
            <a:pPr marL="0" indent="0" algn="just">
              <a:lnSpc>
                <a:spcPct val="120000"/>
              </a:lnSpc>
              <a:buNone/>
            </a:pPr>
            <a:r>
              <a:rPr lang="en-IN" sz="2100" dirty="0" smtClean="0"/>
              <a:t>The investment data to be analysed are taken from crunchbase.com. The goals of analysis are</a:t>
            </a:r>
          </a:p>
          <a:p>
            <a:pPr algn="just">
              <a:lnSpc>
                <a:spcPct val="120000"/>
              </a:lnSpc>
            </a:pPr>
            <a:r>
              <a:rPr lang="en-IN" sz="2100" dirty="0" smtClean="0"/>
              <a:t>Investment type analysis – Find the typical investment amount in venture, seed, angel, private equity etc. so that an investment type can be selected based on their investment strategy of investing 5-15 million USD per round</a:t>
            </a:r>
          </a:p>
          <a:p>
            <a:pPr algn="just">
              <a:lnSpc>
                <a:spcPct val="120000"/>
              </a:lnSpc>
            </a:pPr>
            <a:r>
              <a:rPr lang="en-IN" sz="2100" dirty="0" smtClean="0"/>
              <a:t>Country Analysis – Find the top English speaking countries where most investments of the preferred investment type is made</a:t>
            </a:r>
          </a:p>
          <a:p>
            <a:pPr algn="just">
              <a:lnSpc>
                <a:spcPct val="120000"/>
              </a:lnSpc>
            </a:pPr>
            <a:r>
              <a:rPr lang="en-IN" sz="2100" dirty="0" smtClean="0"/>
              <a:t>Sector Analysis – Understand the main sectors where the investments under the preferred investment type are mostly distributed  among the top three English speaking countries.</a:t>
            </a:r>
          </a:p>
          <a:p>
            <a:pPr marL="342900" indent="-342900" algn="just">
              <a:buAutoNum type="arabicPeriod"/>
            </a:pP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&lt;Abstract&gt;</a:t>
            </a:r>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634" y="1496218"/>
            <a:ext cx="8859486" cy="5201376"/>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4094915"/>
              </p:ext>
            </p:extLst>
          </p:nvPr>
        </p:nvGraphicFramePr>
        <p:xfrm>
          <a:off x="771723" y="2936382"/>
          <a:ext cx="10043307" cy="3384703"/>
        </p:xfrm>
        <a:graphic>
          <a:graphicData uri="http://schemas.openxmlformats.org/drawingml/2006/table">
            <a:tbl>
              <a:tblPr>
                <a:tableStyleId>{5DA37D80-6434-44D0-A028-1B22A696006F}</a:tableStyleId>
              </a:tblPr>
              <a:tblGrid>
                <a:gridCol w="860373"/>
                <a:gridCol w="6365634"/>
                <a:gridCol w="2817300"/>
              </a:tblGrid>
              <a:tr h="579550">
                <a:tc gridSpan="3">
                  <a:txBody>
                    <a:bodyPr/>
                    <a:lstStyle/>
                    <a:p>
                      <a:pPr algn="ctr" fontAlgn="ctr"/>
                      <a:r>
                        <a:rPr lang="en-US" sz="1700" u="none" strike="noStrike" dirty="0">
                          <a:effectLst/>
                        </a:rPr>
                        <a:t> Average </a:t>
                      </a:r>
                      <a:r>
                        <a:rPr lang="en-US" sz="1700" u="none" strike="noStrike" dirty="0" smtClean="0">
                          <a:effectLst/>
                        </a:rPr>
                        <a:t>Values </a:t>
                      </a:r>
                      <a:r>
                        <a:rPr lang="en-US" sz="1700" u="none" strike="noStrike" dirty="0">
                          <a:effectLst/>
                        </a:rPr>
                        <a:t>of Investments for Each of these Funding Types</a:t>
                      </a:r>
                      <a:endParaRPr lang="en-US" sz="17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r>
              <a:tr h="450936">
                <a:tc>
                  <a:txBody>
                    <a:bodyPr/>
                    <a:lstStyle/>
                    <a:p>
                      <a:pPr algn="ctr" fontAlgn="ctr"/>
                      <a:r>
                        <a:rPr lang="en-US" sz="1700" u="none" strike="noStrike">
                          <a:effectLst/>
                        </a:rPr>
                        <a:t>Sl.No</a:t>
                      </a:r>
                      <a:endParaRPr lang="en-US" sz="17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700" u="none" strike="noStrike">
                          <a:effectLst/>
                        </a:rPr>
                        <a:t>Questions</a:t>
                      </a:r>
                      <a:endParaRPr lang="en-US" sz="17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700" u="none" strike="noStrike">
                          <a:effectLst/>
                        </a:rPr>
                        <a:t>Answer</a:t>
                      </a:r>
                      <a:endParaRPr lang="en-US" sz="1700" b="1" i="0" u="none" strike="noStrike">
                        <a:solidFill>
                          <a:srgbClr val="000000"/>
                        </a:solidFill>
                        <a:effectLst/>
                        <a:latin typeface="Calibri" panose="020F0502020204030204" pitchFamily="34" charset="0"/>
                      </a:endParaRPr>
                    </a:p>
                  </a:txBody>
                  <a:tcPr marL="9525" marR="9525" marT="9525" marB="0" anchor="ctr"/>
                </a:tc>
              </a:tr>
              <a:tr h="384622">
                <a:tc>
                  <a:txBody>
                    <a:bodyPr/>
                    <a:lstStyle/>
                    <a:p>
                      <a:pPr algn="l" fontAlgn="ctr"/>
                      <a:r>
                        <a:rPr lang="en-US" sz="1700" u="none" strike="noStrike">
                          <a:effectLst/>
                        </a:rPr>
                        <a:t>1</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Average funding amount of venture type</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smtClean="0">
                          <a:effectLst/>
                        </a:rPr>
                        <a:t>11,748,950.00 USD</a:t>
                      </a:r>
                      <a:endParaRPr lang="en-US" sz="1700" b="0" i="0" u="none" strike="noStrike" dirty="0">
                        <a:solidFill>
                          <a:srgbClr val="000000"/>
                        </a:solidFill>
                        <a:effectLst/>
                        <a:latin typeface="Calibri" panose="020F0502020204030204" pitchFamily="34" charset="0"/>
                      </a:endParaRPr>
                    </a:p>
                  </a:txBody>
                  <a:tcPr marL="9525" marR="9525" marT="9525" marB="0" anchor="ctr"/>
                </a:tc>
              </a:tr>
              <a:tr h="384622">
                <a:tc>
                  <a:txBody>
                    <a:bodyPr/>
                    <a:lstStyle/>
                    <a:p>
                      <a:pPr algn="l" fontAlgn="ctr"/>
                      <a:r>
                        <a:rPr lang="en-US" sz="1700" u="none" strike="noStrike">
                          <a:effectLst/>
                        </a:rPr>
                        <a:t>2</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Average funding amount of angel type</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smtClean="0">
                          <a:effectLst/>
                        </a:rPr>
                        <a:t>958, 694.50  USD</a:t>
                      </a:r>
                      <a:endParaRPr lang="en-US" sz="1700" b="0" i="0" u="none" strike="noStrike" dirty="0">
                        <a:solidFill>
                          <a:srgbClr val="000000"/>
                        </a:solidFill>
                        <a:effectLst/>
                        <a:latin typeface="Calibri" panose="020F0502020204030204" pitchFamily="34" charset="0"/>
                      </a:endParaRPr>
                    </a:p>
                  </a:txBody>
                  <a:tcPr marL="9525" marR="9525" marT="9525" marB="0" anchor="ctr"/>
                </a:tc>
              </a:tr>
              <a:tr h="265257">
                <a:tc>
                  <a:txBody>
                    <a:bodyPr/>
                    <a:lstStyle/>
                    <a:p>
                      <a:pPr algn="l" fontAlgn="ctr"/>
                      <a:r>
                        <a:rPr lang="en-US" sz="1700" u="none" strike="noStrike">
                          <a:effectLst/>
                        </a:rPr>
                        <a:t>3</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Average funding amount of seed type</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smtClean="0">
                          <a:effectLst/>
                        </a:rPr>
                        <a:t>719, 818 .00 USD</a:t>
                      </a:r>
                      <a:endParaRPr lang="en-US" sz="1700" b="0" i="0" u="none" strike="noStrike" dirty="0">
                        <a:solidFill>
                          <a:srgbClr val="000000"/>
                        </a:solidFill>
                        <a:effectLst/>
                        <a:latin typeface="Calibri" panose="020F0502020204030204" pitchFamily="34" charset="0"/>
                      </a:endParaRPr>
                    </a:p>
                  </a:txBody>
                  <a:tcPr marL="9525" marR="9525" marT="9525" marB="0" anchor="ctr"/>
                </a:tc>
              </a:tr>
              <a:tr h="265257">
                <a:tc>
                  <a:txBody>
                    <a:bodyPr/>
                    <a:lstStyle/>
                    <a:p>
                      <a:pPr algn="l" fontAlgn="ctr"/>
                      <a:r>
                        <a:rPr lang="en-US" sz="1700" u="none" strike="noStrike">
                          <a:effectLst/>
                        </a:rPr>
                        <a:t>4</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a:effectLst/>
                        </a:rPr>
                        <a:t>Average funding amount of private equity type</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700" u="none" strike="noStrike" dirty="0" smtClean="0">
                          <a:effectLst/>
                        </a:rPr>
                        <a:t>73,308,590.00  USD</a:t>
                      </a:r>
                      <a:endParaRPr lang="en-US" sz="1700" b="0" i="0" u="none" strike="noStrike" dirty="0">
                        <a:solidFill>
                          <a:srgbClr val="000000"/>
                        </a:solidFill>
                        <a:effectLst/>
                        <a:latin typeface="Calibri" panose="020F0502020204030204" pitchFamily="34" charset="0"/>
                      </a:endParaRPr>
                    </a:p>
                  </a:txBody>
                  <a:tcPr marL="9525" marR="9525" marT="9525" marB="0" anchor="ctr"/>
                </a:tc>
              </a:tr>
              <a:tr h="1047763">
                <a:tc>
                  <a:txBody>
                    <a:bodyPr/>
                    <a:lstStyle/>
                    <a:p>
                      <a:pPr algn="l" fontAlgn="ctr"/>
                      <a:r>
                        <a:rPr lang="en-US" sz="1700" u="none" strike="noStrike">
                          <a:effectLst/>
                        </a:rPr>
                        <a:t>5</a:t>
                      </a:r>
                      <a:endParaRPr lang="en-US" sz="17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700" u="none" strike="noStrike" dirty="0">
                          <a:effectLst/>
                        </a:rPr>
                        <a:t>Considering that Spark Funds wants to invest between 5 to 15 million USD per  investment round, which investment type is the most suitable for them?</a:t>
                      </a:r>
                      <a:endParaRPr lang="en-US" sz="17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700" u="none" strike="noStrike" dirty="0">
                          <a:effectLst/>
                        </a:rPr>
                        <a:t>Venture</a:t>
                      </a:r>
                      <a:endParaRPr lang="en-US" sz="17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 name="Content Placeholder 2"/>
          <p:cNvSpPr txBox="1">
            <a:spLocks/>
          </p:cNvSpPr>
          <p:nvPr/>
        </p:nvSpPr>
        <p:spPr>
          <a:xfrm>
            <a:off x="675405" y="1496217"/>
            <a:ext cx="11168742" cy="132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en-IN" sz="2100" dirty="0" smtClean="0"/>
              <a:t>Companies and rounds2 </a:t>
            </a:r>
            <a:r>
              <a:rPr lang="en-IN" sz="2100" dirty="0" err="1" smtClean="0"/>
              <a:t>dataframes</a:t>
            </a:r>
            <a:r>
              <a:rPr lang="en-IN" sz="2100" dirty="0" smtClean="0"/>
              <a:t> are joined based on permalink columns after the required clean up and is further joined with mapping table that is converted from wide to long format (with removal of nulls). This </a:t>
            </a:r>
            <a:r>
              <a:rPr lang="en-IN" sz="2100" dirty="0" err="1" smtClean="0"/>
              <a:t>dataframe</a:t>
            </a:r>
            <a:r>
              <a:rPr lang="en-IN" sz="2100" dirty="0" smtClean="0"/>
              <a:t> is further analysed to derive the following observations.</a:t>
            </a:r>
          </a:p>
          <a:p>
            <a:pPr marL="342900" indent="-342900" algn="just">
              <a:buFont typeface="Arial" panose="020B0604020202020204" pitchFamily="34" charset="0"/>
              <a:buAutoNum type="arabicPeriod"/>
            </a:pPr>
            <a:endParaRPr lang="en-IN" sz="14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67217573"/>
              </p:ext>
            </p:extLst>
          </p:nvPr>
        </p:nvGraphicFramePr>
        <p:xfrm>
          <a:off x="805485" y="3179974"/>
          <a:ext cx="9975783" cy="3568554"/>
        </p:xfrm>
        <a:graphic>
          <a:graphicData uri="http://schemas.openxmlformats.org/drawingml/2006/table">
            <a:tbl>
              <a:tblPr>
                <a:tableStyleId>{5DA37D80-6434-44D0-A028-1B22A696006F}</a:tableStyleId>
              </a:tblPr>
              <a:tblGrid>
                <a:gridCol w="1172185"/>
                <a:gridCol w="6056289"/>
                <a:gridCol w="2747309"/>
              </a:tblGrid>
              <a:tr h="914258">
                <a:tc gridSpan="3">
                  <a:txBody>
                    <a:bodyPr/>
                    <a:lstStyle/>
                    <a:p>
                      <a:pPr algn="ctr" fontAlgn="ctr"/>
                      <a:r>
                        <a:rPr lang="en-US" sz="1900" u="none" strike="noStrike" dirty="0" smtClean="0">
                          <a:effectLst/>
                        </a:rPr>
                        <a:t>Analyzing </a:t>
                      </a:r>
                      <a:r>
                        <a:rPr lang="en-US" sz="1900" u="none" strike="noStrike" dirty="0">
                          <a:effectLst/>
                        </a:rPr>
                        <a:t>the Top 3 English-Speaking Countries</a:t>
                      </a:r>
                      <a:endParaRPr lang="en-US" sz="19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r>
              <a:tr h="619336">
                <a:tc>
                  <a:txBody>
                    <a:bodyPr/>
                    <a:lstStyle/>
                    <a:p>
                      <a:pPr algn="ctr" fontAlgn="b"/>
                      <a:r>
                        <a:rPr lang="en-US" sz="1900" u="none" strike="noStrike">
                          <a:effectLst/>
                        </a:rPr>
                        <a:t>Sl.No</a:t>
                      </a:r>
                      <a:endParaRPr lang="en-US" sz="1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900" u="none" strike="noStrike">
                          <a:effectLst/>
                        </a:rPr>
                        <a:t>Questions</a:t>
                      </a:r>
                      <a:endParaRPr lang="en-US" sz="19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900" u="none" strike="noStrike">
                          <a:effectLst/>
                        </a:rPr>
                        <a:t>Answers</a:t>
                      </a:r>
                      <a:endParaRPr lang="en-US" sz="1900" b="1" i="0" u="none" strike="noStrike">
                        <a:solidFill>
                          <a:srgbClr val="000000"/>
                        </a:solidFill>
                        <a:effectLst/>
                        <a:latin typeface="Calibri" panose="020F0502020204030204" pitchFamily="34" charset="0"/>
                      </a:endParaRPr>
                    </a:p>
                  </a:txBody>
                  <a:tcPr marL="9525" marR="9525" marT="9525" marB="0" anchor="b"/>
                </a:tc>
              </a:tr>
              <a:tr h="678320">
                <a:tc>
                  <a:txBody>
                    <a:bodyPr/>
                    <a:lstStyle/>
                    <a:p>
                      <a:pPr algn="l" fontAlgn="ctr"/>
                      <a:r>
                        <a:rPr lang="en-US" sz="1900" u="none" strike="noStrike">
                          <a:effectLst/>
                        </a:rPr>
                        <a:t>1</a:t>
                      </a:r>
                      <a:endParaRPr lang="en-US" sz="19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a:effectLst/>
                        </a:rPr>
                        <a:t>Top English speaking country</a:t>
                      </a:r>
                      <a:endParaRPr lang="en-US" sz="19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a:effectLst/>
                        </a:rPr>
                        <a:t>USA</a:t>
                      </a:r>
                      <a:endParaRPr lang="en-US" sz="1900" b="0" i="0" u="none" strike="noStrike">
                        <a:solidFill>
                          <a:srgbClr val="000000"/>
                        </a:solidFill>
                        <a:effectLst/>
                        <a:latin typeface="Calibri" panose="020F0502020204030204" pitchFamily="34" charset="0"/>
                      </a:endParaRPr>
                    </a:p>
                  </a:txBody>
                  <a:tcPr marL="9525" marR="9525" marT="9525" marB="0" anchor="ctr"/>
                </a:tc>
              </a:tr>
              <a:tr h="678320">
                <a:tc>
                  <a:txBody>
                    <a:bodyPr/>
                    <a:lstStyle/>
                    <a:p>
                      <a:pPr algn="l" fontAlgn="ctr"/>
                      <a:r>
                        <a:rPr lang="en-US" sz="1900" u="none" strike="noStrike">
                          <a:effectLst/>
                        </a:rPr>
                        <a:t>2</a:t>
                      </a:r>
                      <a:endParaRPr lang="en-US" sz="19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dirty="0">
                          <a:effectLst/>
                        </a:rPr>
                        <a:t>Second English speaking country</a:t>
                      </a:r>
                      <a:endParaRPr lang="en-US" sz="19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a:effectLst/>
                        </a:rPr>
                        <a:t>GBR</a:t>
                      </a:r>
                      <a:endParaRPr lang="en-US" sz="1900" b="0" i="0" u="none" strike="noStrike">
                        <a:solidFill>
                          <a:srgbClr val="000000"/>
                        </a:solidFill>
                        <a:effectLst/>
                        <a:latin typeface="Calibri" panose="020F0502020204030204" pitchFamily="34" charset="0"/>
                      </a:endParaRPr>
                    </a:p>
                  </a:txBody>
                  <a:tcPr marL="9525" marR="9525" marT="9525" marB="0" anchor="ctr"/>
                </a:tc>
              </a:tr>
              <a:tr h="678320">
                <a:tc>
                  <a:txBody>
                    <a:bodyPr/>
                    <a:lstStyle/>
                    <a:p>
                      <a:pPr algn="l" fontAlgn="ctr"/>
                      <a:r>
                        <a:rPr lang="en-US" sz="1900" u="none" strike="noStrike">
                          <a:effectLst/>
                        </a:rPr>
                        <a:t>3</a:t>
                      </a:r>
                      <a:endParaRPr lang="en-US" sz="19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a:effectLst/>
                        </a:rPr>
                        <a:t>Third English speaking country</a:t>
                      </a:r>
                      <a:endParaRPr lang="en-US" sz="19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900" u="none" strike="noStrike" dirty="0">
                          <a:effectLst/>
                        </a:rPr>
                        <a:t>IND</a:t>
                      </a:r>
                      <a:endParaRPr lang="en-US" sz="19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
        <p:nvSpPr>
          <p:cNvPr id="5" name="Content Placeholder 2"/>
          <p:cNvSpPr txBox="1">
            <a:spLocks/>
          </p:cNvSpPr>
          <p:nvPr/>
        </p:nvSpPr>
        <p:spPr>
          <a:xfrm>
            <a:off x="675405" y="1496218"/>
            <a:ext cx="11168742" cy="914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en-IN" sz="2100" dirty="0" smtClean="0"/>
              <a:t>The </a:t>
            </a:r>
            <a:r>
              <a:rPr lang="en-IN" sz="2100" dirty="0" err="1" smtClean="0"/>
              <a:t>dataframe</a:t>
            </a:r>
            <a:r>
              <a:rPr lang="en-IN" sz="2100" dirty="0" smtClean="0"/>
              <a:t> is further grouped based on country code and raised amount to arrive at the top 3 English speaking countries with investment type as Venture.</a:t>
            </a:r>
          </a:p>
          <a:p>
            <a:pPr marL="342900" indent="-342900" algn="just">
              <a:buFont typeface="Arial" panose="020B0604020202020204" pitchFamily="34" charset="0"/>
              <a:buAutoNum type="arabicPeriod"/>
            </a:pPr>
            <a:endParaRPr lang="en-IN"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498411"/>
            <a:ext cx="9313817" cy="856138"/>
          </a:xfrm>
        </p:spPr>
        <p:txBody>
          <a:bodyPr/>
          <a:lstStyle/>
          <a:p>
            <a:r>
              <a:rPr lang="en-IN" b="1" dirty="0"/>
              <a:t> </a:t>
            </a:r>
            <a:r>
              <a:rPr lang="en-IN" sz="2800" dirty="0"/>
              <a:t>&lt;Analysis&gt;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236538"/>
              </p:ext>
            </p:extLst>
          </p:nvPr>
        </p:nvGraphicFramePr>
        <p:xfrm>
          <a:off x="340461" y="2194271"/>
          <a:ext cx="11263402" cy="4500695"/>
        </p:xfrm>
        <a:graphic>
          <a:graphicData uri="http://schemas.openxmlformats.org/drawingml/2006/table">
            <a:tbl>
              <a:tblPr>
                <a:tableStyleId>{5DA37D80-6434-44D0-A028-1B22A696006F}</a:tableStyleId>
              </a:tblPr>
              <a:tblGrid>
                <a:gridCol w="678870"/>
                <a:gridCol w="4365207"/>
                <a:gridCol w="2135156"/>
                <a:gridCol w="2036610"/>
                <a:gridCol w="2047559"/>
              </a:tblGrid>
              <a:tr h="295030">
                <a:tc gridSpan="5">
                  <a:txBody>
                    <a:bodyPr/>
                    <a:lstStyle/>
                    <a:p>
                      <a:pPr algn="ctr" fontAlgn="ctr"/>
                      <a:r>
                        <a:rPr lang="en-US" sz="1600" u="none" strike="noStrike" dirty="0">
                          <a:effectLst/>
                        </a:rPr>
                        <a:t>Sector-wise Investment Analysis</a:t>
                      </a:r>
                      <a:endParaRPr lang="en-US" sz="16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0981">
                <a:tc>
                  <a:txBody>
                    <a:bodyPr/>
                    <a:lstStyle/>
                    <a:p>
                      <a:pPr algn="ctr" fontAlgn="b"/>
                      <a:r>
                        <a:rPr lang="en-US" sz="1600" u="none" strike="noStrike">
                          <a:effectLst/>
                        </a:rPr>
                        <a:t>Sl.no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Questions</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C1</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C2</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C3</a:t>
                      </a:r>
                      <a:endParaRPr lang="en-US" sz="1600" b="1" i="0" u="none" strike="noStrike">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Total number of Investments (count)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smtClean="0">
                          <a:effectLst/>
                        </a:rPr>
                        <a:t>12150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smtClean="0">
                          <a:solidFill>
                            <a:srgbClr val="000000"/>
                          </a:solidFill>
                          <a:effectLst/>
                          <a:latin typeface="Calibri" panose="020F0502020204030204" pitchFamily="34" charset="0"/>
                        </a:rPr>
                        <a:t>628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smtClean="0">
                          <a:solidFill>
                            <a:srgbClr val="000000"/>
                          </a:solidFill>
                          <a:effectLst/>
                          <a:latin typeface="Calibri" panose="020F0502020204030204" pitchFamily="34" charset="0"/>
                        </a:rPr>
                        <a:t>330</a:t>
                      </a:r>
                      <a:endParaRPr lang="en-US" sz="1600" b="0" i="0" u="none" strike="noStrike" dirty="0">
                        <a:solidFill>
                          <a:srgbClr val="000000"/>
                        </a:solidFill>
                        <a:effectLst/>
                        <a:latin typeface="Calibri" panose="020F0502020204030204" pitchFamily="34" charset="0"/>
                      </a:endParaRPr>
                    </a:p>
                  </a:txBody>
                  <a:tcPr marL="9525" marR="9525" marT="9525" marB="0" anchor="b"/>
                </a:tc>
              </a:tr>
              <a:tr h="387396">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Total amount of investment (USD)</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smtClean="0">
                          <a:effectLst/>
                        </a:rPr>
                        <a:t>108,531,347,515 USD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5,436,843,539 USD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2 976 543,602</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Top Sector name (no. of investment-wise)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smtClean="0">
                          <a:effectLst/>
                        </a:rPr>
                        <a:t>Others,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Others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Others</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Second Sector name (no. of investment-wise)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smtClean="0">
                          <a:effectLst/>
                        </a:rPr>
                        <a:t>Social, Finance, Analytics, Advertising</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Social, Finance, Analytics, Advertising</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Social, Finance, Analytics, Advertising</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Third Sector name (no. of investment-wise)</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err="1" smtClean="0">
                          <a:effectLst/>
                        </a:rPr>
                        <a:t>Cleantech</a:t>
                      </a:r>
                      <a:r>
                        <a:rPr lang="en-US" sz="1600" u="none" strike="noStrike" dirty="0" smtClean="0">
                          <a:effectLst/>
                        </a:rPr>
                        <a:t> / Semiconductors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smtClean="0">
                          <a:effectLst/>
                        </a:rPr>
                        <a:t>Cleantech</a:t>
                      </a:r>
                      <a:r>
                        <a:rPr lang="en-US" sz="1600" u="none" strike="noStrike" dirty="0" smtClean="0">
                          <a:effectLst/>
                        </a:rPr>
                        <a:t> / Semiconductors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News, Search and Messaging </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Number of investments in top sector (3)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smtClean="0">
                          <a:effectLst/>
                        </a:rPr>
                        <a:t>2950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147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110</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Number of investments in second sector (4)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smtClean="0">
                          <a:effectLst/>
                        </a:rPr>
                        <a:t>2714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133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60</a:t>
                      </a:r>
                      <a:endParaRPr lang="en-US" sz="1600" b="0" i="0" u="none" strike="noStrike" dirty="0">
                        <a:solidFill>
                          <a:srgbClr val="000000"/>
                        </a:solidFill>
                        <a:effectLst/>
                        <a:latin typeface="Calibri" panose="020F0502020204030204" pitchFamily="34" charset="0"/>
                      </a:endParaRPr>
                    </a:p>
                  </a:txBody>
                  <a:tcPr marL="9525" marR="9525" marT="9525" marB="0" anchor="b"/>
                </a:tc>
              </a:tr>
              <a:tr h="280981">
                <a:tc>
                  <a:txBody>
                    <a:bodyPr/>
                    <a:lstStyle/>
                    <a:p>
                      <a:pPr algn="ct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Number of investments in third sector (5)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600" u="none" strike="noStrike" dirty="0" smtClean="0">
                          <a:effectLst/>
                        </a:rPr>
                        <a:t>2300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128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smtClean="0">
                          <a:effectLst/>
                        </a:rPr>
                        <a:t>52</a:t>
                      </a:r>
                      <a:endParaRPr lang="en-US" sz="1600" b="0" i="0" u="none" strike="noStrike" dirty="0">
                        <a:solidFill>
                          <a:srgbClr val="000000"/>
                        </a:solidFill>
                        <a:effectLst/>
                        <a:latin typeface="Calibri" panose="020F0502020204030204" pitchFamily="34" charset="0"/>
                      </a:endParaRPr>
                    </a:p>
                  </a:txBody>
                  <a:tcPr marL="9525" marR="9525" marT="9525" marB="0" anchor="b"/>
                </a:tc>
              </a:tr>
              <a:tr h="561962">
                <a:tc>
                  <a:txBody>
                    <a:bodyPr/>
                    <a:lstStyle/>
                    <a:p>
                      <a:pPr algn="ct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For point 3 (top sector count-wise), which company received the highest investment?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a:t>
                      </a:r>
                      <a:r>
                        <a:rPr lang="en-US" sz="1600" u="none" strike="noStrike" dirty="0" err="1" smtClean="0">
                          <a:effectLst/>
                        </a:rPr>
                        <a:t>Virtustream</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Electric Cloud</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 </a:t>
                      </a:r>
                      <a:r>
                        <a:rPr lang="en-US" sz="1600" u="none" strike="noStrike" dirty="0" smtClean="0">
                          <a:effectLst/>
                        </a:rPr>
                        <a:t>FirstCry.com</a:t>
                      </a:r>
                      <a:endParaRPr lang="en-US" sz="1600" b="0" i="0" u="none" strike="noStrike" dirty="0">
                        <a:solidFill>
                          <a:srgbClr val="000000"/>
                        </a:solidFill>
                        <a:effectLst/>
                        <a:latin typeface="Calibri" panose="020F0502020204030204" pitchFamily="34" charset="0"/>
                      </a:endParaRPr>
                    </a:p>
                  </a:txBody>
                  <a:tcPr marL="9525" marR="9525" marT="9525" marB="0" anchor="b"/>
                </a:tc>
              </a:tr>
              <a:tr h="576011">
                <a:tc>
                  <a:txBody>
                    <a:bodyPr/>
                    <a:lstStyle/>
                    <a:p>
                      <a:pPr algn="ctr" fontAlgn="b"/>
                      <a:r>
                        <a:rPr lang="en-US" sz="1600" u="none" strike="noStrike" dirty="0">
                          <a:effectLst/>
                        </a:rPr>
                        <a:t>10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a:effectLst/>
                        </a:rPr>
                        <a:t>For point 4 (second best sector count-wise), which company received the highest investment?</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600" u="none" strike="noStrike" dirty="0">
                          <a:effectLst/>
                        </a:rPr>
                        <a:t> </a:t>
                      </a:r>
                      <a:r>
                        <a:rPr lang="en-US" sz="1600" u="none" strike="noStrike" dirty="0" smtClean="0">
                          <a:effectLst/>
                        </a:rPr>
                        <a:t>SST Inc. (Formerly </a:t>
                      </a:r>
                      <a:r>
                        <a:rPr lang="en-US" sz="1600" u="none" strike="noStrike" dirty="0" err="1" smtClean="0">
                          <a:effectLst/>
                        </a:rPr>
                        <a:t>ShotSpotter</a:t>
                      </a:r>
                      <a:r>
                        <a:rPr lang="en-US" sz="1600" u="none" strike="noStrike" dirty="0" smtClean="0">
                          <a:effectLst/>
                        </a:rPr>
                        <a: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err="1" smtClean="0">
                          <a:effectLst/>
                        </a:rPr>
                        <a:t>Celltick</a:t>
                      </a:r>
                      <a:r>
                        <a:rPr lang="en-US" sz="1600" u="none" strike="noStrike" dirty="0" smtClean="0">
                          <a:effectLst/>
                        </a:rPr>
                        <a:t> Technologies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 </a:t>
                      </a:r>
                      <a:r>
                        <a:rPr lang="en-US" sz="1600" u="none" strike="noStrike" dirty="0" err="1" smtClean="0">
                          <a:effectLst/>
                        </a:rPr>
                        <a:t>Manthan</a:t>
                      </a:r>
                      <a:r>
                        <a:rPr lang="en-US" sz="1600" u="none" strike="noStrike" dirty="0" smtClean="0">
                          <a:effectLst/>
                        </a:rPr>
                        <a:t> Systems</a:t>
                      </a:r>
                      <a:endParaRPr lang="en-US" sz="16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5" name="Content Placeholder 2"/>
          <p:cNvSpPr txBox="1">
            <a:spLocks/>
          </p:cNvSpPr>
          <p:nvPr/>
        </p:nvSpPr>
        <p:spPr>
          <a:xfrm>
            <a:off x="435121" y="1153720"/>
            <a:ext cx="11168742" cy="104055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en-IN" sz="2300" dirty="0" smtClean="0"/>
              <a:t>The </a:t>
            </a:r>
            <a:r>
              <a:rPr lang="en-IN" sz="2300" dirty="0" err="1" smtClean="0"/>
              <a:t>dataframe</a:t>
            </a:r>
            <a:r>
              <a:rPr lang="en-IN" sz="2300" dirty="0" smtClean="0"/>
              <a:t> is </a:t>
            </a:r>
            <a:r>
              <a:rPr lang="en-IN" sz="2300" dirty="0" err="1" smtClean="0"/>
              <a:t>subsetted</a:t>
            </a:r>
            <a:r>
              <a:rPr lang="en-IN" sz="2300" dirty="0" smtClean="0"/>
              <a:t> for each of the three top countries where raised amount is between 5 and 15 million USD and investment type is Venture. The data is further analysed based on investment sectors to arrive at the following results.</a:t>
            </a:r>
          </a:p>
          <a:p>
            <a:pPr marL="342900" indent="-342900" algn="just">
              <a:buFont typeface="Arial" panose="020B0604020202020204" pitchFamily="34" charset="0"/>
              <a:buAutoNum type="arabicPeriod"/>
            </a:pPr>
            <a:endParaRPr lang="en-IN" sz="1400"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t>Plot 1</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9" y="2315993"/>
            <a:ext cx="11329002" cy="1869639"/>
          </a:xfrm>
          <a:prstGeom prst="rect">
            <a:avLst/>
          </a:prstGeom>
        </p:spPr>
      </p:pic>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980" y="1223860"/>
            <a:ext cx="11168742" cy="4344261"/>
          </a:xfrm>
        </p:spPr>
        <p:txBody>
          <a:bodyPr>
            <a:normAutofit/>
          </a:bodyPr>
          <a:lstStyle/>
          <a:p>
            <a:pPr marL="0" indent="0">
              <a:buNone/>
            </a:pPr>
            <a:r>
              <a:rPr lang="en-IN" sz="1800" dirty="0"/>
              <a:t>Plot 2</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132" y="1587814"/>
            <a:ext cx="9173855" cy="5115639"/>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714" y="1496218"/>
            <a:ext cx="11168742" cy="4344261"/>
          </a:xfrm>
        </p:spPr>
        <p:txBody>
          <a:bodyPr>
            <a:normAutofit/>
          </a:bodyPr>
          <a:lstStyle/>
          <a:p>
            <a:pPr marL="0" indent="0">
              <a:buNone/>
            </a:pPr>
            <a:r>
              <a:rPr lang="en-IN" sz="1800" dirty="0"/>
              <a:t>Plot 3</a:t>
            </a:r>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a:t>&lt;Results&gt;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011" y="2125082"/>
            <a:ext cx="11146190" cy="3715397"/>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781</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CASE STUDY   SUBMISSION </vt:lpstr>
      <vt:lpstr> &lt;Abstract&gt;</vt:lpstr>
      <vt:lpstr> &lt;Problem solving methodology&gt;</vt:lpstr>
      <vt:lpstr> &lt;Analysis&gt;</vt:lpstr>
      <vt:lpstr> &lt;Analysis&gt;</vt:lpstr>
      <vt:lpstr> &lt;Analysis&gt;</vt:lpstr>
      <vt:lpstr> &lt;Results&gt;</vt:lpstr>
      <vt:lpstr> &lt;Results&gt;</vt:lpstr>
      <vt:lpstr> &lt;Results&gt;</vt:lpstr>
      <vt:lpstr> &lt;Conclusions&gt;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39</cp:revision>
  <dcterms:created xsi:type="dcterms:W3CDTF">2016-06-09T08:16:28Z</dcterms:created>
  <dcterms:modified xsi:type="dcterms:W3CDTF">2018-11-04T16:39:54Z</dcterms:modified>
</cp:coreProperties>
</file>