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7010400" cy="9236075"/>
  <p:embeddedFontLs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70337" y="0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70337" y="8772525"/>
            <a:ext cx="3038475" cy="461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01675" y="4387850"/>
            <a:ext cx="5607048" cy="4156075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95387" y="692150"/>
            <a:ext cx="4619625" cy="34639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2971800" y="1828800"/>
            <a:ext cx="6019798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2971800" y="4267200"/>
            <a:ext cx="601979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 rot="5400000">
            <a:off x="4952999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 rot="5400000">
            <a:off x="762000" y="152400"/>
            <a:ext cx="5410200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628899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0806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8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25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0806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64998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9398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981200"/>
            <a:ext cx="403859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851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8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389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648200" y="1981200"/>
            <a:ext cx="403859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95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9851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64998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2389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9143998" cy="6858000"/>
            <a:chOff x="0" y="0"/>
            <a:chExt cx="9143998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716085" y="1690685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Shape 13"/>
            <p:cNvGrpSpPr/>
            <p:nvPr/>
          </p:nvGrpSpPr>
          <p:grpSpPr>
            <a:xfrm>
              <a:off x="0" y="1066800"/>
              <a:ext cx="2867021" cy="3157537"/>
              <a:chOff x="0" y="1066800"/>
              <a:chExt cx="2867021" cy="3157537"/>
            </a:xfrm>
          </p:grpSpPr>
          <p:sp>
            <p:nvSpPr>
              <p:cNvPr id="14" name="Shape 14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Shape 15"/>
              <p:cNvSpPr txBox="1"/>
              <p:nvPr/>
            </p:nvSpPr>
            <p:spPr>
              <a:xfrm>
                <a:off x="1716085" y="1690685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 txBox="1"/>
              <p:nvPr/>
            </p:nvSpPr>
            <p:spPr>
              <a:xfrm>
                <a:off x="2281235" y="1066800"/>
                <a:ext cx="585785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Shape 18"/>
              <p:cNvSpPr txBox="1"/>
              <p:nvPr/>
            </p:nvSpPr>
            <p:spPr>
              <a:xfrm>
                <a:off x="2281235" y="1690685"/>
                <a:ext cx="585785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Shape 19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 txBox="1"/>
              <p:nvPr/>
            </p:nvSpPr>
            <p:spPr>
              <a:xfrm>
                <a:off x="1716085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 txBox="1"/>
              <p:nvPr/>
            </p:nvSpPr>
            <p:spPr>
              <a:xfrm>
                <a:off x="573087" y="2947985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23"/>
              <p:cNvSpPr txBox="1"/>
              <p:nvPr/>
            </p:nvSpPr>
            <p:spPr>
              <a:xfrm>
                <a:off x="1141412" y="2947985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Shape 24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grpSp>
        <p:nvGrpSpPr>
          <p:cNvPr id="38" name="Shape 38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39" name="Shape 39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 txBox="1"/>
            <p:nvPr/>
          </p:nvSpPr>
          <p:spPr>
            <a:xfrm>
              <a:off x="412750" y="134935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 txBox="1"/>
            <p:nvPr/>
          </p:nvSpPr>
          <p:spPr>
            <a:xfrm>
              <a:off x="409575" y="134935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 txBox="1"/>
            <p:nvPr/>
          </p:nvSpPr>
          <p:spPr>
            <a:xfrm>
              <a:off x="547687" y="134935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 txBox="1"/>
            <p:nvPr/>
          </p:nvSpPr>
          <p:spPr>
            <a:xfrm>
              <a:off x="131760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Shape 48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8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381000" y="152400"/>
            <a:ext cx="5791200" cy="30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Relationship Id="rId4" Type="http://schemas.openxmlformats.org/officeDocument/2006/relationships/image" Target="../media/image09.jpg"/><Relationship Id="rId5" Type="http://schemas.openxmlformats.org/officeDocument/2006/relationships/image" Target="../media/image10.jpg"/><Relationship Id="rId6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image" Target="../media/image05.jpg"/><Relationship Id="rId5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2438400" y="1219200"/>
            <a:ext cx="6705599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Describing Archives: A Content Standard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Workshop Series Video 1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Archival Description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228600" y="4349750"/>
            <a:ext cx="5486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Laura Romans</a:t>
            </a: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  <a:p>
            <a:pPr indent="0" lvl="0" marL="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©2016 Society of American Archivists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837" y="152400"/>
            <a:ext cx="25050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39725"/>
            <a:ext cx="2495549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2362" y="4660900"/>
            <a:ext cx="2236787" cy="173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can and should be re-used and revised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are endlessly flexible and responsive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57200" y="402336"/>
            <a:ext cx="8229600" cy="1426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 is iterative.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Facilitates access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collection management</a:t>
            </a: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0" y="457200"/>
            <a:ext cx="91440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Purposes of Archival Description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4110335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Description is the bridge </a:t>
            </a:r>
            <a:br>
              <a:rPr b="1" i="0" lang="en-US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between acquisition and use!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explaining content, structure, and context of archival records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Facilitates access to archival records so users may engage with them in meaningful ways</a:t>
            </a:r>
          </a:p>
        </p:txBody>
      </p:sp>
      <p:sp>
        <p:nvSpPr>
          <p:cNvPr id="190" name="Shape 190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0" y="3974592"/>
            <a:ext cx="9144000" cy="2682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Millar, Laura A. Archives: Principles and Practices. New York: Neal-Schuman Publishers, Inc., 2010.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Pearce-Moses, Richard. A Glossary of Archival and Records Terminology. Chicago: Society of American Archivists, 2005.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Roe, Kathleen D. Arranging &amp; Describing Archives &amp; Manuscripts. Chicago: Society of American Archivists, 2005.</a:t>
            </a: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Yeo, Geoffrey. “Debates about Description.” In Currents of Archival Thinking, edited by Terry Eastwood and Heather MacNeil, 89-114. Santa Barbara: Libraries Unlimited, 2010.</a:t>
            </a: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images courtesy Laura Romans except where noted.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0" y="3243073"/>
            <a:ext cx="9144000" cy="731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0" y="1426463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for listening!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Objectives: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archival description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examples of good archival description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role of description in the use of archives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Archival Description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7658" l="0" r="0" t="10059"/>
          <a:stretch/>
        </p:blipFill>
        <p:spPr>
          <a:xfrm rot="674873">
            <a:off x="4943794" y="747983"/>
            <a:ext cx="2946344" cy="32325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69281">
            <a:off x="357485" y="855652"/>
            <a:ext cx="4177261" cy="35427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06675">
            <a:off x="3471707" y="3321479"/>
            <a:ext cx="5296178" cy="24217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94777">
            <a:off x="1224601" y="3667802"/>
            <a:ext cx="2692636" cy="29314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525439" y="1367311"/>
            <a:ext cx="8093122" cy="317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Archival description is not only a product but is the encompassing process by which we create representations and explanations of records.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243839" y="1828799"/>
            <a:ext cx="8656320" cy="4584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process of analyzing, organizing, and recording details about the formal elements of a record or collection of records, such as creator, title, dates, extent, and contents, to facilitate the work’s identifications, management, and understanding”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Society of American Archivists’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Glossary of Archival and Records Terminology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981200"/>
            <a:ext cx="8229600" cy="402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have value in content but also as evidence of creators and contexts that produced them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focuses on intellectually-significant groups of material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detail will depend on records as well as needs of the institution and users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457200" y="402336"/>
            <a:ext cx="8229600" cy="1426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 is unique and complex.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2" type="body"/>
          </p:nvPr>
        </p:nvSpPr>
        <p:spPr>
          <a:xfrm>
            <a:off x="822959" y="1437645"/>
            <a:ext cx="346862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 is mostly constituted by information about material’s stated content and physical attributes.</a:t>
            </a:r>
          </a:p>
          <a:p>
            <a:pPr indent="-285750" lvl="0" marL="2857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3648" y="942859"/>
            <a:ext cx="3627087" cy="50129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999488"/>
            <a:ext cx="8229600" cy="4858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to the understanding of archival records’ authenticity and reliability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contextual information: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Biographical narratives or organizational histories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detail on historical context in which records were created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about how records were maintained over time</a:t>
            </a:r>
          </a:p>
          <a:p>
            <a:pPr indent="-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archivists’ interventions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57200" y="414527"/>
            <a:ext cx="8229600" cy="1395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Archival description includes contextual information.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652016"/>
            <a:ext cx="8229600" cy="23740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 tools will look different at each institution</a:t>
            </a:r>
          </a:p>
          <a:p>
            <a:pPr indent="-463550" lvl="1" marL="857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depend on needs of users and institution as well as nature of records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457200" y="457200"/>
            <a:ext cx="8229600" cy="1371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4000" u="none" cap="small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Product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6463">
            <a:off x="1083959" y="3900446"/>
            <a:ext cx="2545234" cy="25667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83806">
            <a:off x="5308362" y="4018060"/>
            <a:ext cx="2606010" cy="23315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 b="3808" l="0" r="0" t="3639"/>
          <a:stretch/>
        </p:blipFill>
        <p:spPr>
          <a:xfrm>
            <a:off x="3600155" y="4638498"/>
            <a:ext cx="1798562" cy="22195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