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010400" cy="9236075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2338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1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8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8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9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10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11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12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13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14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15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16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3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4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4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5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6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7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8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081" y="1064"/>
              <a:ext cx="4679" cy="159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" name="Shape 30"/>
            <p:cNvGrpSpPr/>
            <p:nvPr/>
          </p:nvGrpSpPr>
          <p:grpSpPr>
            <a:xfrm>
              <a:off x="0" y="671"/>
              <a:ext cx="1806" cy="1988"/>
              <a:chOff x="0" y="671"/>
              <a:chExt cx="1806" cy="1988"/>
            </a:xfrm>
          </p:grpSpPr>
          <p:sp>
            <p:nvSpPr>
              <p:cNvPr id="31" name="Shape 31"/>
              <p:cNvSpPr/>
              <p:nvPr/>
            </p:nvSpPr>
            <p:spPr>
              <a:xfrm>
                <a:off x="360" y="2256"/>
                <a:ext cx="362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1081" y="1064"/>
                <a:ext cx="361" cy="40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1436" y="671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719" y="2256"/>
                <a:ext cx="367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1436" y="1064"/>
                <a:ext cx="369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719" y="1464"/>
                <a:ext cx="367" cy="39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0" y="1464"/>
                <a:ext cx="367" cy="39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1081" y="1464"/>
                <a:ext cx="361" cy="3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360" y="1856"/>
                <a:ext cx="362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719" y="1856"/>
                <a:ext cx="367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799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628899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952999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52400" y="1371600"/>
            <a:ext cx="8839199" cy="533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lvl="0" indent="-77788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91122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4213" marR="0" lvl="2" indent="-127952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lvl="4" indent="-103187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839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2" name="Shape 12"/>
          <p:cNvGrpSpPr/>
          <p:nvPr/>
        </p:nvGrpSpPr>
        <p:grpSpPr>
          <a:xfrm>
            <a:off x="0" y="0"/>
            <a:ext cx="9143999" cy="546099"/>
            <a:chOff x="0" y="0"/>
            <a:chExt cx="5759" cy="343"/>
          </a:xfrm>
        </p:grpSpPr>
        <p:sp>
          <p:nvSpPr>
            <p:cNvPr id="13" name="Shape 13"/>
            <p:cNvSpPr/>
            <p:nvPr/>
          </p:nvSpPr>
          <p:spPr>
            <a:xfrm>
              <a:off x="0" y="0"/>
              <a:ext cx="179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59" y="85"/>
              <a:ext cx="5499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57" y="85"/>
              <a:ext cx="87" cy="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345" y="85"/>
              <a:ext cx="88" cy="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2" y="86"/>
              <a:ext cx="88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57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173" y="257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81000" y="152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2438400" y="1813612"/>
            <a:ext cx="6705600" cy="220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i="1">
                <a:solidFill>
                  <a:schemeClr val="lt1"/>
                </a:solidFill>
              </a:rPr>
              <a:t>Describing Archives: A Content Standard </a:t>
            </a:r>
            <a:r>
              <a:rPr lang="en-US" sz="2400">
                <a:solidFill>
                  <a:schemeClr val="lt1"/>
                </a:solidFill>
              </a:rPr>
              <a:t>Workshop Series Video 2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Principles of Archival Description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228600" y="4349750"/>
            <a:ext cx="5486399" cy="229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Sarah Bost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©2016 Society of American Archivists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4837" y="152400"/>
            <a:ext cx="25050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339725"/>
            <a:ext cx="2495549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2362" y="4660900"/>
            <a:ext cx="2236787" cy="17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83919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3: Identification of groupings</a:t>
            </a:r>
          </a:p>
        </p:txBody>
      </p:sp>
      <p:pic>
        <p:nvPicPr>
          <p:cNvPr id="218" name="Shape 2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8824"/>
          <a:stretch/>
        </p:blipFill>
        <p:spPr>
          <a:xfrm>
            <a:off x="1219200" y="1981200"/>
            <a:ext cx="6786952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1066800" y="5410200"/>
            <a:ext cx="65532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Excerpt from John Robert Bishop finding aid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895600"/>
            <a:ext cx="5791200" cy="340118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76200" y="457200"/>
            <a:ext cx="89154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4: Description reflects arrangement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199" y="1371600"/>
            <a:ext cx="703810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2432" y="1524000"/>
            <a:ext cx="18669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7701" y="4133850"/>
            <a:ext cx="2558143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5">
            <a:alphaModFix/>
          </a:blip>
          <a:srcRect l="4926" t="2221" b="3334"/>
          <a:stretch/>
        </p:blipFill>
        <p:spPr>
          <a:xfrm>
            <a:off x="6187914" y="3200400"/>
            <a:ext cx="2620805" cy="32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5791200" y="5429250"/>
            <a:ext cx="22860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8458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5: Applicable to all formats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7">
            <a:alphaModFix/>
          </a:blip>
          <a:srcRect l="5908" t="3802" r="4174" b="4532"/>
          <a:stretch/>
        </p:blipFill>
        <p:spPr>
          <a:xfrm>
            <a:off x="927801" y="1459229"/>
            <a:ext cx="2424544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37248" y="1828800"/>
            <a:ext cx="2106949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0835" y="4404360"/>
            <a:ext cx="3038475" cy="22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389948"/>
            <a:ext cx="7006331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6: Applicable to all sources 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8305" y="2362200"/>
            <a:ext cx="7233424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8305" y="4404362"/>
            <a:ext cx="7394531" cy="83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838200" y="1988647"/>
            <a:ext cx="7772399" cy="3642704"/>
            <a:chOff x="0" y="7447"/>
            <a:chExt cx="7772399" cy="3642704"/>
          </a:xfrm>
        </p:grpSpPr>
        <p:sp>
          <p:nvSpPr>
            <p:cNvPr id="256" name="Shape 256"/>
            <p:cNvSpPr/>
            <p:nvPr/>
          </p:nvSpPr>
          <p:spPr>
            <a:xfrm>
              <a:off x="3764755" y="1395549"/>
              <a:ext cx="2671761" cy="6357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19999" y="81776"/>
                  </a:lnTo>
                  <a:lnTo>
                    <a:pt x="119999" y="120000"/>
                  </a:lnTo>
                </a:path>
              </a:pathLst>
            </a:custGeom>
            <a:noFill/>
            <a:ln w="25400" cap="flat" cmpd="sng">
              <a:solidFill>
                <a:srgbClr val="7878C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" name="Shape 257"/>
            <p:cNvSpPr/>
            <p:nvPr/>
          </p:nvSpPr>
          <p:spPr>
            <a:xfrm>
              <a:off x="3719035" y="1395549"/>
              <a:ext cx="91439" cy="6357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7878C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8" name="Shape 258"/>
            <p:cNvSpPr/>
            <p:nvPr/>
          </p:nvSpPr>
          <p:spPr>
            <a:xfrm>
              <a:off x="1092992" y="1395549"/>
              <a:ext cx="2671761" cy="6357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lnTo>
                    <a:pt x="119999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7878C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Shape 259"/>
            <p:cNvSpPr/>
            <p:nvPr/>
          </p:nvSpPr>
          <p:spPr>
            <a:xfrm>
              <a:off x="2671761" y="7447"/>
              <a:ext cx="2185986" cy="1388101"/>
            </a:xfrm>
            <a:prstGeom prst="roundRect">
              <a:avLst>
                <a:gd name="adj" fmla="val 10000"/>
              </a:avLst>
            </a:prstGeom>
            <a:solidFill>
              <a:srgbClr val="9797F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914650" y="238189"/>
              <a:ext cx="2185986" cy="138810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9797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2955306" y="278845"/>
              <a:ext cx="2104675" cy="1306790"/>
            </a:xfrm>
            <a:prstGeom prst="rect">
              <a:avLst/>
            </a:prstGeom>
            <a:noFill/>
            <a:ln>
              <a:noFill/>
            </a:ln>
          </p:spPr>
          <p:txBody>
            <a:bodyPr lIns="140950" tIns="140950" rIns="140950" bIns="14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Principle 7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0" y="2031307"/>
              <a:ext cx="2185986" cy="1388101"/>
            </a:xfrm>
            <a:prstGeom prst="roundRect">
              <a:avLst>
                <a:gd name="adj" fmla="val 10000"/>
              </a:avLst>
            </a:prstGeom>
            <a:solidFill>
              <a:srgbClr val="9797F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42887" y="2262050"/>
              <a:ext cx="2185986" cy="138810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9797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283542" y="2302706"/>
              <a:ext cx="2104675" cy="1306790"/>
            </a:xfrm>
            <a:prstGeom prst="rect">
              <a:avLst/>
            </a:prstGeom>
            <a:noFill/>
            <a:ln>
              <a:noFill/>
            </a:ln>
          </p:spPr>
          <p:txBody>
            <a:bodyPr lIns="140950" tIns="140950" rIns="140950" bIns="14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Principle 7.1 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2671761" y="2031307"/>
              <a:ext cx="2185986" cy="1388101"/>
            </a:xfrm>
            <a:prstGeom prst="roundRect">
              <a:avLst>
                <a:gd name="adj" fmla="val 10000"/>
              </a:avLst>
            </a:prstGeom>
            <a:solidFill>
              <a:srgbClr val="9797F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914650" y="2262050"/>
              <a:ext cx="2185986" cy="138810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9797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2955306" y="2302706"/>
              <a:ext cx="2104675" cy="1306790"/>
            </a:xfrm>
            <a:prstGeom prst="rect">
              <a:avLst/>
            </a:prstGeom>
            <a:noFill/>
            <a:ln>
              <a:noFill/>
            </a:ln>
          </p:spPr>
          <p:txBody>
            <a:bodyPr lIns="140950" tIns="140950" rIns="140950" bIns="14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Principle 7.2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5343523" y="2031307"/>
              <a:ext cx="2185986" cy="1388101"/>
            </a:xfrm>
            <a:prstGeom prst="roundRect">
              <a:avLst>
                <a:gd name="adj" fmla="val 10000"/>
              </a:avLst>
            </a:prstGeom>
            <a:solidFill>
              <a:srgbClr val="9797F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586412" y="2262050"/>
              <a:ext cx="2185986" cy="138810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9797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5627067" y="2302706"/>
              <a:ext cx="2104675" cy="1306790"/>
            </a:xfrm>
            <a:prstGeom prst="rect">
              <a:avLst/>
            </a:prstGeom>
            <a:noFill/>
            <a:ln>
              <a:noFill/>
            </a:ln>
          </p:spPr>
          <p:txBody>
            <a:bodyPr lIns="140950" tIns="140950" rIns="140950" bIns="14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Principle 7.3</a:t>
              </a:r>
            </a:p>
          </p:txBody>
        </p:sp>
      </p:grp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83919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5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7: Outputs and levels of detail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7.1: Levels of description &amp; arrangement correspond </a:t>
            </a:r>
          </a:p>
        </p:txBody>
      </p:sp>
      <p:pic>
        <p:nvPicPr>
          <p:cNvPr id="278" name="Shape 27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680208"/>
            <a:ext cx="641558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4656771"/>
            <a:ext cx="6238874" cy="18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1498" y="1981200"/>
            <a:ext cx="560937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7.2: Relationships between levels of description must be clear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676400"/>
            <a:ext cx="6476999" cy="467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7.3: Appropriate information at each level of description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2437" y="1600200"/>
            <a:ext cx="5838824" cy="35813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86868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5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8: Creators must be described</a:t>
            </a:r>
          </a:p>
        </p:txBody>
      </p:sp>
      <p:pic>
        <p:nvPicPr>
          <p:cNvPr id="301" name="Shape 301" descr="G:\Video_2\LWVUS_timelin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600" y="3962400"/>
            <a:ext cx="4810124" cy="1943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02" name="Shape 302" descr="G:\Video_2\LWVUS_pros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7600" y="1752600"/>
            <a:ext cx="4724400" cy="762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Shape 308"/>
          <p:cNvGrpSpPr/>
          <p:nvPr/>
        </p:nvGrpSpPr>
        <p:grpSpPr>
          <a:xfrm>
            <a:off x="1981209" y="1981218"/>
            <a:ext cx="5916132" cy="3875610"/>
            <a:chOff x="1524009" y="18"/>
            <a:chExt cx="5916132" cy="3875610"/>
          </a:xfrm>
        </p:grpSpPr>
        <p:sp>
          <p:nvSpPr>
            <p:cNvPr id="309" name="Shape 309"/>
            <p:cNvSpPr/>
            <p:nvPr/>
          </p:nvSpPr>
          <p:spPr>
            <a:xfrm>
              <a:off x="1524009" y="18"/>
              <a:ext cx="3865058" cy="3865058"/>
            </a:xfrm>
            <a:prstGeom prst="ellipse">
              <a:avLst/>
            </a:prstGeom>
            <a:gradFill>
              <a:gsLst>
                <a:gs pos="0">
                  <a:srgbClr val="A7A7FF">
                    <a:alpha val="49803"/>
                  </a:srgbClr>
                </a:gs>
                <a:gs pos="35000">
                  <a:srgbClr val="BFBFFF">
                    <a:alpha val="49803"/>
                  </a:srgbClr>
                </a:gs>
                <a:gs pos="100000">
                  <a:srgbClr val="E4E4FF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2063725" y="455791"/>
              <a:ext cx="2228501" cy="295351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Arrangement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3575083" y="10569"/>
              <a:ext cx="3865058" cy="3865058"/>
            </a:xfrm>
            <a:prstGeom prst="ellipse">
              <a:avLst/>
            </a:prstGeom>
            <a:gradFill>
              <a:gsLst>
                <a:gs pos="0">
                  <a:srgbClr val="A7A7FF">
                    <a:alpha val="49803"/>
                  </a:srgbClr>
                </a:gs>
                <a:gs pos="35000">
                  <a:srgbClr val="BFBFFF">
                    <a:alpha val="49803"/>
                  </a:srgbClr>
                </a:gs>
                <a:gs pos="100000">
                  <a:srgbClr val="E4E4FF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4671925" y="466343"/>
              <a:ext cx="2228501" cy="295351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</a:p>
          </p:txBody>
        </p:sp>
      </p:grpSp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basic tenets of archival arrangement and description.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apply these tenets in various archival situations.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1: Unique characteristics</a:t>
            </a:r>
          </a:p>
        </p:txBody>
      </p:sp>
      <p:pic>
        <p:nvPicPr>
          <p:cNvPr id="135" name="Shape 1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10871"/>
            <a:ext cx="2520632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r="2792"/>
          <a:stretch/>
        </p:blipFill>
        <p:spPr>
          <a:xfrm>
            <a:off x="3683803" y="2362200"/>
            <a:ext cx="53062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470003" y="4495800"/>
            <a:ext cx="37338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Excerpt from finding aid for the Salman Rusdie papers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20792" y="1981200"/>
            <a:ext cx="2902413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2: Respect des fonds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2: Respect des </a:t>
            </a:r>
            <a:r>
              <a:rPr lang="en-US" sz="3600" b="1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fonds</a:t>
            </a:r>
            <a:endParaRPr lang="en-US" sz="36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ctr">
              <a:buNone/>
            </a:pPr>
            <a:r>
              <a:rPr lang="en-US" sz="8500" b="1" dirty="0" smtClean="0">
                <a:solidFill>
                  <a:schemeClr val="accent5">
                    <a:lumMod val="25000"/>
                  </a:schemeClr>
                </a:solidFill>
              </a:rPr>
              <a:t>Original </a:t>
            </a:r>
          </a:p>
          <a:p>
            <a:pPr marL="152400" indent="0" algn="ctr">
              <a:buNone/>
            </a:pPr>
            <a:r>
              <a:rPr lang="en-US" sz="8500" b="1" dirty="0" smtClean="0">
                <a:solidFill>
                  <a:schemeClr val="accent5">
                    <a:lumMod val="25000"/>
                  </a:schemeClr>
                </a:solidFill>
              </a:rPr>
              <a:t>Order</a:t>
            </a:r>
            <a:endParaRPr lang="en-US" sz="85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5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2: Respect des fonds</a:t>
            </a:r>
          </a:p>
        </p:txBody>
      </p:sp>
      <p:pic>
        <p:nvPicPr>
          <p:cNvPr id="151" name="Shape 1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676400"/>
            <a:ext cx="2822607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1676400"/>
            <a:ext cx="280158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066800" y="5562600"/>
            <a:ext cx="2822607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Winthrop Rockefeller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105400" y="5562600"/>
            <a:ext cx="3276600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Winthrop Paul Rockefeller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2514600"/>
            <a:ext cx="4620126" cy="24449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2: Respect des fonds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l="8644" t="7778" r="7216" b="8889"/>
          <a:stretch/>
        </p:blipFill>
        <p:spPr>
          <a:xfrm>
            <a:off x="685800" y="1676400"/>
            <a:ext cx="3117089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85800" y="5638800"/>
            <a:ext cx="3117089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Frank White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191000" y="5181600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Series list for the Frank White papers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70"/>
          <p:cNvGrpSpPr/>
          <p:nvPr/>
        </p:nvGrpSpPr>
        <p:grpSpPr>
          <a:xfrm>
            <a:off x="460012" y="1690568"/>
            <a:ext cx="8223974" cy="3553060"/>
            <a:chOff x="2812" y="166568"/>
            <a:chExt cx="8223974" cy="3553060"/>
          </a:xfrm>
        </p:grpSpPr>
        <p:sp>
          <p:nvSpPr>
            <p:cNvPr id="171" name="Shape 171"/>
            <p:cNvSpPr/>
            <p:nvPr/>
          </p:nvSpPr>
          <p:spPr>
            <a:xfrm>
              <a:off x="5713905" y="2305943"/>
              <a:ext cx="1675253" cy="3986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Shape 172"/>
            <p:cNvSpPr/>
            <p:nvPr/>
          </p:nvSpPr>
          <p:spPr>
            <a:xfrm>
              <a:off x="5668185" y="2305943"/>
              <a:ext cx="91439" cy="3986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Shape 173"/>
            <p:cNvSpPr/>
            <p:nvPr/>
          </p:nvSpPr>
          <p:spPr>
            <a:xfrm>
              <a:off x="4038651" y="2305943"/>
              <a:ext cx="1675253" cy="3986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Shape 174"/>
            <p:cNvSpPr/>
            <p:nvPr/>
          </p:nvSpPr>
          <p:spPr>
            <a:xfrm>
              <a:off x="3619837" y="1036938"/>
              <a:ext cx="2094066" cy="3986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Shape 175"/>
            <p:cNvSpPr/>
            <p:nvPr/>
          </p:nvSpPr>
          <p:spPr>
            <a:xfrm>
              <a:off x="1525770" y="2305943"/>
              <a:ext cx="837626" cy="3986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Shape 176"/>
            <p:cNvSpPr/>
            <p:nvPr/>
          </p:nvSpPr>
          <p:spPr>
            <a:xfrm>
              <a:off x="688143" y="2305943"/>
              <a:ext cx="837626" cy="3986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Shape 177"/>
            <p:cNvSpPr/>
            <p:nvPr/>
          </p:nvSpPr>
          <p:spPr>
            <a:xfrm>
              <a:off x="1525770" y="1036938"/>
              <a:ext cx="2094066" cy="3986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Shape 178"/>
            <p:cNvSpPr/>
            <p:nvPr/>
          </p:nvSpPr>
          <p:spPr>
            <a:xfrm>
              <a:off x="2934507" y="166568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rgbClr val="9797C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086802" y="311250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9797C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3112294" y="336741"/>
              <a:ext cx="1319678" cy="819385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Fruit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840438" y="1435574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992734" y="1580254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018226" y="1605746"/>
              <a:ext cx="1319678" cy="819385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Grapes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2812" y="2704578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5107" y="2849259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0600" y="2874751"/>
              <a:ext cx="1319678" cy="819385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1678066" y="2704578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830361" y="2849259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1855853" y="2874751"/>
              <a:ext cx="1319678" cy="819385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Green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5028573" y="1435574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180869" y="1580254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5206362" y="1605746"/>
              <a:ext cx="1319678" cy="819385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Pears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3353319" y="2704578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505616" y="2849259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3531107" y="2874751"/>
              <a:ext cx="1319678" cy="819385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Bosc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5028573" y="2704578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180869" y="2849259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5206362" y="2874751"/>
              <a:ext cx="1319678" cy="819385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Anjou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03828" y="2704578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56124" y="2849259"/>
              <a:ext cx="1370662" cy="8703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6881615" y="2874751"/>
              <a:ext cx="1319678" cy="819385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Bartlett</a:t>
              </a:r>
            </a:p>
          </p:txBody>
        </p:sp>
      </p:grp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83919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3: Identification of groupings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209800" y="5562600"/>
            <a:ext cx="44958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Example of hierarchical groupings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83919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 3: Identification of groupings</a:t>
            </a:r>
          </a:p>
        </p:txBody>
      </p:sp>
      <p:pic>
        <p:nvPicPr>
          <p:cNvPr id="210" name="Shape 2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32631" y="4648200"/>
            <a:ext cx="5964537" cy="181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2561" y="1676400"/>
            <a:ext cx="3756337" cy="26669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257</Words>
  <Application>Microsoft Office PowerPoint</Application>
  <PresentationFormat>On-screen Show (4:3)</PresentationFormat>
  <Paragraphs>89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Noto Sans Symbols</vt:lpstr>
      <vt:lpstr>Calibri</vt:lpstr>
      <vt:lpstr>Trebuchet MS</vt:lpstr>
      <vt:lpstr>Times New Roman</vt:lpstr>
      <vt:lpstr>Pixel</vt:lpstr>
      <vt:lpstr>     Describing Archives: A Content Standard Workshop Series Video 2  Principles of Archival Description  </vt:lpstr>
      <vt:lpstr>Learning Objectives</vt:lpstr>
      <vt:lpstr>Principle 1: Unique characteristics</vt:lpstr>
      <vt:lpstr>Principle 2: Respect des fonds</vt:lpstr>
      <vt:lpstr>Principle 2: Respect des fonds</vt:lpstr>
      <vt:lpstr>Principle 2: Respect des fonds</vt:lpstr>
      <vt:lpstr>Principle 2: Respect des fonds</vt:lpstr>
      <vt:lpstr>Principle 3: Identification of groupings</vt:lpstr>
      <vt:lpstr>Principle 3: Identification of groupings</vt:lpstr>
      <vt:lpstr>Principle 3: Identification of groupings</vt:lpstr>
      <vt:lpstr>Principle 4: Description reflects arrangement</vt:lpstr>
      <vt:lpstr>Principle 5: Applicable to all formats</vt:lpstr>
      <vt:lpstr>Principle 6: Applicable to all sources </vt:lpstr>
      <vt:lpstr>Principle 7: Outputs and levels of detail</vt:lpstr>
      <vt:lpstr>Principle 7.1: Levels of description &amp; arrangement correspond </vt:lpstr>
      <vt:lpstr>Principle 7.2: Relationships between levels of description must be clear</vt:lpstr>
      <vt:lpstr>Principle 7.3: Appropriate information at each level of description</vt:lpstr>
      <vt:lpstr>Principle 8: Creators must be described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Describing Archives: A Content Standard Workshop Series Video 2  Principles of Archival Description  </dc:title>
  <cp:lastModifiedBy>Adriane Hanson</cp:lastModifiedBy>
  <cp:revision>1</cp:revision>
  <dcterms:modified xsi:type="dcterms:W3CDTF">2016-09-14T12:24:05Z</dcterms:modified>
</cp:coreProperties>
</file>