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010400" cy="9236075"/>
  <p:embeddedFontLst>
    <p:embeddedFont>
      <p:font typeface="Arial Black" panose="020B0A04020102020204" pitchFamily="34" charset="0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4506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700" cy="346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700" cy="346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700" cy="346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799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 rot="5400000">
            <a:off x="4952999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2628899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716086" y="1690686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Shape 13"/>
            <p:cNvGrpSpPr/>
            <p:nvPr/>
          </p:nvGrpSpPr>
          <p:grpSpPr>
            <a:xfrm>
              <a:off x="0" y="1066800"/>
              <a:ext cx="2867023" cy="3157537"/>
              <a:chOff x="0" y="1066800"/>
              <a:chExt cx="2867023" cy="3157537"/>
            </a:xfrm>
          </p:grpSpPr>
          <p:sp>
            <p:nvSpPr>
              <p:cNvPr id="14" name="Shape 14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5"/>
              <p:cNvSpPr txBox="1"/>
              <p:nvPr/>
            </p:nvSpPr>
            <p:spPr>
              <a:xfrm>
                <a:off x="1716086" y="1690686"/>
                <a:ext cx="574674" cy="6429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 txBox="1"/>
              <p:nvPr/>
            </p:nvSpPr>
            <p:spPr>
              <a:xfrm>
                <a:off x="2281236" y="1066800"/>
                <a:ext cx="585786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 txBox="1"/>
              <p:nvPr/>
            </p:nvSpPr>
            <p:spPr>
              <a:xfrm>
                <a:off x="2281236" y="1690686"/>
                <a:ext cx="585786" cy="6429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9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 txBox="1"/>
              <p:nvPr/>
            </p:nvSpPr>
            <p:spPr>
              <a:xfrm>
                <a:off x="1716086" y="2324100"/>
                <a:ext cx="574674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 txBox="1"/>
              <p:nvPr/>
            </p:nvSpPr>
            <p:spPr>
              <a:xfrm>
                <a:off x="573087" y="2947986"/>
                <a:ext cx="576262" cy="64452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23"/>
              <p:cNvSpPr txBox="1"/>
              <p:nvPr/>
            </p:nvSpPr>
            <p:spPr>
              <a:xfrm>
                <a:off x="1141412" y="2947986"/>
                <a:ext cx="584200" cy="644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8" name="Shape 38"/>
          <p:cNvGrpSpPr/>
          <p:nvPr/>
        </p:nvGrpSpPr>
        <p:grpSpPr>
          <a:xfrm>
            <a:off x="0" y="0"/>
            <a:ext cx="9143999" cy="546099"/>
            <a:chOff x="0" y="0"/>
            <a:chExt cx="9143999" cy="546099"/>
          </a:xfrm>
        </p:grpSpPr>
        <p:sp>
          <p:nvSpPr>
            <p:cNvPr id="39" name="Shape 39"/>
            <p:cNvSpPr txBox="1"/>
            <p:nvPr/>
          </p:nvSpPr>
          <p:spPr>
            <a:xfrm>
              <a:off x="0" y="0"/>
              <a:ext cx="285750" cy="533399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412750" y="134936"/>
              <a:ext cx="8731249" cy="2746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09575" y="134936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547687" y="0"/>
              <a:ext cx="139699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547687" y="134936"/>
              <a:ext cx="139699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274637" y="274637"/>
              <a:ext cx="136524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131761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274637" y="409575"/>
              <a:ext cx="136524" cy="13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381000" y="152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2438400" y="1776412"/>
            <a:ext cx="6705600" cy="220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i="1">
                <a:solidFill>
                  <a:schemeClr val="lt1"/>
                </a:solidFill>
              </a:rPr>
              <a:t>Describing Archives: A Content Standard </a:t>
            </a:r>
            <a:r>
              <a:rPr lang="en-US" sz="2400">
                <a:solidFill>
                  <a:schemeClr val="lt1"/>
                </a:solidFill>
              </a:rPr>
              <a:t>Workshop Series Video 3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endParaRPr sz="32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What is a content standard?</a:t>
            </a:r>
            <a:r>
              <a:rPr lang="en-US" sz="3200">
                <a:solidFill>
                  <a:schemeClr val="lt1"/>
                </a:solidFill>
              </a:rPr>
              <a:t/>
            </a:r>
            <a:br>
              <a:rPr lang="en-US" sz="3200">
                <a:solidFill>
                  <a:schemeClr val="lt1"/>
                </a:solidFill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28600" y="4349750"/>
            <a:ext cx="5486399" cy="229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US" sz="2800" b="1"/>
              <a:t>Sue Luftschein</a:t>
            </a: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000" b="1"/>
              <a:t>Additional content by Jennifer Mitchell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/>
              <a:t>August 2016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©2016 Society of American Archivists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4837" y="152400"/>
            <a:ext cx="25050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339725"/>
            <a:ext cx="2495549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2362" y="4660900"/>
            <a:ext cx="2236787" cy="17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200"/>
              <a:t>U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nderstand the definition of a content standard, the purpose of a content standard and what such a standard can contribute to an archival descriptive program.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200"/>
              <a:t>A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rticulate some of the problems that content standards, specifically DACS, can address and resolve.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200"/>
              <a:t>U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nderstand the relationship and differences between content standards and encoding standards. 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33400" y="1806575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 content standard is a set of formal rules that specify information content to promote consistency and clarity.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content standards provide guidelines on what kind of data to include. For example, DACS requires the inclusion of a title and also provides guidance for how that title should be derived and expressed.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a content standard?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26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standards like DACS provide institutions with a way to consistently achieve intellectual control.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standards are often used in association with other types of standards, such as structure or value standards.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 of companion standards allows for interoperability.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DACS promotes consistency and clarity across access points, such as titles or names of creators.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Why is it useful to use a content standard?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r>
              <a:rPr lang="en-US" sz="2800"/>
              <a:t>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DACS can and should be used throughout th</a:t>
            </a:r>
            <a:r>
              <a:rPr lang="en-US" sz="2400"/>
              <a:t>e archival enterprise as the archivist learns more about the collection.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kinds of issues does using a content standard resolve?</a:t>
            </a:r>
          </a:p>
        </p:txBody>
      </p:sp>
      <p:sp>
        <p:nvSpPr>
          <p:cNvPr id="148" name="Shape 148"/>
          <p:cNvSpPr/>
          <p:nvPr/>
        </p:nvSpPr>
        <p:spPr>
          <a:xfrm>
            <a:off x="3240112" y="3610825"/>
            <a:ext cx="938700" cy="20211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10800000">
            <a:off x="4271787" y="3517848"/>
            <a:ext cx="938700" cy="20211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neutrality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kinds of issues does using a content standard resolve?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050" y="2975675"/>
            <a:ext cx="2058299" cy="268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>
            <a:stCxn id="156" idx="1"/>
          </p:cNvCxnSpPr>
          <p:nvPr/>
        </p:nvCxnSpPr>
        <p:spPr>
          <a:xfrm rot="10800000">
            <a:off x="1792850" y="4143474"/>
            <a:ext cx="132720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8" name="Shape 158"/>
          <p:cNvCxnSpPr>
            <a:stCxn id="156" idx="3"/>
            <a:endCxn id="159" idx="1"/>
          </p:cNvCxnSpPr>
          <p:nvPr/>
        </p:nvCxnSpPr>
        <p:spPr>
          <a:xfrm rot="10800000" flipH="1">
            <a:off x="5178349" y="4039674"/>
            <a:ext cx="18237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0" name="Shape 160"/>
          <p:cNvSpPr txBox="1"/>
          <p:nvPr/>
        </p:nvSpPr>
        <p:spPr>
          <a:xfrm>
            <a:off x="628650" y="3952075"/>
            <a:ext cx="1260000" cy="4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Finding aid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001950" y="3813775"/>
            <a:ext cx="1521900" cy="4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Library catalog record</a:t>
            </a:r>
          </a:p>
        </p:txBody>
      </p:sp>
      <p:cxnSp>
        <p:nvCxnSpPr>
          <p:cNvPr id="161" name="Shape 161"/>
          <p:cNvCxnSpPr>
            <a:stCxn id="156" idx="3"/>
            <a:endCxn id="162" idx="1"/>
          </p:cNvCxnSpPr>
          <p:nvPr/>
        </p:nvCxnSpPr>
        <p:spPr>
          <a:xfrm>
            <a:off x="5178349" y="4315974"/>
            <a:ext cx="1823700" cy="7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2" name="Shape 162"/>
          <p:cNvSpPr txBox="1"/>
          <p:nvPr/>
        </p:nvSpPr>
        <p:spPr>
          <a:xfrm>
            <a:off x="7001950" y="4735500"/>
            <a:ext cx="1944900" cy="7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Digital object metadata record</a:t>
            </a:r>
          </a:p>
        </p:txBody>
      </p:sp>
      <p:cxnSp>
        <p:nvCxnSpPr>
          <p:cNvPr id="163" name="Shape 163"/>
          <p:cNvCxnSpPr>
            <a:stCxn id="156" idx="1"/>
          </p:cNvCxnSpPr>
          <p:nvPr/>
        </p:nvCxnSpPr>
        <p:spPr>
          <a:xfrm flipH="1">
            <a:off x="1784150" y="4315974"/>
            <a:ext cx="1335900" cy="5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164"/>
          <p:cNvSpPr txBox="1"/>
          <p:nvPr/>
        </p:nvSpPr>
        <p:spPr>
          <a:xfrm>
            <a:off x="730200" y="4672975"/>
            <a:ext cx="1056900" cy="6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Wikipedia article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lt2"/>
                </a:solidFill>
              </a:rPr>
              <a:t>Content Standard vs. Encoding Standard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Encoding standards tell you what the buckets are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-US"/>
              <a:t>Content standards tell you what to put into the buckets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649" y="4264375"/>
            <a:ext cx="3235900" cy="215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845425" y="6418275"/>
            <a:ext cx="4298400" cy="2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/>
              <a:t>Paul Harrop, http://www.geograph.org.uk/photo/2666296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76100" y="457200"/>
            <a:ext cx="9067800" cy="137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lt2"/>
                </a:solidFill>
              </a:rPr>
              <a:t>Encoding standard = Data Structure Standard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25" y="2084050"/>
            <a:ext cx="2677800" cy="8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025" y="3134700"/>
            <a:ext cx="47625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1625" y="4987300"/>
            <a:ext cx="28575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lt2"/>
                </a:solidFill>
              </a:rPr>
              <a:t>Content standard = DACS, RDA, CCO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75" y="2088700"/>
            <a:ext cx="2058299" cy="268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051" y="2743199"/>
            <a:ext cx="4943695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4225" y="5274125"/>
            <a:ext cx="73342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(4:3)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Noto Sans Symbols</vt:lpstr>
      <vt:lpstr>Arial Black</vt:lpstr>
      <vt:lpstr>1_Pixel</vt:lpstr>
      <vt:lpstr>Pixel</vt:lpstr>
      <vt:lpstr>       Describing Archives: A Content Standard Workshop Series Video 3  What is a content standard?   </vt:lpstr>
      <vt:lpstr>Learning Objectives</vt:lpstr>
      <vt:lpstr>What is a content standard?</vt:lpstr>
      <vt:lpstr>Why is it useful to use a content standard?</vt:lpstr>
      <vt:lpstr>What kinds of issues does using a content standard resolve?</vt:lpstr>
      <vt:lpstr>What kinds of issues does using a content standard resolve?</vt:lpstr>
      <vt:lpstr>Content Standard vs. Encoding Standard</vt:lpstr>
      <vt:lpstr>Encoding standard = Data Structure Standard</vt:lpstr>
      <vt:lpstr>Content standard = DACS, RDA, CCO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Describing Archives: A Content Standard Workshop Series Video 3  What is a content standard?   </dc:title>
  <dc:creator>Adriane Hanson</dc:creator>
  <cp:lastModifiedBy>Adriane Hanson</cp:lastModifiedBy>
  <cp:revision>1</cp:revision>
  <dcterms:modified xsi:type="dcterms:W3CDTF">2016-09-15T13:06:19Z</dcterms:modified>
</cp:coreProperties>
</file>