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7010400" cy="9236075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337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1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01675" y="4387850"/>
            <a:ext cx="5607049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970337" y="8772525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701675" y="4387850"/>
            <a:ext cx="56070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970337" y="8772525"/>
            <a:ext cx="3038399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081" y="1064"/>
              <a:ext cx="4679" cy="159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" name="Shape 30"/>
            <p:cNvGrpSpPr/>
            <p:nvPr/>
          </p:nvGrpSpPr>
          <p:grpSpPr>
            <a:xfrm>
              <a:off x="0" y="671"/>
              <a:ext cx="1806" cy="1988"/>
              <a:chOff x="0" y="671"/>
              <a:chExt cx="1806" cy="1988"/>
            </a:xfrm>
          </p:grpSpPr>
          <p:sp>
            <p:nvSpPr>
              <p:cNvPr id="31" name="Shape 31"/>
              <p:cNvSpPr/>
              <p:nvPr/>
            </p:nvSpPr>
            <p:spPr>
              <a:xfrm>
                <a:off x="360" y="2256"/>
                <a:ext cx="362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1081" y="1064"/>
                <a:ext cx="361" cy="40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1436" y="671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719" y="2256"/>
                <a:ext cx="367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1436" y="1064"/>
                <a:ext cx="369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719" y="1464"/>
                <a:ext cx="367" cy="39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0" y="1464"/>
                <a:ext cx="367" cy="398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1081" y="1464"/>
                <a:ext cx="361" cy="3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360" y="1856"/>
                <a:ext cx="362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719" y="1856"/>
                <a:ext cx="367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1" name="Shape 41"/>
          <p:cNvSpPr txBox="1"/>
          <p:nvPr>
            <p:ph type="ctrTitle"/>
          </p:nvPr>
        </p:nvSpPr>
        <p:spPr>
          <a:xfrm>
            <a:off x="2971800" y="1828800"/>
            <a:ext cx="6019799" cy="22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971800" y="426720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350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953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 rot="5400000">
            <a:off x="2628899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350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953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 rot="5400000">
            <a:off x="4952999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 rot="5400000">
            <a:off x="762000" y="152400"/>
            <a:ext cx="54102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350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953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52400" y="1371600"/>
            <a:ext cx="8839199" cy="533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7788" lvl="0" marL="230188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1122" lvl="1" marL="461963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952" lvl="2" marL="684213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2400" lvl="3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3187" lvl="4" marL="1144588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152400" y="457200"/>
            <a:ext cx="88391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350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953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8589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648200" y="1981200"/>
            <a:ext cx="40385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5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8589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4305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748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4305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9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748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350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953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grpSp>
        <p:nvGrpSpPr>
          <p:cNvPr id="12" name="Shape 12"/>
          <p:cNvGrpSpPr/>
          <p:nvPr/>
        </p:nvGrpSpPr>
        <p:grpSpPr>
          <a:xfrm>
            <a:off x="0" y="0"/>
            <a:ext cx="9143999" cy="546099"/>
            <a:chOff x="0" y="0"/>
            <a:chExt cx="5759" cy="343"/>
          </a:xfrm>
        </p:grpSpPr>
        <p:sp>
          <p:nvSpPr>
            <p:cNvPr id="13" name="Shape 13"/>
            <p:cNvSpPr/>
            <p:nvPr/>
          </p:nvSpPr>
          <p:spPr>
            <a:xfrm>
              <a:off x="0" y="0"/>
              <a:ext cx="179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59" y="85"/>
              <a:ext cx="5499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57" y="85"/>
              <a:ext cx="87" cy="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345" y="85"/>
              <a:ext cx="88" cy="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2" y="86"/>
              <a:ext cx="88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57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173" y="257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350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953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381000" y="152400"/>
            <a:ext cx="57912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Relationship Id="rId5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hyperlink" Target="http://asteria.fivecolleges.edu/findaids/smitharchives/manosca308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Papers_of_the_Continental_Congress" TargetMode="External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2438400" y="1813612"/>
            <a:ext cx="6705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2400">
                <a:solidFill>
                  <a:schemeClr val="lt1"/>
                </a:solidFill>
              </a:rPr>
              <a:t>Describing Archives: A Content Standard </a:t>
            </a:r>
            <a:r>
              <a:rPr lang="en-US" sz="2400">
                <a:solidFill>
                  <a:schemeClr val="lt1"/>
                </a:solidFill>
              </a:rPr>
              <a:t>Workshop Series Video 5</a:t>
            </a:r>
          </a:p>
          <a:p>
            <a:pPr lvl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/>
              <a:t>Single- and Multilevel Description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28600" y="4349750"/>
            <a:ext cx="5486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b="1" lang="en-US" sz="2800"/>
              <a:t>Sue Luftschein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200"/>
              <a:t>Additional material by Jennifer Mitchell</a:t>
            </a:r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1600"/>
              <a:t>August 2016</a:t>
            </a:r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©2016 Society of American Archivists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837" y="152400"/>
            <a:ext cx="25050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339725"/>
            <a:ext cx="2495549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2362" y="4660900"/>
            <a:ext cx="2236787" cy="17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/>
              <a:t>Preliminary collection inventory or register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/>
              <a:t>Full collection inventory or register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/>
              <a:t>Multiple linked MARC 21 records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  <a:p>
            <a:pPr lvl="0" rtl="0" algn="ctr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lt2"/>
                </a:solidFill>
              </a:rPr>
              <a:t>Multilevel description examples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457200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  <a:p>
            <a:pPr lvl="0" rtl="0" algn="ctr">
              <a:spcBef>
                <a:spcPts val="0"/>
              </a:spcBef>
              <a:buSzPct val="25000"/>
              <a:buNone/>
            </a:pPr>
            <a:r>
              <a:rPr b="1" lang="en-US" sz="3000">
                <a:solidFill>
                  <a:schemeClr val="lt2"/>
                </a:solidFill>
              </a:rPr>
              <a:t>Multilevel example: Smith College Archives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837" y="1463337"/>
            <a:ext cx="6308323" cy="484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0" y="6457475"/>
            <a:ext cx="99951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>
                <a:solidFill>
                  <a:schemeClr val="dk1"/>
                </a:solidFill>
              </a:rPr>
              <a:t>screenshot captured from </a:t>
            </a:r>
            <a:r>
              <a:rPr lang="en-US" sz="900" u="sng">
                <a:solidFill>
                  <a:schemeClr val="hlink"/>
                </a:solidFill>
                <a:hlinkClick r:id="rId4"/>
              </a:rPr>
              <a:t>http://asteria.fivecolleges.edu/findaids/smitharchives/manosca308.html</a:t>
            </a:r>
            <a:r>
              <a:rPr lang="en-US" sz="900">
                <a:solidFill>
                  <a:schemeClr val="dk1"/>
                </a:solidFill>
              </a:rPr>
              <a:t> </a:t>
            </a:r>
            <a:r>
              <a:rPr lang="en-US" sz="900">
                <a:solidFill>
                  <a:schemeClr val="dk1"/>
                </a:solidFill>
              </a:rPr>
              <a:t>on 2016-07-13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981200"/>
            <a:ext cx="8229600" cy="4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</a:pPr>
            <a:r>
              <a:rPr lang="en-US" sz="3000"/>
              <a:t>Required elements = minimum amount of information necessary for description to be DACS-compliant</a:t>
            </a: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</a:pPr>
            <a:r>
              <a:rPr lang="en-US" sz="3000"/>
              <a:t>Optimum elements = recommended when appropriate</a:t>
            </a: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</a:pPr>
            <a:r>
              <a:rPr lang="en-US" sz="3000"/>
              <a:t>Added-value elements may be of greater or lesser use, or sometimes inapplicable, depending on the particular descriptive work being done</a:t>
            </a: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  <a:p>
            <a:pPr lvl="0" rtl="0" algn="ctr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lt2"/>
                </a:solidFill>
              </a:rPr>
              <a:t>Required, Optimum, and Added-value elements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981200"/>
            <a:ext cx="8229600" cy="4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</a:pPr>
            <a:r>
              <a:rPr lang="en-US" sz="3000"/>
              <a:t>Archival material can be described at many different levels</a:t>
            </a: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</a:pPr>
            <a:r>
              <a:rPr lang="en-US" sz="3000"/>
              <a:t>DACS prescribes required, optimum, and added-value elements for both single- and multi-level description</a:t>
            </a: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■"/>
            </a:pPr>
            <a:r>
              <a:rPr lang="en-US" sz="3000"/>
              <a:t>Archival description, either single- or multi-level, must contain at least the required elements to be considered DACS-compliant</a:t>
            </a:r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  <a:p>
            <a:pPr lvl="0" rtl="0" algn="ctr"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chemeClr val="lt2"/>
                </a:solidFill>
              </a:rPr>
              <a:t>Conclusion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/>
              <a:t>Understand the differences between single- and multilevel archival description.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/>
              <a:t>Understand the concepts of required, optimum, and added value elements and what it means for a description to be DACS-compliant. 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600">
                <a:solidFill>
                  <a:schemeClr val="lt2"/>
                </a:solidFill>
              </a:rPr>
              <a:t>Single-level and multi-level description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57200" y="2266275"/>
            <a:ext cx="52344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Single-level description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57200" y="3957725"/>
            <a:ext cx="52344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Multi</a:t>
            </a:r>
            <a:r>
              <a:rPr lang="en-US" sz="3000"/>
              <a:t>level description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5293600" y="2283225"/>
            <a:ext cx="2393100" cy="8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Collection Only</a:t>
            </a:r>
          </a:p>
        </p:txBody>
      </p:sp>
      <p:sp>
        <p:nvSpPr>
          <p:cNvPr id="138" name="Shape 138"/>
          <p:cNvSpPr/>
          <p:nvPr/>
        </p:nvSpPr>
        <p:spPr>
          <a:xfrm>
            <a:off x="5293600" y="4059200"/>
            <a:ext cx="2435100" cy="67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Collection</a:t>
            </a:r>
          </a:p>
        </p:txBody>
      </p:sp>
      <p:sp>
        <p:nvSpPr>
          <p:cNvPr id="139" name="Shape 139"/>
          <p:cNvSpPr/>
          <p:nvPr/>
        </p:nvSpPr>
        <p:spPr>
          <a:xfrm>
            <a:off x="5293600" y="5018812"/>
            <a:ext cx="2435100" cy="61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Series</a:t>
            </a:r>
          </a:p>
        </p:txBody>
      </p:sp>
      <p:sp>
        <p:nvSpPr>
          <p:cNvPr id="140" name="Shape 140"/>
          <p:cNvSpPr/>
          <p:nvPr/>
        </p:nvSpPr>
        <p:spPr>
          <a:xfrm>
            <a:off x="5314600" y="5919325"/>
            <a:ext cx="2393100" cy="61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Folder</a:t>
            </a:r>
          </a:p>
        </p:txBody>
      </p:sp>
      <p:cxnSp>
        <p:nvCxnSpPr>
          <p:cNvPr id="141" name="Shape 141"/>
          <p:cNvCxnSpPr>
            <a:stCxn id="138" idx="2"/>
            <a:endCxn id="139" idx="0"/>
          </p:cNvCxnSpPr>
          <p:nvPr/>
        </p:nvCxnSpPr>
        <p:spPr>
          <a:xfrm>
            <a:off x="6511150" y="4735400"/>
            <a:ext cx="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9" idx="2"/>
            <a:endCxn id="140" idx="0"/>
          </p:cNvCxnSpPr>
          <p:nvPr/>
        </p:nvCxnSpPr>
        <p:spPr>
          <a:xfrm>
            <a:off x="6511150" y="5635912"/>
            <a:ext cx="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600">
                <a:solidFill>
                  <a:schemeClr val="lt2"/>
                </a:solidFill>
              </a:rPr>
              <a:t>Single-level description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1069825" y="3455725"/>
            <a:ext cx="1483500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Collection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3263094" y="3455725"/>
            <a:ext cx="1483499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Record Group</a:t>
            </a:r>
          </a:p>
        </p:txBody>
      </p:sp>
      <p:sp>
        <p:nvSpPr>
          <p:cNvPr id="151" name="Shape 151"/>
          <p:cNvSpPr/>
          <p:nvPr/>
        </p:nvSpPr>
        <p:spPr>
          <a:xfrm>
            <a:off x="5456365" y="3455725"/>
            <a:ext cx="1483499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Fonds</a:t>
            </a:r>
          </a:p>
        </p:txBody>
      </p:sp>
      <p:sp>
        <p:nvSpPr>
          <p:cNvPr id="152" name="Shape 152"/>
          <p:cNvSpPr/>
          <p:nvPr/>
        </p:nvSpPr>
        <p:spPr>
          <a:xfrm>
            <a:off x="2193650" y="4648450"/>
            <a:ext cx="1483500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Series</a:t>
            </a:r>
          </a:p>
        </p:txBody>
      </p:sp>
      <p:sp>
        <p:nvSpPr>
          <p:cNvPr id="153" name="Shape 153"/>
          <p:cNvSpPr/>
          <p:nvPr/>
        </p:nvSpPr>
        <p:spPr>
          <a:xfrm>
            <a:off x="4484475" y="4648450"/>
            <a:ext cx="1483500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Folder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706160" y="3627325"/>
            <a:ext cx="404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or</a:t>
            </a:r>
          </a:p>
        </p:txBody>
      </p:sp>
      <p:sp>
        <p:nvSpPr>
          <p:cNvPr id="155" name="Shape 155"/>
          <p:cNvSpPr/>
          <p:nvPr/>
        </p:nvSpPr>
        <p:spPr>
          <a:xfrm>
            <a:off x="6699100" y="4648450"/>
            <a:ext cx="1483500" cy="53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Item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092700" y="3627325"/>
            <a:ext cx="404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899430" y="3627325"/>
            <a:ext cx="404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207687" y="4820050"/>
            <a:ext cx="404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916862" y="4820050"/>
            <a:ext cx="404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600">
                <a:solidFill>
                  <a:schemeClr val="lt2"/>
                </a:solidFill>
              </a:rPr>
              <a:t>Multi-level description</a:t>
            </a:r>
          </a:p>
        </p:txBody>
      </p:sp>
      <p:sp>
        <p:nvSpPr>
          <p:cNvPr id="166" name="Shape 166"/>
          <p:cNvSpPr/>
          <p:nvPr/>
        </p:nvSpPr>
        <p:spPr>
          <a:xfrm>
            <a:off x="3243275" y="2541475"/>
            <a:ext cx="2435100" cy="67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Collection</a:t>
            </a:r>
          </a:p>
        </p:txBody>
      </p:sp>
      <p:sp>
        <p:nvSpPr>
          <p:cNvPr id="167" name="Shape 167"/>
          <p:cNvSpPr/>
          <p:nvPr/>
        </p:nvSpPr>
        <p:spPr>
          <a:xfrm>
            <a:off x="3243275" y="3501087"/>
            <a:ext cx="2435100" cy="61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Series</a:t>
            </a:r>
          </a:p>
        </p:txBody>
      </p:sp>
      <p:sp>
        <p:nvSpPr>
          <p:cNvPr id="168" name="Shape 168"/>
          <p:cNvSpPr/>
          <p:nvPr/>
        </p:nvSpPr>
        <p:spPr>
          <a:xfrm>
            <a:off x="3264275" y="4401600"/>
            <a:ext cx="2393100" cy="61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Folder</a:t>
            </a:r>
          </a:p>
        </p:txBody>
      </p:sp>
      <p:cxnSp>
        <p:nvCxnSpPr>
          <p:cNvPr id="169" name="Shape 169"/>
          <p:cNvCxnSpPr>
            <a:stCxn id="166" idx="2"/>
            <a:endCxn id="167" idx="0"/>
          </p:cNvCxnSpPr>
          <p:nvPr/>
        </p:nvCxnSpPr>
        <p:spPr>
          <a:xfrm>
            <a:off x="4460825" y="3217675"/>
            <a:ext cx="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>
            <a:stCxn id="167" idx="2"/>
            <a:endCxn id="168" idx="0"/>
          </p:cNvCxnSpPr>
          <p:nvPr/>
        </p:nvCxnSpPr>
        <p:spPr>
          <a:xfrm>
            <a:off x="4460825" y="4118187"/>
            <a:ext cx="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/>
          <p:nvPr/>
        </p:nvSpPr>
        <p:spPr>
          <a:xfrm>
            <a:off x="3264275" y="5271050"/>
            <a:ext cx="2393100" cy="61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Item</a:t>
            </a:r>
          </a:p>
        </p:txBody>
      </p:sp>
      <p:cxnSp>
        <p:nvCxnSpPr>
          <p:cNvPr id="172" name="Shape 172"/>
          <p:cNvCxnSpPr/>
          <p:nvPr/>
        </p:nvCxnSpPr>
        <p:spPr>
          <a:xfrm>
            <a:off x="4460825" y="5001687"/>
            <a:ext cx="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3600">
                <a:solidFill>
                  <a:schemeClr val="lt2"/>
                </a:solidFill>
              </a:rPr>
              <a:t>Single-level and multi-level description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926000" y="2336975"/>
            <a:ext cx="52344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Single-level description = flat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62000" y="3957725"/>
            <a:ext cx="75624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Multilevel description = hierarchical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/>
              <a:t>Preliminary accession record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/>
              <a:t>MARC 21 record in a library catalog not linked to other MARC 21 records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lang="en-US"/>
              <a:t>Wikipedia article that describes archival materials at a single level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solidFill>
                  <a:schemeClr val="lt2"/>
                </a:solidFill>
              </a:rPr>
              <a:t>Single-level description examples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1"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524300"/>
            <a:ext cx="82296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1" sz="3000">
              <a:solidFill>
                <a:schemeClr val="lt2"/>
              </a:solidFill>
            </a:endParaRPr>
          </a:p>
          <a:p>
            <a:pPr lvl="0" rtl="0" algn="ctr">
              <a:spcBef>
                <a:spcPts val="0"/>
              </a:spcBef>
              <a:buSzPct val="25000"/>
              <a:buNone/>
            </a:pPr>
            <a:r>
              <a:rPr b="1" lang="en-US" sz="3000">
                <a:solidFill>
                  <a:schemeClr val="lt2"/>
                </a:solidFill>
              </a:rPr>
              <a:t>Single-level description example: Wikipedia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59700" y="5056800"/>
            <a:ext cx="91440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900"/>
              <a:t>screenshot captured from </a:t>
            </a:r>
            <a:r>
              <a:rPr lang="en-US" sz="900" u="sng">
                <a:solidFill>
                  <a:schemeClr val="hlink"/>
                </a:solidFill>
                <a:hlinkClick r:id="rId3"/>
              </a:rPr>
              <a:t>https://en.wikipedia.org/wiki/Papers_of_the_Continental_Congress</a:t>
            </a:r>
            <a:r>
              <a:rPr lang="en-US" sz="900"/>
              <a:t> on 2016-07-13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87" y="1699525"/>
            <a:ext cx="8938226" cy="29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74400" y="1130300"/>
            <a:ext cx="48051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1" sz="3000"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b="1" lang="en-US" sz="3000">
                <a:solidFill>
                  <a:schemeClr val="lt2"/>
                </a:solidFill>
              </a:rPr>
              <a:t>Single-level description 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b="1" lang="en-US" sz="3000">
                <a:solidFill>
                  <a:schemeClr val="lt2"/>
                </a:solidFill>
              </a:rPr>
              <a:t>example: 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b="1" lang="en-US" sz="3000">
                <a:solidFill>
                  <a:schemeClr val="lt2"/>
                </a:solidFill>
              </a:rPr>
              <a:t>Finding aid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874" y="594624"/>
            <a:ext cx="4132522" cy="62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