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0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7010400" cy="9236075"/>
  <p:embeddedFontLst>
    <p:embeddedFont>
      <p:font typeface="Arial Black" panose="020B0A04020102020204" pitchFamily="34" charset="0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14" y="-6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8475" cy="461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70337" y="0"/>
            <a:ext cx="3038475" cy="461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95387" y="692150"/>
            <a:ext cx="4619625" cy="34639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01675" y="4387850"/>
            <a:ext cx="5607049" cy="4156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772525"/>
            <a:ext cx="3038475" cy="461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70337" y="8772525"/>
            <a:ext cx="3038475" cy="461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860952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701675" y="4387850"/>
            <a:ext cx="5607049" cy="41560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95387" y="692150"/>
            <a:ext cx="4619625" cy="34639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1195387" y="692150"/>
            <a:ext cx="4619700" cy="3463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701675" y="4387850"/>
            <a:ext cx="5607000" cy="415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8" name="Shape 208"/>
          <p:cNvSpPr txBox="1">
            <a:spLocks noGrp="1"/>
          </p:cNvSpPr>
          <p:nvPr>
            <p:ph type="sldNum" idx="12"/>
          </p:nvPr>
        </p:nvSpPr>
        <p:spPr>
          <a:xfrm>
            <a:off x="3970337" y="8772525"/>
            <a:ext cx="3038399" cy="4620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1195387" y="692150"/>
            <a:ext cx="4619700" cy="3463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701675" y="4387850"/>
            <a:ext cx="5607000" cy="415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6" name="Shape 216"/>
          <p:cNvSpPr txBox="1">
            <a:spLocks noGrp="1"/>
          </p:cNvSpPr>
          <p:nvPr>
            <p:ph type="sldNum" idx="12"/>
          </p:nvPr>
        </p:nvSpPr>
        <p:spPr>
          <a:xfrm>
            <a:off x="3970337" y="8772525"/>
            <a:ext cx="3038399" cy="4620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95387" y="692150"/>
            <a:ext cx="4619700" cy="3463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701675" y="4387850"/>
            <a:ext cx="5607000" cy="415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sldNum" idx="12"/>
          </p:nvPr>
        </p:nvSpPr>
        <p:spPr>
          <a:xfrm>
            <a:off x="3970337" y="8772525"/>
            <a:ext cx="3038399" cy="4620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701675" y="4387850"/>
            <a:ext cx="5607049" cy="41560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95387" y="692150"/>
            <a:ext cx="4619625" cy="34639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701675" y="4387850"/>
            <a:ext cx="5607049" cy="41560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95387" y="692150"/>
            <a:ext cx="4619625" cy="34639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701675" y="4387850"/>
            <a:ext cx="5607049" cy="41560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95387" y="692150"/>
            <a:ext cx="4619625" cy="34639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701675" y="4387850"/>
            <a:ext cx="5607049" cy="41560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95387" y="692150"/>
            <a:ext cx="4619625" cy="34639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95387" y="692150"/>
            <a:ext cx="4619700" cy="3463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701675" y="4387850"/>
            <a:ext cx="5607000" cy="415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sldNum" idx="12"/>
          </p:nvPr>
        </p:nvSpPr>
        <p:spPr>
          <a:xfrm>
            <a:off x="3970337" y="8772525"/>
            <a:ext cx="3038399" cy="4620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95387" y="692150"/>
            <a:ext cx="4619700" cy="3463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701675" y="4387850"/>
            <a:ext cx="5607000" cy="415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970337" y="8772525"/>
            <a:ext cx="3038399" cy="4620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95387" y="692150"/>
            <a:ext cx="4619700" cy="3463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701675" y="4387850"/>
            <a:ext cx="5607000" cy="415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70337" y="8772525"/>
            <a:ext cx="3038399" cy="4620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1195387" y="692150"/>
            <a:ext cx="4619700" cy="3463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701675" y="4387850"/>
            <a:ext cx="5607000" cy="415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sldNum" idx="12"/>
          </p:nvPr>
        </p:nvSpPr>
        <p:spPr>
          <a:xfrm>
            <a:off x="3970337" y="8772525"/>
            <a:ext cx="3038399" cy="4620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2971800" y="1828800"/>
            <a:ext cx="6019799" cy="220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2971800" y="4267200"/>
            <a:ext cx="6019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43509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9539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lang="en-US" sz="12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4038599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09550" algn="l" rtl="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6383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460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64999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48589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4038599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09550" algn="l" rtl="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6383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460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64999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48589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lang="en-US" sz="12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8" name="Shape 10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lang="en-US" sz="12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43509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9539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lang="en-US" sz="12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 rot="5400000">
            <a:off x="4952999" y="2133600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 rot="5400000">
            <a:off x="762000" y="152400"/>
            <a:ext cx="5410200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43509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9539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lang="en-US" sz="12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 rot="5400000">
            <a:off x="2628899" y="-190500"/>
            <a:ext cx="38862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43509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9539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lang="en-US" sz="12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lang="en-US" sz="12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43509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9539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lang="en-US" sz="12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lang="en-US" sz="12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lang="en-US" sz="12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54305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64999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5748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54305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64999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5748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lang="en-US" sz="12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0" y="0"/>
            <a:ext cx="9143999" cy="6858000"/>
            <a:chOff x="0" y="0"/>
            <a:chExt cx="9143999" cy="6858000"/>
          </a:xfrm>
        </p:grpSpPr>
        <p:sp>
          <p:nvSpPr>
            <p:cNvPr id="11" name="Shape 11"/>
            <p:cNvSpPr txBox="1"/>
            <p:nvPr/>
          </p:nvSpPr>
          <p:spPr>
            <a:xfrm>
              <a:off x="0" y="0"/>
              <a:ext cx="3505200" cy="685800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folHlink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Shape 12"/>
            <p:cNvSpPr txBox="1"/>
            <p:nvPr/>
          </p:nvSpPr>
          <p:spPr>
            <a:xfrm>
              <a:off x="1716086" y="1690686"/>
              <a:ext cx="7427912" cy="253365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" name="Shape 13"/>
            <p:cNvGrpSpPr/>
            <p:nvPr/>
          </p:nvGrpSpPr>
          <p:grpSpPr>
            <a:xfrm>
              <a:off x="0" y="1066800"/>
              <a:ext cx="2867023" cy="3157537"/>
              <a:chOff x="0" y="1066800"/>
              <a:chExt cx="2867023" cy="3157537"/>
            </a:xfrm>
          </p:grpSpPr>
          <p:sp>
            <p:nvSpPr>
              <p:cNvPr id="14" name="Shape 14"/>
              <p:cNvSpPr txBox="1"/>
              <p:nvPr/>
            </p:nvSpPr>
            <p:spPr>
              <a:xfrm>
                <a:off x="573087" y="3582987"/>
                <a:ext cx="576262" cy="64135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Shape 15"/>
              <p:cNvSpPr txBox="1"/>
              <p:nvPr/>
            </p:nvSpPr>
            <p:spPr>
              <a:xfrm>
                <a:off x="1716086" y="1690686"/>
                <a:ext cx="574674" cy="64293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Shape 16"/>
              <p:cNvSpPr txBox="1"/>
              <p:nvPr/>
            </p:nvSpPr>
            <p:spPr>
              <a:xfrm>
                <a:off x="2281236" y="1066800"/>
                <a:ext cx="585786" cy="6350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Shape 17"/>
              <p:cNvSpPr txBox="1"/>
              <p:nvPr/>
            </p:nvSpPr>
            <p:spPr>
              <a:xfrm>
                <a:off x="1141412" y="3582987"/>
                <a:ext cx="584200" cy="64135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Shape 18"/>
              <p:cNvSpPr txBox="1"/>
              <p:nvPr/>
            </p:nvSpPr>
            <p:spPr>
              <a:xfrm>
                <a:off x="2281236" y="1690686"/>
                <a:ext cx="585786" cy="64293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Shape 19"/>
              <p:cNvSpPr txBox="1"/>
              <p:nvPr/>
            </p:nvSpPr>
            <p:spPr>
              <a:xfrm>
                <a:off x="1141412" y="2324100"/>
                <a:ext cx="584200" cy="63341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Shape 20"/>
              <p:cNvSpPr txBox="1"/>
              <p:nvPr/>
            </p:nvSpPr>
            <p:spPr>
              <a:xfrm>
                <a:off x="0" y="2324100"/>
                <a:ext cx="582612" cy="633412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Shape 21"/>
              <p:cNvSpPr txBox="1"/>
              <p:nvPr/>
            </p:nvSpPr>
            <p:spPr>
              <a:xfrm>
                <a:off x="1716086" y="2324100"/>
                <a:ext cx="574674" cy="63341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Shape 22"/>
              <p:cNvSpPr txBox="1"/>
              <p:nvPr/>
            </p:nvSpPr>
            <p:spPr>
              <a:xfrm>
                <a:off x="573087" y="2947986"/>
                <a:ext cx="576262" cy="644524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Shape 23"/>
              <p:cNvSpPr txBox="1"/>
              <p:nvPr/>
            </p:nvSpPr>
            <p:spPr>
              <a:xfrm>
                <a:off x="1141412" y="2947986"/>
                <a:ext cx="584200" cy="64452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43509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9539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lang="en-US" sz="12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lang="en-US" sz="12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38" name="Shape 38"/>
          <p:cNvGrpSpPr/>
          <p:nvPr/>
        </p:nvGrpSpPr>
        <p:grpSpPr>
          <a:xfrm>
            <a:off x="0" y="0"/>
            <a:ext cx="9143999" cy="546099"/>
            <a:chOff x="0" y="0"/>
            <a:chExt cx="9143999" cy="546099"/>
          </a:xfrm>
        </p:grpSpPr>
        <p:sp>
          <p:nvSpPr>
            <p:cNvPr id="39" name="Shape 39"/>
            <p:cNvSpPr txBox="1"/>
            <p:nvPr/>
          </p:nvSpPr>
          <p:spPr>
            <a:xfrm>
              <a:off x="0" y="0"/>
              <a:ext cx="285750" cy="533399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folHlink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Shape 40"/>
            <p:cNvSpPr txBox="1"/>
            <p:nvPr/>
          </p:nvSpPr>
          <p:spPr>
            <a:xfrm>
              <a:off x="412750" y="134936"/>
              <a:ext cx="8731249" cy="274636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Shape 41"/>
            <p:cNvSpPr txBox="1"/>
            <p:nvPr/>
          </p:nvSpPr>
          <p:spPr>
            <a:xfrm>
              <a:off x="409575" y="134936"/>
              <a:ext cx="138112" cy="1412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Shape 42"/>
            <p:cNvSpPr txBox="1"/>
            <p:nvPr/>
          </p:nvSpPr>
          <p:spPr>
            <a:xfrm>
              <a:off x="547687" y="0"/>
              <a:ext cx="139699" cy="13811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Shape 43"/>
            <p:cNvSpPr txBox="1"/>
            <p:nvPr/>
          </p:nvSpPr>
          <p:spPr>
            <a:xfrm>
              <a:off x="547687" y="134936"/>
              <a:ext cx="139699" cy="1412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Shape 44"/>
            <p:cNvSpPr txBox="1"/>
            <p:nvPr/>
          </p:nvSpPr>
          <p:spPr>
            <a:xfrm>
              <a:off x="274637" y="274637"/>
              <a:ext cx="136524" cy="13811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Shape 45"/>
            <p:cNvSpPr txBox="1"/>
            <p:nvPr/>
          </p:nvSpPr>
          <p:spPr>
            <a:xfrm>
              <a:off x="131761" y="136525"/>
              <a:ext cx="141287" cy="138112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Shape 46"/>
            <p:cNvSpPr txBox="1"/>
            <p:nvPr/>
          </p:nvSpPr>
          <p:spPr>
            <a:xfrm>
              <a:off x="409575" y="271462"/>
              <a:ext cx="138112" cy="1381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Shape 47"/>
            <p:cNvSpPr txBox="1"/>
            <p:nvPr/>
          </p:nvSpPr>
          <p:spPr>
            <a:xfrm>
              <a:off x="274637" y="409575"/>
              <a:ext cx="136524" cy="13652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43509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9539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/>
          <p:nvPr/>
        </p:nvSpPr>
        <p:spPr>
          <a:xfrm>
            <a:off x="381000" y="152400"/>
            <a:ext cx="5791200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pload.wikimedia.org/wikipedia/en/d/d1/Babycoverart.jpg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ctrTitle"/>
          </p:nvPr>
        </p:nvSpPr>
        <p:spPr>
          <a:xfrm>
            <a:off x="3119225" y="2169925"/>
            <a:ext cx="6024900" cy="1910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i="1">
                <a:solidFill>
                  <a:schemeClr val="lt1"/>
                </a:solidFill>
              </a:rPr>
              <a:t>Describing Archives: A Content Standard </a:t>
            </a:r>
            <a:r>
              <a:rPr lang="en-US" sz="2400">
                <a:solidFill>
                  <a:schemeClr val="lt1"/>
                </a:solidFill>
              </a:rPr>
              <a:t>Workshop Series Video 6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4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000">
                <a:solidFill>
                  <a:schemeClr val="lt1"/>
                </a:solidFill>
              </a:rPr>
              <a:t/>
            </a:r>
            <a:br>
              <a:rPr lang="en-US" sz="3000">
                <a:solidFill>
                  <a:schemeClr val="lt1"/>
                </a:solidFill>
              </a:rPr>
            </a:br>
            <a:r>
              <a:rPr lang="en-US" sz="3200" b="1">
                <a:solidFill>
                  <a:schemeClr val="lt1"/>
                </a:solidFill>
              </a:rPr>
              <a:t/>
            </a:r>
            <a:br>
              <a:rPr lang="en-US" sz="3200" b="1">
                <a:solidFill>
                  <a:schemeClr val="lt1"/>
                </a:solidFill>
              </a:rPr>
            </a:br>
            <a:endParaRPr lang="en-US" sz="3200" b="1">
              <a:solidFill>
                <a:schemeClr val="lt1"/>
              </a:solidFill>
            </a:endParaRPr>
          </a:p>
        </p:txBody>
      </p:sp>
      <p:sp>
        <p:nvSpPr>
          <p:cNvPr id="120" name="Shape 120"/>
          <p:cNvSpPr txBox="1">
            <a:spLocks noGrp="1"/>
          </p:cNvSpPr>
          <p:nvPr>
            <p:ph type="subTitle" idx="1"/>
          </p:nvPr>
        </p:nvSpPr>
        <p:spPr>
          <a:xfrm>
            <a:off x="228600" y="4349750"/>
            <a:ext cx="5486399" cy="229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endParaRPr sz="2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</a:t>
            </a:r>
          </a:p>
          <a:p>
            <a:pPr marL="0" marR="0" lvl="0" indent="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lang="en-US" sz="2800" b="1"/>
              <a:t>Chris Marino</a:t>
            </a: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lang="en-US" sz="2000"/>
              <a:t>August 2016</a:t>
            </a:r>
          </a:p>
          <a:p>
            <a:pPr marL="0" marR="0" lvl="0" indent="0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©2016 Society of American Archivists</a:t>
            </a:r>
          </a:p>
        </p:txBody>
      </p:sp>
      <p:pic>
        <p:nvPicPr>
          <p:cNvPr id="121" name="Shape 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84837" y="152400"/>
            <a:ext cx="2505075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43600" y="339725"/>
            <a:ext cx="2495400" cy="10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02362" y="4660900"/>
            <a:ext cx="2236787" cy="173989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/>
        </p:nvSpPr>
        <p:spPr>
          <a:xfrm>
            <a:off x="1721525" y="3006925"/>
            <a:ext cx="7422600" cy="1073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700">
                <a:solidFill>
                  <a:schemeClr val="lt1"/>
                </a:solidFill>
              </a:rPr>
              <a:t>How DACS came to be and continues to adapt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457200" y="1485900"/>
            <a:ext cx="8229600" cy="388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Font typeface="Arial"/>
              <a:buAutoNum type="arabicPeriod"/>
            </a:pPr>
            <a:r>
              <a:rPr lang="en-US" sz="2400"/>
              <a:t>Part III of DACS “Forms of Names” was removed </a:t>
            </a:r>
          </a:p>
          <a:p>
            <a:pPr marL="0" lvl="0" indent="0">
              <a:spcBef>
                <a:spcPts val="0"/>
              </a:spcBef>
              <a:buNone/>
            </a:pPr>
            <a:endParaRPr sz="2400"/>
          </a:p>
          <a:p>
            <a:pPr marL="457200" lvl="0" indent="-381000" rtl="0">
              <a:spcBef>
                <a:spcPts val="0"/>
              </a:spcBef>
              <a:buSzPct val="100000"/>
              <a:buFont typeface="Arial"/>
              <a:buAutoNum type="arabicPeriod"/>
            </a:pPr>
            <a:r>
              <a:rPr lang="en-US" sz="2400"/>
              <a:t>Part II of DACS was reworked to more closely align with ISAAR(CPF)</a:t>
            </a:r>
          </a:p>
          <a:p>
            <a:pPr marL="0" lvl="0" indent="0">
              <a:spcBef>
                <a:spcPts val="0"/>
              </a:spcBef>
              <a:buNone/>
            </a:pPr>
            <a:endParaRPr sz="2400"/>
          </a:p>
          <a:p>
            <a:pPr marL="457200" lvl="0" indent="-381000" rtl="0">
              <a:spcBef>
                <a:spcPts val="0"/>
              </a:spcBef>
              <a:buSzPct val="100000"/>
              <a:buFont typeface="Arial"/>
              <a:buAutoNum type="arabicPeriod"/>
            </a:pPr>
            <a:r>
              <a:rPr lang="en-US" sz="2400"/>
              <a:t>DACS was revised in response to feedback from the archival community to permit local naming conventions for digital/electronic records</a:t>
            </a:r>
          </a:p>
          <a:p>
            <a:pPr marL="0" lvl="0" indent="0">
              <a:spcBef>
                <a:spcPts val="0"/>
              </a:spcBef>
              <a:buNone/>
            </a:pPr>
            <a:endParaRPr sz="2400"/>
          </a:p>
          <a:p>
            <a:pPr marL="457200" lvl="0" indent="-381000">
              <a:spcBef>
                <a:spcPts val="0"/>
              </a:spcBef>
              <a:buSzPct val="100000"/>
              <a:buFont typeface="Arial"/>
              <a:buAutoNum type="arabicPeriod"/>
            </a:pPr>
            <a:r>
              <a:rPr lang="en-US" sz="2400"/>
              <a:t>TS-DACS created a companion website filled with more extensive examples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2" name="Shape 212"/>
          <p:cNvSpPr txBox="1"/>
          <p:nvPr/>
        </p:nvSpPr>
        <p:spPr>
          <a:xfrm>
            <a:off x="457200" y="728400"/>
            <a:ext cx="8229600" cy="82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000"/>
              <a:t>TS-DACS and the 2013 Revision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Font typeface="Arial"/>
              <a:buAutoNum type="arabicPeriod"/>
            </a:pPr>
            <a:r>
              <a:rPr lang="en-US" sz="2400"/>
              <a:t>DACS is an output neutral standard </a:t>
            </a:r>
          </a:p>
          <a:p>
            <a:pPr marL="0" lvl="0" indent="0">
              <a:spcBef>
                <a:spcPts val="0"/>
              </a:spcBef>
              <a:buNone/>
            </a:pPr>
            <a:endParaRPr sz="2400"/>
          </a:p>
          <a:p>
            <a:pPr marL="457200" lvl="0" indent="-228600" rtl="0">
              <a:spcBef>
                <a:spcPts val="0"/>
              </a:spcBef>
              <a:buFont typeface="Arial"/>
              <a:buAutoNum type="arabicPeriod"/>
            </a:pPr>
            <a:r>
              <a:rPr lang="en-US" sz="2400"/>
              <a:t>Enables archival collections to be more accessible and places value on the intellectual component of processing 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400"/>
          </a:p>
          <a:p>
            <a:pPr marL="457200" lvl="0" indent="-228600">
              <a:spcBef>
                <a:spcPts val="0"/>
              </a:spcBef>
              <a:buFont typeface="Arial"/>
              <a:buAutoNum type="arabicPeriod"/>
            </a:pPr>
            <a:r>
              <a:rPr lang="en-US" sz="2400"/>
              <a:t>It is an ever changing standard that was and continues to be created by and for Archivists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0" name="Shape 220"/>
          <p:cNvSpPr txBox="1"/>
          <p:nvPr/>
        </p:nvSpPr>
        <p:spPr>
          <a:xfrm>
            <a:off x="570075" y="633450"/>
            <a:ext cx="6875400" cy="101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000"/>
              <a:t>Things to remember...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Shape 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8699" y="679374"/>
            <a:ext cx="4965298" cy="6178627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Shape 227"/>
          <p:cNvSpPr/>
          <p:nvPr/>
        </p:nvSpPr>
        <p:spPr>
          <a:xfrm rot="-5400000" flipH="1">
            <a:off x="77675" y="924250"/>
            <a:ext cx="4595100" cy="4163100"/>
          </a:xfrm>
          <a:prstGeom prst="wedgeRectCallout">
            <a:avLst>
              <a:gd name="adj1" fmla="val -20530"/>
              <a:gd name="adj2" fmla="val 80595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 txBox="1"/>
          <p:nvPr/>
        </p:nvSpPr>
        <p:spPr>
          <a:xfrm>
            <a:off x="431875" y="915550"/>
            <a:ext cx="3904200" cy="385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 sz="3000">
                <a:solidFill>
                  <a:srgbClr val="FFFFFF"/>
                </a:solidFill>
              </a:rPr>
              <a:t>Thanks for listening, and be sure to check out the rest of the videos in the Society of American Archivists series on DACS to become an archival description pro!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9" name="Shape 229"/>
          <p:cNvSpPr txBox="1"/>
          <p:nvPr/>
        </p:nvSpPr>
        <p:spPr>
          <a:xfrm>
            <a:off x="0" y="6374400"/>
            <a:ext cx="5925300" cy="48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https://commons.wikimedia.org/wiki/File:Believe_Tour_12,_2012.jpg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/>
        </p:nvSpPr>
        <p:spPr>
          <a:xfrm>
            <a:off x="259775" y="727375"/>
            <a:ext cx="8572500" cy="5663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/>
              <a:t>Learning Objectives:</a:t>
            </a:r>
          </a:p>
          <a:p>
            <a:pPr lvl="0">
              <a:spcBef>
                <a:spcPts val="0"/>
              </a:spcBef>
              <a:buNone/>
            </a:pPr>
            <a:endParaRPr sz="3600"/>
          </a:p>
          <a:p>
            <a:pPr marL="457200" lvl="0" indent="-419100" rtl="0">
              <a:spcBef>
                <a:spcPts val="0"/>
              </a:spcBef>
              <a:buSzPct val="100000"/>
              <a:buChar char="●"/>
            </a:pPr>
            <a:r>
              <a:rPr lang="en-US" sz="3000"/>
              <a:t>How DACS came to be and continues to adapt</a:t>
            </a:r>
          </a:p>
          <a:p>
            <a:pPr lvl="0" rtl="0">
              <a:spcBef>
                <a:spcPts val="0"/>
              </a:spcBef>
              <a:buNone/>
            </a:pPr>
            <a:endParaRPr sz="3000"/>
          </a:p>
          <a:p>
            <a:pPr marL="457200" lvl="0" indent="-419100">
              <a:spcBef>
                <a:spcPts val="0"/>
              </a:spcBef>
              <a:buSzPct val="100000"/>
              <a:buChar char="●"/>
            </a:pPr>
            <a:r>
              <a:rPr lang="en-US" sz="3000"/>
              <a:t>How DACS relates to other descriptive standards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Shape 135"/>
          <p:cNvSpPr/>
          <p:nvPr/>
        </p:nvSpPr>
        <p:spPr>
          <a:xfrm>
            <a:off x="4999" y="1829949"/>
            <a:ext cx="3014442" cy="3198095"/>
          </a:xfrm>
          <a:prstGeom prst="irregularSeal2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00FFFF"/>
              </a:solidFill>
            </a:endParaRPr>
          </a:p>
        </p:txBody>
      </p:sp>
      <p:sp>
        <p:nvSpPr>
          <p:cNvPr id="136" name="Shape 136"/>
          <p:cNvSpPr txBox="1"/>
          <p:nvPr/>
        </p:nvSpPr>
        <p:spPr>
          <a:xfrm rot="-1959156">
            <a:off x="574841" y="3083158"/>
            <a:ext cx="1874916" cy="6564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400" b="1">
                <a:solidFill>
                  <a:srgbClr val="FFFFFF"/>
                </a:solidFill>
              </a:rPr>
              <a:t>DACS</a:t>
            </a:r>
          </a:p>
        </p:txBody>
      </p:sp>
      <p:sp>
        <p:nvSpPr>
          <p:cNvPr id="137" name="Shape 137"/>
          <p:cNvSpPr/>
          <p:nvPr/>
        </p:nvSpPr>
        <p:spPr>
          <a:xfrm>
            <a:off x="2737900" y="3118125"/>
            <a:ext cx="518400" cy="673800"/>
          </a:xfrm>
          <a:prstGeom prst="mathEqual">
            <a:avLst>
              <a:gd name="adj1" fmla="val 23520"/>
              <a:gd name="adj2" fmla="val 1176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3391150" y="2703150"/>
            <a:ext cx="2029800" cy="14517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5555800" y="2950637"/>
            <a:ext cx="1053600" cy="956700"/>
          </a:xfrm>
          <a:prstGeom prst="mathPlus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6758300" y="2703137"/>
            <a:ext cx="2029800" cy="14517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 txBox="1"/>
          <p:nvPr/>
        </p:nvSpPr>
        <p:spPr>
          <a:xfrm>
            <a:off x="3512075" y="2841350"/>
            <a:ext cx="1762200" cy="114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400">
                <a:solidFill>
                  <a:srgbClr val="FFFFFF"/>
                </a:solidFill>
              </a:rPr>
              <a:t>Paradigm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400">
                <a:solidFill>
                  <a:srgbClr val="FFFFFF"/>
                </a:solidFill>
              </a:rPr>
              <a:t>Shift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400">
                <a:solidFill>
                  <a:srgbClr val="FFFFFF"/>
                </a:solidFill>
              </a:rPr>
              <a:t>1980s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6810050" y="2858987"/>
            <a:ext cx="1926300" cy="114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400">
                <a:solidFill>
                  <a:srgbClr val="FFFFFF"/>
                </a:solidFill>
              </a:rPr>
              <a:t>Tech Adv.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400">
                <a:solidFill>
                  <a:srgbClr val="FFFFFF"/>
                </a:solidFill>
              </a:rPr>
              <a:t>Thru 1990s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Shape 148"/>
          <p:cNvSpPr txBox="1"/>
          <p:nvPr/>
        </p:nvSpPr>
        <p:spPr>
          <a:xfrm>
            <a:off x="1833900" y="797550"/>
            <a:ext cx="5476200" cy="6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>
                <a:solidFill>
                  <a:schemeClr val="lt2"/>
                </a:solidFill>
              </a:rPr>
              <a:t>PARADIGM SHIFT 1980s</a:t>
            </a:r>
          </a:p>
        </p:txBody>
      </p:sp>
      <p:sp>
        <p:nvSpPr>
          <p:cNvPr id="149" name="Shape 149"/>
          <p:cNvSpPr/>
          <p:nvPr/>
        </p:nvSpPr>
        <p:spPr>
          <a:xfrm>
            <a:off x="328225" y="2608450"/>
            <a:ext cx="3092100" cy="2556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4059525" y="3342550"/>
            <a:ext cx="1243800" cy="1088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5732075" y="2608450"/>
            <a:ext cx="3092100" cy="2556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2" name="Shape 152"/>
          <p:cNvSpPr txBox="1"/>
          <p:nvPr/>
        </p:nvSpPr>
        <p:spPr>
          <a:xfrm>
            <a:off x="501025" y="3074800"/>
            <a:ext cx="2746500" cy="162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400" b="1">
                <a:solidFill>
                  <a:srgbClr val="FFFFFF"/>
                </a:solidFill>
              </a:rPr>
              <a:t>Products 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400" b="1">
                <a:solidFill>
                  <a:srgbClr val="FFFFFF"/>
                </a:solidFill>
              </a:rPr>
              <a:t>Of 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400" b="1">
                <a:solidFill>
                  <a:srgbClr val="FFFFFF"/>
                </a:solidFill>
              </a:rPr>
              <a:t>Description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400" b="1">
                <a:solidFill>
                  <a:srgbClr val="FFFFFF"/>
                </a:solidFill>
              </a:rPr>
              <a:t>(MARC records)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5942525" y="3074800"/>
            <a:ext cx="2746500" cy="162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 b="1">
                <a:solidFill>
                  <a:srgbClr val="FFFFFF"/>
                </a:solidFill>
              </a:rPr>
              <a:t>Intellectual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2400" b="1">
                <a:solidFill>
                  <a:srgbClr val="FFFFFF"/>
                </a:solidFill>
              </a:rPr>
              <a:t>Process underlying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2400" b="1">
                <a:solidFill>
                  <a:srgbClr val="FFFFFF"/>
                </a:solidFill>
              </a:rPr>
              <a:t>Description</a:t>
            </a:r>
          </a:p>
          <a:p>
            <a:pPr lvl="0" algn="ctr" rtl="0">
              <a:spcBef>
                <a:spcPts val="0"/>
              </a:spcBef>
              <a:buNone/>
            </a:pP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/>
        </p:nvSpPr>
        <p:spPr>
          <a:xfrm>
            <a:off x="3368550" y="2090250"/>
            <a:ext cx="2902200" cy="2677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 txBox="1"/>
          <p:nvPr/>
        </p:nvSpPr>
        <p:spPr>
          <a:xfrm>
            <a:off x="3878225" y="2953950"/>
            <a:ext cx="2090100" cy="133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800" b="1">
                <a:solidFill>
                  <a:srgbClr val="FFFFFF"/>
                </a:solidFill>
              </a:rPr>
              <a:t>APPM</a:t>
            </a:r>
          </a:p>
        </p:txBody>
      </p:sp>
      <p:sp>
        <p:nvSpPr>
          <p:cNvPr id="160" name="Shape 160"/>
          <p:cNvSpPr/>
          <p:nvPr/>
        </p:nvSpPr>
        <p:spPr>
          <a:xfrm rot="1564820">
            <a:off x="570094" y="1226459"/>
            <a:ext cx="2902207" cy="1813694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 txBox="1"/>
          <p:nvPr/>
        </p:nvSpPr>
        <p:spPr>
          <a:xfrm>
            <a:off x="832425" y="1166800"/>
            <a:ext cx="1675500" cy="13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000"/>
              <a:t>Internet</a:t>
            </a:r>
          </a:p>
          <a:p>
            <a:pPr lvl="0">
              <a:spcBef>
                <a:spcPts val="0"/>
              </a:spcBef>
              <a:buNone/>
            </a:pPr>
            <a:r>
              <a:rPr lang="en-US" sz="3000"/>
              <a:t>and XML</a:t>
            </a:r>
          </a:p>
        </p:txBody>
      </p:sp>
      <p:sp>
        <p:nvSpPr>
          <p:cNvPr id="162" name="Shape 162"/>
          <p:cNvSpPr/>
          <p:nvPr/>
        </p:nvSpPr>
        <p:spPr>
          <a:xfrm rot="8923452">
            <a:off x="5915213" y="1066218"/>
            <a:ext cx="2824572" cy="1600363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 txBox="1"/>
          <p:nvPr/>
        </p:nvSpPr>
        <p:spPr>
          <a:xfrm>
            <a:off x="7338625" y="1226550"/>
            <a:ext cx="1056900" cy="86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/>
              <a:t>EAD</a:t>
            </a:r>
          </a:p>
        </p:txBody>
      </p:sp>
      <p:sp>
        <p:nvSpPr>
          <p:cNvPr id="164" name="Shape 164"/>
          <p:cNvSpPr/>
          <p:nvPr/>
        </p:nvSpPr>
        <p:spPr>
          <a:xfrm rot="-1944619">
            <a:off x="716092" y="4222274"/>
            <a:ext cx="2902166" cy="1813658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 txBox="1"/>
          <p:nvPr/>
        </p:nvSpPr>
        <p:spPr>
          <a:xfrm rot="-1970075">
            <a:off x="812454" y="4784907"/>
            <a:ext cx="2162240" cy="10693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000"/>
              <a:t>Paradigm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3000"/>
              <a:t>Shift</a:t>
            </a:r>
          </a:p>
        </p:txBody>
      </p:sp>
      <p:sp>
        <p:nvSpPr>
          <p:cNvPr id="166" name="Shape 166"/>
          <p:cNvSpPr/>
          <p:nvPr/>
        </p:nvSpPr>
        <p:spPr>
          <a:xfrm>
            <a:off x="3394475" y="2090250"/>
            <a:ext cx="3057600" cy="2677500"/>
          </a:xfrm>
          <a:prstGeom prst="noSmoking">
            <a:avLst>
              <a:gd name="adj" fmla="val 1875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700" y="2107474"/>
            <a:ext cx="4572825" cy="45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 txBox="1"/>
          <p:nvPr/>
        </p:nvSpPr>
        <p:spPr>
          <a:xfrm>
            <a:off x="298687" y="639150"/>
            <a:ext cx="3627600" cy="127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9600" b="1">
                <a:solidFill>
                  <a:schemeClr val="lt2"/>
                </a:solidFill>
              </a:rPr>
              <a:t>1994</a:t>
            </a:r>
          </a:p>
        </p:txBody>
      </p:sp>
      <p:sp>
        <p:nvSpPr>
          <p:cNvPr id="174" name="Shape 174"/>
          <p:cNvSpPr/>
          <p:nvPr/>
        </p:nvSpPr>
        <p:spPr>
          <a:xfrm rot="2086137">
            <a:off x="5578202" y="1089086"/>
            <a:ext cx="2916520" cy="2556685"/>
          </a:xfrm>
          <a:prstGeom prst="cloudCallout">
            <a:avLst>
              <a:gd name="adj1" fmla="val -93684"/>
              <a:gd name="adj2" fmla="val 142703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 txBox="1"/>
          <p:nvPr/>
        </p:nvSpPr>
        <p:spPr>
          <a:xfrm>
            <a:off x="5762575" y="1917450"/>
            <a:ext cx="2763900" cy="846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800"/>
              <a:t>ISAD(G)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7934700" y="6546900"/>
            <a:ext cx="1209300" cy="31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050" u="sng">
                <a:solidFill>
                  <a:srgbClr val="0B0080"/>
                </a:solidFill>
                <a:highlight>
                  <a:srgbClr val="FFFFFF"/>
                </a:highlight>
                <a:hlinkClick r:id="rId4"/>
              </a:rPr>
              <a:t>Babycoverart.jpg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325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spcBef>
                <a:spcPts val="0"/>
              </a:spcBef>
              <a:buSzPct val="100000"/>
              <a:buFont typeface="Arial"/>
              <a:buAutoNum type="arabicPeriod"/>
            </a:pPr>
            <a:r>
              <a:rPr lang="en-US" sz="2400"/>
              <a:t>Identity Statement</a:t>
            </a:r>
          </a:p>
          <a:p>
            <a:pPr marL="457200" lvl="0" indent="-381000">
              <a:spcBef>
                <a:spcPts val="0"/>
              </a:spcBef>
              <a:buSzPct val="100000"/>
              <a:buFont typeface="Arial"/>
              <a:buAutoNum type="arabicPeriod"/>
            </a:pPr>
            <a:r>
              <a:rPr lang="en-US" sz="2400"/>
              <a:t>Context</a:t>
            </a:r>
          </a:p>
          <a:p>
            <a:pPr marL="457200" lvl="0" indent="-381000">
              <a:spcBef>
                <a:spcPts val="0"/>
              </a:spcBef>
              <a:buSzPct val="100000"/>
              <a:buFont typeface="Arial"/>
              <a:buAutoNum type="arabicPeriod"/>
            </a:pPr>
            <a:r>
              <a:rPr lang="en-US" sz="2400"/>
              <a:t>Content and Structure </a:t>
            </a:r>
          </a:p>
          <a:p>
            <a:pPr marL="457200" lvl="0" indent="-381000">
              <a:spcBef>
                <a:spcPts val="0"/>
              </a:spcBef>
              <a:buSzPct val="100000"/>
              <a:buFont typeface="Arial"/>
              <a:buAutoNum type="arabicPeriod"/>
            </a:pPr>
            <a:r>
              <a:rPr lang="en-US" sz="2400"/>
              <a:t>Condition of Access and Use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Arial"/>
              <a:buAutoNum type="arabicPeriod"/>
            </a:pPr>
            <a:r>
              <a:rPr lang="en-US" sz="2400"/>
              <a:t>Allied Materials </a:t>
            </a:r>
          </a:p>
          <a:p>
            <a:pPr marL="457200" lvl="0" indent="-381000">
              <a:spcBef>
                <a:spcPts val="0"/>
              </a:spcBef>
              <a:buSzPct val="100000"/>
              <a:buFont typeface="Arial"/>
              <a:buAutoNum type="arabicPeriod"/>
            </a:pPr>
            <a:r>
              <a:rPr lang="en-US" sz="2400"/>
              <a:t>Note</a:t>
            </a:r>
          </a:p>
          <a:p>
            <a:pPr marL="457200" lvl="0" indent="-381000">
              <a:spcBef>
                <a:spcPts val="0"/>
              </a:spcBef>
              <a:buSzPct val="100000"/>
              <a:buFont typeface="Arial"/>
              <a:buAutoNum type="arabicPeriod"/>
            </a:pPr>
            <a:r>
              <a:rPr lang="en-US" sz="2400"/>
              <a:t>Description Control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457200" y="567000"/>
            <a:ext cx="9875400" cy="115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/>
              <a:t>ISAD (G) 26 Elements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543575" y="1802550"/>
            <a:ext cx="8229600" cy="325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Font typeface="Arial"/>
              <a:buAutoNum type="arabicPeriod"/>
            </a:pPr>
            <a:r>
              <a:rPr lang="en-US" sz="2400"/>
              <a:t>Identity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Arial"/>
              <a:buAutoNum type="arabicPeriod"/>
            </a:pPr>
            <a:r>
              <a:rPr lang="en-US" sz="2400"/>
              <a:t>Description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Arial"/>
              <a:buAutoNum type="arabicPeriod"/>
            </a:pPr>
            <a:r>
              <a:rPr lang="en-US" sz="2400"/>
              <a:t>Relationships 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Arial"/>
              <a:buAutoNum type="arabicPeriod"/>
            </a:pPr>
            <a:r>
              <a:rPr lang="en-US" sz="2400"/>
              <a:t>Control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I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543575" y="567000"/>
            <a:ext cx="9875400" cy="115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/>
              <a:t>1996 ISAAR (CPF) 27 Elements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1762" y="457200"/>
            <a:ext cx="3540476" cy="3239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 txBox="1"/>
          <p:nvPr/>
        </p:nvSpPr>
        <p:spPr>
          <a:xfrm>
            <a:off x="3345450" y="1485600"/>
            <a:ext cx="2453100" cy="57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/>
              <a:t>CUSTARD</a:t>
            </a:r>
          </a:p>
        </p:txBody>
      </p:sp>
      <p:sp>
        <p:nvSpPr>
          <p:cNvPr id="202" name="Shape 202"/>
          <p:cNvSpPr/>
          <p:nvPr/>
        </p:nvSpPr>
        <p:spPr>
          <a:xfrm>
            <a:off x="4114200" y="3213075"/>
            <a:ext cx="915600" cy="11919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783F04"/>
          </a:solidFill>
          <a:ln w="76200" cap="flat" cmpd="sng">
            <a:solidFill>
              <a:srgbClr val="783F0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3" name="Shape 203"/>
          <p:cNvSpPr txBox="1"/>
          <p:nvPr/>
        </p:nvSpPr>
        <p:spPr>
          <a:xfrm>
            <a:off x="457212" y="4474100"/>
            <a:ext cx="8229600" cy="191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406400" rtl="0">
              <a:spcBef>
                <a:spcPts val="0"/>
              </a:spcBef>
              <a:buSzPct val="100000"/>
              <a:buAutoNum type="arabicPeriod"/>
            </a:pPr>
            <a:r>
              <a:rPr lang="en-US" sz="2800"/>
              <a:t>Standard to replace APPM</a:t>
            </a:r>
          </a:p>
          <a:p>
            <a:pPr marL="457200" lvl="0" indent="-406400" rtl="0">
              <a:spcBef>
                <a:spcPts val="0"/>
              </a:spcBef>
              <a:buSzPct val="100000"/>
              <a:buAutoNum type="arabicPeriod"/>
            </a:pPr>
            <a:r>
              <a:rPr lang="en-US" sz="2800"/>
              <a:t>Function in accordance with ISAD(G) and ISAAR(CPF)</a:t>
            </a:r>
          </a:p>
          <a:p>
            <a:pPr marL="457200" lvl="0" indent="-406400">
              <a:spcBef>
                <a:spcPts val="0"/>
              </a:spcBef>
              <a:buSzPct val="100000"/>
              <a:buAutoNum type="arabicPeriod"/>
            </a:pPr>
            <a:r>
              <a:rPr lang="en-US" sz="2800"/>
              <a:t>Applicable to all types and levels of description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4007700" y="6460825"/>
            <a:ext cx="5136300" cy="6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https://en.wikipedia.org/wiki/Custard#/media/File:Custard.jpg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290</Words>
  <Application>Microsoft Office PowerPoint</Application>
  <PresentationFormat>On-screen Show (4:3)</PresentationFormat>
  <Paragraphs>81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Noto Sans Symbols</vt:lpstr>
      <vt:lpstr>Arial Black</vt:lpstr>
      <vt:lpstr>1_Pixel</vt:lpstr>
      <vt:lpstr>Pixel</vt:lpstr>
      <vt:lpstr>Describing Archives: A Content Standard Workshop Series Video 6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Describing Archives: A Content Standard Workshop Series Video 6    </dc:title>
  <dc:creator>Adriane Hanson</dc:creator>
  <cp:lastModifiedBy>Adriane Hanson</cp:lastModifiedBy>
  <cp:revision>1</cp:revision>
  <dcterms:modified xsi:type="dcterms:W3CDTF">2016-09-15T13:06:46Z</dcterms:modified>
</cp:coreProperties>
</file>