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0"/>
  </p:notesMasterIdLst>
  <p:sldIdLst>
    <p:sldId id="256" r:id="rId3"/>
    <p:sldId id="257" r:id="rId4"/>
    <p:sldId id="258" r:id="rId5"/>
    <p:sldId id="259" r:id="rId6"/>
    <p:sldId id="260" r:id="rId7"/>
    <p:sldId id="261" r:id="rId8"/>
    <p:sldId id="262" r:id="rId9"/>
  </p:sldIdLst>
  <p:sldSz cx="9144000" cy="6858000" type="screen4x3"/>
  <p:notesSz cx="7010400" cy="9236075"/>
  <p:embeddedFontLst>
    <p:embeddedFont>
      <p:font typeface="Arial Black" panose="020B0A04020102020204" pitchFamily="34" charset="0"/>
      <p:bold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4" y="-6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19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337" y="0"/>
            <a:ext cx="3038475" cy="461961"/>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1675" y="4387850"/>
            <a:ext cx="5607049" cy="415607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772525"/>
            <a:ext cx="3038475" cy="46196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237184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7" name="Shape 117"/>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cap="none"/>
              <a:t>Hello, my name is Katrina Windon and I am a Photograph Archivist at the University of Nevada, Reno. Welcome to the thirteenth video in the Society of American Archivists instructional video series on Describing Archives: A Content Standard.</a:t>
            </a:r>
          </a:p>
          <a:p>
            <a:pPr marL="0" marR="0" lvl="0" indent="0" algn="l" rtl="0">
              <a:spcBef>
                <a:spcPts val="0"/>
              </a:spcBef>
              <a:buSzPct val="25000"/>
              <a:buFont typeface="Arial"/>
              <a:buNone/>
            </a:pPr>
            <a:endParaRPr/>
          </a:p>
          <a:p>
            <a:pPr lvl="0" rtl="0">
              <a:lnSpc>
                <a:spcPct val="115000"/>
              </a:lnSpc>
              <a:spcBef>
                <a:spcPts val="400"/>
              </a:spcBef>
              <a:buSzPct val="61111"/>
              <a:buFont typeface="Arial"/>
              <a:buNone/>
            </a:pPr>
            <a:r>
              <a:rPr lang="en-US">
                <a:solidFill>
                  <a:schemeClr val="dk1"/>
                </a:solidFill>
              </a:rPr>
              <a:t>For those of you in the SAA’s Arrangement and Description Program, this tutorial is part of the required course on Describing Archives: A Content Standard. More information on the certificate program and requirements may be found at archivists.org.</a:t>
            </a:r>
          </a:p>
          <a:p>
            <a:pPr marL="0" marR="0" lvl="0" indent="0" algn="l" rtl="0">
              <a:spcBef>
                <a:spcPts val="0"/>
              </a:spcBef>
              <a:buSzPct val="25000"/>
              <a:buFont typeface="Arial"/>
              <a:buNone/>
            </a:pPr>
            <a:r>
              <a:rPr lang="en-US" sz="1800" b="0" i="0" u="none" strike="noStrike" cap="none"/>
              <a:t> </a:t>
            </a:r>
          </a:p>
          <a:p>
            <a:pPr marL="0" marR="0" lvl="0" indent="0" algn="l" rtl="0">
              <a:spcBef>
                <a:spcPts val="0"/>
              </a:spcBef>
              <a:buSzPct val="25000"/>
              <a:buFont typeface="Arial"/>
              <a:buNone/>
            </a:pPr>
            <a:r>
              <a:rPr lang="en-US" sz="1800" b="0" i="0" u="none" strike="noStrike" cap="none"/>
              <a:t>In this video we will be going over the relationships between authorities and archival materials. Once this video is over, you should understand how to use reference authority records to standardize aspects of archival description and make certain collections metadata more easily harvested and shared. This video is free and available to anyone who wants to learn more about DACS, but if you sign up to take the DACS workshop for credit, you will be responsible for understanding this content, and there will be a quiz to test your understanding.</a:t>
            </a:r>
          </a:p>
          <a:p>
            <a:pPr marL="0" marR="0" lvl="0" indent="0" algn="l" rtl="0">
              <a:spcBef>
                <a:spcPts val="0"/>
              </a:spcBef>
              <a:buSzPct val="25000"/>
              <a:buNone/>
            </a:pPr>
            <a:endParaRPr sz="1800" b="0" i="0" u="none" strike="noStrike" cap="none"/>
          </a:p>
        </p:txBody>
      </p:sp>
      <p:sp>
        <p:nvSpPr>
          <p:cNvPr id="118" name="Shape 118"/>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lnSpc>
                <a:spcPct val="115000"/>
              </a:lnSpc>
              <a:spcBef>
                <a:spcPts val="400"/>
              </a:spcBef>
              <a:buClr>
                <a:schemeClr val="dk1"/>
              </a:buClr>
              <a:buSzPct val="61111"/>
              <a:buFont typeface="Arial"/>
              <a:buNone/>
            </a:pPr>
            <a:r>
              <a:rPr lang="en-US">
                <a:solidFill>
                  <a:schemeClr val="dk1"/>
                </a:solidFill>
              </a:rPr>
              <a:t>As both DACS and ISAAR(CPF) note, authority records are vital tools for documenting the context of an archival record’s creation, but they’re most effective when they’re associated with the relevant archival records, and with each other.</a:t>
            </a:r>
          </a:p>
          <a:p>
            <a:pPr lvl="0">
              <a:lnSpc>
                <a:spcPct val="115000"/>
              </a:lnSpc>
              <a:spcBef>
                <a:spcPts val="400"/>
              </a:spcBef>
              <a:buClr>
                <a:schemeClr val="dk1"/>
              </a:buClr>
              <a:buSzPct val="61111"/>
              <a:buFont typeface="Arial"/>
              <a:buNone/>
            </a:pPr>
            <a:r>
              <a:rPr lang="en-US">
                <a:solidFill>
                  <a:schemeClr val="dk1"/>
                </a:solidFill>
              </a:rPr>
              <a:t>Why use authority records—and why use others’ authority records, whenever possible? It reduces duplication of labor, and increases the opportunity for interoperability across consortiums and content aggregators like SNAC and ArchiveGrid.</a:t>
            </a:r>
          </a:p>
          <a:p>
            <a:pPr lvl="0">
              <a:spcBef>
                <a:spcPts val="0"/>
              </a:spcBef>
              <a:buNone/>
            </a:pPr>
            <a:endParaRPr/>
          </a:p>
        </p:txBody>
      </p:sp>
      <p:sp>
        <p:nvSpPr>
          <p:cNvPr id="127" name="Shape 127"/>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6" name="Shape 136"/>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cap="none"/>
              <a:t>A stand-alone authority record is a stub of a Wikipedia entry; linked to archival records and related authority records, it becomes part of a larger story, one that can be shared amongst repositories through tools like the Social Networks and Archival Context (SNAC) project. </a:t>
            </a:r>
          </a:p>
          <a:p>
            <a:pPr marL="0" marR="0" lvl="0" indent="0" algn="l" rtl="0">
              <a:spcBef>
                <a:spcPts val="0"/>
              </a:spcBef>
              <a:buSzPct val="25000"/>
              <a:buNone/>
            </a:pPr>
            <a:endParaRPr sz="1800" b="0" i="0" u="none" strike="noStrike" cap="none"/>
          </a:p>
        </p:txBody>
      </p:sp>
      <p:sp>
        <p:nvSpPr>
          <p:cNvPr id="137" name="Shape 137"/>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3</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44" name="Shape 144"/>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lvl="0" rtl="0">
              <a:lnSpc>
                <a:spcPct val="115000"/>
              </a:lnSpc>
              <a:spcBef>
                <a:spcPts val="400"/>
              </a:spcBef>
              <a:buClr>
                <a:schemeClr val="dk1"/>
              </a:buClr>
              <a:buSzPct val="61111"/>
              <a:buFont typeface="Arial"/>
              <a:buNone/>
            </a:pPr>
            <a:r>
              <a:rPr lang="en-US">
                <a:solidFill>
                  <a:schemeClr val="dk1"/>
                </a:solidFill>
              </a:rPr>
              <a:t>Archival records can be created and influenced by a wide variety of people, organizations, and other agents. The exact nature of an entity’s relationship to a record may vary, and for a researcher it’s important to know whether the entity </a:t>
            </a:r>
            <a:r>
              <a:rPr lang="en-US" i="1">
                <a:solidFill>
                  <a:schemeClr val="dk1"/>
                </a:solidFill>
              </a:rPr>
              <a:t>created </a:t>
            </a:r>
            <a:r>
              <a:rPr lang="en-US">
                <a:solidFill>
                  <a:schemeClr val="dk1"/>
                </a:solidFill>
              </a:rPr>
              <a:t>the record, is </a:t>
            </a:r>
            <a:r>
              <a:rPr lang="en-US" i="1">
                <a:solidFill>
                  <a:schemeClr val="dk1"/>
                </a:solidFill>
              </a:rPr>
              <a:t>related </a:t>
            </a:r>
            <a:r>
              <a:rPr lang="en-US">
                <a:solidFill>
                  <a:schemeClr val="dk1"/>
                </a:solidFill>
              </a:rPr>
              <a:t>to the record, </a:t>
            </a:r>
            <a:r>
              <a:rPr lang="en-US" i="1">
                <a:solidFill>
                  <a:schemeClr val="dk1"/>
                </a:solidFill>
              </a:rPr>
              <a:t>translated </a:t>
            </a:r>
            <a:r>
              <a:rPr lang="en-US">
                <a:solidFill>
                  <a:schemeClr val="dk1"/>
                </a:solidFill>
              </a:rPr>
              <a:t>the record, or something else entirely. In order to ensure consistency in this area of archival description, several content standards and controlled vocabularies exist, some within larger standards and ontologies.</a:t>
            </a:r>
          </a:p>
          <a:p>
            <a:pPr lvl="0" rtl="0">
              <a:lnSpc>
                <a:spcPct val="115000"/>
              </a:lnSpc>
              <a:spcBef>
                <a:spcPts val="400"/>
              </a:spcBef>
              <a:buClr>
                <a:schemeClr val="dk1"/>
              </a:buClr>
              <a:buSzPct val="61111"/>
              <a:buFont typeface="Arial"/>
              <a:buNone/>
            </a:pPr>
            <a:r>
              <a:rPr lang="en-US">
                <a:solidFill>
                  <a:schemeClr val="dk1"/>
                </a:solidFill>
              </a:rPr>
              <a:t> </a:t>
            </a:r>
          </a:p>
          <a:p>
            <a:pPr lvl="0" rtl="0">
              <a:lnSpc>
                <a:spcPct val="115000"/>
              </a:lnSpc>
              <a:spcBef>
                <a:spcPts val="400"/>
              </a:spcBef>
              <a:buClr>
                <a:schemeClr val="dk1"/>
              </a:buClr>
              <a:buSzPct val="61111"/>
              <a:buFont typeface="Arial"/>
              <a:buNone/>
            </a:pPr>
            <a:r>
              <a:rPr lang="en-US">
                <a:solidFill>
                  <a:schemeClr val="dk1"/>
                </a:solidFill>
              </a:rPr>
              <a:t>ISAAR(CPF), which DACS complies with and EAC-CPF supports, provides a framework for the description of the relationships between authorities and archival resources, and between authorities themselves.</a:t>
            </a:r>
          </a:p>
          <a:p>
            <a:pPr lvl="0" rtl="0">
              <a:lnSpc>
                <a:spcPct val="115000"/>
              </a:lnSpc>
              <a:spcBef>
                <a:spcPts val="400"/>
              </a:spcBef>
              <a:buClr>
                <a:schemeClr val="dk1"/>
              </a:buClr>
              <a:buSzPct val="61111"/>
              <a:buFont typeface="Arial"/>
              <a:buNone/>
            </a:pPr>
            <a:r>
              <a:rPr lang="en-US">
                <a:solidFill>
                  <a:schemeClr val="dk1"/>
                </a:solidFill>
              </a:rPr>
              <a:t> </a:t>
            </a:r>
          </a:p>
          <a:p>
            <a:pPr lvl="0" rtl="0">
              <a:lnSpc>
                <a:spcPct val="115000"/>
              </a:lnSpc>
              <a:spcBef>
                <a:spcPts val="400"/>
              </a:spcBef>
              <a:buClr>
                <a:schemeClr val="dk1"/>
              </a:buClr>
              <a:buSzPct val="61111"/>
              <a:buFont typeface="Arial"/>
              <a:buNone/>
            </a:pPr>
            <a:r>
              <a:rPr lang="en-US">
                <a:solidFill>
                  <a:schemeClr val="dk1"/>
                </a:solidFill>
              </a:rPr>
              <a:t>ISAAR(CPF) entity relationship types may be described using an existing standard or by using one of four provided categories: Hierarchical, Temporal, Family, or Associative. These standardized categories can then be expounded upon in free-form description. </a:t>
            </a:r>
            <a:r>
              <a:rPr lang="en-US" i="1">
                <a:solidFill>
                  <a:schemeClr val="dk1"/>
                </a:solidFill>
              </a:rPr>
              <a:t>DACS</a:t>
            </a:r>
            <a:r>
              <a:rPr lang="en-US">
                <a:solidFill>
                  <a:schemeClr val="dk1"/>
                </a:solidFill>
              </a:rPr>
              <a:t> suggests using the same standardized categories developed by ISAAR(CPF) or using another vocabulary or standard, which should then be specified. Narrative description is also an option in DACS.</a:t>
            </a:r>
          </a:p>
          <a:p>
            <a:pPr marL="0" marR="0" lvl="0" indent="0" algn="l" rtl="0">
              <a:spcBef>
                <a:spcPts val="0"/>
              </a:spcBef>
              <a:buSzPct val="25000"/>
              <a:buFont typeface="Arial"/>
              <a:buNone/>
            </a:pPr>
            <a:endParaRPr/>
          </a:p>
          <a:p>
            <a:pPr marL="0" marR="0" lvl="0" indent="0" algn="l" rtl="0">
              <a:spcBef>
                <a:spcPts val="0"/>
              </a:spcBef>
              <a:buSzPct val="25000"/>
              <a:buNone/>
            </a:pPr>
            <a:endParaRPr sz="1800" b="0" i="0" u="none" strike="noStrike" cap="none"/>
          </a:p>
        </p:txBody>
      </p:sp>
      <p:sp>
        <p:nvSpPr>
          <p:cNvPr id="145" name="Shape 145"/>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4</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lnSpc>
                <a:spcPct val="115000"/>
              </a:lnSpc>
              <a:spcBef>
                <a:spcPts val="400"/>
              </a:spcBef>
              <a:buClr>
                <a:schemeClr val="dk1"/>
              </a:buClr>
              <a:buSzPct val="61111"/>
              <a:buFont typeface="Arial"/>
              <a:buNone/>
            </a:pPr>
            <a:r>
              <a:rPr lang="en-US">
                <a:solidFill>
                  <a:schemeClr val="dk1"/>
                </a:solidFill>
              </a:rPr>
              <a:t>DACS doesn’t prescribe any one vocabulary or standard for relator terms, but there are many options. For entity-record relationship description, the MARC Code List for Relators is one of the most commonly used, and has been endorsed by the DCMI (Dublin Core Metadata Initiative).</a:t>
            </a:r>
          </a:p>
          <a:p>
            <a:pPr lvl="0">
              <a:lnSpc>
                <a:spcPct val="115000"/>
              </a:lnSpc>
              <a:spcBef>
                <a:spcPts val="400"/>
              </a:spcBef>
              <a:buClr>
                <a:schemeClr val="dk1"/>
              </a:buClr>
              <a:buSzPct val="61111"/>
              <a:buFont typeface="Arial"/>
              <a:buNone/>
            </a:pPr>
            <a:r>
              <a:rPr lang="en-US">
                <a:solidFill>
                  <a:schemeClr val="dk1"/>
                </a:solidFill>
              </a:rPr>
              <a:t>Another possible vocabulary source is SCoRO, the Scholarly Contributions and Roles Ontology, which was designed for authors and publishers and could be a good fit for archivists working with institutional repositories. Other ontologies exist for other specialized data types, like the Agents facet of the Art and Architecture Thesaurus, which is the authority for the Creator Role element of the Categories for the Description of Works of Art (CDWA) standard, and is useful for art objects and museum collections.</a:t>
            </a:r>
          </a:p>
          <a:p>
            <a:pPr lvl="0">
              <a:lnSpc>
                <a:spcPct val="115000"/>
              </a:lnSpc>
              <a:spcBef>
                <a:spcPts val="400"/>
              </a:spcBef>
              <a:buClr>
                <a:schemeClr val="dk1"/>
              </a:buClr>
              <a:buSzPct val="61111"/>
              <a:buFont typeface="Arial"/>
              <a:buNone/>
            </a:pPr>
            <a:r>
              <a:rPr lang="en-US">
                <a:solidFill>
                  <a:schemeClr val="dk1"/>
                </a:solidFill>
              </a:rPr>
              <a:t>These vocabularies may not always seem to be an exact fit for your collection needs—but DACS allows for narrative description to supplement controlled vocabulary terms when needed, and since most of the existing ontologies were designed to be as flexible as possible, this should meet most repository needs.</a:t>
            </a:r>
          </a:p>
          <a:p>
            <a:pPr lvl="0">
              <a:spcBef>
                <a:spcPts val="0"/>
              </a:spcBef>
              <a:buNone/>
            </a:pPr>
            <a:endParaRPr/>
          </a:p>
        </p:txBody>
      </p:sp>
      <p:sp>
        <p:nvSpPr>
          <p:cNvPr id="151" name="Shape 151"/>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159" name="Shape 159"/>
          <p:cNvSpPr txBox="1">
            <a:spLocks noGrp="1"/>
          </p:cNvSpPr>
          <p:nvPr>
            <p:ph type="body" idx="1"/>
          </p:nvPr>
        </p:nvSpPr>
        <p:spPr>
          <a:xfrm>
            <a:off x="701675" y="4416425"/>
            <a:ext cx="5607049" cy="277811"/>
          </a:xfrm>
          <a:prstGeom prst="rect">
            <a:avLst/>
          </a:prstGeom>
          <a:noFill/>
          <a:ln>
            <a:noFill/>
          </a:ln>
        </p:spPr>
        <p:txBody>
          <a:bodyPr lIns="91075" tIns="45525" rIns="91075" bIns="45525" anchor="t" anchorCtr="0">
            <a:noAutofit/>
          </a:bodyPr>
          <a:lstStyle/>
          <a:p>
            <a:pPr lvl="0" rtl="0">
              <a:lnSpc>
                <a:spcPct val="115000"/>
              </a:lnSpc>
              <a:spcBef>
                <a:spcPts val="400"/>
              </a:spcBef>
              <a:buClr>
                <a:schemeClr val="dk1"/>
              </a:buClr>
              <a:buSzPct val="61111"/>
              <a:buFont typeface="Arial"/>
              <a:buNone/>
            </a:pPr>
            <a:r>
              <a:rPr lang="en-US">
                <a:solidFill>
                  <a:schemeClr val="dk1"/>
                </a:solidFill>
              </a:rPr>
              <a:t>Once you have a completed authority record (or have found an existing authority record via LCAN, VIAF, ULAN, or another name authority) and you’ve selected a controlled vocabulary to describe the record relationships, it’s just a matter of linking the authority record to an archival record or to a related local authority record.  Where this information is entered will depend on the metadata standard you’re following.</a:t>
            </a:r>
          </a:p>
          <a:p>
            <a:pPr lvl="0" rtl="0">
              <a:lnSpc>
                <a:spcPct val="115000"/>
              </a:lnSpc>
              <a:spcBef>
                <a:spcPts val="400"/>
              </a:spcBef>
              <a:buClr>
                <a:schemeClr val="dk1"/>
              </a:buClr>
              <a:buSzPct val="61111"/>
              <a:buFont typeface="Arial"/>
              <a:buNone/>
            </a:pPr>
            <a:r>
              <a:rPr lang="en-US">
                <a:solidFill>
                  <a:schemeClr val="dk1"/>
                </a:solidFill>
              </a:rPr>
              <a:t>In EAC-CPF, a related entity can be described within a &lt;cpfRelation&gt; tag; a related resource expressed within a &lt;resourceRelation&gt; tag; or a related function within a &lt;functionRelation&gt; tag.</a:t>
            </a:r>
          </a:p>
          <a:p>
            <a:pPr lvl="0" rtl="0">
              <a:lnSpc>
                <a:spcPct val="115000"/>
              </a:lnSpc>
              <a:spcBef>
                <a:spcPts val="400"/>
              </a:spcBef>
              <a:buClr>
                <a:schemeClr val="dk1"/>
              </a:buClr>
              <a:buSzPct val="61111"/>
              <a:buFont typeface="Arial"/>
              <a:buNone/>
            </a:pPr>
            <a:r>
              <a:rPr lang="en-US">
                <a:solidFill>
                  <a:schemeClr val="dk1"/>
                </a:solidFill>
              </a:rPr>
              <a:t> </a:t>
            </a:r>
          </a:p>
          <a:p>
            <a:pPr lvl="0" rtl="0">
              <a:lnSpc>
                <a:spcPct val="115000"/>
              </a:lnSpc>
              <a:spcBef>
                <a:spcPts val="400"/>
              </a:spcBef>
              <a:buClr>
                <a:schemeClr val="dk1"/>
              </a:buClr>
              <a:buSzPct val="61111"/>
              <a:buFont typeface="Arial"/>
              <a:buNone/>
            </a:pPr>
            <a:r>
              <a:rPr lang="en-US">
                <a:solidFill>
                  <a:schemeClr val="dk1"/>
                </a:solidFill>
              </a:rPr>
              <a:t>In an EAD record, information about the entity-record relationship is expressed in the &lt;origination&gt; tag, within which the label element can be used to express the general category (such as “Creator”) and the role element to express a more specific relator type (such as “Photographer”).</a:t>
            </a:r>
          </a:p>
          <a:p>
            <a:pPr lvl="0" rtl="0">
              <a:lnSpc>
                <a:spcPct val="115000"/>
              </a:lnSpc>
              <a:spcBef>
                <a:spcPts val="400"/>
              </a:spcBef>
              <a:buClr>
                <a:schemeClr val="dk1"/>
              </a:buClr>
              <a:buSzPct val="61111"/>
              <a:buFont typeface="Arial"/>
              <a:buNone/>
            </a:pPr>
            <a:r>
              <a:rPr lang="en-US">
                <a:solidFill>
                  <a:schemeClr val="dk1"/>
                </a:solidFill>
              </a:rPr>
              <a:t>In Dublin Core metadata, entity-record relator information typically goes within the contributor element, and is further refined if necessary by using MARC relator terms; some institutions may instead use the creator element for this purpose.</a:t>
            </a:r>
          </a:p>
          <a:p>
            <a:pPr lvl="0" rtl="0">
              <a:lnSpc>
                <a:spcPct val="115000"/>
              </a:lnSpc>
              <a:spcBef>
                <a:spcPts val="400"/>
              </a:spcBef>
              <a:buClr>
                <a:schemeClr val="dk1"/>
              </a:buClr>
              <a:buSzPct val="61111"/>
              <a:buFont typeface="Arial"/>
              <a:buNone/>
            </a:pPr>
            <a:r>
              <a:rPr lang="en-US">
                <a:solidFill>
                  <a:schemeClr val="dk1"/>
                </a:solidFill>
              </a:rPr>
              <a:t>Or, as DACS notes, these connections can even be expressed in print-based authority files, though that considerably limits the interoperability and usability of the records. </a:t>
            </a:r>
          </a:p>
          <a:p>
            <a:pPr lvl="0" rtl="0">
              <a:lnSpc>
                <a:spcPct val="115000"/>
              </a:lnSpc>
              <a:spcBef>
                <a:spcPts val="400"/>
              </a:spcBef>
              <a:buClr>
                <a:schemeClr val="dk1"/>
              </a:buClr>
              <a:buSzPct val="61111"/>
              <a:buFont typeface="Arial"/>
              <a:buNone/>
            </a:pPr>
            <a:r>
              <a:rPr lang="en-US">
                <a:solidFill>
                  <a:schemeClr val="dk1"/>
                </a:solidFill>
              </a:rPr>
              <a:t> </a:t>
            </a:r>
          </a:p>
          <a:p>
            <a:pPr marL="0" marR="0" lvl="0" indent="0" algn="l" rtl="0">
              <a:spcBef>
                <a:spcPts val="0"/>
              </a:spcBef>
              <a:buSzPct val="25000"/>
              <a:buFont typeface="Arial"/>
              <a:buNone/>
            </a:pPr>
            <a:endParaRPr/>
          </a:p>
        </p:txBody>
      </p:sp>
      <p:sp>
        <p:nvSpPr>
          <p:cNvPr id="160" name="Shape 160"/>
          <p:cNvSpPr txBox="1"/>
          <p:nvPr/>
        </p:nvSpPr>
        <p:spPr>
          <a:xfrm>
            <a:off x="3970337" y="9017000"/>
            <a:ext cx="3038475" cy="277811"/>
          </a:xfrm>
          <a:prstGeom prst="rect">
            <a:avLst/>
          </a:prstGeom>
          <a:noFill/>
          <a:ln>
            <a:noFill/>
          </a:ln>
        </p:spPr>
        <p:txBody>
          <a:bodyPr lIns="91075" tIns="45525" rIns="91075" bIns="45525" anchor="b"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a:solidFill>
                  <a:srgbClr val="000000"/>
                </a:solidFill>
                <a:latin typeface="Arial"/>
                <a:ea typeface="Arial"/>
                <a:cs typeface="Arial"/>
                <a:sym typeface="Arial"/>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67" name="Shape 167"/>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lvl="0" rtl="0">
              <a:lnSpc>
                <a:spcPct val="115000"/>
              </a:lnSpc>
              <a:spcBef>
                <a:spcPts val="400"/>
              </a:spcBef>
              <a:buClr>
                <a:schemeClr val="dk1"/>
              </a:buClr>
              <a:buSzPct val="61111"/>
              <a:buFont typeface="Arial"/>
              <a:buNone/>
            </a:pPr>
            <a:r>
              <a:rPr lang="en-US">
                <a:solidFill>
                  <a:schemeClr val="dk1"/>
                </a:solidFill>
                <a:latin typeface="Calibri"/>
                <a:ea typeface="Calibri"/>
                <a:cs typeface="Calibri"/>
                <a:sym typeface="Calibri"/>
              </a:rPr>
              <a:t>When implemented following professional standards, linking between authority records, archival records, and other resources can both provide a fuller context about the records’ creation and create a multitude of new access points to records—enhancing both discovery and understanding.</a:t>
            </a:r>
          </a:p>
          <a:p>
            <a:pPr lvl="0" rtl="0">
              <a:lnSpc>
                <a:spcPct val="115000"/>
              </a:lnSpc>
              <a:spcBef>
                <a:spcPts val="400"/>
              </a:spcBef>
              <a:buClr>
                <a:schemeClr val="dk1"/>
              </a:buClr>
              <a:buSzPct val="61111"/>
              <a:buFont typeface="Arial"/>
              <a:buNone/>
            </a:pPr>
            <a:endParaRPr>
              <a:solidFill>
                <a:schemeClr val="dk1"/>
              </a:solidFill>
              <a:latin typeface="Calibri"/>
              <a:ea typeface="Calibri"/>
              <a:cs typeface="Calibri"/>
              <a:sym typeface="Calibri"/>
            </a:endParaRPr>
          </a:p>
          <a:p>
            <a:pPr lvl="0" rtl="0">
              <a:lnSpc>
                <a:spcPct val="115000"/>
              </a:lnSpc>
              <a:spcBef>
                <a:spcPts val="400"/>
              </a:spcBef>
              <a:buClr>
                <a:schemeClr val="dk1"/>
              </a:buClr>
              <a:buSzPct val="61111"/>
              <a:buFont typeface="Arial"/>
              <a:buNone/>
            </a:pPr>
            <a:r>
              <a:rPr lang="en-US">
                <a:solidFill>
                  <a:schemeClr val="dk1"/>
                </a:solidFill>
                <a:latin typeface="Calibri"/>
                <a:ea typeface="Calibri"/>
                <a:cs typeface="Calibri"/>
                <a:sym typeface="Calibri"/>
              </a:rPr>
              <a:t>Thanks for listening, and be sure to check out the rest of the videos in the Society of American Archivists series on DACS to become an archival description pro!</a:t>
            </a:r>
          </a:p>
          <a:p>
            <a:pPr marL="0" marR="0" lvl="0" indent="0" algn="l" rtl="0">
              <a:spcBef>
                <a:spcPts val="0"/>
              </a:spcBef>
              <a:buSzPct val="25000"/>
              <a:buNone/>
            </a:pPr>
            <a:endParaRPr/>
          </a:p>
        </p:txBody>
      </p:sp>
      <p:sp>
        <p:nvSpPr>
          <p:cNvPr id="168" name="Shape 168"/>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7</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2971800" y="1828800"/>
            <a:ext cx="6019799" cy="22097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100" b="0" i="0" u="none" strike="noStrike" cap="none">
                <a:solidFill>
                  <a:srgbClr val="FFFFFF"/>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subTitle" idx="1"/>
          </p:nvPr>
        </p:nvSpPr>
        <p:spPr>
          <a:xfrm>
            <a:off x="2971800" y="4267200"/>
            <a:ext cx="6019799" cy="1752600"/>
          </a:xfrm>
          <a:prstGeom prst="rect">
            <a:avLst/>
          </a:prstGeom>
          <a:noFill/>
          <a:ln>
            <a:noFill/>
          </a:ln>
        </p:spPr>
        <p:txBody>
          <a:bodyPr lIns="91425" tIns="91425" rIns="91425" bIns="91425" anchor="t" anchorCtr="0"/>
          <a:lstStyle>
            <a:lvl1pPr marL="0" marR="0" lvl="0" indent="0" algn="l" rtl="0">
              <a:spcBef>
                <a:spcPts val="680"/>
              </a:spcBef>
              <a:spcAft>
                <a:spcPts val="0"/>
              </a:spcAft>
              <a:buClr>
                <a:schemeClr val="lt2"/>
              </a:buClr>
              <a:buFont typeface="Noto Sans Symbols"/>
              <a:buNone/>
              <a:defRPr sz="34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457200" y="6248400"/>
            <a:ext cx="21335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105" name="Shape 10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07" name="Shape 107"/>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110" name="Shape 110"/>
          <p:cNvSpPr txBox="1">
            <a:spLocks noGrp="1"/>
          </p:cNvSpPr>
          <p:nvPr>
            <p:ph type="body" idx="1"/>
          </p:nvPr>
        </p:nvSpPr>
        <p:spPr>
          <a:xfrm>
            <a:off x="457200" y="1981200"/>
            <a:ext cx="4038599" cy="3886200"/>
          </a:xfrm>
          <a:prstGeom prst="rect">
            <a:avLst/>
          </a:prstGeom>
          <a:noFill/>
          <a:ln>
            <a:noFill/>
          </a:ln>
        </p:spPr>
        <p:txBody>
          <a:bodyPr lIns="91425" tIns="91425" rIns="91425" bIns="91425" anchor="t" anchorCtr="0"/>
          <a:lstStyle>
            <a:lvl1pPr marL="342900" marR="0" lvl="0" indent="-209550" algn="l" rtl="0">
              <a:spcBef>
                <a:spcPts val="560"/>
              </a:spcBef>
              <a:spcAft>
                <a:spcPts val="0"/>
              </a:spcAft>
              <a:buClr>
                <a:schemeClr val="lt2"/>
              </a:buClr>
              <a:buSzPct val="75000"/>
              <a:buFont typeface="Noto Sans Symbols"/>
              <a:buChar char="■"/>
              <a:defRPr sz="2800" b="0" i="0" u="none" strike="noStrike" cap="none">
                <a:solidFill>
                  <a:schemeClr val="dk1"/>
                </a:solidFill>
                <a:latin typeface="Arial"/>
                <a:ea typeface="Arial"/>
                <a:cs typeface="Arial"/>
                <a:sym typeface="Arial"/>
              </a:defRPr>
            </a:lvl1pPr>
            <a:lvl2pPr marL="742950" marR="0" lvl="1" indent="-163830" algn="l" rtl="0">
              <a:spcBef>
                <a:spcPts val="480"/>
              </a:spcBef>
              <a:spcAft>
                <a:spcPts val="0"/>
              </a:spcAft>
              <a:buClr>
                <a:schemeClr val="accent2"/>
              </a:buClr>
              <a:buSzPct val="80000"/>
              <a:buFont typeface="Noto Sans Symbols"/>
              <a:buChar char="◻"/>
              <a:defRPr sz="2400" b="0" i="0" u="none" strike="noStrike" cap="none">
                <a:solidFill>
                  <a:schemeClr val="dk1"/>
                </a:solidFill>
                <a:latin typeface="Arial"/>
                <a:ea typeface="Arial"/>
                <a:cs typeface="Arial"/>
                <a:sym typeface="Arial"/>
              </a:defRPr>
            </a:lvl2pPr>
            <a:lvl3pPr marL="1143000" marR="0" lvl="2" indent="-146050" algn="l" rtl="0">
              <a:spcBef>
                <a:spcPts val="400"/>
              </a:spcBef>
              <a:spcAft>
                <a:spcPts val="0"/>
              </a:spcAft>
              <a:buClr>
                <a:schemeClr val="lt2"/>
              </a:buClr>
              <a:buSzPct val="64999"/>
              <a:buFont typeface="Noto Sans Symbols"/>
              <a:buChar char="■"/>
              <a:defRPr sz="2000" b="0" i="0" u="none" strike="noStrike" cap="none">
                <a:solidFill>
                  <a:schemeClr val="dk1"/>
                </a:solidFill>
                <a:latin typeface="Arial"/>
                <a:ea typeface="Arial"/>
                <a:cs typeface="Arial"/>
                <a:sym typeface="Arial"/>
              </a:defRPr>
            </a:lvl3pPr>
            <a:lvl4pPr marL="1600200" marR="0" lvl="3" indent="-148589" algn="l" rtl="0">
              <a:spcBef>
                <a:spcPts val="360"/>
              </a:spcBef>
              <a:spcAft>
                <a:spcPts val="0"/>
              </a:spcAft>
              <a:buClr>
                <a:schemeClr val="accent2"/>
              </a:buClr>
              <a:buSzPct val="7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648200" y="1981200"/>
            <a:ext cx="4038599" cy="3886200"/>
          </a:xfrm>
          <a:prstGeom prst="rect">
            <a:avLst/>
          </a:prstGeom>
          <a:noFill/>
          <a:ln>
            <a:noFill/>
          </a:ln>
        </p:spPr>
        <p:txBody>
          <a:bodyPr lIns="91425" tIns="91425" rIns="91425" bIns="91425" anchor="t" anchorCtr="0"/>
          <a:lstStyle>
            <a:lvl1pPr marL="342900" marR="0" lvl="0" indent="-209550" algn="l" rtl="0">
              <a:spcBef>
                <a:spcPts val="560"/>
              </a:spcBef>
              <a:spcAft>
                <a:spcPts val="0"/>
              </a:spcAft>
              <a:buClr>
                <a:schemeClr val="lt2"/>
              </a:buClr>
              <a:buSzPct val="75000"/>
              <a:buFont typeface="Noto Sans Symbols"/>
              <a:buChar char="■"/>
              <a:defRPr sz="2800" b="0" i="0" u="none" strike="noStrike" cap="none">
                <a:solidFill>
                  <a:schemeClr val="dk1"/>
                </a:solidFill>
                <a:latin typeface="Arial"/>
                <a:ea typeface="Arial"/>
                <a:cs typeface="Arial"/>
                <a:sym typeface="Arial"/>
              </a:defRPr>
            </a:lvl1pPr>
            <a:lvl2pPr marL="742950" marR="0" lvl="1" indent="-163830" algn="l" rtl="0">
              <a:spcBef>
                <a:spcPts val="480"/>
              </a:spcBef>
              <a:spcAft>
                <a:spcPts val="0"/>
              </a:spcAft>
              <a:buClr>
                <a:schemeClr val="accent2"/>
              </a:buClr>
              <a:buSzPct val="80000"/>
              <a:buFont typeface="Noto Sans Symbols"/>
              <a:buChar char="◻"/>
              <a:defRPr sz="2400" b="0" i="0" u="none" strike="noStrike" cap="none">
                <a:solidFill>
                  <a:schemeClr val="dk1"/>
                </a:solidFill>
                <a:latin typeface="Arial"/>
                <a:ea typeface="Arial"/>
                <a:cs typeface="Arial"/>
                <a:sym typeface="Arial"/>
              </a:defRPr>
            </a:lvl2pPr>
            <a:lvl3pPr marL="1143000" marR="0" lvl="2" indent="-146050" algn="l" rtl="0">
              <a:spcBef>
                <a:spcPts val="400"/>
              </a:spcBef>
              <a:spcAft>
                <a:spcPts val="0"/>
              </a:spcAft>
              <a:buClr>
                <a:schemeClr val="lt2"/>
              </a:buClr>
              <a:buSzPct val="64999"/>
              <a:buFont typeface="Noto Sans Symbols"/>
              <a:buChar char="■"/>
              <a:defRPr sz="2000" b="0" i="0" u="none" strike="noStrike" cap="none">
                <a:solidFill>
                  <a:schemeClr val="dk1"/>
                </a:solidFill>
                <a:latin typeface="Arial"/>
                <a:ea typeface="Arial"/>
                <a:cs typeface="Arial"/>
                <a:sym typeface="Arial"/>
              </a:defRPr>
            </a:lvl3pPr>
            <a:lvl4pPr marL="1600200" marR="0" lvl="3" indent="-148589" algn="l" rtl="0">
              <a:spcBef>
                <a:spcPts val="360"/>
              </a:spcBef>
              <a:spcAft>
                <a:spcPts val="0"/>
              </a:spcAft>
              <a:buClr>
                <a:schemeClr val="accent2"/>
              </a:buClr>
              <a:buSzPct val="7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14" name="Shape 114"/>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54" name="Shape 5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2"/>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lt2"/>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lt2"/>
              </a:buClr>
              <a:buSzPct val="75000"/>
              <a:buFont typeface="Noto Sans Symbols"/>
              <a:buChar char="■"/>
              <a:defRPr sz="2400" b="0" i="0" u="none" strike="noStrike" cap="none">
                <a:solidFill>
                  <a:schemeClr val="dk1"/>
                </a:solidFill>
                <a:latin typeface="Arial"/>
                <a:ea typeface="Arial"/>
                <a:cs typeface="Arial"/>
                <a:sym typeface="Arial"/>
              </a:defRPr>
            </a:lvl1pPr>
            <a:lvl2pPr marL="742950" marR="0" lvl="1" indent="-184150" algn="l" rtl="0">
              <a:spcBef>
                <a:spcPts val="400"/>
              </a:spcBef>
              <a:spcAft>
                <a:spcPts val="0"/>
              </a:spcAft>
              <a:buClr>
                <a:schemeClr val="accent2"/>
              </a:buClr>
              <a:buSzPct val="80000"/>
              <a:buFont typeface="Noto Sans Symbols"/>
              <a:buChar char="◻"/>
              <a:defRPr sz="2000" b="0" i="0" u="none" strike="noStrike" cap="none">
                <a:solidFill>
                  <a:schemeClr val="dk1"/>
                </a:solidFill>
                <a:latin typeface="Arial"/>
                <a:ea typeface="Arial"/>
                <a:cs typeface="Arial"/>
                <a:sym typeface="Arial"/>
              </a:defRPr>
            </a:lvl2pPr>
            <a:lvl3pPr marL="1143000" marR="0" lvl="2" indent="-154305" algn="l" rtl="0">
              <a:spcBef>
                <a:spcPts val="360"/>
              </a:spcBef>
              <a:spcAft>
                <a:spcPts val="0"/>
              </a:spcAft>
              <a:buClr>
                <a:schemeClr val="lt2"/>
              </a:buClr>
              <a:buSzPct val="64999"/>
              <a:buFont typeface="Noto Sans Symbols"/>
              <a:buChar char="■"/>
              <a:defRPr sz="1800" b="0" i="0" u="none" strike="noStrike" cap="none">
                <a:solidFill>
                  <a:schemeClr val="dk1"/>
                </a:solidFill>
                <a:latin typeface="Arial"/>
                <a:ea typeface="Arial"/>
                <a:cs typeface="Arial"/>
                <a:sym typeface="Arial"/>
              </a:defRPr>
            </a:lvl3pPr>
            <a:lvl4pPr marL="1600200" marR="0" lvl="3" indent="-157480" algn="l" rtl="0">
              <a:spcBef>
                <a:spcPts val="320"/>
              </a:spcBef>
              <a:spcAft>
                <a:spcPts val="0"/>
              </a:spcAft>
              <a:buClr>
                <a:schemeClr val="accent2"/>
              </a:buClr>
              <a:buSzPct val="7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2"/>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lt2"/>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lt2"/>
              </a:buClr>
              <a:buSzPct val="75000"/>
              <a:buFont typeface="Noto Sans Symbols"/>
              <a:buChar char="■"/>
              <a:defRPr sz="2400" b="0" i="0" u="none" strike="noStrike" cap="none">
                <a:solidFill>
                  <a:schemeClr val="dk1"/>
                </a:solidFill>
                <a:latin typeface="Arial"/>
                <a:ea typeface="Arial"/>
                <a:cs typeface="Arial"/>
                <a:sym typeface="Arial"/>
              </a:defRPr>
            </a:lvl1pPr>
            <a:lvl2pPr marL="742950" marR="0" lvl="1" indent="-184150" algn="l" rtl="0">
              <a:spcBef>
                <a:spcPts val="400"/>
              </a:spcBef>
              <a:spcAft>
                <a:spcPts val="0"/>
              </a:spcAft>
              <a:buClr>
                <a:schemeClr val="accent2"/>
              </a:buClr>
              <a:buSzPct val="80000"/>
              <a:buFont typeface="Noto Sans Symbols"/>
              <a:buChar char="◻"/>
              <a:defRPr sz="2000" b="0" i="0" u="none" strike="noStrike" cap="none">
                <a:solidFill>
                  <a:schemeClr val="dk1"/>
                </a:solidFill>
                <a:latin typeface="Arial"/>
                <a:ea typeface="Arial"/>
                <a:cs typeface="Arial"/>
                <a:sym typeface="Arial"/>
              </a:defRPr>
            </a:lvl2pPr>
            <a:lvl3pPr marL="1143000" marR="0" lvl="2" indent="-154305" algn="l" rtl="0">
              <a:spcBef>
                <a:spcPts val="360"/>
              </a:spcBef>
              <a:spcAft>
                <a:spcPts val="0"/>
              </a:spcAft>
              <a:buClr>
                <a:schemeClr val="lt2"/>
              </a:buClr>
              <a:buSzPct val="64999"/>
              <a:buFont typeface="Noto Sans Symbols"/>
              <a:buChar char="■"/>
              <a:defRPr sz="1800" b="0" i="0" u="none" strike="noStrike" cap="none">
                <a:solidFill>
                  <a:schemeClr val="dk1"/>
                </a:solidFill>
                <a:latin typeface="Arial"/>
                <a:ea typeface="Arial"/>
                <a:cs typeface="Arial"/>
                <a:sym typeface="Arial"/>
              </a:defRPr>
            </a:lvl3pPr>
            <a:lvl4pPr marL="1600200" marR="0" lvl="3" indent="-157480" algn="l" rtl="0">
              <a:spcBef>
                <a:spcPts val="320"/>
              </a:spcBef>
              <a:spcAft>
                <a:spcPts val="0"/>
              </a:spcAft>
              <a:buClr>
                <a:schemeClr val="accent2"/>
              </a:buClr>
              <a:buSzPct val="7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60" name="Shape 60"/>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lt2"/>
              </a:buClr>
              <a:buFont typeface="Noto Sans Symbols"/>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lt2"/>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accent2"/>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lt2"/>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67" name="Shape 67"/>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73" name="Shape 73"/>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accent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lt2"/>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accent2"/>
              </a:buClr>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79" name="Shape 79"/>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952999" y="2133600"/>
            <a:ext cx="5410200" cy="2057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82" name="Shape 82"/>
          <p:cNvSpPr txBox="1">
            <a:spLocks noGrp="1"/>
          </p:cNvSpPr>
          <p:nvPr>
            <p:ph type="body" idx="1"/>
          </p:nvPr>
        </p:nvSpPr>
        <p:spPr>
          <a:xfrm rot="5400000">
            <a:off x="762000" y="152400"/>
            <a:ext cx="5410200" cy="6019799"/>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85" name="Shape 85"/>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88" name="Shape 88"/>
          <p:cNvSpPr txBox="1">
            <a:spLocks noGrp="1"/>
          </p:cNvSpPr>
          <p:nvPr>
            <p:ph type="body" idx="1"/>
          </p:nvPr>
        </p:nvSpPr>
        <p:spPr>
          <a:xfrm rot="5400000">
            <a:off x="2628899" y="-190500"/>
            <a:ext cx="3886200" cy="82296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91" name="Shape 91"/>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94" name="Shape 9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accent2"/>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lt2"/>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98" name="Shape 98"/>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9"/>
        <p:cNvGrpSpPr/>
        <p:nvPr/>
      </p:nvGrpSpPr>
      <p:grpSpPr>
        <a:xfrm>
          <a:off x="0" y="0"/>
          <a:ext cx="0" cy="0"/>
          <a:chOff x="0" y="0"/>
          <a:chExt cx="0" cy="0"/>
        </a:xfrm>
      </p:grpSpPr>
      <p:sp>
        <p:nvSpPr>
          <p:cNvPr id="100" name="Shape 10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02" name="Shape 102"/>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0" y="0"/>
            <a:ext cx="9143999" cy="6858000"/>
            <a:chOff x="0" y="0"/>
            <a:chExt cx="9143999" cy="6858000"/>
          </a:xfrm>
        </p:grpSpPr>
        <p:sp>
          <p:nvSpPr>
            <p:cNvPr id="11" name="Shape 11"/>
            <p:cNvSpPr txBox="1"/>
            <p:nvPr/>
          </p:nvSpPr>
          <p:spPr>
            <a:xfrm>
              <a:off x="0" y="0"/>
              <a:ext cx="3505200" cy="6858000"/>
            </a:xfrm>
            <a:prstGeom prst="rect">
              <a:avLst/>
            </a:prstGeom>
            <a:gradFill>
              <a:gsLst>
                <a:gs pos="0">
                  <a:schemeClr val="folHlink"/>
                </a:gs>
                <a:gs pos="100000">
                  <a:schemeClr val="lt1"/>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Shape 12"/>
            <p:cNvSpPr txBox="1"/>
            <p:nvPr/>
          </p:nvSpPr>
          <p:spPr>
            <a:xfrm>
              <a:off x="1716086" y="1690686"/>
              <a:ext cx="7427912" cy="2533650"/>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3" name="Shape 13"/>
            <p:cNvGrpSpPr/>
            <p:nvPr/>
          </p:nvGrpSpPr>
          <p:grpSpPr>
            <a:xfrm>
              <a:off x="0" y="1066800"/>
              <a:ext cx="2867023" cy="3157537"/>
              <a:chOff x="0" y="1066800"/>
              <a:chExt cx="2867023" cy="3157537"/>
            </a:xfrm>
          </p:grpSpPr>
          <p:sp>
            <p:nvSpPr>
              <p:cNvPr id="14" name="Shape 14"/>
              <p:cNvSpPr txBox="1"/>
              <p:nvPr/>
            </p:nvSpPr>
            <p:spPr>
              <a:xfrm>
                <a:off x="573087" y="3582987"/>
                <a:ext cx="576262" cy="641350"/>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Shape 15"/>
              <p:cNvSpPr txBox="1"/>
              <p:nvPr/>
            </p:nvSpPr>
            <p:spPr>
              <a:xfrm>
                <a:off x="1716086" y="1690686"/>
                <a:ext cx="574674" cy="642936"/>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Shape 16"/>
              <p:cNvSpPr txBox="1"/>
              <p:nvPr/>
            </p:nvSpPr>
            <p:spPr>
              <a:xfrm>
                <a:off x="2281236" y="1066800"/>
                <a:ext cx="585786" cy="635000"/>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Shape 17"/>
              <p:cNvSpPr txBox="1"/>
              <p:nvPr/>
            </p:nvSpPr>
            <p:spPr>
              <a:xfrm>
                <a:off x="1141412" y="3582987"/>
                <a:ext cx="584200" cy="641350"/>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Shape 18"/>
              <p:cNvSpPr txBox="1"/>
              <p:nvPr/>
            </p:nvSpPr>
            <p:spPr>
              <a:xfrm>
                <a:off x="2281236" y="1690686"/>
                <a:ext cx="585786" cy="642936"/>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Shape 19"/>
              <p:cNvSpPr txBox="1"/>
              <p:nvPr/>
            </p:nvSpPr>
            <p:spPr>
              <a:xfrm>
                <a:off x="1141412" y="2324100"/>
                <a:ext cx="584200" cy="6334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Shape 20"/>
              <p:cNvSpPr txBox="1"/>
              <p:nvPr/>
            </p:nvSpPr>
            <p:spPr>
              <a:xfrm>
                <a:off x="0" y="2324100"/>
                <a:ext cx="582612" cy="633412"/>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Shape 21"/>
              <p:cNvSpPr txBox="1"/>
              <p:nvPr/>
            </p:nvSpPr>
            <p:spPr>
              <a:xfrm>
                <a:off x="1716086" y="2324100"/>
                <a:ext cx="574674" cy="633412"/>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Shape 22"/>
              <p:cNvSpPr txBox="1"/>
              <p:nvPr/>
            </p:nvSpPr>
            <p:spPr>
              <a:xfrm>
                <a:off x="573087" y="2947986"/>
                <a:ext cx="576262" cy="644524"/>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Shape 23"/>
              <p:cNvSpPr txBox="1"/>
              <p:nvPr/>
            </p:nvSpPr>
            <p:spPr>
              <a:xfrm>
                <a:off x="1141412" y="2947986"/>
                <a:ext cx="584200" cy="644524"/>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sp>
        <p:nvSpPr>
          <p:cNvPr id="24" name="Shape 24"/>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dt" idx="10"/>
          </p:nvPr>
        </p:nvSpPr>
        <p:spPr>
          <a:xfrm>
            <a:off x="457200" y="6248400"/>
            <a:ext cx="21335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grpSp>
        <p:nvGrpSpPr>
          <p:cNvPr id="38" name="Shape 38"/>
          <p:cNvGrpSpPr/>
          <p:nvPr/>
        </p:nvGrpSpPr>
        <p:grpSpPr>
          <a:xfrm>
            <a:off x="0" y="0"/>
            <a:ext cx="9143999" cy="546099"/>
            <a:chOff x="0" y="0"/>
            <a:chExt cx="9143999" cy="546099"/>
          </a:xfrm>
        </p:grpSpPr>
        <p:sp>
          <p:nvSpPr>
            <p:cNvPr id="39" name="Shape 39"/>
            <p:cNvSpPr txBox="1"/>
            <p:nvPr/>
          </p:nvSpPr>
          <p:spPr>
            <a:xfrm>
              <a:off x="0" y="0"/>
              <a:ext cx="285750" cy="533399"/>
            </a:xfrm>
            <a:prstGeom prst="rect">
              <a:avLst/>
            </a:prstGeom>
            <a:gradFill>
              <a:gsLst>
                <a:gs pos="0">
                  <a:schemeClr val="folHlink"/>
                </a:gs>
                <a:gs pos="100000">
                  <a:schemeClr val="lt1"/>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Shape 40"/>
            <p:cNvSpPr txBox="1"/>
            <p:nvPr/>
          </p:nvSpPr>
          <p:spPr>
            <a:xfrm>
              <a:off x="412750" y="134936"/>
              <a:ext cx="8731249" cy="274636"/>
            </a:xfrm>
            <a:prstGeom prst="rect">
              <a:avLst/>
            </a:prstGeom>
            <a:gradFill>
              <a:gsLst>
                <a:gs pos="0">
                  <a:schemeClr val="lt2"/>
                </a:gs>
                <a:gs pos="100000">
                  <a:schemeClr val="lt1"/>
                </a:gs>
              </a:gsLst>
              <a:lin ang="0" scaled="0"/>
            </a:gra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Shape 41"/>
            <p:cNvSpPr txBox="1"/>
            <p:nvPr/>
          </p:nvSpPr>
          <p:spPr>
            <a:xfrm>
              <a:off x="409575" y="134936"/>
              <a:ext cx="138112" cy="141287"/>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Shape 42"/>
            <p:cNvSpPr txBox="1"/>
            <p:nvPr/>
          </p:nvSpPr>
          <p:spPr>
            <a:xfrm>
              <a:off x="547687" y="0"/>
              <a:ext cx="139699" cy="1381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Shape 43"/>
            <p:cNvSpPr txBox="1"/>
            <p:nvPr/>
          </p:nvSpPr>
          <p:spPr>
            <a:xfrm>
              <a:off x="547687" y="134936"/>
              <a:ext cx="139699" cy="141287"/>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Shape 44"/>
            <p:cNvSpPr txBox="1"/>
            <p:nvPr/>
          </p:nvSpPr>
          <p:spPr>
            <a:xfrm>
              <a:off x="274637" y="274637"/>
              <a:ext cx="136524" cy="1381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Shape 45"/>
            <p:cNvSpPr txBox="1"/>
            <p:nvPr/>
          </p:nvSpPr>
          <p:spPr>
            <a:xfrm>
              <a:off x="131761" y="136525"/>
              <a:ext cx="141287" cy="138112"/>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Shape 46"/>
            <p:cNvSpPr txBox="1"/>
            <p:nvPr/>
          </p:nvSpPr>
          <p:spPr>
            <a:xfrm>
              <a:off x="409575" y="271462"/>
              <a:ext cx="138112" cy="138112"/>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 name="Shape 47"/>
            <p:cNvSpPr txBox="1"/>
            <p:nvPr/>
          </p:nvSpPr>
          <p:spPr>
            <a:xfrm>
              <a:off x="274637" y="409575"/>
              <a:ext cx="136524" cy="136524"/>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8" name="Shape 48"/>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p:nvPr/>
        </p:nvSpPr>
        <p:spPr>
          <a:xfrm>
            <a:off x="381000" y="152400"/>
            <a:ext cx="5791200" cy="3047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www.icacds.org.uk/eng/ISAAR(CPF)2ed.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2.archivists.org/standards/DACS/part_II/chapter_1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2819400" y="1219200"/>
            <a:ext cx="6324600" cy="24383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2400" i="1">
                <a:solidFill>
                  <a:srgbClr val="FFFFFF"/>
                </a:solidFill>
              </a:rPr>
              <a:t>Describing Archives: A Content Standard </a:t>
            </a:r>
            <a:r>
              <a:rPr lang="en-US" sz="2400">
                <a:solidFill>
                  <a:srgbClr val="FFFFFF"/>
                </a:solidFill>
              </a:rPr>
              <a:t>Workshop Series Video 13</a:t>
            </a:r>
          </a:p>
          <a:p>
            <a:pPr marL="0" marR="0" lvl="0" indent="0" algn="ctr" rtl="0">
              <a:lnSpc>
                <a:spcPct val="100000"/>
              </a:lnSpc>
              <a:spcBef>
                <a:spcPts val="0"/>
              </a:spcBef>
              <a:spcAft>
                <a:spcPts val="0"/>
              </a:spcAft>
              <a:buClr>
                <a:srgbClr val="FFFFFF"/>
              </a:buClr>
              <a:buSzPct val="25000"/>
              <a:buFont typeface="Arial"/>
              <a:buNone/>
            </a:pPr>
            <a:endParaRPr sz="3200"/>
          </a:p>
          <a:p>
            <a:pPr marL="0" marR="0" lvl="0" indent="0" algn="ctr"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Relationships between </a:t>
            </a:r>
            <a:r>
              <a:rPr lang="en-US" sz="3200"/>
              <a:t>A</a:t>
            </a:r>
            <a:r>
              <a:rPr lang="en-US" sz="3200" b="0" i="0" u="none" strike="noStrike" cap="none">
                <a:solidFill>
                  <a:srgbClr val="FFFFFF"/>
                </a:solidFill>
                <a:latin typeface="Arial"/>
                <a:ea typeface="Arial"/>
                <a:cs typeface="Arial"/>
                <a:sym typeface="Arial"/>
              </a:rPr>
              <a:t>uthorities and </a:t>
            </a:r>
            <a:r>
              <a:rPr lang="en-US" sz="3200"/>
              <a:t>A</a:t>
            </a:r>
            <a:r>
              <a:rPr lang="en-US" sz="3200" b="0" i="0" u="none" strike="noStrike" cap="none">
                <a:solidFill>
                  <a:srgbClr val="FFFFFF"/>
                </a:solidFill>
                <a:latin typeface="Arial"/>
                <a:ea typeface="Arial"/>
                <a:cs typeface="Arial"/>
                <a:sym typeface="Arial"/>
              </a:rPr>
              <a:t>rchival </a:t>
            </a:r>
            <a:r>
              <a:rPr lang="en-US" sz="3200"/>
              <a:t>M</a:t>
            </a:r>
            <a:r>
              <a:rPr lang="en-US" sz="3200" b="0" i="0" u="none" strike="noStrike" cap="none">
                <a:solidFill>
                  <a:srgbClr val="FFFFFF"/>
                </a:solidFill>
                <a:latin typeface="Arial"/>
                <a:ea typeface="Arial"/>
                <a:cs typeface="Arial"/>
                <a:sym typeface="Arial"/>
              </a:rPr>
              <a:t>aterials</a:t>
            </a:r>
            <a:br>
              <a:rPr lang="en-US" sz="3200" b="0" i="0" u="none" strike="noStrike" cap="none">
                <a:solidFill>
                  <a:srgbClr val="FFFFFF"/>
                </a:solidFill>
                <a:latin typeface="Arial"/>
                <a:ea typeface="Arial"/>
                <a:cs typeface="Arial"/>
                <a:sym typeface="Arial"/>
              </a:rPr>
            </a:br>
            <a:r>
              <a:rPr lang="en-US" sz="3200" b="1" i="0" u="none" strike="noStrike" cap="none">
                <a:solidFill>
                  <a:srgbClr val="FFFFFF"/>
                </a:solidFill>
                <a:latin typeface="Arial"/>
                <a:ea typeface="Arial"/>
                <a:cs typeface="Arial"/>
                <a:sym typeface="Arial"/>
              </a:rPr>
              <a:t/>
            </a:r>
            <a:br>
              <a:rPr lang="en-US" sz="3200" b="1" i="0" u="none" strike="noStrike" cap="none">
                <a:solidFill>
                  <a:srgbClr val="FFFFFF"/>
                </a:solidFill>
                <a:latin typeface="Arial"/>
                <a:ea typeface="Arial"/>
                <a:cs typeface="Arial"/>
                <a:sym typeface="Arial"/>
              </a:rPr>
            </a:br>
            <a:endParaRPr lang="en-US" sz="3200" b="1" i="0" u="none" strike="noStrike" cap="none">
              <a:solidFill>
                <a:srgbClr val="FFFFFF"/>
              </a:solidFill>
              <a:latin typeface="Arial"/>
              <a:ea typeface="Arial"/>
              <a:cs typeface="Arial"/>
              <a:sym typeface="Arial"/>
            </a:endParaRPr>
          </a:p>
        </p:txBody>
      </p:sp>
      <p:sp>
        <p:nvSpPr>
          <p:cNvPr id="121" name="Shape 121"/>
          <p:cNvSpPr txBox="1">
            <a:spLocks noGrp="1"/>
          </p:cNvSpPr>
          <p:nvPr>
            <p:ph type="subTitle" idx="1"/>
          </p:nvPr>
        </p:nvSpPr>
        <p:spPr>
          <a:xfrm>
            <a:off x="228600" y="4349750"/>
            <a:ext cx="5486399" cy="229869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25000"/>
              <a:buFont typeface="Noto Sans Symbols"/>
              <a:buNone/>
            </a:pPr>
            <a:endParaRPr sz="2800" b="1" i="0" u="none" strike="noStrike" cap="none">
              <a:solidFill>
                <a:schemeClr val="dk1"/>
              </a:solidFill>
              <a:latin typeface="Arial"/>
              <a:ea typeface="Arial"/>
              <a:cs typeface="Arial"/>
              <a:sym typeface="Arial"/>
            </a:endParaRPr>
          </a:p>
          <a:p>
            <a:pPr marL="0" marR="0" lvl="0" indent="0" algn="l" rtl="0">
              <a:lnSpc>
                <a:spcPct val="80000"/>
              </a:lnSpc>
              <a:spcBef>
                <a:spcPts val="560"/>
              </a:spcBef>
              <a:spcAft>
                <a:spcPts val="0"/>
              </a:spcAft>
              <a:buClr>
                <a:schemeClr val="lt2"/>
              </a:buClr>
              <a:buSzPct val="25000"/>
              <a:buFont typeface="Noto Sans Symbols"/>
              <a:buNone/>
            </a:pPr>
            <a:r>
              <a:rPr lang="en-US" sz="2800" b="1" i="0" u="none" strike="noStrike" cap="none">
                <a:solidFill>
                  <a:schemeClr val="dk1"/>
                </a:solidFill>
                <a:latin typeface="Arial"/>
                <a:ea typeface="Arial"/>
                <a:cs typeface="Arial"/>
                <a:sym typeface="Arial"/>
              </a:rPr>
              <a:t>Presenter: Katrina Windon</a:t>
            </a:r>
          </a:p>
          <a:p>
            <a:pPr marL="0" marR="0" lvl="0" indent="0" algn="l" rtl="0">
              <a:lnSpc>
                <a:spcPct val="80000"/>
              </a:lnSpc>
              <a:spcBef>
                <a:spcPts val="400"/>
              </a:spcBef>
              <a:spcAft>
                <a:spcPts val="0"/>
              </a:spcAft>
              <a:buClr>
                <a:schemeClr val="lt2"/>
              </a:buClr>
              <a:buSzPct val="25000"/>
              <a:buFont typeface="Noto Sans Symbols"/>
              <a:buNone/>
            </a:pPr>
            <a:endParaRPr sz="2000"/>
          </a:p>
          <a:p>
            <a:pPr marL="0" marR="0" lvl="0" indent="0" algn="l" rtl="0">
              <a:lnSpc>
                <a:spcPct val="80000"/>
              </a:lnSpc>
              <a:spcBef>
                <a:spcPts val="400"/>
              </a:spcBef>
              <a:spcAft>
                <a:spcPts val="0"/>
              </a:spcAft>
              <a:buClr>
                <a:schemeClr val="lt2"/>
              </a:buClr>
              <a:buSzPct val="25000"/>
              <a:buFont typeface="Noto Sans Symbols"/>
              <a:buNone/>
            </a:pPr>
            <a:endParaRPr sz="2000"/>
          </a:p>
          <a:p>
            <a:pPr marL="0" marR="0" lvl="0" indent="0" algn="l" rtl="0">
              <a:lnSpc>
                <a:spcPct val="80000"/>
              </a:lnSpc>
              <a:spcBef>
                <a:spcPts val="320"/>
              </a:spcBef>
              <a:spcAft>
                <a:spcPts val="0"/>
              </a:spcAft>
              <a:buClr>
                <a:schemeClr val="lt2"/>
              </a:buClr>
              <a:buSzPct val="25000"/>
              <a:buFont typeface="Noto Sans Symbols"/>
              <a:buNone/>
            </a:pPr>
            <a:r>
              <a:rPr lang="en-US" sz="1600" b="0" i="0" u="none" strike="noStrike" cap="none">
                <a:solidFill>
                  <a:schemeClr val="dk1"/>
                </a:solidFill>
                <a:latin typeface="Arial"/>
                <a:ea typeface="Arial"/>
                <a:cs typeface="Arial"/>
                <a:sym typeface="Arial"/>
              </a:rPr>
              <a:t>©2016 Society of American Archivists</a:t>
            </a:r>
          </a:p>
        </p:txBody>
      </p:sp>
      <p:pic>
        <p:nvPicPr>
          <p:cNvPr id="122" name="Shape 122"/>
          <p:cNvPicPr preferRelativeResize="0"/>
          <p:nvPr/>
        </p:nvPicPr>
        <p:blipFill rotWithShape="1">
          <a:blip r:embed="rId3">
            <a:alphaModFix/>
          </a:blip>
          <a:srcRect/>
          <a:stretch/>
        </p:blipFill>
        <p:spPr>
          <a:xfrm>
            <a:off x="5684837" y="152400"/>
            <a:ext cx="2505075" cy="1447800"/>
          </a:xfrm>
          <a:prstGeom prst="rect">
            <a:avLst/>
          </a:prstGeom>
          <a:noFill/>
          <a:ln>
            <a:noFill/>
          </a:ln>
        </p:spPr>
      </p:pic>
      <p:pic>
        <p:nvPicPr>
          <p:cNvPr id="123" name="Shape 123"/>
          <p:cNvPicPr preferRelativeResize="0"/>
          <p:nvPr/>
        </p:nvPicPr>
        <p:blipFill rotWithShape="1">
          <a:blip r:embed="rId4">
            <a:alphaModFix/>
          </a:blip>
          <a:srcRect/>
          <a:stretch/>
        </p:blipFill>
        <p:spPr>
          <a:xfrm>
            <a:off x="5943600" y="339725"/>
            <a:ext cx="2495549" cy="1073150"/>
          </a:xfrm>
          <a:prstGeom prst="rect">
            <a:avLst/>
          </a:prstGeom>
          <a:noFill/>
          <a:ln>
            <a:noFill/>
          </a:ln>
        </p:spPr>
      </p:pic>
      <p:pic>
        <p:nvPicPr>
          <p:cNvPr id="124" name="Shape 124"/>
          <p:cNvPicPr preferRelativeResize="0"/>
          <p:nvPr/>
        </p:nvPicPr>
        <p:blipFill rotWithShape="1">
          <a:blip r:embed="rId5">
            <a:alphaModFix/>
          </a:blip>
          <a:srcRect/>
          <a:stretch/>
        </p:blipFill>
        <p:spPr>
          <a:xfrm>
            <a:off x="6202362" y="4660900"/>
            <a:ext cx="2236787" cy="1739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60375" y="762000"/>
            <a:ext cx="4040187" cy="63976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2400" b="1" i="0" u="none" strike="noStrike" cap="none">
                <a:solidFill>
                  <a:schemeClr val="dk1"/>
                </a:solidFill>
                <a:latin typeface="Arial"/>
                <a:ea typeface="Arial"/>
                <a:cs typeface="Arial"/>
                <a:sym typeface="Arial"/>
              </a:rPr>
              <a:t>ISAAR(CPF), Section 6 </a:t>
            </a:r>
          </a:p>
        </p:txBody>
      </p:sp>
      <p:sp>
        <p:nvSpPr>
          <p:cNvPr id="130" name="Shape 130"/>
          <p:cNvSpPr txBox="1">
            <a:spLocks noGrp="1"/>
          </p:cNvSpPr>
          <p:nvPr>
            <p:ph type="body" idx="1"/>
          </p:nvPr>
        </p:nvSpPr>
        <p:spPr>
          <a:xfrm>
            <a:off x="460375" y="1401762"/>
            <a:ext cx="4040187" cy="39512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2000" b="0" i="0" u="none" strike="noStrike" cap="none">
                <a:solidFill>
                  <a:schemeClr val="dk1"/>
                </a:solidFill>
                <a:latin typeface="Arial"/>
                <a:ea typeface="Arial"/>
                <a:cs typeface="Arial"/>
                <a:sym typeface="Arial"/>
              </a:rPr>
              <a:t>“Archival authority records are created primarily to document the context of records creation. To make this documentation useful it is necessary to link the authority records to descriptions of records. Archival authority records can also be linked to other relevant information resources.” </a:t>
            </a:r>
          </a:p>
          <a:p>
            <a:pPr marL="0" marR="0" lvl="0" indent="0" algn="l" rtl="0">
              <a:lnSpc>
                <a:spcPct val="100000"/>
              </a:lnSpc>
              <a:spcBef>
                <a:spcPts val="240"/>
              </a:spcBef>
              <a:spcAft>
                <a:spcPts val="0"/>
              </a:spcAft>
              <a:buClr>
                <a:schemeClr val="lt2"/>
              </a:buClr>
              <a:buSzPct val="25000"/>
              <a:buFont typeface="Noto Sans Symbols"/>
              <a:buNone/>
            </a:pPr>
            <a:r>
              <a:rPr lang="en-US" sz="1200" b="0" i="0" u="none" strike="noStrike" cap="none">
                <a:solidFill>
                  <a:schemeClr val="dk1"/>
                </a:solidFill>
                <a:latin typeface="Arial"/>
                <a:ea typeface="Arial"/>
                <a:cs typeface="Arial"/>
                <a:sym typeface="Arial"/>
              </a:rPr>
              <a:t>(ISAAR (CPF): International Standard Archival Authority Record for Corporate Bodies, Persons and Families, 2nd Edition. 2011. </a:t>
            </a:r>
          </a:p>
          <a:p>
            <a:pPr marL="0" marR="0" lvl="0" indent="0" algn="l" rtl="0">
              <a:lnSpc>
                <a:spcPct val="100000"/>
              </a:lnSpc>
              <a:spcBef>
                <a:spcPts val="240"/>
              </a:spcBef>
              <a:spcAft>
                <a:spcPts val="0"/>
              </a:spcAft>
              <a:buClr>
                <a:schemeClr val="lt2"/>
              </a:buClr>
              <a:buSzPct val="25000"/>
              <a:buFont typeface="Noto Sans Symbols"/>
              <a:buNone/>
            </a:pPr>
            <a:r>
              <a:rPr lang="en-US" sz="1200" b="0" i="0" u="sng" strike="noStrike" cap="none">
                <a:solidFill>
                  <a:schemeClr val="hlink"/>
                </a:solidFill>
                <a:latin typeface="Arial"/>
                <a:ea typeface="Arial"/>
                <a:cs typeface="Arial"/>
                <a:sym typeface="Arial"/>
                <a:hlinkClick r:id="rId3"/>
              </a:rPr>
              <a:t>http://www.icacds.org.uk/eng/ISAAR%28CPF%292ed.pdf</a:t>
            </a:r>
            <a:r>
              <a:rPr lang="en-US" sz="1200" b="0" i="0" u="none" strike="noStrike" cap="none">
                <a:solidFill>
                  <a:schemeClr val="dk1"/>
                </a:solidFill>
                <a:latin typeface="Arial"/>
                <a:ea typeface="Arial"/>
                <a:cs typeface="Arial"/>
                <a:sym typeface="Arial"/>
              </a:rPr>
              <a:t>) </a:t>
            </a:r>
          </a:p>
        </p:txBody>
      </p:sp>
      <p:sp>
        <p:nvSpPr>
          <p:cNvPr id="131" name="Shape 131"/>
          <p:cNvSpPr txBox="1">
            <a:spLocks noGrp="1"/>
          </p:cNvSpPr>
          <p:nvPr>
            <p:ph type="body" idx="1"/>
          </p:nvPr>
        </p:nvSpPr>
        <p:spPr>
          <a:xfrm>
            <a:off x="4495800" y="762000"/>
            <a:ext cx="4041774" cy="63976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2400" b="1" i="0" u="none" strike="noStrike" cap="none">
                <a:solidFill>
                  <a:schemeClr val="dk1"/>
                </a:solidFill>
                <a:latin typeface="Arial"/>
                <a:ea typeface="Arial"/>
                <a:cs typeface="Arial"/>
                <a:sym typeface="Arial"/>
              </a:rPr>
              <a:t>DACS Part II, Ch. 14 </a:t>
            </a:r>
          </a:p>
        </p:txBody>
      </p:sp>
      <p:sp>
        <p:nvSpPr>
          <p:cNvPr id="132" name="Shape 132"/>
          <p:cNvSpPr txBox="1">
            <a:spLocks noGrp="1"/>
          </p:cNvSpPr>
          <p:nvPr>
            <p:ph type="body" idx="2"/>
          </p:nvPr>
        </p:nvSpPr>
        <p:spPr>
          <a:xfrm>
            <a:off x="4495800" y="1401762"/>
            <a:ext cx="4041774" cy="39512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2000" b="0" i="0" u="none" strike="noStrike" cap="none">
                <a:solidFill>
                  <a:schemeClr val="dk1"/>
                </a:solidFill>
                <a:latin typeface="Arial"/>
                <a:ea typeface="Arial"/>
                <a:cs typeface="Arial"/>
                <a:sym typeface="Arial"/>
              </a:rPr>
              <a:t>“While authority records are created to document the context in which archival materials were created, it is also desirable to associate them with descriptions of the materials themselves and with other, external data that provides additional information about the entity described in the record. These connections may be electronic links within an archival information system between the authority record and associated descriptions or links to external files such as online biographical databases.” </a:t>
            </a:r>
            <a:r>
              <a:rPr lang="en-US" sz="1200" b="0" i="0" u="none" strike="noStrike" cap="none">
                <a:solidFill>
                  <a:schemeClr val="dk1"/>
                </a:solidFill>
                <a:latin typeface="Arial"/>
                <a:ea typeface="Arial"/>
                <a:cs typeface="Arial"/>
                <a:sym typeface="Arial"/>
              </a:rPr>
              <a:t>(Describing Archives: A Content Standard, 2nd Edition, 2013. </a:t>
            </a:r>
            <a:r>
              <a:rPr lang="en-US" sz="1200" b="0" i="0" u="sng" strike="noStrike" cap="none">
                <a:solidFill>
                  <a:schemeClr val="hlink"/>
                </a:solidFill>
                <a:latin typeface="Arial"/>
                <a:ea typeface="Arial"/>
                <a:cs typeface="Arial"/>
                <a:sym typeface="Arial"/>
                <a:hlinkClick r:id="rId4"/>
              </a:rPr>
              <a:t>http://www2.archivists.org/standards/DACS/part_II/chapter_14</a:t>
            </a:r>
            <a:r>
              <a:rPr lang="en-US" sz="1200" b="0" i="0" u="none" strike="noStrike" cap="none">
                <a:solidFill>
                  <a:schemeClr val="dk1"/>
                </a:solidFill>
                <a:latin typeface="Arial"/>
                <a:ea typeface="Arial"/>
                <a:cs typeface="Arial"/>
                <a:sym typeface="Arial"/>
              </a:rPr>
              <a:t>) </a:t>
            </a:r>
          </a:p>
        </p:txBody>
      </p:sp>
      <p:sp>
        <p:nvSpPr>
          <p:cNvPr id="133" name="Shape 133"/>
          <p:cNvSpPr txBox="1"/>
          <p:nvPr/>
        </p:nvSpPr>
        <p:spPr>
          <a:xfrm>
            <a:off x="1600200" y="381000"/>
            <a:ext cx="5867400" cy="46196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400" b="1" i="0" u="none">
                <a:solidFill>
                  <a:schemeClr val="dk1"/>
                </a:solidFill>
                <a:latin typeface="Arial"/>
                <a:ea typeface="Arial"/>
                <a:cs typeface="Arial"/>
                <a:sym typeface="Arial"/>
              </a:rPr>
              <a:t>Archival Content Standards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1752600" y="6172200"/>
            <a:ext cx="54863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1400" b="0" i="0" u="none" strike="noStrike" cap="none">
                <a:solidFill>
                  <a:schemeClr val="dk1"/>
                </a:solidFill>
                <a:latin typeface="Arial"/>
                <a:ea typeface="Arial"/>
                <a:cs typeface="Arial"/>
                <a:sym typeface="Arial"/>
              </a:rPr>
              <a:t>(http://socialarchive.iath.virginia.edu/ark:/99166/w62n5c7k)</a:t>
            </a:r>
          </a:p>
        </p:txBody>
      </p:sp>
      <p:pic>
        <p:nvPicPr>
          <p:cNvPr id="140" name="Shape 140" descr="snac record.tiff"/>
          <p:cNvPicPr preferRelativeResize="0"/>
          <p:nvPr/>
        </p:nvPicPr>
        <p:blipFill rotWithShape="1">
          <a:blip r:embed="rId3">
            <a:alphaModFix/>
          </a:blip>
          <a:srcRect/>
          <a:stretch/>
        </p:blipFill>
        <p:spPr>
          <a:xfrm>
            <a:off x="-33336" y="1143000"/>
            <a:ext cx="9144000" cy="5027611"/>
          </a:xfrm>
          <a:prstGeom prst="rect">
            <a:avLst/>
          </a:prstGeom>
          <a:noFill/>
          <a:ln>
            <a:noFill/>
          </a:ln>
        </p:spPr>
      </p:pic>
      <p:sp>
        <p:nvSpPr>
          <p:cNvPr id="141" name="Shape 141"/>
          <p:cNvSpPr txBox="1"/>
          <p:nvPr/>
        </p:nvSpPr>
        <p:spPr>
          <a:xfrm>
            <a:off x="990600" y="533400"/>
            <a:ext cx="7010400" cy="46196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400" b="1" i="0" u="none">
                <a:solidFill>
                  <a:schemeClr val="dk1"/>
                </a:solidFill>
                <a:latin typeface="Arial"/>
                <a:ea typeface="Arial"/>
                <a:cs typeface="Arial"/>
                <a:sym typeface="Arial"/>
              </a:rPr>
              <a:t>Creating connections between collections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Hierarchical</a:t>
            </a:r>
          </a:p>
          <a:p>
            <a:pPr marL="342900" marR="0" lvl="0" indent="-342900" algn="l" rtl="0">
              <a:lnSpc>
                <a:spcPct val="100000"/>
              </a:lnSpc>
              <a:spcBef>
                <a:spcPts val="64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Temporal</a:t>
            </a:r>
          </a:p>
          <a:p>
            <a:pPr marL="342900" marR="0" lvl="0" indent="-342900" algn="l" rtl="0">
              <a:lnSpc>
                <a:spcPct val="100000"/>
              </a:lnSpc>
              <a:spcBef>
                <a:spcPts val="64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Family</a:t>
            </a:r>
          </a:p>
          <a:p>
            <a:pPr marL="342900" marR="0" lvl="0" indent="-342900" algn="l" rtl="0">
              <a:lnSpc>
                <a:spcPct val="100000"/>
              </a:lnSpc>
              <a:spcBef>
                <a:spcPts val="64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Associative</a:t>
            </a:r>
          </a:p>
        </p:txBody>
      </p:sp>
      <p:sp>
        <p:nvSpPr>
          <p:cNvPr id="148" name="Shape 148"/>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Entity Relationship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457200" y="1752600"/>
            <a:ext cx="8229600" cy="2362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MARC Code List for Relators</a:t>
            </a:r>
          </a:p>
          <a:p>
            <a:pPr marL="342900" marR="0" lvl="0" indent="-342900" algn="l" rtl="0">
              <a:lnSpc>
                <a:spcPct val="100000"/>
              </a:lnSpc>
              <a:spcBef>
                <a:spcPts val="64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SCoRO</a:t>
            </a:r>
          </a:p>
          <a:p>
            <a:pPr marL="342900" marR="0" lvl="0" indent="-342900" algn="l" rtl="0">
              <a:lnSpc>
                <a:spcPct val="100000"/>
              </a:lnSpc>
              <a:spcBef>
                <a:spcPts val="640"/>
              </a:spcBef>
              <a:spcAft>
                <a:spcPts val="0"/>
              </a:spcAft>
              <a:buClr>
                <a:schemeClr val="lt2"/>
              </a:buClr>
              <a:buSzPct val="75000"/>
              <a:buFont typeface="Noto Sans Symbols"/>
              <a:buChar char="■"/>
            </a:pPr>
            <a:r>
              <a:rPr lang="en-US" sz="3200" b="0" i="0" u="none" strike="noStrike" cap="none">
                <a:solidFill>
                  <a:schemeClr val="dk1"/>
                </a:solidFill>
                <a:latin typeface="Arial"/>
                <a:ea typeface="Arial"/>
                <a:cs typeface="Arial"/>
                <a:sym typeface="Arial"/>
              </a:rPr>
              <a:t>Art and Architecture Thesaurus- Agents facet</a:t>
            </a:r>
          </a:p>
        </p:txBody>
      </p:sp>
      <p:sp>
        <p:nvSpPr>
          <p:cNvPr id="154" name="Shape 154"/>
          <p:cNvSpPr txBox="1">
            <a:spLocks noGrp="1"/>
          </p:cNvSpPr>
          <p:nvPr>
            <p:ph type="title"/>
          </p:nvPr>
        </p:nvSpPr>
        <p:spPr>
          <a:xfrm>
            <a:off x="0" y="457200"/>
            <a:ext cx="9144000" cy="1066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r>
              <a:rPr lang="en-US" sz="3600" b="1" i="0" u="none" strike="noStrike" cap="none">
                <a:solidFill>
                  <a:schemeClr val="dk1"/>
                </a:solidFill>
                <a:latin typeface="Arial"/>
                <a:ea typeface="Arial"/>
                <a:cs typeface="Arial"/>
                <a:sym typeface="Arial"/>
              </a:rPr>
              <a:t> Describing the Entity-Record Relationship</a:t>
            </a:r>
          </a:p>
        </p:txBody>
      </p:sp>
      <p:pic>
        <p:nvPicPr>
          <p:cNvPr id="155" name="Shape 155" descr="marc code list.tiff"/>
          <p:cNvPicPr preferRelativeResize="0"/>
          <p:nvPr/>
        </p:nvPicPr>
        <p:blipFill rotWithShape="1">
          <a:blip r:embed="rId3">
            <a:alphaModFix/>
          </a:blip>
          <a:srcRect/>
          <a:stretch/>
        </p:blipFill>
        <p:spPr>
          <a:xfrm>
            <a:off x="1905000" y="3657600"/>
            <a:ext cx="7086600" cy="3063874"/>
          </a:xfrm>
          <a:prstGeom prst="rect">
            <a:avLst/>
          </a:prstGeom>
          <a:noFill/>
          <a:ln>
            <a:noFill/>
          </a:ln>
        </p:spPr>
      </p:pic>
      <p:sp>
        <p:nvSpPr>
          <p:cNvPr id="156" name="Shape 156"/>
          <p:cNvSpPr txBox="1"/>
          <p:nvPr/>
        </p:nvSpPr>
        <p:spPr>
          <a:xfrm>
            <a:off x="0" y="5756275"/>
            <a:ext cx="1828800" cy="107632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600" b="0" i="0" u="none">
                <a:solidFill>
                  <a:schemeClr val="dk1"/>
                </a:solidFill>
                <a:latin typeface="Arial"/>
                <a:ea typeface="Arial"/>
                <a:cs typeface="Arial"/>
                <a:sym typeface="Arial"/>
              </a:rPr>
              <a:t>https://www.loc.gov/marc/relators/relaterm.html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3811" y="6477000"/>
            <a:ext cx="9144000" cy="2286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a:solidFill>
                  <a:schemeClr val="dk1"/>
                </a:solidFill>
                <a:latin typeface="Arial"/>
                <a:ea typeface="Arial"/>
                <a:cs typeface="Arial"/>
                <a:sym typeface="Arial"/>
              </a:rPr>
              <a:t>(https://github.com/SAA-SDT/eac-cpf-taglibrary/blob/master/tei/eng/elem-resourceRelation.xml)</a:t>
            </a:r>
          </a:p>
        </p:txBody>
      </p:sp>
      <p:pic>
        <p:nvPicPr>
          <p:cNvPr id="163" name="Shape 163" descr="resource relation.tiff"/>
          <p:cNvPicPr preferRelativeResize="0"/>
          <p:nvPr/>
        </p:nvPicPr>
        <p:blipFill rotWithShape="1">
          <a:blip r:embed="rId3">
            <a:alphaModFix/>
          </a:blip>
          <a:srcRect/>
          <a:stretch/>
        </p:blipFill>
        <p:spPr>
          <a:xfrm>
            <a:off x="482600" y="1219200"/>
            <a:ext cx="7823199" cy="5111750"/>
          </a:xfrm>
          <a:prstGeom prst="rect">
            <a:avLst/>
          </a:prstGeom>
          <a:noFill/>
          <a:ln>
            <a:noFill/>
          </a:ln>
        </p:spPr>
      </p:pic>
      <p:sp>
        <p:nvSpPr>
          <p:cNvPr id="164" name="Shape 164"/>
          <p:cNvSpPr txBox="1"/>
          <p:nvPr/>
        </p:nvSpPr>
        <p:spPr>
          <a:xfrm>
            <a:off x="381000" y="457200"/>
            <a:ext cx="8305799" cy="5238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b="1" i="0" u="none">
                <a:solidFill>
                  <a:schemeClr val="dk1"/>
                </a:solidFill>
                <a:latin typeface="Arial"/>
                <a:ea typeface="Arial"/>
                <a:cs typeface="Arial"/>
                <a:sym typeface="Arial"/>
              </a:rPr>
              <a:t>Encoding the Entity-Record Relationship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722312" y="4406900"/>
            <a:ext cx="7772400" cy="136207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4000" b="1" i="0" u="none" strike="noStrike" cap="none">
              <a:solidFill>
                <a:schemeClr val="lt1"/>
              </a:solidFill>
              <a:latin typeface="Arial"/>
              <a:ea typeface="Arial"/>
              <a:cs typeface="Arial"/>
              <a:sym typeface="Arial"/>
            </a:endParaRPr>
          </a:p>
        </p:txBody>
      </p:sp>
      <p:sp>
        <p:nvSpPr>
          <p:cNvPr id="171" name="Shape 171"/>
          <p:cNvSpPr txBox="1">
            <a:spLocks noGrp="1"/>
          </p:cNvSpPr>
          <p:nvPr>
            <p:ph type="body" idx="1"/>
          </p:nvPr>
        </p:nvSpPr>
        <p:spPr>
          <a:xfrm>
            <a:off x="722300" y="3026724"/>
            <a:ext cx="7772400" cy="61379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2"/>
              </a:buClr>
              <a:buSzPct val="25000"/>
              <a:buFont typeface="Noto Sans Symbols"/>
              <a:buNone/>
            </a:pPr>
            <a:r>
              <a:rPr lang="en-US" sz="3000" b="0" i="0" u="none" strike="noStrike" cap="none">
                <a:solidFill>
                  <a:schemeClr val="lt2"/>
                </a:solidFill>
                <a:latin typeface="Arial"/>
                <a:ea typeface="Arial"/>
                <a:cs typeface="Arial"/>
                <a:sym typeface="Arial"/>
              </a:rPr>
              <a:t>Thanks for listening!</a:t>
            </a:r>
          </a:p>
        </p:txBody>
      </p:sp>
      <p:pic>
        <p:nvPicPr>
          <p:cNvPr id="172" name="Shape 172"/>
          <p:cNvPicPr preferRelativeResize="0"/>
          <p:nvPr/>
        </p:nvPicPr>
        <p:blipFill rotWithShape="1">
          <a:blip r:embed="rId3">
            <a:alphaModFix/>
          </a:blip>
          <a:srcRect/>
          <a:stretch/>
        </p:blipFill>
        <p:spPr>
          <a:xfrm>
            <a:off x="6477000" y="5029200"/>
            <a:ext cx="2495549" cy="1073150"/>
          </a:xfrm>
          <a:prstGeom prst="rect">
            <a:avLst/>
          </a:prstGeom>
          <a:noFill/>
          <a:ln>
            <a:noFill/>
          </a:ln>
        </p:spPr>
      </p:pic>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(4:3)</PresentationFormat>
  <Paragraphs>61</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Noto Sans Symbols</vt:lpstr>
      <vt:lpstr>Arial Black</vt:lpstr>
      <vt:lpstr>Calibri</vt:lpstr>
      <vt:lpstr>1_Pixel</vt:lpstr>
      <vt:lpstr>Pixel</vt:lpstr>
      <vt:lpstr>         Describing Archives: A Content Standard Workshop Series Video 13  Relationships between Authorities and Archival Materials  </vt:lpstr>
      <vt:lpstr>PowerPoint Presentation</vt:lpstr>
      <vt:lpstr>PowerPoint Presentation</vt:lpstr>
      <vt:lpstr>Entity Relationship Types</vt:lpstr>
      <vt:lpstr>  Describing the Entity-Record Relationship</vt:lpstr>
      <vt:lpstr>(https://github.com/SAA-SDT/eac-cpf-taglibrary/blob/master/tei/eng/elem-resourceRelation.xml)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Describing Archives: A Content Standard Workshop Series Video 13  Relationships between Authorities and Archival Materials  </dc:title>
  <dc:creator>Adriane Hanson</dc:creator>
  <cp:lastModifiedBy>Adriane Hanson</cp:lastModifiedBy>
  <cp:revision>1</cp:revision>
  <dcterms:modified xsi:type="dcterms:W3CDTF">2016-09-15T13:07:21Z</dcterms:modified>
</cp:coreProperties>
</file>