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5" autoAdjust="0"/>
    <p:restoredTop sz="94660"/>
  </p:normalViewPr>
  <p:slideViewPr>
    <p:cSldViewPr>
      <p:cViewPr>
        <p:scale>
          <a:sx n="80" d="100"/>
          <a:sy n="80" d="100"/>
        </p:scale>
        <p:origin x="-2574" y="-79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8B87AA-B7C0-454A-B510-B6D52CD7E5E2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E89890-EB6D-4B4E-849A-058C4F9E5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54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3025A7-7DA9-44A7-AC1B-FFD507B52B27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35038" y="4387850"/>
            <a:ext cx="5140325" cy="3713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en-US" smtClean="0">
                <a:latin typeface="Times New Roman" panose="02020603050405020304" pitchFamily="18" charset="0"/>
              </a:rPr>
              <a:t>     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76623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5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hape 258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084" tIns="45542" rIns="91084" bIns="45542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en-US" smtClean="0"/>
          </a:p>
        </p:txBody>
      </p:sp>
      <p:sp>
        <p:nvSpPr>
          <p:cNvPr id="7172" name="Shape 259"/>
          <p:cNvSpPr>
            <a:spLocks noChangeArrowheads="1"/>
          </p:cNvSpPr>
          <p:nvPr/>
        </p:nvSpPr>
        <p:spPr bwMode="auto">
          <a:xfrm>
            <a:off x="3970338" y="9017000"/>
            <a:ext cx="3038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84" tIns="45542" rIns="91084" bIns="45542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SzPct val="25000"/>
            </a:pPr>
            <a:r>
              <a:rPr lang="en-US" altLang="en-US" sz="120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11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4AADE-3971-4788-AE3A-37F0A0150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6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0BF6E-34FC-49B3-AB69-DFEDBA2BB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A2BA-D134-4AE5-A8C2-62C71DB7E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1371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230188" indent="-230188" rtl="0">
              <a:spcBef>
                <a:spcPts val="200"/>
              </a:spcBef>
              <a:defRPr/>
            </a:lvl1pPr>
            <a:lvl2pPr marL="461963" indent="-233362" rtl="0">
              <a:spcBef>
                <a:spcPts val="200"/>
              </a:spcBef>
              <a:defRPr/>
            </a:lvl2pPr>
            <a:lvl3pPr marL="684213" indent="-227012" rtl="0">
              <a:spcBef>
                <a:spcPts val="200"/>
              </a:spcBef>
              <a:defRPr/>
            </a:lvl3pPr>
            <a:lvl4pPr marL="914400" indent="-241300" rtl="0">
              <a:spcBef>
                <a:spcPts val="200"/>
              </a:spcBef>
              <a:defRPr/>
            </a:lvl4pPr>
            <a:lvl5pPr marL="1144588" indent="-230187" rtl="0">
              <a:spcBef>
                <a:spcPts val="200"/>
              </a:spcBef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839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69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03673-D274-435F-B86A-FF8C0057E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E053-5D45-4185-AAD4-5B685F8FA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73404-D5BE-4717-8345-ED90B4187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C86F4-D0DB-4848-9768-2DA293A43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41415-8C51-43DB-A507-618B18194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98C16-AD53-4CB3-A06B-A0522B7A58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4A91F-E1E0-4B9E-B88C-8EDA9C3F0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0C3E7-68BD-4123-B8A2-A34079149B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0717AA3-B6AC-40CE-980C-40A108DF3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auto">
          <a:xfrm>
            <a:off x="381000" y="152400"/>
            <a:ext cx="579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ristella.Feustle@unt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219200"/>
            <a:ext cx="6705600" cy="2209800"/>
          </a:xfrm>
        </p:spPr>
        <p:txBody>
          <a:bodyPr/>
          <a:lstStyle/>
          <a:p>
            <a:pPr eaLnBrk="1" hangingPunct="1"/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1200" dirty="0" smtClean="0"/>
              <a:t/>
            </a:r>
            <a:br>
              <a:rPr lang="en-US" altLang="en-US" sz="1200" dirty="0" smtClean="0"/>
            </a:br>
            <a:r>
              <a:rPr lang="en-US" altLang="en-US" sz="3600" dirty="0" smtClean="0"/>
              <a:t>Relationships between authorities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349750"/>
            <a:ext cx="5486400" cy="22987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Presenter: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Maristella Feustle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Date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smtClean="0"/>
              <a:t>©2016 Society of American Archivists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152400"/>
            <a:ext cx="2505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9725"/>
            <a:ext cx="24955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4660900"/>
            <a:ext cx="22367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556500" cy="5943600"/>
          </a:xfrm>
        </p:spPr>
        <p:txBody>
          <a:bodyPr/>
          <a:lstStyle/>
          <a:p>
            <a:pPr>
              <a:defRPr/>
            </a:pPr>
            <a:endParaRPr lang="en-US" altLang="en-US" sz="1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4800" dirty="0" smtClean="0"/>
              <a:t>Your instructor:</a:t>
            </a:r>
          </a:p>
          <a:p>
            <a:pPr>
              <a:defRPr/>
            </a:pPr>
            <a:endParaRPr lang="en-US" altLang="en-US" sz="1200" dirty="0" smtClean="0"/>
          </a:p>
          <a:p>
            <a:pPr>
              <a:defRPr/>
            </a:pPr>
            <a:r>
              <a:rPr lang="en-US" altLang="en-US" b="1" dirty="0" smtClean="0"/>
              <a:t>Music Special Collections Librarian, University of North Texas Music Library</a:t>
            </a:r>
          </a:p>
          <a:p>
            <a:pPr>
              <a:defRPr/>
            </a:pPr>
            <a:endParaRPr lang="en-US" altLang="en-US" b="1" dirty="0" smtClean="0"/>
          </a:p>
          <a:p>
            <a:pPr>
              <a:defRPr/>
            </a:pPr>
            <a:r>
              <a:rPr lang="en-US" altLang="en-US" b="1" dirty="0" smtClean="0"/>
              <a:t>Master of Music, jazz guitar; Master of Library Science</a:t>
            </a:r>
          </a:p>
        </p:txBody>
      </p:sp>
    </p:spTree>
    <p:extLst>
      <p:ext uri="{BB962C8B-B14F-4D97-AF65-F5344CB8AC3E}">
        <p14:creationId xmlns:p14="http://schemas.microsoft.com/office/powerpoint/2010/main" val="12506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53"/>
          <p:cNvSpPr>
            <a:spLocks noGrp="1"/>
          </p:cNvSpPr>
          <p:nvPr>
            <p:ph idx="1"/>
          </p:nvPr>
        </p:nvSpPr>
        <p:spPr>
          <a:xfrm>
            <a:off x="533400" y="1981200"/>
            <a:ext cx="6996113" cy="4344739"/>
          </a:xfrm>
        </p:spPr>
        <p:txBody>
          <a:bodyPr tIns="45700" bIns="45700">
            <a:spAutoFit/>
          </a:bodyPr>
          <a:lstStyle/>
          <a:p>
            <a:pPr eaLnBrk="1" hangingPunct="1"/>
            <a:r>
              <a:rPr lang="en-US" altLang="en-US" sz="3600" b="1" dirty="0" smtClean="0"/>
              <a:t> Major authority standards</a:t>
            </a:r>
          </a:p>
          <a:p>
            <a:pPr marL="0" indent="0" eaLnBrk="1" hangingPunct="1">
              <a:buNone/>
            </a:pPr>
            <a:endParaRPr lang="en-US" altLang="en-US" sz="800" b="1" dirty="0" smtClean="0"/>
          </a:p>
          <a:p>
            <a:pPr eaLnBrk="1" hangingPunct="1"/>
            <a:r>
              <a:rPr lang="en-US" altLang="en-US" sz="3600" b="1" dirty="0" smtClean="0"/>
              <a:t> Why they are important</a:t>
            </a:r>
          </a:p>
          <a:p>
            <a:pPr eaLnBrk="1" hangingPunct="1"/>
            <a:endParaRPr lang="en-US" altLang="en-US" sz="800" b="1" dirty="0" smtClean="0"/>
          </a:p>
          <a:p>
            <a:pPr eaLnBrk="1" hangingPunct="1"/>
            <a:r>
              <a:rPr lang="en-US" altLang="en-US" sz="3600" b="1" dirty="0" smtClean="0"/>
              <a:t> How the unique needs of our profession inform archival authorities</a:t>
            </a:r>
          </a:p>
          <a:p>
            <a:pPr eaLnBrk="1" hangingPunct="1"/>
            <a:r>
              <a:rPr lang="en-US" altLang="en-US" sz="3600" b="1" dirty="0" smtClean="0"/>
              <a:t> Connections between authority standards</a:t>
            </a:r>
            <a:endParaRPr lang="en-US" altLang="en-US" sz="3600" b="1" dirty="0"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52400" y="498922"/>
            <a:ext cx="8839200" cy="830956"/>
          </a:xfrm>
        </p:spPr>
        <p:txBody>
          <a:bodyPr tIns="45700" bIns="45700" anchor="ctr">
            <a:spAutoFit/>
          </a:bodyPr>
          <a:lstStyle/>
          <a:p>
            <a:pPr>
              <a:buSzPct val="25000"/>
              <a:defRPr/>
            </a:pPr>
            <a:r>
              <a:rPr lang="en-US" sz="4800" dirty="0" smtClean="0">
                <a:solidFill>
                  <a:schemeClr val="tx2"/>
                </a:solidFill>
                <a:latin typeface="+mn-lt"/>
              </a:rPr>
              <a:t>Overview / objectives</a:t>
            </a:r>
            <a:endParaRPr lang="x-none" sz="4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58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DACS principles 1 and 8</a:t>
            </a:r>
          </a:p>
          <a:p>
            <a:pPr eaLnBrk="1" hangingPunct="1"/>
            <a:r>
              <a:rPr lang="en-US" altLang="en-US" b="1" dirty="0" smtClean="0"/>
              <a:t>ISAAR-CPF calls authority work an “essential activity” for three reasons:</a:t>
            </a:r>
          </a:p>
          <a:p>
            <a:pPr marL="0" indent="0" eaLnBrk="1" hangingPunct="1">
              <a:buNone/>
            </a:pPr>
            <a:endParaRPr lang="en-US" altLang="en-US" sz="1050" b="1" dirty="0" smtClean="0"/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altLang="en-US" b="1" dirty="0" smtClean="0"/>
              <a:t>Describe the creator(s)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altLang="en-US" b="1" dirty="0" smtClean="0"/>
              <a:t>Control creation / access points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altLang="en-US" b="1" dirty="0" smtClean="0"/>
              <a:t>Show relationships between creators</a:t>
            </a:r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“An Essential Activity”</a:t>
            </a:r>
          </a:p>
        </p:txBody>
      </p:sp>
    </p:spTree>
    <p:extLst>
      <p:ext uri="{BB962C8B-B14F-4D97-AF65-F5344CB8AC3E}">
        <p14:creationId xmlns:p14="http://schemas.microsoft.com/office/powerpoint/2010/main" val="32797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ISAD(G)</a:t>
            </a:r>
          </a:p>
          <a:p>
            <a:pPr eaLnBrk="1" hangingPunct="1"/>
            <a:r>
              <a:rPr lang="en-US" altLang="en-US" b="1" dirty="0" smtClean="0"/>
              <a:t>ISAAR-CPF</a:t>
            </a:r>
          </a:p>
          <a:p>
            <a:pPr eaLnBrk="1" hangingPunct="1"/>
            <a:r>
              <a:rPr lang="en-US" altLang="en-US" b="1" dirty="0" smtClean="0"/>
              <a:t>EAC-CPF</a:t>
            </a:r>
          </a:p>
          <a:p>
            <a:pPr eaLnBrk="1" hangingPunct="1"/>
            <a:r>
              <a:rPr lang="en-US" altLang="en-US" b="1" dirty="0" smtClean="0"/>
              <a:t>DACS Part II and EAC-CPF have a common ancestor in ISAAR-CPF.</a:t>
            </a:r>
          </a:p>
          <a:p>
            <a:pPr eaLnBrk="1" hangingPunct="1"/>
            <a:endParaRPr lang="en-US" altLang="en-US" sz="2000" b="1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DACS Part II in context</a:t>
            </a:r>
          </a:p>
        </p:txBody>
      </p:sp>
    </p:spTree>
    <p:extLst>
      <p:ext uri="{BB962C8B-B14F-4D97-AF65-F5344CB8AC3E}">
        <p14:creationId xmlns:p14="http://schemas.microsoft.com/office/powerpoint/2010/main" val="6369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potential of XML-based frameworks</a:t>
            </a:r>
          </a:p>
          <a:p>
            <a:pPr eaLnBrk="1" hangingPunct="1"/>
            <a:r>
              <a:rPr lang="en-US" altLang="en-US" b="1" dirty="0" smtClean="0"/>
              <a:t>The SNAC project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EAC-CPF: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1036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Library of Congress</a:t>
            </a:r>
          </a:p>
          <a:p>
            <a:pPr eaLnBrk="1" hangingPunct="1"/>
            <a:r>
              <a:rPr lang="en-US" altLang="en-US" b="1" dirty="0" smtClean="0"/>
              <a:t>MADS</a:t>
            </a:r>
          </a:p>
          <a:p>
            <a:pPr eaLnBrk="1" hangingPunct="1"/>
            <a:r>
              <a:rPr lang="en-US" altLang="en-US" b="1" dirty="0" smtClean="0"/>
              <a:t>VIAF</a:t>
            </a:r>
          </a:p>
          <a:p>
            <a:pPr eaLnBrk="1" hangingPunct="1"/>
            <a:r>
              <a:rPr lang="en-US" altLang="en-US" b="1" dirty="0" smtClean="0"/>
              <a:t>ISNI</a:t>
            </a:r>
          </a:p>
          <a:p>
            <a:pPr eaLnBrk="1" hangingPunct="1"/>
            <a:r>
              <a:rPr lang="en-US" altLang="en-US" b="1" dirty="0" smtClean="0"/>
              <a:t>ORCID, </a:t>
            </a:r>
            <a:r>
              <a:rPr lang="en-US" altLang="en-US" b="1" dirty="0" err="1" smtClean="0"/>
              <a:t>ResearcherID</a:t>
            </a:r>
            <a:r>
              <a:rPr lang="en-US" altLang="en-US" b="1" dirty="0" smtClean="0"/>
              <a:t>, Digital Author Identifier, Lattes Platform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More standards</a:t>
            </a:r>
          </a:p>
        </p:txBody>
      </p:sp>
    </p:spTree>
    <p:extLst>
      <p:ext uri="{BB962C8B-B14F-4D97-AF65-F5344CB8AC3E}">
        <p14:creationId xmlns:p14="http://schemas.microsoft.com/office/powerpoint/2010/main" val="12705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The human element of archival collections</a:t>
            </a:r>
          </a:p>
          <a:p>
            <a:pPr eaLnBrk="1" hangingPunct="1"/>
            <a:r>
              <a:rPr lang="en-US" altLang="en-US" b="1" dirty="0" smtClean="0"/>
              <a:t>Making connections across collections, institutions, and creators</a:t>
            </a:r>
          </a:p>
          <a:p>
            <a:pPr eaLnBrk="1" hangingPunct="1"/>
            <a:r>
              <a:rPr lang="en-US" altLang="en-US" b="1" dirty="0" smtClean="0"/>
              <a:t>Better service to our users</a:t>
            </a:r>
          </a:p>
          <a:p>
            <a:pPr eaLnBrk="1" hangingPunct="1"/>
            <a:r>
              <a:rPr lang="en-US" altLang="en-US" b="1" dirty="0" smtClean="0"/>
              <a:t>Broadening context, enabling discovery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028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Maristella.Feustle@unt.edu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MFeustle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Thank you!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199</Words>
  <Application>Microsoft Office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         Relationships between authorities </vt:lpstr>
      <vt:lpstr>PowerPoint Presentation</vt:lpstr>
      <vt:lpstr>Overview / objectives</vt:lpstr>
      <vt:lpstr>“An Essential Activity”</vt:lpstr>
      <vt:lpstr>DACS Part II in context</vt:lpstr>
      <vt:lpstr>EAC-CPF: Implementations</vt:lpstr>
      <vt:lpstr>More standards</vt:lpstr>
      <vt:lpstr>But why?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</dc:creator>
  <cp:lastModifiedBy>Adriane Hanson</cp:lastModifiedBy>
  <cp:revision>44</cp:revision>
  <cp:lastPrinted>2011-09-14T17:43:44Z</cp:lastPrinted>
  <dcterms:created xsi:type="dcterms:W3CDTF">2009-02-09T20:59:29Z</dcterms:created>
  <dcterms:modified xsi:type="dcterms:W3CDTF">2016-10-31T19:08:27Z</dcterms:modified>
</cp:coreProperties>
</file>