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57" r:id="rId6"/>
    <p:sldId id="259" r:id="rId7"/>
    <p:sldId id="260" r:id="rId8"/>
    <p:sldId id="265" r:id="rId9"/>
    <p:sldId id="267" r:id="rId1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5" autoAdjust="0"/>
    <p:restoredTop sz="94660"/>
  </p:normalViewPr>
  <p:slideViewPr>
    <p:cSldViewPr>
      <p:cViewPr>
        <p:scale>
          <a:sx n="118" d="100"/>
          <a:sy n="118" d="100"/>
        </p:scale>
        <p:origin x="-1494" y="-7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812F74-DC02-4DE9-9E1A-601B1B5FC7FE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B59118-6445-4B5B-B4D4-9AB026903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728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3025A7-7DA9-44A7-AC1B-FFD507B52B27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35038" y="4387850"/>
            <a:ext cx="5140325" cy="371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33264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5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hape 258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84" tIns="45542" rIns="91084" bIns="45542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mtClean="0"/>
          </a:p>
        </p:txBody>
      </p:sp>
      <p:sp>
        <p:nvSpPr>
          <p:cNvPr id="7172" name="Shape 259"/>
          <p:cNvSpPr>
            <a:spLocks noChangeArrowheads="1"/>
          </p:cNvSpPr>
          <p:nvPr/>
        </p:nvSpPr>
        <p:spPr bwMode="auto">
          <a:xfrm>
            <a:off x="3970338" y="9017000"/>
            <a:ext cx="3038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84" tIns="45542" rIns="91084" bIns="45542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SzPct val="25000"/>
            </a:pPr>
            <a:r>
              <a:rPr lang="en-US" altLang="en-US" sz="12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9074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1892-659E-4419-9D2B-C54954652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B55A-D6B3-4036-AE08-E612DB6EB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1D8E1-972C-42F2-8E03-4BA4587CC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230188" indent="-230188" rtl="0">
              <a:spcBef>
                <a:spcPts val="200"/>
              </a:spcBef>
              <a:defRPr/>
            </a:lvl1pPr>
            <a:lvl2pPr marL="461963" indent="-233362" rtl="0">
              <a:spcBef>
                <a:spcPts val="200"/>
              </a:spcBef>
              <a:defRPr/>
            </a:lvl2pPr>
            <a:lvl3pPr marL="684213" indent="-227012" rtl="0">
              <a:spcBef>
                <a:spcPts val="200"/>
              </a:spcBef>
              <a:defRPr/>
            </a:lvl3pPr>
            <a:lvl4pPr marL="914400" indent="-241300" rtl="0">
              <a:spcBef>
                <a:spcPts val="200"/>
              </a:spcBef>
              <a:defRPr/>
            </a:lvl4pPr>
            <a:lvl5pPr marL="1144588" indent="-230187" rtl="0">
              <a:spcBef>
                <a:spcPts val="200"/>
              </a:spcBef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3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C8C5E-1258-4FE4-AF11-C794C1578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FFC0-4A20-4C4D-B0C1-5FD4EC76F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F11CE-427F-4A80-88A2-23173A26F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95BC8-6031-410C-950C-AE57D84C3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301C7-8FC5-4ADF-AC15-5AD0BFE9B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E067-D41B-4B1A-B89C-63E6BC7AF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7848E-8834-440C-AA48-3BC387A9C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2BC3-6F9D-4236-A534-8A1393614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86795C7-0C75-4C4A-BF54-B446E27034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auto">
          <a:xfrm>
            <a:off x="381000" y="152400"/>
            <a:ext cx="579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ristella.Feustle@unt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219200"/>
            <a:ext cx="6705600" cy="2209800"/>
          </a:xfrm>
        </p:spPr>
        <p:txBody>
          <a:bodyPr/>
          <a:lstStyle/>
          <a:p>
            <a:pPr eaLnBrk="1" hangingPunct="1"/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3600" dirty="0" smtClean="0"/>
              <a:t>Archival authority is a new frontier for DACS – </a:t>
            </a:r>
            <a:br>
              <a:rPr lang="en-US" altLang="en-US" sz="3600" dirty="0" smtClean="0"/>
            </a:br>
            <a:r>
              <a:rPr lang="en-US" altLang="en-US" sz="3600" dirty="0" smtClean="0"/>
              <a:t>Get involved!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349750"/>
            <a:ext cx="5486400" cy="22987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Presenter: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Maristella Feustle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©2016 Society of American Archivists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152400"/>
            <a:ext cx="2505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9725"/>
            <a:ext cx="24955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4660900"/>
            <a:ext cx="22367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556500" cy="5943600"/>
          </a:xfrm>
        </p:spPr>
        <p:txBody>
          <a:bodyPr/>
          <a:lstStyle/>
          <a:p>
            <a:pPr>
              <a:defRPr/>
            </a:pPr>
            <a:endParaRPr lang="en-US" altLang="en-US" sz="1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4800" dirty="0" smtClean="0"/>
              <a:t>Your instructor:</a:t>
            </a:r>
          </a:p>
          <a:p>
            <a:pPr>
              <a:defRPr/>
            </a:pPr>
            <a:endParaRPr lang="en-US" altLang="en-US" sz="1200" dirty="0" smtClean="0"/>
          </a:p>
          <a:p>
            <a:pPr>
              <a:defRPr/>
            </a:pPr>
            <a:r>
              <a:rPr lang="en-US" altLang="en-US" b="1" dirty="0" smtClean="0"/>
              <a:t>Music Special Collections Librarian, University of North Texas Music Library</a:t>
            </a:r>
          </a:p>
          <a:p>
            <a:pPr>
              <a:defRPr/>
            </a:pPr>
            <a:endParaRPr lang="en-US" altLang="en-US" b="1" dirty="0" smtClean="0"/>
          </a:p>
          <a:p>
            <a:pPr>
              <a:defRPr/>
            </a:pPr>
            <a:r>
              <a:rPr lang="en-US" altLang="en-US" b="1" dirty="0" smtClean="0"/>
              <a:t>Master of Music, jazz guitar; Master of Library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53"/>
          <p:cNvSpPr>
            <a:spLocks noGrp="1"/>
          </p:cNvSpPr>
          <p:nvPr>
            <p:ph idx="1"/>
          </p:nvPr>
        </p:nvSpPr>
        <p:spPr>
          <a:xfrm>
            <a:off x="533400" y="1981200"/>
            <a:ext cx="6996113" cy="3211095"/>
          </a:xfrm>
        </p:spPr>
        <p:txBody>
          <a:bodyPr tIns="45700" bIns="45700">
            <a:spAutoFit/>
          </a:bodyPr>
          <a:lstStyle/>
          <a:p>
            <a:pPr eaLnBrk="1" hangingPunct="1"/>
            <a:r>
              <a:rPr lang="en-US" altLang="en-US" sz="3600" b="1" dirty="0" smtClean="0"/>
              <a:t> Why archival authority is important</a:t>
            </a:r>
          </a:p>
          <a:p>
            <a:pPr marL="0" indent="0" eaLnBrk="1" hangingPunct="1">
              <a:buNone/>
            </a:pPr>
            <a:endParaRPr lang="en-US" altLang="en-US" sz="800" b="1" dirty="0" smtClean="0"/>
          </a:p>
          <a:p>
            <a:pPr eaLnBrk="1" hangingPunct="1"/>
            <a:r>
              <a:rPr lang="en-US" altLang="en-US" sz="3600" b="1" dirty="0" smtClean="0"/>
              <a:t> Why your involvement is important</a:t>
            </a:r>
          </a:p>
          <a:p>
            <a:pPr eaLnBrk="1" hangingPunct="1"/>
            <a:endParaRPr lang="en-US" altLang="en-US" sz="800" b="1" dirty="0" smtClean="0"/>
          </a:p>
          <a:p>
            <a:pPr eaLnBrk="1" hangingPunct="1"/>
            <a:r>
              <a:rPr lang="en-US" altLang="en-US" sz="3600" b="1" dirty="0" smtClean="0"/>
              <a:t> How to get involved</a:t>
            </a:r>
            <a:endParaRPr lang="en-US" altLang="en-US" sz="3600" b="1" dirty="0"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52400" y="498922"/>
            <a:ext cx="8839200" cy="830956"/>
          </a:xfrm>
        </p:spPr>
        <p:txBody>
          <a:bodyPr tIns="45700" bIns="45700" anchor="ctr">
            <a:spAutoFit/>
          </a:bodyPr>
          <a:lstStyle/>
          <a:p>
            <a:pPr>
              <a:buSzPct val="25000"/>
              <a:defRPr/>
            </a:pPr>
            <a:r>
              <a:rPr lang="en-US" sz="4800" dirty="0" smtClean="0">
                <a:solidFill>
                  <a:schemeClr val="tx2"/>
                </a:solidFill>
                <a:latin typeface="+mn-lt"/>
              </a:rPr>
              <a:t>Overview / objectives</a:t>
            </a:r>
            <a:endParaRPr lang="x-none" sz="48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 smtClean="0"/>
              <a:t>DACS Principle 8: “The creators of archival materials, as well as the materials themselves, must be described”</a:t>
            </a:r>
          </a:p>
          <a:p>
            <a:pPr eaLnBrk="1" hangingPunct="1">
              <a:defRPr/>
            </a:pPr>
            <a:r>
              <a:rPr lang="en-US" altLang="en-US" b="1" dirty="0" smtClean="0"/>
              <a:t>Archival collections exist because someone assembled them. To know the collection, know the creator.</a:t>
            </a:r>
          </a:p>
          <a:p>
            <a:pPr>
              <a:buClr>
                <a:srgbClr val="8A8AB9"/>
              </a:buClr>
              <a:buSzPct val="49000"/>
              <a:defRPr/>
            </a:pPr>
            <a:endParaRPr lang="en-US" altLang="en-US" sz="2000" b="1" dirty="0">
              <a:solidFill>
                <a:srgbClr val="000000"/>
              </a:solidFill>
              <a:ea typeface="Trebuchet MS" panose="020B0603020202020204" pitchFamily="34" charset="0"/>
              <a:cs typeface="Trebuchet MS" panose="020B0603020202020204" pitchFamily="34" charset="0"/>
              <a:sym typeface="Trebuchet MS" panose="020B0603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chemeClr val="tx1"/>
                </a:solidFill>
                <a:latin typeface="+mn-lt"/>
              </a:rPr>
              <a:t>Context is key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ISAAR-CPF calls authority work an “essential activity” for three reasons:</a:t>
            </a:r>
          </a:p>
          <a:p>
            <a:pPr marL="0" indent="0" eaLnBrk="1" hangingPunct="1">
              <a:buNone/>
            </a:pPr>
            <a:endParaRPr lang="en-US" altLang="en-US" sz="1050" b="1" dirty="0" smtClean="0"/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Describe the creator(s)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Control creation / access points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Show relationships between creators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“An Essential Activity”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DACS – since 2004</a:t>
            </a:r>
          </a:p>
          <a:p>
            <a:pPr eaLnBrk="1" hangingPunct="1"/>
            <a:r>
              <a:rPr lang="en-US" altLang="en-US" b="1" dirty="0" smtClean="0"/>
              <a:t>Encoded Archival Context for Corporate bodies, Persons, and Families (EAC-CPF)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A brief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Useful standards come from real life, and real people working in the field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There is no secret handshake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Follow the committees</a:t>
            </a:r>
          </a:p>
          <a:p>
            <a:r>
              <a:rPr lang="en-US" altLang="en-US" b="1" dirty="0" smtClean="0"/>
              <a:t>Join the discussion</a:t>
            </a:r>
          </a:p>
          <a:p>
            <a:r>
              <a:rPr lang="en-US" altLang="en-US" b="1" dirty="0" smtClean="0"/>
              <a:t>Get acquainted with Part II of DACS</a:t>
            </a:r>
          </a:p>
          <a:p>
            <a:endParaRPr lang="en-US" altLang="en-US" dirty="0" smtClean="0"/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smtClean="0">
                <a:solidFill>
                  <a:schemeClr val="tx1"/>
                </a:solidFill>
              </a:rPr>
              <a:t>How to get involved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Maristella.Feustle@unt.edu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MFeustle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Thank you!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207</Words>
  <Application>Microsoft Office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         Archival authority is a new frontier for DACS –  Get involved!  </vt:lpstr>
      <vt:lpstr>PowerPoint Presentation</vt:lpstr>
      <vt:lpstr>Overview / objectives</vt:lpstr>
      <vt:lpstr>Context is key</vt:lpstr>
      <vt:lpstr>“An Essential Activity”</vt:lpstr>
      <vt:lpstr>A brief history</vt:lpstr>
      <vt:lpstr>There is no secret handshake</vt:lpstr>
      <vt:lpstr>How to get involved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</dc:creator>
  <cp:lastModifiedBy>Adriane Hanson</cp:lastModifiedBy>
  <cp:revision>48</cp:revision>
  <cp:lastPrinted>2011-09-14T17:43:44Z</cp:lastPrinted>
  <dcterms:created xsi:type="dcterms:W3CDTF">2009-02-09T20:59:29Z</dcterms:created>
  <dcterms:modified xsi:type="dcterms:W3CDTF">2016-10-31T19:09:26Z</dcterms:modified>
</cp:coreProperties>
</file>