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300" r:id="rId13"/>
    <p:sldId id="293" r:id="rId14"/>
    <p:sldId id="297" r:id="rId15"/>
    <p:sldId id="294" r:id="rId16"/>
    <p:sldId id="295" r:id="rId17"/>
    <p:sldId id="296" r:id="rId18"/>
    <p:sldId id="270" r:id="rId19"/>
    <p:sldId id="271" r:id="rId20"/>
    <p:sldId id="298" r:id="rId21"/>
    <p:sldId id="299" r:id="rId22"/>
    <p:sldId id="272" r:id="rId23"/>
    <p:sldId id="273" r:id="rId24"/>
    <p:sldId id="301" r:id="rId25"/>
    <p:sldId id="267" r:id="rId26"/>
    <p:sldId id="268" r:id="rId27"/>
    <p:sldId id="269" r:id="rId28"/>
    <p:sldId id="275" r:id="rId29"/>
    <p:sldId id="276" r:id="rId30"/>
    <p:sldId id="277" r:id="rId31"/>
    <p:sldId id="278" r:id="rId32"/>
    <p:sldId id="279" r:id="rId33"/>
    <p:sldId id="280" r:id="rId34"/>
    <p:sldId id="281" r:id="rId35"/>
    <p:sldId id="282" r:id="rId36"/>
    <p:sldId id="283" r:id="rId37"/>
    <p:sldId id="284" r:id="rId38"/>
    <p:sldId id="285" r:id="rId39"/>
    <p:sldId id="287" r:id="rId40"/>
    <p:sldId id="288" r:id="rId41"/>
    <p:sldId id="289" r:id="rId42"/>
    <p:sldId id="290" r:id="rId43"/>
    <p:sldId id="302"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2544218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190165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95521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164176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8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248741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1800411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331491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358958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127735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334815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18476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178436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2363582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3104646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278AEF-C5F7-4B66-AA02-1B9777B8FF83}"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4F99-15C9-424C-8C40-4FD4E37FE306}" type="slidenum">
              <a:rPr lang="en-US" smtClean="0"/>
              <a:pPr/>
              <a:t>‹#›</a:t>
            </a:fld>
            <a:endParaRPr lang="en-US"/>
          </a:p>
        </p:txBody>
      </p:sp>
    </p:spTree>
    <p:extLst>
      <p:ext uri="{BB962C8B-B14F-4D97-AF65-F5344CB8AC3E}">
        <p14:creationId xmlns:p14="http://schemas.microsoft.com/office/powerpoint/2010/main" val="2878436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cxnSp>
          <p:nvCxnSpPr>
            <p:cNvPr id="7" name="Straight Connector 6"/>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278AEF-C5F7-4B66-AA02-1B9777B8FF83}" type="datetimeFigureOut">
              <a:rPr lang="en-US" smtClean="0"/>
              <a:pPr/>
              <a:t>10/22/2020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FAF84F99-15C9-424C-8C40-4FD4E37FE306}" type="slidenum">
              <a:rPr lang="en-US" smtClean="0"/>
              <a:pPr/>
              <a:t>‹#›</a:t>
            </a:fld>
            <a:endParaRPr lang="en-US"/>
          </a:p>
        </p:txBody>
      </p:sp>
    </p:spTree>
    <p:extLst>
      <p:ext uri="{BB962C8B-B14F-4D97-AF65-F5344CB8AC3E}">
        <p14:creationId xmlns:p14="http://schemas.microsoft.com/office/powerpoint/2010/main" val="18764445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48699" y="3962400"/>
            <a:ext cx="5826719" cy="2045166"/>
          </a:xfrm>
        </p:spPr>
        <p:txBody>
          <a:bodyPr>
            <a:normAutofit/>
          </a:bodyPr>
          <a:lstStyle/>
          <a:p>
            <a:pPr algn="l"/>
            <a:r>
              <a:rPr lang="en-US" dirty="0" smtClean="0"/>
              <a:t>		Team Members :</a:t>
            </a:r>
          </a:p>
          <a:p>
            <a:pPr marL="342900" indent="-342900" algn="l">
              <a:buFont typeface="+mj-lt"/>
              <a:buAutoNum type="arabicPeriod"/>
            </a:pPr>
            <a:r>
              <a:rPr lang="en-US" dirty="0" err="1" smtClean="0"/>
              <a:t>Avani</a:t>
            </a:r>
            <a:r>
              <a:rPr lang="en-US" dirty="0" smtClean="0"/>
              <a:t> Sanghvi-170410107099</a:t>
            </a:r>
          </a:p>
          <a:p>
            <a:pPr marL="342900" indent="-342900" algn="l">
              <a:buFont typeface="+mj-lt"/>
              <a:buAutoNum type="arabicPeriod"/>
            </a:pPr>
            <a:r>
              <a:rPr lang="en-US" dirty="0" err="1" smtClean="0"/>
              <a:t>Sarvesh</a:t>
            </a:r>
            <a:r>
              <a:rPr lang="en-US" dirty="0" smtClean="0"/>
              <a:t> Purohit-170410107091</a:t>
            </a:r>
          </a:p>
          <a:p>
            <a:pPr marL="342900" indent="-342900" algn="l">
              <a:buFont typeface="+mj-lt"/>
              <a:buAutoNum type="arabicPeriod"/>
            </a:pPr>
            <a:r>
              <a:rPr lang="en-US" dirty="0" err="1" smtClean="0"/>
              <a:t>Dhruv</a:t>
            </a:r>
            <a:r>
              <a:rPr lang="en-US" dirty="0" smtClean="0"/>
              <a:t> Bhavsar-170410107006 </a:t>
            </a:r>
            <a:endParaRPr lang="en-US" dirty="0"/>
          </a:p>
        </p:txBody>
      </p:sp>
      <p:pic>
        <p:nvPicPr>
          <p:cNvPr id="3074" name="Picture 2" descr="Image result for sVIT LOGO">
            <a:extLst>
              <a:ext uri="{FF2B5EF4-FFF2-40B4-BE49-F238E27FC236}">
                <a16:creationId xmlns:a16="http://schemas.microsoft.com/office/drawing/2014/main" xmlns="" id="{0300D63E-15ED-4836-9BDD-251EFB29B3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6425"/>
            <a:ext cx="2962275"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657600" y="2130425"/>
            <a:ext cx="3983182" cy="769441"/>
          </a:xfrm>
          <a:prstGeom prst="rect">
            <a:avLst/>
          </a:prstGeom>
          <a:noFill/>
        </p:spPr>
        <p:txBody>
          <a:bodyPr wrap="square" rtlCol="0">
            <a:spAutoFit/>
          </a:bodyPr>
          <a:lstStyle/>
          <a:p>
            <a:r>
              <a:rPr lang="en-US" sz="4400" dirty="0" err="1" smtClean="0">
                <a:solidFill>
                  <a:schemeClr val="accent1">
                    <a:lumMod val="75000"/>
                  </a:schemeClr>
                </a:solidFill>
              </a:rPr>
              <a:t>Dine@myTime</a:t>
            </a:r>
            <a:endParaRPr lang="en-US" sz="4400" dirty="0">
              <a:solidFill>
                <a:schemeClr val="accent1">
                  <a:lumMod val="75000"/>
                </a:schemeClr>
              </a:solidFill>
            </a:endParaRPr>
          </a:p>
        </p:txBody>
      </p:sp>
      <p:sp>
        <p:nvSpPr>
          <p:cNvPr id="4" name="TextBox 3"/>
          <p:cNvSpPr txBox="1"/>
          <p:nvPr/>
        </p:nvSpPr>
        <p:spPr>
          <a:xfrm>
            <a:off x="3525982" y="5791200"/>
            <a:ext cx="4114800" cy="369332"/>
          </a:xfrm>
          <a:prstGeom prst="rect">
            <a:avLst/>
          </a:prstGeom>
          <a:noFill/>
        </p:spPr>
        <p:txBody>
          <a:bodyPr wrap="square" rtlCol="0">
            <a:spAutoFit/>
          </a:bodyPr>
          <a:lstStyle/>
          <a:p>
            <a:r>
              <a:rPr lang="en-US" dirty="0" smtClean="0">
                <a:solidFill>
                  <a:schemeClr val="accent1">
                    <a:lumMod val="75000"/>
                  </a:schemeClr>
                </a:solidFill>
              </a:rPr>
              <a:t>Internal Guide :</a:t>
            </a:r>
            <a:r>
              <a:rPr lang="en-US" dirty="0" smtClean="0"/>
              <a:t> Prof. Nitin R. Patel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2400" b="1" dirty="0" smtClean="0"/>
              <a:t>Supportability</a:t>
            </a:r>
            <a:endParaRPr lang="en-US" dirty="0" smtClean="0"/>
          </a:p>
          <a:p>
            <a:r>
              <a:rPr lang="en-US" sz="2000" dirty="0" smtClean="0"/>
              <a:t>Our </a:t>
            </a:r>
            <a:r>
              <a:rPr lang="en-US" sz="2000" dirty="0"/>
              <a:t>app will be supportable in every android mobiles</a:t>
            </a:r>
            <a:r>
              <a:rPr lang="en-US" sz="2000" dirty="0" smtClean="0"/>
              <a:t>.</a:t>
            </a:r>
          </a:p>
          <a:p>
            <a:pPr marL="0" indent="0">
              <a:buNone/>
            </a:pPr>
            <a:endParaRPr lang="en-US" b="1" dirty="0" smtClean="0"/>
          </a:p>
          <a:p>
            <a:r>
              <a:rPr lang="en-US" sz="2400" b="1" dirty="0" smtClean="0"/>
              <a:t>Safety Requirement</a:t>
            </a:r>
            <a:endParaRPr lang="en-US" sz="2400" dirty="0" smtClean="0"/>
          </a:p>
          <a:p>
            <a:r>
              <a:rPr lang="en-US" sz="2000" dirty="0" smtClean="0"/>
              <a:t>The </a:t>
            </a:r>
            <a:r>
              <a:rPr lang="en-US" sz="2000" dirty="0"/>
              <a:t>database may get crashed at any certain time due to viruses or operating system failures. Therefore, it is required to take the database backup</a:t>
            </a:r>
            <a:r>
              <a:rPr lang="en-US" sz="2000" dirty="0" smtClean="0"/>
              <a:t>.</a:t>
            </a:r>
          </a:p>
          <a:p>
            <a:pPr marL="0" indent="0">
              <a:buNone/>
            </a:pPr>
            <a:endParaRPr lang="en-US" dirty="0"/>
          </a:p>
          <a:p>
            <a:r>
              <a:rPr lang="en-US" sz="2400" b="1" dirty="0"/>
              <a:t>Interface</a:t>
            </a:r>
            <a:endParaRPr lang="en-US" dirty="0"/>
          </a:p>
          <a:p>
            <a:r>
              <a:rPr lang="en-US" sz="2000" dirty="0"/>
              <a:t>Our application will accessible through any android mobile.</a:t>
            </a:r>
          </a:p>
          <a:p>
            <a:pPr>
              <a:buNone/>
            </a:pP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buFont typeface="+mj-lt"/>
              <a:buAutoNum type="arabicParenR" startAt="3"/>
            </a:pPr>
            <a:r>
              <a:rPr lang="en-US" sz="2400" b="1" dirty="0" smtClean="0"/>
              <a:t>HARDWARE </a:t>
            </a:r>
            <a:r>
              <a:rPr lang="en-US" sz="2400" b="1" dirty="0"/>
              <a:t>REQUIREMENTS</a:t>
            </a:r>
            <a:r>
              <a:rPr lang="en-US" b="1" dirty="0"/>
              <a:t>:</a:t>
            </a:r>
          </a:p>
          <a:p>
            <a:r>
              <a:rPr lang="en-US" sz="2000" b="1" dirty="0"/>
              <a:t>Smart phone/tablet</a:t>
            </a:r>
            <a:endParaRPr lang="en-US" sz="2000" dirty="0"/>
          </a:p>
          <a:p>
            <a:pPr>
              <a:buNone/>
            </a:pPr>
            <a:r>
              <a:rPr lang="en-US" dirty="0"/>
              <a:t>	Secondary Storage: 4 GB (Minimum)</a:t>
            </a:r>
          </a:p>
          <a:p>
            <a:pPr>
              <a:buNone/>
            </a:pPr>
            <a:r>
              <a:rPr lang="en-US" dirty="0"/>
              <a:t>	RAM : 2 GB(Minimum)</a:t>
            </a:r>
          </a:p>
          <a:p>
            <a:r>
              <a:rPr lang="en-US" sz="2000" b="1" dirty="0"/>
              <a:t>Computer/laptop</a:t>
            </a:r>
          </a:p>
          <a:p>
            <a:pPr>
              <a:buNone/>
            </a:pPr>
            <a:r>
              <a:rPr lang="en-US" dirty="0"/>
              <a:t>	Secondary Storage: 100 GB</a:t>
            </a:r>
          </a:p>
          <a:p>
            <a:pPr>
              <a:buNone/>
            </a:pPr>
            <a:r>
              <a:rPr lang="en-US" dirty="0"/>
              <a:t>	RAM : 2 GB(Minimum)</a:t>
            </a:r>
          </a:p>
          <a:p>
            <a:pPr marL="514350" indent="-514350">
              <a:buFont typeface="+mj-lt"/>
              <a:buAutoNum type="arabicParenR" startAt="4"/>
            </a:pPr>
            <a:r>
              <a:rPr lang="en-US" sz="2400" b="1" dirty="0" smtClean="0"/>
              <a:t>SOFTWARE </a:t>
            </a:r>
            <a:r>
              <a:rPr lang="en-US" sz="2400" b="1" dirty="0"/>
              <a:t>REQUIREMENTS</a:t>
            </a:r>
            <a:r>
              <a:rPr lang="en-US" sz="3300" b="1" dirty="0"/>
              <a:t>:</a:t>
            </a:r>
            <a:endParaRPr lang="en-US" sz="3800" b="1" dirty="0"/>
          </a:p>
          <a:p>
            <a:r>
              <a:rPr lang="en-US" sz="2000" dirty="0"/>
              <a:t>Android Studio 3.0.1</a:t>
            </a:r>
          </a:p>
          <a:p>
            <a:r>
              <a:rPr lang="en-US" sz="2000" dirty="0" err="1"/>
              <a:t>MySQL</a:t>
            </a:r>
            <a:r>
              <a:rPr lang="en-US" sz="2000" dirty="0"/>
              <a:t> 5.6.12</a:t>
            </a:r>
          </a:p>
          <a:p>
            <a:r>
              <a:rPr lang="en-US" sz="2000" dirty="0"/>
              <a:t>PHP 5.4.16</a:t>
            </a:r>
          </a:p>
          <a:p>
            <a:r>
              <a:rPr lang="en-US" sz="2000" dirty="0"/>
              <a:t>Sublime Text</a:t>
            </a:r>
          </a:p>
          <a:p>
            <a:r>
              <a:rPr lang="en-US" sz="2000" dirty="0"/>
              <a:t>XAMPP Server</a:t>
            </a:r>
          </a:p>
          <a:p>
            <a:pPr>
              <a:buNone/>
            </a:pPr>
            <a:endParaRPr lang="en-US" dirty="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B51D2DF-360D-41BB-B1C4-EA3E985EC889}"/>
              </a:ext>
            </a:extLst>
          </p:cNvPr>
          <p:cNvSpPr txBox="1">
            <a:spLocks/>
          </p:cNvSpPr>
          <p:nvPr/>
        </p:nvSpPr>
        <p:spPr>
          <a:xfrm>
            <a:off x="457200" y="457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Feasibility Study</a:t>
            </a:r>
          </a:p>
        </p:txBody>
      </p:sp>
      <p:sp>
        <p:nvSpPr>
          <p:cNvPr id="5" name="Rectangle 4">
            <a:extLst>
              <a:ext uri="{FF2B5EF4-FFF2-40B4-BE49-F238E27FC236}">
                <a16:creationId xmlns:a16="http://schemas.microsoft.com/office/drawing/2014/main" xmlns="" id="{04A0972F-4A12-4D82-BCBF-3DBCA76A5C1E}"/>
              </a:ext>
            </a:extLst>
          </p:cNvPr>
          <p:cNvSpPr/>
          <p:nvPr/>
        </p:nvSpPr>
        <p:spPr>
          <a:xfrm>
            <a:off x="304800" y="2494508"/>
            <a:ext cx="7467600" cy="1323439"/>
          </a:xfrm>
          <a:prstGeom prst="rect">
            <a:avLst/>
          </a:prstGeom>
        </p:spPr>
        <p:txBody>
          <a:bodyPr wrap="square">
            <a:spAutoFit/>
          </a:bodyPr>
          <a:lstStyle/>
          <a:p>
            <a:pPr marL="742950" indent="-285750">
              <a:buFont typeface="Arial" panose="020B0604020202020204" pitchFamily="34" charset="0"/>
              <a:buChar char="•"/>
            </a:pPr>
            <a:r>
              <a:rPr lang="en-US" sz="2000" dirty="0">
                <a:solidFill>
                  <a:srgbClr val="222222"/>
                </a:solidFill>
                <a:latin typeface="Times New Roman" panose="02020603050405020304" pitchFamily="18" charset="0"/>
              </a:rPr>
              <a:t>A feasibility study is an analysis that takes all of the projects relevant factors into account including economic, technical, legal, scheduling considerations – to ascertain the likelihood of completing the project successfully.</a:t>
            </a:r>
          </a:p>
        </p:txBody>
      </p:sp>
    </p:spTree>
    <p:extLst>
      <p:ext uri="{BB962C8B-B14F-4D97-AF65-F5344CB8AC3E}">
        <p14:creationId xmlns:p14="http://schemas.microsoft.com/office/powerpoint/2010/main" val="1298764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0"/>
            <a:ext cx="6347714" cy="3880773"/>
          </a:xfrm>
        </p:spPr>
        <p:txBody>
          <a:bodyPr>
            <a:normAutofit/>
          </a:bodyPr>
          <a:lstStyle/>
          <a:p>
            <a:pPr marL="457200" marR="0" algn="l">
              <a:spcBef>
                <a:spcPts val="0"/>
              </a:spcBef>
              <a:spcAft>
                <a:spcPts val="0"/>
              </a:spcAft>
              <a:buFont typeface="+mj-lt"/>
              <a:buAutoNum type="arabicParenR"/>
            </a:pPr>
            <a:r>
              <a:rPr lang="en-US" sz="2400" b="1" i="0" dirty="0" smtClean="0">
                <a:solidFill>
                  <a:srgbClr val="222222"/>
                </a:solidFill>
                <a:effectLst/>
                <a:latin typeface="Calibri" panose="020F0502020204030204" pitchFamily="34" charset="0"/>
              </a:rPr>
              <a:t>Technical </a:t>
            </a:r>
            <a:r>
              <a:rPr lang="en-US" sz="2400" b="1" i="0" dirty="0">
                <a:solidFill>
                  <a:srgbClr val="222222"/>
                </a:solidFill>
                <a:effectLst/>
                <a:latin typeface="Calibri" panose="020F0502020204030204" pitchFamily="34" charset="0"/>
              </a:rPr>
              <a:t>Feasibility:</a:t>
            </a:r>
          </a:p>
          <a:p>
            <a:pPr marL="114300" marR="0" indent="0" algn="l">
              <a:spcBef>
                <a:spcPts val="0"/>
              </a:spcBef>
              <a:spcAft>
                <a:spcPts val="0"/>
              </a:spcAft>
              <a:buNone/>
            </a:pPr>
            <a:endParaRPr lang="en-US" b="0" i="0" dirty="0">
              <a:solidFill>
                <a:srgbClr val="222222"/>
              </a:solidFill>
              <a:effectLst/>
              <a:latin typeface="Calibri" panose="020F0502020204030204" pitchFamily="34" charset="0"/>
            </a:endParaRPr>
          </a:p>
          <a:p>
            <a:pPr marL="114300" marR="0" indent="0" algn="just">
              <a:spcBef>
                <a:spcPts val="0"/>
              </a:spcBef>
              <a:spcAft>
                <a:spcPts val="0"/>
              </a:spcAft>
              <a:buNone/>
            </a:pPr>
            <a:r>
              <a:rPr lang="en-US" sz="2000" b="0" i="0" dirty="0">
                <a:solidFill>
                  <a:srgbClr val="222222"/>
                </a:solidFill>
                <a:effectLst/>
                <a:latin typeface="Times New Roman" panose="02020603050405020304" pitchFamily="18" charset="0"/>
              </a:rPr>
              <a:t>The </a:t>
            </a:r>
            <a:r>
              <a:rPr lang="en-US" sz="2000" b="1" i="0" dirty="0">
                <a:solidFill>
                  <a:srgbClr val="222222"/>
                </a:solidFill>
                <a:effectLst/>
                <a:latin typeface="Times New Roman" panose="02020603050405020304" pitchFamily="18" charset="0"/>
              </a:rPr>
              <a:t>technical feasibility </a:t>
            </a:r>
            <a:r>
              <a:rPr lang="en-US" sz="2000" b="0" i="0" dirty="0">
                <a:solidFill>
                  <a:srgbClr val="222222"/>
                </a:solidFill>
                <a:effectLst/>
                <a:latin typeface="Times New Roman" panose="02020603050405020304" pitchFamily="18" charset="0"/>
              </a:rPr>
              <a:t>is worked for the project is done with the present equipment, manual procedures, existing   software technology and available technical hardware. This assessment focuses on the technical resources available to the organization. Technical feasibility also involves the evolution of the hardware, software, and other the technical requirements of the proposed system.</a:t>
            </a:r>
            <a:endParaRPr lang="en-US" sz="2000" b="0" i="0" dirty="0">
              <a:solidFill>
                <a:srgbClr val="222222"/>
              </a:solidFill>
              <a:effectLst/>
              <a:latin typeface="Calibri" panose="020F0502020204030204" pitchFamily="34" charset="0"/>
            </a:endParaRPr>
          </a:p>
        </p:txBody>
      </p:sp>
    </p:spTree>
    <p:extLst>
      <p:ext uri="{BB962C8B-B14F-4D97-AF65-F5344CB8AC3E}">
        <p14:creationId xmlns:p14="http://schemas.microsoft.com/office/powerpoint/2010/main" val="2317455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71600"/>
            <a:ext cx="4038600" cy="4754563"/>
          </a:xfrm>
        </p:spPr>
        <p:txBody>
          <a:bodyPr/>
          <a:lstStyle/>
          <a:p>
            <a:pPr marL="514350" indent="-514350">
              <a:buNone/>
            </a:pPr>
            <a:endParaRPr lang="en-US" sz="2400" b="1" u="sng" dirty="0"/>
          </a:p>
          <a:p>
            <a:pPr marL="514350" indent="-514350">
              <a:buAutoNum type="arabicParenR"/>
            </a:pPr>
            <a:endParaRPr lang="en-US" b="1" u="sng" dirty="0"/>
          </a:p>
          <a:p>
            <a:pPr>
              <a:buNone/>
            </a:pPr>
            <a:endParaRPr lang="en-US" dirty="0"/>
          </a:p>
          <a:p>
            <a:pPr lvl="1">
              <a:buNone/>
            </a:pPr>
            <a:endParaRPr lang="en-US" dirty="0"/>
          </a:p>
        </p:txBody>
      </p:sp>
      <p:pic>
        <p:nvPicPr>
          <p:cNvPr id="6" name="Picture 5" descr="Android1.jpeg"/>
          <p:cNvPicPr>
            <a:picLocks noChangeAspect="1"/>
          </p:cNvPicPr>
          <p:nvPr/>
        </p:nvPicPr>
        <p:blipFill>
          <a:blip r:embed="rId2"/>
          <a:srcRect t="17693" b="16797"/>
          <a:stretch>
            <a:fillRect/>
          </a:stretch>
        </p:blipFill>
        <p:spPr>
          <a:xfrm>
            <a:off x="228600" y="2286000"/>
            <a:ext cx="4114800" cy="3962400"/>
          </a:xfrm>
          <a:prstGeom prst="rect">
            <a:avLst/>
          </a:prstGeom>
        </p:spPr>
      </p:pic>
      <p:pic>
        <p:nvPicPr>
          <p:cNvPr id="7" name="Content Placeholder 3" descr="Android2.jpeg"/>
          <p:cNvPicPr>
            <a:picLocks noChangeAspect="1"/>
          </p:cNvPicPr>
          <p:nvPr/>
        </p:nvPicPr>
        <p:blipFill>
          <a:blip r:embed="rId3"/>
          <a:srcRect t="18333" b="16667"/>
          <a:stretch>
            <a:fillRect/>
          </a:stretch>
        </p:blipFill>
        <p:spPr>
          <a:xfrm>
            <a:off x="4495800" y="2362200"/>
            <a:ext cx="4343400" cy="3886200"/>
          </a:xfrm>
          <a:prstGeom prst="rect">
            <a:avLst/>
          </a:prstGeom>
        </p:spPr>
      </p:pic>
      <p:sp>
        <p:nvSpPr>
          <p:cNvPr id="8" name="TextBox 7"/>
          <p:cNvSpPr txBox="1"/>
          <p:nvPr/>
        </p:nvSpPr>
        <p:spPr>
          <a:xfrm>
            <a:off x="609600" y="1905000"/>
            <a:ext cx="3429000" cy="369332"/>
          </a:xfrm>
          <a:prstGeom prst="rect">
            <a:avLst/>
          </a:prstGeom>
          <a:noFill/>
        </p:spPr>
        <p:txBody>
          <a:bodyPr wrap="square" rtlCol="0">
            <a:spAutoFit/>
          </a:bodyPr>
          <a:lstStyle/>
          <a:p>
            <a:r>
              <a:rPr lang="en-US" dirty="0"/>
              <a:t>For  Loading and Caching Images</a:t>
            </a:r>
          </a:p>
        </p:txBody>
      </p:sp>
      <p:sp>
        <p:nvSpPr>
          <p:cNvPr id="9" name="TextBox 8"/>
          <p:cNvSpPr txBox="1"/>
          <p:nvPr/>
        </p:nvSpPr>
        <p:spPr>
          <a:xfrm>
            <a:off x="5334000" y="1905000"/>
            <a:ext cx="2362200" cy="369332"/>
          </a:xfrm>
          <a:prstGeom prst="rect">
            <a:avLst/>
          </a:prstGeom>
          <a:noFill/>
        </p:spPr>
        <p:txBody>
          <a:bodyPr wrap="square" rtlCol="0">
            <a:spAutoFit/>
          </a:bodyPr>
          <a:lstStyle/>
          <a:p>
            <a:r>
              <a:rPr lang="en-US" dirty="0"/>
              <a:t>For Heavy Animation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lstStyle/>
          <a:p>
            <a:r>
              <a:rPr lang="en-US" dirty="0"/>
              <a:t>Time Feasibility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990600"/>
            <a:ext cx="8534400" cy="5638800"/>
          </a:xfrm>
        </p:spPr>
      </p:pic>
    </p:spTree>
    <p:extLst>
      <p:ext uri="{BB962C8B-B14F-4D97-AF65-F5344CB8AC3E}">
        <p14:creationId xmlns:p14="http://schemas.microsoft.com/office/powerpoint/2010/main" val="2788546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304800"/>
            <a:ext cx="7848600" cy="5821363"/>
          </a:xfrm>
        </p:spPr>
      </p:pic>
    </p:spTree>
    <p:extLst>
      <p:ext uri="{BB962C8B-B14F-4D97-AF65-F5344CB8AC3E}">
        <p14:creationId xmlns:p14="http://schemas.microsoft.com/office/powerpoint/2010/main" val="3229023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82BE55A-1B7E-4D2F-9C9D-170D9427A31C}"/>
              </a:ext>
            </a:extLst>
          </p:cNvPr>
          <p:cNvSpPr>
            <a:spLocks noGrp="1"/>
          </p:cNvSpPr>
          <p:nvPr>
            <p:ph idx="1"/>
          </p:nvPr>
        </p:nvSpPr>
        <p:spPr>
          <a:xfrm>
            <a:off x="0" y="1219200"/>
            <a:ext cx="8047348" cy="3733800"/>
          </a:xfrm>
        </p:spPr>
        <p:txBody>
          <a:bodyPr>
            <a:normAutofit/>
          </a:bodyPr>
          <a:lstStyle/>
          <a:p>
            <a:pPr marL="628650" marR="0" indent="-514350" algn="l">
              <a:spcBef>
                <a:spcPts val="0"/>
              </a:spcBef>
              <a:spcAft>
                <a:spcPts val="0"/>
              </a:spcAft>
              <a:buFont typeface="+mj-lt"/>
              <a:buAutoNum type="arabicParenR" startAt="3"/>
            </a:pPr>
            <a:r>
              <a:rPr lang="en-US" sz="2400" b="1" i="0" dirty="0" smtClean="0">
                <a:solidFill>
                  <a:srgbClr val="222222"/>
                </a:solidFill>
                <a:effectLst/>
                <a:latin typeface="Times New Roman" panose="02020603050405020304" pitchFamily="18" charset="0"/>
              </a:rPr>
              <a:t>Economic </a:t>
            </a:r>
            <a:r>
              <a:rPr lang="en-US" sz="2400" b="1" i="0" dirty="0">
                <a:solidFill>
                  <a:srgbClr val="222222"/>
                </a:solidFill>
                <a:effectLst/>
                <a:latin typeface="Times New Roman" panose="02020603050405020304" pitchFamily="18" charset="0"/>
              </a:rPr>
              <a:t>feasibility</a:t>
            </a:r>
            <a:r>
              <a:rPr lang="en-US" sz="2400" b="0" i="0" dirty="0">
                <a:solidFill>
                  <a:srgbClr val="222222"/>
                </a:solidFill>
                <a:effectLst/>
                <a:latin typeface="Times New Roman" panose="02020603050405020304" pitchFamily="18" charset="0"/>
              </a:rPr>
              <a:t> </a:t>
            </a:r>
            <a:endParaRPr lang="en-US" sz="2400" b="0" i="0" dirty="0" smtClean="0">
              <a:solidFill>
                <a:srgbClr val="222222"/>
              </a:solidFill>
              <a:effectLst/>
              <a:latin typeface="Times New Roman" panose="02020603050405020304" pitchFamily="18" charset="0"/>
            </a:endParaRPr>
          </a:p>
          <a:p>
            <a:pPr marL="114300" marR="0" indent="0" algn="l">
              <a:spcBef>
                <a:spcPts val="0"/>
              </a:spcBef>
              <a:spcAft>
                <a:spcPts val="0"/>
              </a:spcAft>
              <a:buNone/>
            </a:pPr>
            <a:endParaRPr lang="en-US" sz="2000" b="0" i="0" dirty="0">
              <a:solidFill>
                <a:srgbClr val="222222"/>
              </a:solidFill>
              <a:effectLst/>
              <a:latin typeface="Calibri" panose="020F0502020204030204" pitchFamily="34" charset="0"/>
            </a:endParaRPr>
          </a:p>
          <a:p>
            <a:pPr marL="457200" marR="0" algn="just">
              <a:spcBef>
                <a:spcPts val="0"/>
              </a:spcBef>
              <a:spcAft>
                <a:spcPts val="1000"/>
              </a:spcAft>
            </a:pPr>
            <a:r>
              <a:rPr lang="en-US" sz="2000" b="0" i="0" dirty="0">
                <a:solidFill>
                  <a:srgbClr val="222222"/>
                </a:solidFill>
                <a:effectLst/>
                <a:latin typeface="Times New Roman" panose="02020603050405020304" pitchFamily="18" charset="0"/>
              </a:rPr>
              <a:t>This assessment typically involves a cost/benefits analysis of the project, helping the organization determine the viability, cost, and benefits associated with a project before financial resources are allocated. The proposed system economically feasible as it removes manual work, reduces the manual mistake, decreases the number of people working. Economic feasibility is the system where the users have economic to this system the agency has to provide the required software.</a:t>
            </a:r>
            <a:endParaRPr lang="en-US" sz="2000" b="0" i="0" dirty="0">
              <a:solidFill>
                <a:srgbClr val="222222"/>
              </a:solidFill>
              <a:effectLst/>
              <a:latin typeface="Calibri" panose="020F0502020204030204" pitchFamily="34" charset="0"/>
            </a:endParaRPr>
          </a:p>
          <a:p>
            <a:endParaRPr lang="en-IN" dirty="0"/>
          </a:p>
        </p:txBody>
      </p:sp>
    </p:spTree>
    <p:extLst>
      <p:ext uri="{BB962C8B-B14F-4D97-AF65-F5344CB8AC3E}">
        <p14:creationId xmlns:p14="http://schemas.microsoft.com/office/powerpoint/2010/main" val="249619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57500"/>
            <a:ext cx="8229600" cy="1143000"/>
          </a:xfrm>
        </p:spPr>
        <p:txBody>
          <a:bodyPr/>
          <a:lstStyle/>
          <a:p>
            <a:r>
              <a:rPr lang="en-US" dirty="0"/>
              <a:t>System Design</a:t>
            </a:r>
          </a:p>
        </p:txBody>
      </p:sp>
    </p:spTree>
    <p:extLst>
      <p:ext uri="{BB962C8B-B14F-4D97-AF65-F5344CB8AC3E}">
        <p14:creationId xmlns:p14="http://schemas.microsoft.com/office/powerpoint/2010/main" val="2096360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a:t>
            </a:r>
          </a:p>
        </p:txBody>
      </p:sp>
      <p:sp>
        <p:nvSpPr>
          <p:cNvPr id="3" name="Content Placeholder 2"/>
          <p:cNvSpPr>
            <a:spLocks noGrp="1"/>
          </p:cNvSpPr>
          <p:nvPr>
            <p:ph idx="1"/>
          </p:nvPr>
        </p:nvSpPr>
        <p:spPr>
          <a:xfrm>
            <a:off x="609599" y="1676400"/>
            <a:ext cx="6347714" cy="4364963"/>
          </a:xfrm>
        </p:spPr>
        <p:txBody>
          <a:bodyPr>
            <a:normAutofit fontScale="85000" lnSpcReduction="10000"/>
          </a:bodyPr>
          <a:lstStyle/>
          <a:p>
            <a:pPr marL="0" indent="0" algn="l">
              <a:buNone/>
            </a:pPr>
            <a:r>
              <a:rPr lang="en-US" sz="2400" b="0" i="0" dirty="0">
                <a:solidFill>
                  <a:srgbClr val="222222"/>
                </a:solidFill>
                <a:effectLst/>
                <a:latin typeface="Times New Roman" panose="02020603050405020304" pitchFamily="18" charset="0"/>
              </a:rPr>
              <a:t>Why we chose Spiral Model?</a:t>
            </a:r>
            <a:endParaRPr lang="en-US" sz="2400" b="0" i="0" dirty="0">
              <a:solidFill>
                <a:srgbClr val="222222"/>
              </a:solidFill>
              <a:effectLst/>
              <a:latin typeface="Courier New" panose="02070309020205020404" pitchFamily="49" charset="0"/>
            </a:endParaRPr>
          </a:p>
          <a:p>
            <a:pPr marL="114300" marR="0" indent="0" algn="l">
              <a:spcBef>
                <a:spcPts val="0"/>
              </a:spcBef>
              <a:spcAft>
                <a:spcPts val="0"/>
              </a:spcAft>
              <a:buNone/>
            </a:pPr>
            <a:r>
              <a:rPr lang="en-US" sz="2400" b="0" i="0" dirty="0">
                <a:solidFill>
                  <a:srgbClr val="222222"/>
                </a:solidFill>
                <a:effectLst/>
                <a:latin typeface="Wingdings" panose="05000000000000000000" pitchFamily="2" charset="2"/>
              </a:rPr>
              <a:t>Ø</a:t>
            </a:r>
            <a:r>
              <a:rPr lang="en-US" sz="2400" b="0" i="0" dirty="0">
                <a:solidFill>
                  <a:srgbClr val="222222"/>
                </a:solidFill>
                <a:effectLst/>
                <a:latin typeface="Times New Roman" panose="02020603050405020304" pitchFamily="18" charset="0"/>
              </a:rPr>
              <a:t>  This model strengthens risk management.</a:t>
            </a:r>
            <a:endParaRPr lang="en-US" sz="2400" b="0" i="0" dirty="0">
              <a:solidFill>
                <a:srgbClr val="222222"/>
              </a:solidFill>
              <a:effectLst/>
              <a:latin typeface="Calibri" panose="020F0502020204030204" pitchFamily="34" charset="0"/>
            </a:endParaRPr>
          </a:p>
          <a:p>
            <a:pPr marL="114300" marR="0" indent="0" algn="l">
              <a:spcBef>
                <a:spcPts val="0"/>
              </a:spcBef>
              <a:spcAft>
                <a:spcPts val="0"/>
              </a:spcAft>
              <a:buNone/>
            </a:pPr>
            <a:r>
              <a:rPr lang="en-US" sz="2400" b="0" i="0" dirty="0">
                <a:solidFill>
                  <a:srgbClr val="222222"/>
                </a:solidFill>
                <a:effectLst/>
                <a:latin typeface="Wingdings" panose="05000000000000000000" pitchFamily="2" charset="2"/>
              </a:rPr>
              <a:t>Ø</a:t>
            </a:r>
            <a:r>
              <a:rPr lang="en-US" sz="2400" b="0" i="0" dirty="0">
                <a:solidFill>
                  <a:srgbClr val="222222"/>
                </a:solidFill>
                <a:effectLst/>
                <a:latin typeface="Times New Roman" panose="02020603050405020304" pitchFamily="18" charset="0"/>
              </a:rPr>
              <a:t>  This model uses a software iteration an approach that is extremely useful in the software development stages.</a:t>
            </a:r>
            <a:endParaRPr lang="en-US" sz="2400" b="0" i="0" dirty="0">
              <a:solidFill>
                <a:srgbClr val="222222"/>
              </a:solidFill>
              <a:effectLst/>
              <a:latin typeface="Calibri" panose="020F0502020204030204" pitchFamily="34" charset="0"/>
            </a:endParaRPr>
          </a:p>
          <a:p>
            <a:pPr marL="114300" marR="0" indent="0" algn="l">
              <a:spcBef>
                <a:spcPts val="0"/>
              </a:spcBef>
              <a:spcAft>
                <a:spcPts val="0"/>
              </a:spcAft>
              <a:buNone/>
            </a:pPr>
            <a:r>
              <a:rPr lang="en-US" sz="2400" b="0" i="0" dirty="0">
                <a:solidFill>
                  <a:srgbClr val="222222"/>
                </a:solidFill>
                <a:effectLst/>
                <a:latin typeface="Wingdings" panose="05000000000000000000" pitchFamily="2" charset="2"/>
              </a:rPr>
              <a:t>Ø</a:t>
            </a:r>
            <a:r>
              <a:rPr lang="en-US" sz="2400" b="0" i="0" dirty="0">
                <a:solidFill>
                  <a:srgbClr val="222222"/>
                </a:solidFill>
                <a:effectLst/>
                <a:latin typeface="Times New Roman" panose="02020603050405020304" pitchFamily="18" charset="0"/>
              </a:rPr>
              <a:t>  This model can combine other methods such as waterfall and incremental methods.</a:t>
            </a:r>
            <a:endParaRPr lang="en-US" sz="2400" b="0" i="0" dirty="0">
              <a:solidFill>
                <a:srgbClr val="222222"/>
              </a:solidFill>
              <a:effectLst/>
              <a:latin typeface="Calibri" panose="020F0502020204030204" pitchFamily="34" charset="0"/>
            </a:endParaRPr>
          </a:p>
          <a:p>
            <a:pPr marL="114300" marR="0" indent="0" algn="l">
              <a:spcBef>
                <a:spcPts val="0"/>
              </a:spcBef>
              <a:spcAft>
                <a:spcPts val="0"/>
              </a:spcAft>
              <a:buNone/>
            </a:pPr>
            <a:r>
              <a:rPr lang="en-US" sz="2400" b="0" i="0" dirty="0">
                <a:solidFill>
                  <a:srgbClr val="222222"/>
                </a:solidFill>
                <a:effectLst/>
                <a:latin typeface="Wingdings" panose="05000000000000000000" pitchFamily="2" charset="2"/>
              </a:rPr>
              <a:t>Ø</a:t>
            </a:r>
            <a:r>
              <a:rPr lang="en-US" sz="2400" b="0" i="0" dirty="0">
                <a:solidFill>
                  <a:srgbClr val="222222"/>
                </a:solidFill>
                <a:effectLst/>
                <a:latin typeface="Times New Roman" panose="02020603050405020304" pitchFamily="18" charset="0"/>
              </a:rPr>
              <a:t>  Assume that a project with little risk does not fulfill the user needs and on the other hand, that there is a high the risk that the waterfall approach will be adopted so that this model will avoid risk, get a solution quickly, and associations like the whole model to correct the a mistake in the previous stage, if any.</a:t>
            </a:r>
            <a:endParaRPr lang="en-US" sz="2400" b="0" i="0" dirty="0">
              <a:solidFill>
                <a:srgbClr val="222222"/>
              </a:solidFill>
              <a:effectLst/>
              <a:latin typeface="Calibri" panose="020F0502020204030204" pitchFamily="34" charset="0"/>
            </a:endParaRPr>
          </a:p>
          <a:p>
            <a:pPr marL="0" indent="0" algn="l">
              <a:buNone/>
            </a:pPr>
            <a:r>
              <a:rPr lang="en-US" sz="2400" b="0" i="0" dirty="0">
                <a:solidFill>
                  <a:srgbClr val="222222"/>
                </a:solidFill>
                <a:effectLst/>
                <a:latin typeface="Wingdings" panose="05000000000000000000" pitchFamily="2" charset="2"/>
              </a:rPr>
              <a:t>Ø</a:t>
            </a:r>
            <a:r>
              <a:rPr lang="en-US" sz="2400" b="0" i="0" dirty="0">
                <a:solidFill>
                  <a:srgbClr val="222222"/>
                </a:solidFill>
                <a:effectLst/>
                <a:latin typeface="Times New Roman" panose="02020603050405020304" pitchFamily="18" charset="0"/>
              </a:rPr>
              <a:t>  Reviewing the previous phase can correct the errors and take care of the new requirement.</a:t>
            </a:r>
            <a:endParaRPr lang="en-US" sz="2400" b="0" i="0" dirty="0">
              <a:solidFill>
                <a:srgbClr val="222222"/>
              </a:solidFill>
              <a:effectLst/>
              <a:latin typeface="Courier New" panose="02070309020205020404" pitchFamily="49" charset="0"/>
            </a:endParaRPr>
          </a:p>
          <a:p>
            <a:endParaRPr lang="en-US" sz="4000" dirty="0"/>
          </a:p>
        </p:txBody>
      </p:sp>
    </p:spTree>
    <p:extLst>
      <p:ext uri="{BB962C8B-B14F-4D97-AF65-F5344CB8AC3E}">
        <p14:creationId xmlns:p14="http://schemas.microsoft.com/office/powerpoint/2010/main" val="402763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SODH YATRA</a:t>
            </a:r>
          </a:p>
        </p:txBody>
      </p:sp>
      <p:sp>
        <p:nvSpPr>
          <p:cNvPr id="3" name="Content Placeholder 2"/>
          <p:cNvSpPr>
            <a:spLocks noGrp="1"/>
          </p:cNvSpPr>
          <p:nvPr>
            <p:ph idx="1"/>
          </p:nvPr>
        </p:nvSpPr>
        <p:spPr/>
        <p:txBody>
          <a:bodyPr/>
          <a:lstStyle/>
          <a:p>
            <a:pPr>
              <a:buNone/>
            </a:pPr>
            <a:r>
              <a:rPr lang="en-US" sz="2400" dirty="0"/>
              <a:t>1) How do we find our definition on project?</a:t>
            </a:r>
          </a:p>
          <a:p>
            <a:pPr lvl="1"/>
            <a:r>
              <a:rPr lang="en-US" sz="2000" dirty="0"/>
              <a:t>By discussing amongst ourselves and with friends and relatives , we get to know the real time problem faced by people regarding the restaurant long waiting especially on occasions and functions. </a:t>
            </a:r>
          </a:p>
          <a:p>
            <a:pPr lvl="1"/>
            <a:r>
              <a:rPr lang="en-US" sz="2000" dirty="0">
                <a:solidFill>
                  <a:srgbClr val="FF0000"/>
                </a:solidFill>
              </a:rPr>
              <a:t>Thus we selected this definition.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a:t>System Model</a:t>
            </a:r>
          </a:p>
        </p:txBody>
      </p:sp>
      <p:sp>
        <p:nvSpPr>
          <p:cNvPr id="5" name="Content Placeholder 2"/>
          <p:cNvSpPr>
            <a:spLocks noGrp="1"/>
          </p:cNvSpPr>
          <p:nvPr>
            <p:ph idx="1"/>
          </p:nvPr>
        </p:nvSpPr>
        <p:spPr>
          <a:xfrm>
            <a:off x="457200" y="1371600"/>
            <a:ext cx="8229600" cy="5181600"/>
          </a:xfrm>
        </p:spPr>
        <p:txBody>
          <a:bodyPr>
            <a:normAutofit/>
          </a:bodyPr>
          <a:lstStyle/>
          <a:p>
            <a:r>
              <a:rPr lang="en-US" sz="2000" dirty="0"/>
              <a:t>We are going to use “SPIRAL MODEL”.</a:t>
            </a:r>
          </a:p>
          <a:p>
            <a:r>
              <a:rPr lang="en-US" sz="2000" b="1" dirty="0"/>
              <a:t>Spiral model</a:t>
            </a:r>
            <a:r>
              <a:rPr lang="en-US" sz="2000" dirty="0"/>
              <a:t> is one of the most important Software Development Life Cycle models, which provides support for </a:t>
            </a:r>
            <a:r>
              <a:rPr lang="en-US" sz="2000" b="1" dirty="0"/>
              <a:t>Risk Handling</a:t>
            </a:r>
            <a:r>
              <a:rPr lang="en-US" sz="2000" dirty="0"/>
              <a:t>.</a:t>
            </a:r>
          </a:p>
          <a:p>
            <a:r>
              <a:rPr lang="en-US" sz="2000" b="1" dirty="0"/>
              <a:t>Advantages of the Spiral Model </a:t>
            </a:r>
          </a:p>
          <a:p>
            <a:pPr>
              <a:buNone/>
            </a:pPr>
            <a:r>
              <a:rPr lang="en-US" sz="2000" b="1" dirty="0"/>
              <a:t>	</a:t>
            </a:r>
            <a:r>
              <a:rPr lang="en-US" sz="2000" dirty="0"/>
              <a:t>Best for a high-risk project </a:t>
            </a:r>
          </a:p>
          <a:p>
            <a:pPr>
              <a:buNone/>
            </a:pPr>
            <a:r>
              <a:rPr lang="en-US" sz="2000" dirty="0"/>
              <a:t>	Good for large and mission-critical projects </a:t>
            </a:r>
          </a:p>
          <a:p>
            <a:pPr>
              <a:buNone/>
            </a:pPr>
            <a:r>
              <a:rPr lang="en-US" sz="2000" dirty="0"/>
              <a:t>	Strong approval and documentation control </a:t>
            </a:r>
          </a:p>
          <a:p>
            <a:pPr>
              <a:buNone/>
            </a:pPr>
            <a:r>
              <a:rPr lang="en-US" sz="2000" dirty="0"/>
              <a:t>	Continuous or repeated development helps in risk management Development is fast and features are added in a systematic approach</a:t>
            </a:r>
          </a:p>
          <a:p>
            <a:pPr>
              <a:buNone/>
            </a:pPr>
            <a:r>
              <a:rPr lang="en-US" sz="2000" dirty="0"/>
              <a:t>	Additional functionality or change can be done at a later stage. </a:t>
            </a:r>
          </a:p>
          <a:p>
            <a:pPr>
              <a:buNone/>
            </a:pPr>
            <a:r>
              <a:rPr lang="en-US" sz="2000" dirty="0"/>
              <a:t>	Cost estimation becomes easy as the prototype building happens in small fragments. There is always space for Customer feedback.</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ystemModel.jpg"/>
          <p:cNvPicPr>
            <a:picLocks noGrp="1" noChangeAspect="1"/>
          </p:cNvPicPr>
          <p:nvPr>
            <p:ph idx="1"/>
          </p:nvPr>
        </p:nvPicPr>
        <p:blipFill>
          <a:blip r:embed="rId2"/>
          <a:stretch>
            <a:fillRect/>
          </a:stretch>
        </p:blipFill>
        <p:spPr>
          <a:xfrm>
            <a:off x="0" y="381000"/>
            <a:ext cx="9132561" cy="6332061"/>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42"/>
            <a:ext cx="8229600" cy="1143000"/>
          </a:xfrm>
        </p:spPr>
        <p:txBody>
          <a:bodyPr/>
          <a:lstStyle/>
          <a:p>
            <a:r>
              <a:rPr lang="en-US" dirty="0"/>
              <a:t>System Architecture</a:t>
            </a:r>
          </a:p>
        </p:txBody>
      </p:sp>
      <p:pic>
        <p:nvPicPr>
          <p:cNvPr id="5" name="Content Placeholder 4">
            <a:extLst>
              <a:ext uri="{FF2B5EF4-FFF2-40B4-BE49-F238E27FC236}">
                <a16:creationId xmlns:a16="http://schemas.microsoft.com/office/drawing/2014/main" xmlns="" id="{56ADB524-2A14-449A-94E5-C4D2FCFBE6E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3000" y="635941"/>
            <a:ext cx="6324600" cy="5841059"/>
          </a:xfrm>
        </p:spPr>
      </p:pic>
    </p:spTree>
    <p:extLst>
      <p:ext uri="{BB962C8B-B14F-4D97-AF65-F5344CB8AC3E}">
        <p14:creationId xmlns:p14="http://schemas.microsoft.com/office/powerpoint/2010/main" val="250142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Diagrams</a:t>
            </a:r>
          </a:p>
        </p:txBody>
      </p:sp>
      <p:sp>
        <p:nvSpPr>
          <p:cNvPr id="3" name="Content Placeholder 2"/>
          <p:cNvSpPr>
            <a:spLocks noGrp="1"/>
          </p:cNvSpPr>
          <p:nvPr>
            <p:ph idx="1"/>
          </p:nvPr>
        </p:nvSpPr>
        <p:spPr/>
        <p:txBody>
          <a:bodyPr>
            <a:normAutofit/>
          </a:bodyPr>
          <a:lstStyle/>
          <a:p>
            <a:r>
              <a:rPr lang="en-US" sz="2400" dirty="0"/>
              <a:t>We have made variety of diagrams based on our project and they are :</a:t>
            </a:r>
          </a:p>
          <a:p>
            <a:pPr marL="514350" indent="-514350">
              <a:buFont typeface="+mj-lt"/>
              <a:buAutoNum type="arabicPeriod"/>
            </a:pPr>
            <a:r>
              <a:rPr lang="en-US" sz="2000" dirty="0"/>
              <a:t>Use Case diagrams</a:t>
            </a:r>
          </a:p>
          <a:p>
            <a:pPr marL="514350" indent="-514350">
              <a:buFont typeface="+mj-lt"/>
              <a:buAutoNum type="arabicPeriod"/>
            </a:pPr>
            <a:r>
              <a:rPr lang="en-US" sz="2000" dirty="0"/>
              <a:t>Activity Diagrams</a:t>
            </a:r>
          </a:p>
          <a:p>
            <a:pPr marL="514350" indent="-514350">
              <a:buFont typeface="+mj-lt"/>
              <a:buAutoNum type="arabicPeriod"/>
            </a:pPr>
            <a:r>
              <a:rPr lang="en-US" sz="2000" dirty="0"/>
              <a:t>E-R Diagram </a:t>
            </a:r>
          </a:p>
          <a:p>
            <a:pPr marL="514350" indent="-514350">
              <a:buFont typeface="+mj-lt"/>
              <a:buAutoNum type="arabicPeriod"/>
            </a:pPr>
            <a:r>
              <a:rPr lang="en-US" sz="2000" dirty="0"/>
              <a:t>Sequence Diagrams</a:t>
            </a:r>
          </a:p>
          <a:p>
            <a:pPr marL="514350" indent="-514350">
              <a:buFont typeface="+mj-lt"/>
              <a:buAutoNum type="arabicPeriod"/>
            </a:pPr>
            <a:r>
              <a:rPr lang="en-US" sz="2000" dirty="0"/>
              <a:t>Class Diagram</a:t>
            </a:r>
          </a:p>
          <a:p>
            <a:pPr marL="0" indent="0">
              <a:buNone/>
            </a:pPr>
            <a:endParaRPr lang="en-US" dirty="0"/>
          </a:p>
        </p:txBody>
      </p:sp>
    </p:spTree>
    <p:extLst>
      <p:ext uri="{BB962C8B-B14F-4D97-AF65-F5344CB8AC3E}">
        <p14:creationId xmlns:p14="http://schemas.microsoft.com/office/powerpoint/2010/main" val="379717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65469C-7555-4F99-B773-AF83797C1A7E}"/>
              </a:ext>
            </a:extLst>
          </p:cNvPr>
          <p:cNvSpPr>
            <a:spLocks noGrp="1"/>
          </p:cNvSpPr>
          <p:nvPr>
            <p:ph type="title"/>
          </p:nvPr>
        </p:nvSpPr>
        <p:spPr>
          <a:xfrm>
            <a:off x="381000" y="2667000"/>
            <a:ext cx="8229600" cy="1143000"/>
          </a:xfrm>
        </p:spPr>
        <p:txBody>
          <a:bodyPr/>
          <a:lstStyle/>
          <a:p>
            <a:r>
              <a:rPr lang="en-IN" dirty="0"/>
              <a:t>USE CASES</a:t>
            </a:r>
          </a:p>
        </p:txBody>
      </p:sp>
    </p:spTree>
    <p:extLst>
      <p:ext uri="{BB962C8B-B14F-4D97-AF65-F5344CB8AC3E}">
        <p14:creationId xmlns:p14="http://schemas.microsoft.com/office/powerpoint/2010/main" val="2636907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0" y="76200"/>
            <a:ext cx="9144000" cy="68580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extLst>
              <p:ext uri="{D42A27DB-BD31-4B8C-83A1-F6EECF244321}">
                <p14:modId xmlns:p14="http://schemas.microsoft.com/office/powerpoint/2010/main" val="1796255159"/>
              </p:ext>
            </p:extLst>
          </p:nvPr>
        </p:nvGraphicFramePr>
        <p:xfrm>
          <a:off x="20782" y="228600"/>
          <a:ext cx="8752194" cy="6476999"/>
        </p:xfrm>
        <a:graphic>
          <a:graphicData uri="http://schemas.openxmlformats.org/presentationml/2006/ole">
            <mc:AlternateContent xmlns:mc="http://schemas.openxmlformats.org/markup-compatibility/2006">
              <mc:Choice xmlns:v="urn:schemas-microsoft-com:vml" Requires="v">
                <p:oleObj spid="_x0000_s2101" name="Visio" r:id="rId3" imgW="6486663" imgH="7257885" progId="Visio.Drawing.15">
                  <p:embed/>
                </p:oleObj>
              </mc:Choice>
              <mc:Fallback>
                <p:oleObj name="Visio" r:id="rId3" imgW="6486663" imgH="7257885" progId="Visio.Drawing.15">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2" y="228600"/>
                        <a:ext cx="8752194" cy="64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152400"/>
            <a:ext cx="9143999" cy="67056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001000" cy="960438"/>
          </a:xfrm>
        </p:spPr>
        <p:txBody>
          <a:bodyPr/>
          <a:lstStyle/>
          <a:p>
            <a:r>
              <a:rPr lang="en-US" dirty="0"/>
              <a:t>Activity Diagrams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62583" y="2160588"/>
            <a:ext cx="2642447" cy="3881437"/>
          </a:xfrm>
        </p:spPr>
      </p:pic>
    </p:spTree>
    <p:extLst>
      <p:ext uri="{BB962C8B-B14F-4D97-AF65-F5344CB8AC3E}">
        <p14:creationId xmlns:p14="http://schemas.microsoft.com/office/powerpoint/2010/main" val="2167648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0"/>
            <a:ext cx="6324600" cy="6858000"/>
          </a:xfrm>
        </p:spPr>
      </p:pic>
    </p:spTree>
    <p:extLst>
      <p:ext uri="{BB962C8B-B14F-4D97-AF65-F5344CB8AC3E}">
        <p14:creationId xmlns:p14="http://schemas.microsoft.com/office/powerpoint/2010/main" val="114876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6172200"/>
          </a:xfrm>
        </p:spPr>
        <p:txBody>
          <a:bodyPr>
            <a:normAutofit/>
          </a:bodyPr>
          <a:lstStyle/>
          <a:p>
            <a:pPr>
              <a:buNone/>
            </a:pPr>
            <a:r>
              <a:rPr lang="en-US" sz="2400" dirty="0"/>
              <a:t>2) To whom we contacted for project definition?</a:t>
            </a:r>
          </a:p>
          <a:p>
            <a:pPr lvl="1">
              <a:buNone/>
            </a:pPr>
            <a:r>
              <a:rPr lang="en-US" sz="2000" dirty="0"/>
              <a:t>-&gt;We talked with few Restaurant Managers of different restaurants and we opted the project by knowing the problems faced by their customers and their staff as well and we will try to resolve them all</a:t>
            </a:r>
            <a:r>
              <a:rPr lang="en-US" sz="2000" dirty="0" smtClean="0"/>
              <a:t>.</a:t>
            </a:r>
          </a:p>
          <a:p>
            <a:pPr lvl="1">
              <a:buNone/>
            </a:pPr>
            <a:endParaRPr lang="en-US" sz="2400" dirty="0"/>
          </a:p>
          <a:p>
            <a:pPr>
              <a:buNone/>
            </a:pPr>
            <a:r>
              <a:rPr lang="en-US" sz="2400" dirty="0"/>
              <a:t>3) What are the data or information we collected ?</a:t>
            </a:r>
          </a:p>
          <a:p>
            <a:pPr>
              <a:buNone/>
            </a:pPr>
            <a:r>
              <a:rPr lang="en-US" dirty="0"/>
              <a:t>	</a:t>
            </a:r>
            <a:r>
              <a:rPr lang="en-US" sz="2000" dirty="0"/>
              <a:t>-&gt; Both the customers and restaurants told us about the issues of waiting queue for table reservation and managing the queue respectively. </a:t>
            </a:r>
          </a:p>
          <a:p>
            <a:pPr>
              <a:buNone/>
            </a:pPr>
            <a:r>
              <a:rPr lang="en-US" sz="2000" dirty="0"/>
              <a:t>	-&gt; Due  to long waiting, social distancing is not being followed so customers avoid going much in restaurants and so the restaurants are also at loss.</a:t>
            </a:r>
          </a:p>
          <a:p>
            <a:pPr>
              <a:buNone/>
            </a:pPr>
            <a:r>
              <a:rPr lang="en-US" dirty="0"/>
              <a:t>		</a:t>
            </a:r>
          </a:p>
          <a:p>
            <a:pPr>
              <a:buNone/>
            </a:pPr>
            <a:r>
              <a:rPr lang="en-US" dirty="0"/>
              <a:t>		</a:t>
            </a:r>
          </a:p>
          <a:p>
            <a:pPr lvl="1">
              <a:buNone/>
            </a:pPr>
            <a:r>
              <a:rPr 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0"/>
            <a:ext cx="6781799" cy="6781800"/>
          </a:xfrm>
        </p:spPr>
      </p:pic>
    </p:spTree>
    <p:extLst>
      <p:ext uri="{BB962C8B-B14F-4D97-AF65-F5344CB8AC3E}">
        <p14:creationId xmlns:p14="http://schemas.microsoft.com/office/powerpoint/2010/main" val="978103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0" y="76200"/>
            <a:ext cx="6172199" cy="6629400"/>
          </a:xfrm>
        </p:spPr>
      </p:pic>
    </p:spTree>
    <p:extLst>
      <p:ext uri="{BB962C8B-B14F-4D97-AF65-F5344CB8AC3E}">
        <p14:creationId xmlns:p14="http://schemas.microsoft.com/office/powerpoint/2010/main" val="2912635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76200"/>
            <a:ext cx="6476999" cy="6477000"/>
          </a:xfrm>
        </p:spPr>
      </p:pic>
    </p:spTree>
    <p:extLst>
      <p:ext uri="{BB962C8B-B14F-4D97-AF65-F5344CB8AC3E}">
        <p14:creationId xmlns:p14="http://schemas.microsoft.com/office/powerpoint/2010/main" val="3890424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0"/>
            <a:ext cx="6781799" cy="6858000"/>
          </a:xfrm>
        </p:spPr>
      </p:pic>
    </p:spTree>
    <p:extLst>
      <p:ext uri="{BB962C8B-B14F-4D97-AF65-F5344CB8AC3E}">
        <p14:creationId xmlns:p14="http://schemas.microsoft.com/office/powerpoint/2010/main" val="3728015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76200"/>
            <a:ext cx="6629399" cy="6629400"/>
          </a:xfrm>
        </p:spPr>
      </p:pic>
    </p:spTree>
    <p:extLst>
      <p:ext uri="{BB962C8B-B14F-4D97-AF65-F5344CB8AC3E}">
        <p14:creationId xmlns:p14="http://schemas.microsoft.com/office/powerpoint/2010/main" val="2957337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228600"/>
            <a:ext cx="5943599" cy="5897563"/>
          </a:xfrm>
        </p:spPr>
      </p:pic>
    </p:spTree>
    <p:extLst>
      <p:ext uri="{BB962C8B-B14F-4D97-AF65-F5344CB8AC3E}">
        <p14:creationId xmlns:p14="http://schemas.microsoft.com/office/powerpoint/2010/main" val="1386107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84238"/>
          </a:xfrm>
        </p:spPr>
        <p:txBody>
          <a:bodyPr/>
          <a:lstStyle/>
          <a:p>
            <a:r>
              <a:rPr lang="en-US" dirty="0"/>
              <a:t>E-R Diagram</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838200"/>
            <a:ext cx="8915400" cy="6019800"/>
          </a:xfrm>
        </p:spPr>
      </p:pic>
    </p:spTree>
    <p:extLst>
      <p:ext uri="{BB962C8B-B14F-4D97-AF65-F5344CB8AC3E}">
        <p14:creationId xmlns:p14="http://schemas.microsoft.com/office/powerpoint/2010/main" val="539227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491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31838"/>
          </a:xfrm>
        </p:spPr>
        <p:txBody>
          <a:bodyPr>
            <a:normAutofit/>
          </a:bodyPr>
          <a:lstStyle/>
          <a:p>
            <a:r>
              <a:rPr lang="en-US" dirty="0"/>
              <a:t>Sequence Diagrams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 y="838200"/>
            <a:ext cx="8458200" cy="5867400"/>
          </a:xfrm>
        </p:spPr>
      </p:pic>
    </p:spTree>
    <p:extLst>
      <p:ext uri="{BB962C8B-B14F-4D97-AF65-F5344CB8AC3E}">
        <p14:creationId xmlns:p14="http://schemas.microsoft.com/office/powerpoint/2010/main" val="136745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28600"/>
            <a:ext cx="8458200" cy="6400800"/>
          </a:xfrm>
        </p:spPr>
      </p:pic>
    </p:spTree>
    <p:extLst>
      <p:ext uri="{BB962C8B-B14F-4D97-AF65-F5344CB8AC3E}">
        <p14:creationId xmlns:p14="http://schemas.microsoft.com/office/powerpoint/2010/main" val="459305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3505200"/>
          </a:xfrm>
        </p:spPr>
        <p:txBody>
          <a:bodyPr>
            <a:normAutofit/>
          </a:bodyPr>
          <a:lstStyle/>
          <a:p>
            <a:pPr>
              <a:buNone/>
            </a:pPr>
            <a:r>
              <a:rPr lang="en-US" sz="2400" dirty="0"/>
              <a:t>4) What are the problems people(customers) are facing?</a:t>
            </a:r>
          </a:p>
          <a:p>
            <a:pPr>
              <a:buNone/>
            </a:pPr>
            <a:r>
              <a:rPr lang="en-US" dirty="0"/>
              <a:t>	</a:t>
            </a:r>
            <a:r>
              <a:rPr lang="en-US" sz="2000" dirty="0"/>
              <a:t>-&gt;As there is increasing demand for restaurant food but there is a big queue and customers have to wait for table to be vacant and even after acquiring the table they have to wait for the  food to be served at their table so this results into their time waste.</a:t>
            </a:r>
          </a:p>
          <a:p>
            <a:pPr>
              <a:buNone/>
            </a:pPr>
            <a:r>
              <a:rPr lang="en-US" sz="2000" dirty="0"/>
              <a:t>	-&gt;As far as the current situation of COVID-19 is concerned , people are not able to follow “social distancing” due to rush at restaurants. So it is also a big problem nowadays for both customers and restaurants.</a:t>
            </a:r>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304800"/>
            <a:ext cx="8686800" cy="6324600"/>
          </a:xfrm>
        </p:spPr>
      </p:pic>
    </p:spTree>
    <p:extLst>
      <p:ext uri="{BB962C8B-B14F-4D97-AF65-F5344CB8AC3E}">
        <p14:creationId xmlns:p14="http://schemas.microsoft.com/office/powerpoint/2010/main" val="3541366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381000"/>
            <a:ext cx="8458200" cy="6172200"/>
          </a:xfrm>
        </p:spPr>
      </p:pic>
    </p:spTree>
    <p:extLst>
      <p:ext uri="{BB962C8B-B14F-4D97-AF65-F5344CB8AC3E}">
        <p14:creationId xmlns:p14="http://schemas.microsoft.com/office/powerpoint/2010/main" val="36083978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782"/>
            <a:ext cx="8229600" cy="731838"/>
          </a:xfrm>
        </p:spPr>
        <p:txBody>
          <a:bodyPr>
            <a:normAutofit/>
          </a:bodyPr>
          <a:lstStyle/>
          <a:p>
            <a:r>
              <a:rPr lang="en-US" dirty="0"/>
              <a:t>Class Diagram</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838200"/>
            <a:ext cx="9144000" cy="5943600"/>
          </a:xfrm>
        </p:spPr>
      </p:pic>
    </p:spTree>
    <p:extLst>
      <p:ext uri="{BB962C8B-B14F-4D97-AF65-F5344CB8AC3E}">
        <p14:creationId xmlns:p14="http://schemas.microsoft.com/office/powerpoint/2010/main" val="2635315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AF2976-4B61-49FD-8BEB-5AE803ABF041}"/>
              </a:ext>
            </a:extLst>
          </p:cNvPr>
          <p:cNvSpPr>
            <a:spLocks noGrp="1"/>
          </p:cNvSpPr>
          <p:nvPr>
            <p:ph type="title"/>
          </p:nvPr>
        </p:nvSpPr>
        <p:spPr>
          <a:xfrm>
            <a:off x="381000" y="2857500"/>
            <a:ext cx="8229600" cy="1143000"/>
          </a:xfrm>
        </p:spPr>
        <p:txBody>
          <a:bodyPr/>
          <a:lstStyle/>
          <a:p>
            <a:pPr algn="ctr"/>
            <a:r>
              <a:rPr lang="en-IN" dirty="0"/>
              <a:t>Thank You</a:t>
            </a:r>
          </a:p>
        </p:txBody>
      </p:sp>
    </p:spTree>
    <p:extLst>
      <p:ext uri="{BB962C8B-B14F-4D97-AF65-F5344CB8AC3E}">
        <p14:creationId xmlns:p14="http://schemas.microsoft.com/office/powerpoint/2010/main" val="1068408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2819400"/>
          </a:xfrm>
        </p:spPr>
        <p:txBody>
          <a:bodyPr>
            <a:normAutofit/>
          </a:bodyPr>
          <a:lstStyle/>
          <a:p>
            <a:pPr>
              <a:buNone/>
            </a:pPr>
            <a:r>
              <a:rPr lang="en-US" sz="2400" dirty="0"/>
              <a:t>5) What are the solutions be provided by our project to overcome the problems faced by people?</a:t>
            </a:r>
          </a:p>
          <a:p>
            <a:pPr>
              <a:buNone/>
            </a:pPr>
            <a:r>
              <a:rPr lang="en-US" b="1" dirty="0"/>
              <a:t>	</a:t>
            </a:r>
            <a:r>
              <a:rPr lang="en-US" sz="2800" b="1" dirty="0"/>
              <a:t>(Main motto: TIME SAVING)</a:t>
            </a:r>
          </a:p>
          <a:p>
            <a:pPr>
              <a:buNone/>
            </a:pPr>
            <a:r>
              <a:rPr lang="en-US" sz="2800" dirty="0"/>
              <a:t>	</a:t>
            </a:r>
            <a:r>
              <a:rPr lang="en-US" sz="2000" dirty="0"/>
              <a:t>-&gt;Advance Restaurant and Table Booking</a:t>
            </a:r>
          </a:p>
          <a:p>
            <a:pPr>
              <a:buNone/>
            </a:pPr>
            <a:r>
              <a:rPr lang="en-US" sz="2000" dirty="0"/>
              <a:t>	-&gt;Prior Menu Ordering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r>
              <a:rPr lang="en-US" sz="2000" dirty="0"/>
              <a:t>Our app will give the users the easiness of booking table according to their convenience, viewing menu ,order their food in advance from anywhere at any time and a Take Away facility too.</a:t>
            </a:r>
          </a:p>
          <a:p>
            <a:r>
              <a:rPr lang="en-US" sz="2000" dirty="0"/>
              <a:t>Our goal is to save our customers’ time and also to maintain social distancing by not having rush of people at restaurant . We will also display the top most pick items in the restaurant being selected by the user.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09598" y="1295400"/>
            <a:ext cx="7543801" cy="5257800"/>
          </a:xfrm>
        </p:spPr>
        <p:txBody>
          <a:bodyPr>
            <a:normAutofit fontScale="92500" lnSpcReduction="10000"/>
          </a:bodyPr>
          <a:lstStyle/>
          <a:p>
            <a:r>
              <a:rPr lang="en-US" sz="2200" dirty="0"/>
              <a:t>As nowadays demand for restaurant food is increasing. The youngsters and elders love to go to restaurants and enjoy the food .But as we know that there is a long waiting (especially during special occasions) to acquire a table in restaurant and having the food at our table. </a:t>
            </a:r>
          </a:p>
          <a:p>
            <a:r>
              <a:rPr lang="en-US" sz="2200" dirty="0"/>
              <a:t>So, here our aim is to resolve these problems through our system or application by booking a table in any restaurant from anywhere and can also order their meal in advance. (Main motto: TIME SAVING). Also an alert message facility is provided if vacant table available before booked timings. </a:t>
            </a:r>
          </a:p>
          <a:p>
            <a:r>
              <a:rPr lang="en-US" sz="2200" dirty="0"/>
              <a:t>We will use ML concepts for recommendation of top picks through the analysis of customer’s liking history. We will also provide the view of tables so people can book tables according to their likings and privacy.</a:t>
            </a:r>
          </a:p>
          <a:p>
            <a:r>
              <a:rPr lang="en-US" sz="2200" dirty="0"/>
              <a:t> Our product is very beneficial in this COVID-19 pandemic as there won’t be waiting and rush to acquire a table in restaurant and so social distancing is followed.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Gathering</a:t>
            </a:r>
          </a:p>
        </p:txBody>
      </p:sp>
      <p:sp>
        <p:nvSpPr>
          <p:cNvPr id="3" name="Content Placeholder 2"/>
          <p:cNvSpPr>
            <a:spLocks noGrp="1"/>
          </p:cNvSpPr>
          <p:nvPr>
            <p:ph idx="1"/>
          </p:nvPr>
        </p:nvSpPr>
        <p:spPr>
          <a:xfrm>
            <a:off x="609600" y="1676400"/>
            <a:ext cx="7315201" cy="4593563"/>
          </a:xfrm>
        </p:spPr>
        <p:txBody>
          <a:bodyPr>
            <a:normAutofit fontScale="92500" lnSpcReduction="20000"/>
          </a:bodyPr>
          <a:lstStyle/>
          <a:p>
            <a:pPr marL="514350" indent="-514350">
              <a:buAutoNum type="arabicParenR"/>
            </a:pPr>
            <a:r>
              <a:rPr lang="en-US" sz="3800" b="1" dirty="0"/>
              <a:t>FUNCTIONAL REQUIREMENTS:</a:t>
            </a:r>
          </a:p>
          <a:p>
            <a:r>
              <a:rPr lang="en-US" sz="2400" dirty="0"/>
              <a:t>Registration/Login and Profile: View Profile, Edit Profile , View Order History</a:t>
            </a:r>
          </a:p>
          <a:p>
            <a:r>
              <a:rPr lang="en-US" sz="2400" dirty="0"/>
              <a:t>Table Booking and Menu Ordering: View Table Layout and book table according to their convenience . View menu and place order in advance </a:t>
            </a:r>
          </a:p>
          <a:p>
            <a:r>
              <a:rPr lang="en-US" sz="2400" dirty="0"/>
              <a:t>Take away: Order status</a:t>
            </a:r>
          </a:p>
          <a:p>
            <a:r>
              <a:rPr lang="en-US" sz="2400" dirty="0"/>
              <a:t>Payment</a:t>
            </a:r>
          </a:p>
          <a:p>
            <a:r>
              <a:rPr lang="en-US" sz="2400" dirty="0"/>
              <a:t>Management System:  Admin will manage customers and restaurant account. Also provide help regarding our app working issues if needed.</a:t>
            </a:r>
          </a:p>
          <a:p>
            <a:r>
              <a:rPr lang="en-US" sz="2400" dirty="0"/>
              <a:t>Reviews and Ratings</a:t>
            </a:r>
          </a:p>
          <a:p>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fontScale="70000" lnSpcReduction="20000"/>
          </a:bodyPr>
          <a:lstStyle/>
          <a:p>
            <a:pPr>
              <a:buFont typeface="+mj-lt"/>
              <a:buAutoNum type="arabicParenR" startAt="2"/>
            </a:pPr>
            <a:r>
              <a:rPr lang="en-US" sz="3100" b="1" dirty="0" smtClean="0"/>
              <a:t>NON-FUNCTIONAL </a:t>
            </a:r>
            <a:r>
              <a:rPr lang="en-US" sz="3100" b="1" dirty="0"/>
              <a:t>REQUIREMENTS:</a:t>
            </a:r>
          </a:p>
          <a:p>
            <a:r>
              <a:rPr lang="en-US" sz="2700" b="1" dirty="0"/>
              <a:t>Security</a:t>
            </a:r>
          </a:p>
          <a:p>
            <a:r>
              <a:rPr lang="en-US" sz="2700" dirty="0"/>
              <a:t>Admin has highest authority to manage customers and restaurants.</a:t>
            </a:r>
          </a:p>
          <a:p>
            <a:r>
              <a:rPr lang="en-US" sz="2700" dirty="0"/>
              <a:t>Restaurant  has the  authority for managing the orders.</a:t>
            </a:r>
          </a:p>
          <a:p>
            <a:r>
              <a:rPr lang="en-US" sz="2700" dirty="0"/>
              <a:t>Users can view booked order detail and take a report of that.</a:t>
            </a:r>
          </a:p>
          <a:p>
            <a:r>
              <a:rPr lang="en-US" sz="2700" dirty="0"/>
              <a:t>Passwords should be stored in encrypted form.</a:t>
            </a:r>
          </a:p>
          <a:p>
            <a:r>
              <a:rPr lang="en-US" sz="2700" b="1" dirty="0"/>
              <a:t>Usability</a:t>
            </a:r>
            <a:endParaRPr lang="en-US" sz="2700" dirty="0"/>
          </a:p>
          <a:p>
            <a:r>
              <a:rPr lang="en-US" sz="2700" dirty="0"/>
              <a:t>The navigation in the app will be user-friendly  i.e. table layout , menus and each and every detail will be presented in a simple way.</a:t>
            </a:r>
          </a:p>
          <a:p>
            <a:r>
              <a:rPr lang="en-US" sz="2700" b="1" dirty="0"/>
              <a:t>Reliability</a:t>
            </a:r>
            <a:endParaRPr lang="en-US" sz="2700" dirty="0"/>
          </a:p>
          <a:p>
            <a:r>
              <a:rPr lang="en-US" sz="2700" dirty="0"/>
              <a:t>Our app will be available for users but in some maintenance days, it will not be available. Data validation and verification need to be done whenever required at any stage of activity.</a:t>
            </a:r>
          </a:p>
          <a:p>
            <a:r>
              <a:rPr lang="en-US" sz="2700" dirty="0"/>
              <a:t>Validating user input.</a:t>
            </a:r>
          </a:p>
          <a:p>
            <a:r>
              <a:rPr lang="en-US" sz="2700" b="1" dirty="0"/>
              <a:t>Performance</a:t>
            </a:r>
            <a:endParaRPr lang="en-US" sz="2700" dirty="0"/>
          </a:p>
          <a:p>
            <a:r>
              <a:rPr lang="en-US" sz="2700" dirty="0"/>
              <a:t>Our app will not take longer than 10 seconds to respond to a request, when using 3G or 4G Internet connection.</a:t>
            </a:r>
            <a:r>
              <a:rPr lang="en-US" sz="2700" b="1" dirty="0"/>
              <a:t> </a:t>
            </a:r>
            <a:endParaRPr lang="en-US" sz="27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309</TotalTime>
  <Words>769</Words>
  <Application>Microsoft Office PowerPoint</Application>
  <PresentationFormat>On-screen Show (4:3)</PresentationFormat>
  <Paragraphs>121</Paragraphs>
  <Slides>43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Facet</vt:lpstr>
      <vt:lpstr>Visio</vt:lpstr>
      <vt:lpstr>PowerPoint Presentation</vt:lpstr>
      <vt:lpstr>SODH YATRA</vt:lpstr>
      <vt:lpstr>PowerPoint Presentation</vt:lpstr>
      <vt:lpstr>PowerPoint Presentation</vt:lpstr>
      <vt:lpstr>PowerPoint Presentation</vt:lpstr>
      <vt:lpstr>Abstract</vt:lpstr>
      <vt:lpstr>Introduction</vt:lpstr>
      <vt:lpstr>Requirement Gathering</vt:lpstr>
      <vt:lpstr>PowerPoint Presentation</vt:lpstr>
      <vt:lpstr>PowerPoint Presentation</vt:lpstr>
      <vt:lpstr>PowerPoint Presentation</vt:lpstr>
      <vt:lpstr>PowerPoint Presentation</vt:lpstr>
      <vt:lpstr>PowerPoint Presentation</vt:lpstr>
      <vt:lpstr>PowerPoint Presentation</vt:lpstr>
      <vt:lpstr>Time Feasibility</vt:lpstr>
      <vt:lpstr>PowerPoint Presentation</vt:lpstr>
      <vt:lpstr>PowerPoint Presentation</vt:lpstr>
      <vt:lpstr>System Design</vt:lpstr>
      <vt:lpstr>System Model</vt:lpstr>
      <vt:lpstr>System Model</vt:lpstr>
      <vt:lpstr>PowerPoint Presentation</vt:lpstr>
      <vt:lpstr>System Architecture</vt:lpstr>
      <vt:lpstr>System Diagrams</vt:lpstr>
      <vt:lpstr>USE CASES</vt:lpstr>
      <vt:lpstr>PowerPoint Presentation</vt:lpstr>
      <vt:lpstr>PowerPoint Presentation</vt:lpstr>
      <vt:lpstr>PowerPoint Presentation</vt:lpstr>
      <vt:lpstr>Activity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 Diagram</vt:lpstr>
      <vt:lpstr>PowerPoint Presentation</vt:lpstr>
      <vt:lpstr>Sequence Diagrams</vt:lpstr>
      <vt:lpstr>PowerPoint Presentation</vt:lpstr>
      <vt:lpstr>PowerPoint Presentation</vt:lpstr>
      <vt:lpstr>PowerPoint Presentation</vt:lpstr>
      <vt:lpstr>Class Diagram</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kmt</dc:creator>
  <cp:lastModifiedBy>abc</cp:lastModifiedBy>
  <cp:revision>53</cp:revision>
  <dcterms:created xsi:type="dcterms:W3CDTF">2020-10-03T04:14:07Z</dcterms:created>
  <dcterms:modified xsi:type="dcterms:W3CDTF">2020-10-22T15:42:58Z</dcterms:modified>
</cp:coreProperties>
</file>