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3" r:id="rId13"/>
    <p:sldId id="294" r:id="rId14"/>
    <p:sldId id="295" r:id="rId15"/>
    <p:sldId id="270" r:id="rId16"/>
    <p:sldId id="271" r:id="rId17"/>
    <p:sldId id="272" r:id="rId18"/>
    <p:sldId id="273" r:id="rId19"/>
    <p:sldId id="267" r:id="rId20"/>
    <p:sldId id="268" r:id="rId21"/>
    <p:sldId id="269" r:id="rId22"/>
    <p:sldId id="275" r:id="rId23"/>
    <p:sldId id="276" r:id="rId24"/>
    <p:sldId id="277" r:id="rId25"/>
    <p:sldId id="278" r:id="rId26"/>
    <p:sldId id="279" r:id="rId27"/>
    <p:sldId id="280" r:id="rId28"/>
    <p:sldId id="281" r:id="rId29"/>
    <p:sldId id="282" r:id="rId30"/>
    <p:sldId id="283" r:id="rId31"/>
    <p:sldId id="284" r:id="rId32"/>
    <p:sldId id="285" r:id="rId33"/>
    <p:sldId id="287" r:id="rId34"/>
    <p:sldId id="288" r:id="rId35"/>
    <p:sldId id="289" r:id="rId36"/>
    <p:sldId id="29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278AEF-C5F7-4B66-AA02-1B9777B8FF83}"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278AEF-C5F7-4B66-AA02-1B9777B8FF83}"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278AEF-C5F7-4B66-AA02-1B9777B8FF83}"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278AEF-C5F7-4B66-AA02-1B9777B8FF83}"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278AEF-C5F7-4B66-AA02-1B9777B8FF83}"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278AEF-C5F7-4B66-AA02-1B9777B8FF83}" type="datetimeFigureOut">
              <a:rPr lang="en-US" smtClean="0"/>
              <a:pPr/>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278AEF-C5F7-4B66-AA02-1B9777B8FF83}" type="datetimeFigureOut">
              <a:rPr lang="en-US" smtClean="0"/>
              <a:pPr/>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78AEF-C5F7-4B66-AA02-1B9777B8FF83}" type="datetimeFigureOut">
              <a:rPr lang="en-US" smtClean="0"/>
              <a:pPr/>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278AEF-C5F7-4B66-AA02-1B9777B8FF83}"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278AEF-C5F7-4B66-AA02-1B9777B8FF83}"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78AEF-C5F7-4B66-AA02-1B9777B8FF83}" type="datetimeFigureOut">
              <a:rPr lang="en-US" smtClean="0"/>
              <a:pPr/>
              <a:t>10/4/2020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F84F99-15C9-424C-8C40-4FD4E37FE3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b="1" dirty="0" smtClean="0"/>
              <a:t>Supportability</a:t>
            </a:r>
            <a:endParaRPr lang="en-US" dirty="0" smtClean="0"/>
          </a:p>
          <a:p>
            <a:r>
              <a:rPr lang="en-US" dirty="0" smtClean="0"/>
              <a:t>Our app will be supportable in every android mobiles.</a:t>
            </a:r>
          </a:p>
          <a:p>
            <a:r>
              <a:rPr lang="en-US" b="1" dirty="0" smtClean="0"/>
              <a:t>Safety Requirement</a:t>
            </a:r>
            <a:endParaRPr lang="en-US" dirty="0" smtClean="0"/>
          </a:p>
          <a:p>
            <a:r>
              <a:rPr lang="en-US" dirty="0" smtClean="0"/>
              <a:t>The database may get crashed at any certain time due to viruses or operating system failures. Therefore, it is required to take the database backup.</a:t>
            </a:r>
          </a:p>
          <a:p>
            <a:r>
              <a:rPr lang="en-US" b="1" dirty="0" smtClean="0"/>
              <a:t>Interface</a:t>
            </a:r>
            <a:endParaRPr lang="en-US" dirty="0" smtClean="0"/>
          </a:p>
          <a:p>
            <a:r>
              <a:rPr lang="en-US" dirty="0" smtClean="0"/>
              <a:t>Our application will accessible through any android mobile.</a:t>
            </a:r>
          </a:p>
          <a:p>
            <a:pPr>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pPr>
              <a:buNone/>
            </a:pPr>
            <a:r>
              <a:rPr lang="en-US" b="1" dirty="0" smtClean="0"/>
              <a:t>3)HARDWARE REQUIREMENTS:</a:t>
            </a:r>
          </a:p>
          <a:p>
            <a:r>
              <a:rPr lang="en-US" b="1" dirty="0" smtClean="0"/>
              <a:t>Smart </a:t>
            </a:r>
            <a:r>
              <a:rPr lang="en-US" b="1" dirty="0"/>
              <a:t>phone/tablet</a:t>
            </a:r>
            <a:endParaRPr lang="en-US" dirty="0"/>
          </a:p>
          <a:p>
            <a:pPr>
              <a:buNone/>
            </a:pPr>
            <a:r>
              <a:rPr lang="en-US" dirty="0" smtClean="0"/>
              <a:t>	Secondary </a:t>
            </a:r>
            <a:r>
              <a:rPr lang="en-US" dirty="0"/>
              <a:t>Storage: 4 GB (</a:t>
            </a:r>
            <a:r>
              <a:rPr lang="en-US" dirty="0" smtClean="0"/>
              <a:t>Minimum)</a:t>
            </a:r>
          </a:p>
          <a:p>
            <a:pPr>
              <a:buNone/>
            </a:pPr>
            <a:r>
              <a:rPr lang="en-US" dirty="0"/>
              <a:t>	</a:t>
            </a:r>
            <a:r>
              <a:rPr lang="en-US" dirty="0" smtClean="0"/>
              <a:t>RAM </a:t>
            </a:r>
            <a:r>
              <a:rPr lang="en-US" dirty="0"/>
              <a:t>: 2 GB(Minimum)</a:t>
            </a:r>
          </a:p>
          <a:p>
            <a:r>
              <a:rPr lang="en-US" b="1" dirty="0" smtClean="0"/>
              <a:t>Computer/laptop</a:t>
            </a:r>
          </a:p>
          <a:p>
            <a:pPr>
              <a:buNone/>
            </a:pPr>
            <a:r>
              <a:rPr lang="en-US" dirty="0" smtClean="0"/>
              <a:t>	Secondary </a:t>
            </a:r>
            <a:r>
              <a:rPr lang="en-US" dirty="0"/>
              <a:t>Storage: 100 GB</a:t>
            </a:r>
          </a:p>
          <a:p>
            <a:pPr>
              <a:buNone/>
            </a:pPr>
            <a:r>
              <a:rPr lang="en-US" dirty="0" smtClean="0"/>
              <a:t>	RAM </a:t>
            </a:r>
            <a:r>
              <a:rPr lang="en-US" dirty="0"/>
              <a:t>: 2 GB(Minimum</a:t>
            </a:r>
            <a:r>
              <a:rPr lang="en-US" dirty="0" smtClean="0"/>
              <a:t>)</a:t>
            </a:r>
          </a:p>
          <a:p>
            <a:pPr>
              <a:buNone/>
            </a:pPr>
            <a:r>
              <a:rPr lang="en-US" sz="3300" b="1" dirty="0" smtClean="0"/>
              <a:t>4)</a:t>
            </a:r>
            <a:r>
              <a:rPr lang="en-US" sz="3300" b="1" dirty="0"/>
              <a:t> </a:t>
            </a:r>
            <a:r>
              <a:rPr lang="en-US" sz="3300" b="1" dirty="0" smtClean="0"/>
              <a:t>SOFTWARE REQUIREMENTS:</a:t>
            </a:r>
            <a:endParaRPr lang="en-US" sz="3800" b="1" dirty="0"/>
          </a:p>
          <a:p>
            <a:r>
              <a:rPr lang="en-US" dirty="0" smtClean="0"/>
              <a:t>Android </a:t>
            </a:r>
            <a:r>
              <a:rPr lang="en-US" dirty="0"/>
              <a:t>Studio 3.0.1</a:t>
            </a:r>
          </a:p>
          <a:p>
            <a:r>
              <a:rPr lang="en-US" dirty="0" err="1" smtClean="0"/>
              <a:t>MySQL</a:t>
            </a:r>
            <a:r>
              <a:rPr lang="en-US" dirty="0" smtClean="0"/>
              <a:t> </a:t>
            </a:r>
            <a:r>
              <a:rPr lang="en-US" dirty="0"/>
              <a:t>5.6.12</a:t>
            </a:r>
          </a:p>
          <a:p>
            <a:r>
              <a:rPr lang="en-US" dirty="0" smtClean="0"/>
              <a:t>PHP </a:t>
            </a:r>
            <a:r>
              <a:rPr lang="en-US" dirty="0"/>
              <a:t>5.4.16</a:t>
            </a:r>
          </a:p>
          <a:p>
            <a:r>
              <a:rPr lang="en-US" dirty="0" smtClean="0"/>
              <a:t>Sublime </a:t>
            </a:r>
            <a:r>
              <a:rPr lang="en-US" dirty="0"/>
              <a:t>Text</a:t>
            </a:r>
          </a:p>
          <a:p>
            <a:r>
              <a:rPr lang="en-US" dirty="0" smtClean="0"/>
              <a:t>XAMPP</a:t>
            </a:r>
            <a:r>
              <a:rPr lang="en-US" dirty="0"/>
              <a:t> Server</a:t>
            </a:r>
          </a:p>
          <a:p>
            <a:pPr>
              <a:buNone/>
            </a:pPr>
            <a:endParaRPr lang="en-US"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1745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r>
              <a:rPr lang="en-US" dirty="0" smtClean="0"/>
              <a:t>Time Feasibility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990600"/>
            <a:ext cx="8534400" cy="5638800"/>
          </a:xfrm>
        </p:spPr>
      </p:pic>
    </p:spTree>
    <p:extLst>
      <p:ext uri="{BB962C8B-B14F-4D97-AF65-F5344CB8AC3E}">
        <p14:creationId xmlns:p14="http://schemas.microsoft.com/office/powerpoint/2010/main" val="2788546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304800"/>
            <a:ext cx="7848600" cy="5821363"/>
          </a:xfrm>
        </p:spPr>
      </p:pic>
    </p:spTree>
    <p:extLst>
      <p:ext uri="{BB962C8B-B14F-4D97-AF65-F5344CB8AC3E}">
        <p14:creationId xmlns:p14="http://schemas.microsoft.com/office/powerpoint/2010/main" val="3229023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636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27632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err="1" smtClean="0"/>
              <a:t>Architechture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0142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Diagrams</a:t>
            </a:r>
            <a:endParaRPr lang="en-US" dirty="0"/>
          </a:p>
        </p:txBody>
      </p:sp>
      <p:sp>
        <p:nvSpPr>
          <p:cNvPr id="3" name="Content Placeholder 2"/>
          <p:cNvSpPr>
            <a:spLocks noGrp="1"/>
          </p:cNvSpPr>
          <p:nvPr>
            <p:ph idx="1"/>
          </p:nvPr>
        </p:nvSpPr>
        <p:spPr/>
        <p:txBody>
          <a:bodyPr>
            <a:normAutofit lnSpcReduction="10000"/>
          </a:bodyPr>
          <a:lstStyle/>
          <a:p>
            <a:r>
              <a:rPr lang="en-US" dirty="0" smtClean="0"/>
              <a:t>We have made variety of diagrams based on our project and they are :</a:t>
            </a:r>
          </a:p>
          <a:p>
            <a:pPr marL="514350" indent="-514350">
              <a:buFont typeface="+mj-lt"/>
              <a:buAutoNum type="arabicPeriod"/>
            </a:pPr>
            <a:r>
              <a:rPr lang="en-US" dirty="0" err="1" smtClean="0"/>
              <a:t>Usecase</a:t>
            </a:r>
            <a:r>
              <a:rPr lang="en-US" dirty="0" smtClean="0"/>
              <a:t> diagrams</a:t>
            </a:r>
          </a:p>
          <a:p>
            <a:pPr marL="514350" indent="-514350">
              <a:buFont typeface="+mj-lt"/>
              <a:buAutoNum type="arabicPeriod"/>
            </a:pPr>
            <a:r>
              <a:rPr lang="en-US" dirty="0" smtClean="0"/>
              <a:t>Activity Diagrams</a:t>
            </a:r>
          </a:p>
          <a:p>
            <a:pPr marL="514350" indent="-514350">
              <a:buFont typeface="+mj-lt"/>
              <a:buAutoNum type="arabicPeriod"/>
            </a:pPr>
            <a:r>
              <a:rPr lang="en-US" dirty="0" smtClean="0"/>
              <a:t>E-R Diagram </a:t>
            </a:r>
          </a:p>
          <a:p>
            <a:pPr marL="514350" indent="-514350">
              <a:buFont typeface="+mj-lt"/>
              <a:buAutoNum type="arabicPeriod"/>
            </a:pPr>
            <a:r>
              <a:rPr lang="en-US" dirty="0" smtClean="0"/>
              <a:t>Sequence Diagrams</a:t>
            </a:r>
          </a:p>
          <a:p>
            <a:pPr marL="514350" indent="-514350">
              <a:buFont typeface="+mj-lt"/>
              <a:buAutoNum type="arabicPeriod"/>
            </a:pPr>
            <a:r>
              <a:rPr lang="en-US" smtClean="0"/>
              <a:t>Class Diagram</a:t>
            </a:r>
            <a:endParaRPr lang="en-US" dirty="0" smtClean="0"/>
          </a:p>
          <a:p>
            <a:r>
              <a:rPr lang="en-US" dirty="0" smtClean="0"/>
              <a:t>First of all, let’s see </a:t>
            </a:r>
            <a:r>
              <a:rPr lang="en-US" dirty="0" err="1" smtClean="0"/>
              <a:t>Usecase</a:t>
            </a:r>
            <a:r>
              <a:rPr lang="en-US" dirty="0" smtClean="0"/>
              <a:t> diagrams.</a:t>
            </a:r>
          </a:p>
          <a:p>
            <a:pPr marL="0" indent="0">
              <a:buNone/>
            </a:pPr>
            <a:endParaRPr lang="en-US" dirty="0"/>
          </a:p>
        </p:txBody>
      </p:sp>
    </p:spTree>
    <p:extLst>
      <p:ext uri="{BB962C8B-B14F-4D97-AF65-F5344CB8AC3E}">
        <p14:creationId xmlns:p14="http://schemas.microsoft.com/office/powerpoint/2010/main" val="37971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0" y="76200"/>
            <a:ext cx="91440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SODH YATRA</a:t>
            </a:r>
            <a:endParaRPr lang="en-US" dirty="0"/>
          </a:p>
        </p:txBody>
      </p:sp>
      <p:sp>
        <p:nvSpPr>
          <p:cNvPr id="3" name="Content Placeholder 2"/>
          <p:cNvSpPr>
            <a:spLocks noGrp="1"/>
          </p:cNvSpPr>
          <p:nvPr>
            <p:ph idx="1"/>
          </p:nvPr>
        </p:nvSpPr>
        <p:spPr/>
        <p:txBody>
          <a:bodyPr/>
          <a:lstStyle/>
          <a:p>
            <a:pPr>
              <a:buNone/>
            </a:pPr>
            <a:r>
              <a:rPr lang="en-US" dirty="0" smtClean="0"/>
              <a:t>1) How do we find our definition on project?</a:t>
            </a:r>
          </a:p>
          <a:p>
            <a:pPr lvl="1"/>
            <a:r>
              <a:rPr lang="en-US" dirty="0" smtClean="0"/>
              <a:t>By discussing amongst ourselves and with friends and relatives , we get to know the real time problem faced by people regarding the restaurant long waiting especially on occasions and functions. </a:t>
            </a:r>
          </a:p>
          <a:p>
            <a:pPr lvl="1"/>
            <a:r>
              <a:rPr lang="en-US" dirty="0" smtClean="0">
                <a:solidFill>
                  <a:srgbClr val="FF0000"/>
                </a:solidFill>
              </a:rPr>
              <a:t>Thus we selected this definition.</a:t>
            </a:r>
            <a:endParaRPr lang="en-US"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extLst>
              <p:ext uri="{D42A27DB-BD31-4B8C-83A1-F6EECF244321}">
                <p14:modId xmlns:p14="http://schemas.microsoft.com/office/powerpoint/2010/main" val="1796255159"/>
              </p:ext>
            </p:extLst>
          </p:nvPr>
        </p:nvGraphicFramePr>
        <p:xfrm>
          <a:off x="20782" y="228600"/>
          <a:ext cx="8752194" cy="6476999"/>
        </p:xfrm>
        <a:graphic>
          <a:graphicData uri="http://schemas.openxmlformats.org/presentationml/2006/ole">
            <mc:AlternateContent xmlns:mc="http://schemas.openxmlformats.org/markup-compatibility/2006">
              <mc:Choice xmlns:v="urn:schemas-microsoft-com:vml" Requires="v">
                <p:oleObj spid="_x0000_s2067" name="Visio" r:id="rId3" imgW="6486663" imgH="7257885" progId="Visio.Drawing.15">
                  <p:embed/>
                </p:oleObj>
              </mc:Choice>
              <mc:Fallback>
                <p:oleObj name="Visio" r:id="rId3" imgW="6486663" imgH="7257885" progId="Visio.Drawing.15">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2" y="228600"/>
                        <a:ext cx="8752194" cy="64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52400"/>
            <a:ext cx="9143999" cy="670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001000" cy="960438"/>
          </a:xfrm>
        </p:spPr>
        <p:txBody>
          <a:bodyPr/>
          <a:lstStyle/>
          <a:p>
            <a:r>
              <a:rPr lang="en-US" dirty="0" smtClean="0"/>
              <a:t>Activity Diagrams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19200"/>
            <a:ext cx="8610600" cy="5486400"/>
          </a:xfrm>
        </p:spPr>
      </p:pic>
    </p:spTree>
    <p:extLst>
      <p:ext uri="{BB962C8B-B14F-4D97-AF65-F5344CB8AC3E}">
        <p14:creationId xmlns:p14="http://schemas.microsoft.com/office/powerpoint/2010/main" val="2167648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0"/>
            <a:ext cx="6324600" cy="6858000"/>
          </a:xfrm>
        </p:spPr>
      </p:pic>
    </p:spTree>
    <p:extLst>
      <p:ext uri="{BB962C8B-B14F-4D97-AF65-F5344CB8AC3E}">
        <p14:creationId xmlns:p14="http://schemas.microsoft.com/office/powerpoint/2010/main" val="1148764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0"/>
            <a:ext cx="6781799" cy="6781800"/>
          </a:xfrm>
        </p:spPr>
      </p:pic>
    </p:spTree>
    <p:extLst>
      <p:ext uri="{BB962C8B-B14F-4D97-AF65-F5344CB8AC3E}">
        <p14:creationId xmlns:p14="http://schemas.microsoft.com/office/powerpoint/2010/main" val="978103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0" y="76200"/>
            <a:ext cx="6172199" cy="6629400"/>
          </a:xfrm>
        </p:spPr>
      </p:pic>
    </p:spTree>
    <p:extLst>
      <p:ext uri="{BB962C8B-B14F-4D97-AF65-F5344CB8AC3E}">
        <p14:creationId xmlns:p14="http://schemas.microsoft.com/office/powerpoint/2010/main" val="2912635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76200"/>
            <a:ext cx="6476999" cy="6477000"/>
          </a:xfrm>
        </p:spPr>
      </p:pic>
    </p:spTree>
    <p:extLst>
      <p:ext uri="{BB962C8B-B14F-4D97-AF65-F5344CB8AC3E}">
        <p14:creationId xmlns:p14="http://schemas.microsoft.com/office/powerpoint/2010/main" val="3890424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0"/>
            <a:ext cx="6781799" cy="6858000"/>
          </a:xfrm>
        </p:spPr>
      </p:pic>
    </p:spTree>
    <p:extLst>
      <p:ext uri="{BB962C8B-B14F-4D97-AF65-F5344CB8AC3E}">
        <p14:creationId xmlns:p14="http://schemas.microsoft.com/office/powerpoint/2010/main" val="3728015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76200"/>
            <a:ext cx="6629399" cy="6629400"/>
          </a:xfrm>
        </p:spPr>
      </p:pic>
    </p:spTree>
    <p:extLst>
      <p:ext uri="{BB962C8B-B14F-4D97-AF65-F5344CB8AC3E}">
        <p14:creationId xmlns:p14="http://schemas.microsoft.com/office/powerpoint/2010/main" val="2957337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228600"/>
            <a:ext cx="5943599" cy="5897563"/>
          </a:xfrm>
        </p:spPr>
      </p:pic>
    </p:spTree>
    <p:extLst>
      <p:ext uri="{BB962C8B-B14F-4D97-AF65-F5344CB8AC3E}">
        <p14:creationId xmlns:p14="http://schemas.microsoft.com/office/powerpoint/2010/main" val="1386107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7315200"/>
          </a:xfrm>
        </p:spPr>
        <p:txBody>
          <a:bodyPr>
            <a:normAutofit fontScale="92500"/>
          </a:bodyPr>
          <a:lstStyle/>
          <a:p>
            <a:pPr>
              <a:buNone/>
            </a:pPr>
            <a:r>
              <a:rPr lang="en-US" dirty="0" smtClean="0"/>
              <a:t>2) To whom we contacted for project definition?</a:t>
            </a:r>
          </a:p>
          <a:p>
            <a:pPr lvl="1">
              <a:buNone/>
            </a:pPr>
            <a:r>
              <a:rPr lang="en-US" dirty="0" smtClean="0"/>
              <a:t>-&gt;We talked with few Restaurant Managers of different restaurants and we opted the project by knowing the problems faced by their customers and their staff as well and we will try to resolve them all.</a:t>
            </a:r>
            <a:endParaRPr lang="en-US" dirty="0"/>
          </a:p>
          <a:p>
            <a:pPr>
              <a:buNone/>
            </a:pPr>
            <a:r>
              <a:rPr lang="en-US" dirty="0" smtClean="0"/>
              <a:t>3) What are the data or information we collected ?</a:t>
            </a:r>
          </a:p>
          <a:p>
            <a:pPr>
              <a:buNone/>
            </a:pPr>
            <a:r>
              <a:rPr lang="en-US" dirty="0" smtClean="0"/>
              <a:t>	-&gt; </a:t>
            </a:r>
            <a:r>
              <a:rPr lang="en-US" sz="2800" dirty="0" smtClean="0"/>
              <a:t>Both the customers and restaurants told us about the issues of waiting queue for table reservation and managing the queue respectively. </a:t>
            </a:r>
          </a:p>
          <a:p>
            <a:pPr>
              <a:buNone/>
            </a:pPr>
            <a:r>
              <a:rPr lang="en-US" sz="2800" dirty="0"/>
              <a:t>	</a:t>
            </a:r>
            <a:r>
              <a:rPr lang="en-US" sz="2800" dirty="0" smtClean="0"/>
              <a:t>-&gt; Due  to long waiting, social distancing is not being followed so customers avoid going much in restaurants and so the restaurants are also at loss.</a:t>
            </a:r>
            <a:endParaRPr lang="en-US" dirty="0" smtClean="0"/>
          </a:p>
          <a:p>
            <a:pPr>
              <a:buNone/>
            </a:pPr>
            <a:r>
              <a:rPr lang="en-US" dirty="0"/>
              <a:t>	</a:t>
            </a:r>
            <a:r>
              <a:rPr lang="en-US" dirty="0" smtClean="0"/>
              <a:t>	</a:t>
            </a:r>
          </a:p>
          <a:p>
            <a:pPr>
              <a:buNone/>
            </a:pPr>
            <a:r>
              <a:rPr lang="en-US" dirty="0"/>
              <a:t>	</a:t>
            </a:r>
            <a:r>
              <a:rPr lang="en-US" dirty="0" smtClean="0"/>
              <a:t>	</a:t>
            </a:r>
          </a:p>
          <a:p>
            <a:pPr lvl="1">
              <a:buNone/>
            </a:pPr>
            <a:r>
              <a:rPr lang="en-US" dirty="0"/>
              <a:t>	</a:t>
            </a: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84238"/>
          </a:xfrm>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838200"/>
            <a:ext cx="8915400" cy="6019800"/>
          </a:xfrm>
        </p:spPr>
      </p:pic>
    </p:spTree>
    <p:extLst>
      <p:ext uri="{BB962C8B-B14F-4D97-AF65-F5344CB8AC3E}">
        <p14:creationId xmlns:p14="http://schemas.microsoft.com/office/powerpoint/2010/main" val="5392278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491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31838"/>
          </a:xfrm>
        </p:spPr>
        <p:txBody>
          <a:bodyPr>
            <a:normAutofit fontScale="90000"/>
          </a:bodyPr>
          <a:lstStyle/>
          <a:p>
            <a:r>
              <a:rPr lang="en-US" dirty="0" smtClean="0"/>
              <a:t>Sequence Diagrams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838200"/>
            <a:ext cx="8458200" cy="5867400"/>
          </a:xfrm>
        </p:spPr>
      </p:pic>
    </p:spTree>
    <p:extLst>
      <p:ext uri="{BB962C8B-B14F-4D97-AF65-F5344CB8AC3E}">
        <p14:creationId xmlns:p14="http://schemas.microsoft.com/office/powerpoint/2010/main" val="136745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8600"/>
            <a:ext cx="8458200" cy="6400800"/>
          </a:xfrm>
        </p:spPr>
      </p:pic>
    </p:spTree>
    <p:extLst>
      <p:ext uri="{BB962C8B-B14F-4D97-AF65-F5344CB8AC3E}">
        <p14:creationId xmlns:p14="http://schemas.microsoft.com/office/powerpoint/2010/main" val="459305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304800"/>
            <a:ext cx="8686800" cy="6324600"/>
          </a:xfrm>
        </p:spPr>
      </p:pic>
    </p:spTree>
    <p:extLst>
      <p:ext uri="{BB962C8B-B14F-4D97-AF65-F5344CB8AC3E}">
        <p14:creationId xmlns:p14="http://schemas.microsoft.com/office/powerpoint/2010/main" val="3541366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81000"/>
            <a:ext cx="8458200" cy="6172200"/>
          </a:xfrm>
        </p:spPr>
      </p:pic>
    </p:spTree>
    <p:extLst>
      <p:ext uri="{BB962C8B-B14F-4D97-AF65-F5344CB8AC3E}">
        <p14:creationId xmlns:p14="http://schemas.microsoft.com/office/powerpoint/2010/main" val="36083978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782"/>
            <a:ext cx="8229600" cy="731838"/>
          </a:xfrm>
        </p:spPr>
        <p:txBody>
          <a:bodyPr>
            <a:normAutofit fontScale="90000"/>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838200"/>
            <a:ext cx="9144000" cy="5943600"/>
          </a:xfrm>
        </p:spPr>
      </p:pic>
    </p:spTree>
    <p:extLst>
      <p:ext uri="{BB962C8B-B14F-4D97-AF65-F5344CB8AC3E}">
        <p14:creationId xmlns:p14="http://schemas.microsoft.com/office/powerpoint/2010/main" val="2635315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10000"/>
          </a:bodyPr>
          <a:lstStyle/>
          <a:p>
            <a:pPr>
              <a:buNone/>
            </a:pPr>
            <a:r>
              <a:rPr lang="en-US" dirty="0" smtClean="0"/>
              <a:t>4) What are the problems people(customers) are facing?</a:t>
            </a:r>
          </a:p>
          <a:p>
            <a:pPr>
              <a:buNone/>
            </a:pPr>
            <a:r>
              <a:rPr lang="en-US" dirty="0"/>
              <a:t>	</a:t>
            </a:r>
            <a:r>
              <a:rPr lang="en-US" dirty="0" smtClean="0"/>
              <a:t>-&gt;As there is increasing demand for restaurant food but there is a big queue and customers have to wait for table to be vacant and </a:t>
            </a:r>
            <a:r>
              <a:rPr lang="en-US" dirty="0"/>
              <a:t>e</a:t>
            </a:r>
            <a:r>
              <a:rPr lang="en-US" dirty="0" smtClean="0"/>
              <a:t>ven after acquiring the table they have to wait for the  food to be served at their table so this results into their time waste.</a:t>
            </a:r>
          </a:p>
          <a:p>
            <a:pPr>
              <a:buNone/>
            </a:pPr>
            <a:r>
              <a:rPr lang="en-US" dirty="0"/>
              <a:t>	</a:t>
            </a:r>
            <a:r>
              <a:rPr lang="en-US" dirty="0" smtClean="0"/>
              <a:t>-&gt;As far as the current situation of COVID-19 is concerned , people are not able to follow “social distancing” due to rush at restaurants. So it is also a big problem nowadays for both customers and restaurants.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dirty="0" smtClean="0"/>
              <a:t>5) What are the solutions be provided by our project to overcome the problems faced by people?</a:t>
            </a:r>
          </a:p>
          <a:p>
            <a:pPr>
              <a:buNone/>
            </a:pPr>
            <a:r>
              <a:rPr lang="en-US" dirty="0"/>
              <a:t>	</a:t>
            </a:r>
            <a:r>
              <a:rPr lang="en-US" sz="2800" dirty="0" smtClean="0"/>
              <a:t>(</a:t>
            </a:r>
            <a:r>
              <a:rPr lang="en-US" sz="2800" dirty="0"/>
              <a:t>Main motto: TIME </a:t>
            </a:r>
            <a:r>
              <a:rPr lang="en-US" sz="2800" dirty="0" smtClean="0"/>
              <a:t>SAVING)</a:t>
            </a:r>
          </a:p>
          <a:p>
            <a:pPr>
              <a:buNone/>
            </a:pPr>
            <a:r>
              <a:rPr lang="en-US" sz="2800" dirty="0"/>
              <a:t>	</a:t>
            </a:r>
            <a:r>
              <a:rPr lang="en-US" sz="2800" dirty="0" smtClean="0"/>
              <a:t>-&gt;Advance Restaurant and Table Booking</a:t>
            </a:r>
          </a:p>
          <a:p>
            <a:pPr>
              <a:buNone/>
            </a:pPr>
            <a:r>
              <a:rPr lang="en-US" sz="2800" dirty="0"/>
              <a:t>	</a:t>
            </a:r>
            <a:r>
              <a:rPr lang="en-US" sz="2800" dirty="0" smtClean="0"/>
              <a:t>-&gt;Prior Menu Ordering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Our app will give the users the easiness of booking table according to their convenience, viewing menu ,order their food in advance from anywhere at any time and a Take Away facility too.</a:t>
            </a:r>
          </a:p>
          <a:p>
            <a:r>
              <a:rPr lang="en-US" dirty="0"/>
              <a:t>Our goal is to save our customers’ time and also to maintain social distancing by not having rush of people at </a:t>
            </a:r>
            <a:r>
              <a:rPr lang="en-US" dirty="0" smtClean="0"/>
              <a:t>restaurant . We </a:t>
            </a:r>
            <a:r>
              <a:rPr lang="en-US" dirty="0"/>
              <a:t>will also display the top most pick items in the restaurant being selected by the user.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As nowadays demand for restaurant food is increasing. The youngsters and elders love to go to restaurants and enjoy the food .But as we know that there is a long waiting (especially during special occasions) to acquire a table in restaurant and having the food at our table. </a:t>
            </a:r>
            <a:endParaRPr lang="en-US" dirty="0" smtClean="0"/>
          </a:p>
          <a:p>
            <a:r>
              <a:rPr lang="en-US" dirty="0" smtClean="0"/>
              <a:t>So</a:t>
            </a:r>
            <a:r>
              <a:rPr lang="en-US" dirty="0"/>
              <a:t>, here our aim is to resolve these problems through our system or application by booking a table in any restaurant from anywhere and can also order their meal in advance. (Main motto: TIME SAVING). Also an alert message facility is provided if vacant table available before booked timings. </a:t>
            </a:r>
            <a:endParaRPr lang="en-US" dirty="0" smtClean="0"/>
          </a:p>
          <a:p>
            <a:r>
              <a:rPr lang="en-US" dirty="0" smtClean="0"/>
              <a:t>We </a:t>
            </a:r>
            <a:r>
              <a:rPr lang="en-US" dirty="0"/>
              <a:t>will use ML concepts for recommendation of top picks through the analysis of customer’s liking history. We will also provide the view of tables so people can book tables according to their likings and privacy</a:t>
            </a:r>
            <a:r>
              <a:rPr lang="en-US" dirty="0" smtClean="0"/>
              <a:t>.</a:t>
            </a:r>
          </a:p>
          <a:p>
            <a:r>
              <a:rPr lang="en-US" dirty="0" smtClean="0"/>
              <a:t> </a:t>
            </a:r>
            <a:r>
              <a:rPr lang="en-US" dirty="0"/>
              <a:t>Our product is very beneficial in this COVID-19 pandemic as there won’t be waiting and rush to acquire a table in restaurant and so social distancing is followed.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Gathering</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b="1" dirty="0" smtClean="0"/>
              <a:t>FUNCTIONAL REQUIREMENTS:</a:t>
            </a:r>
          </a:p>
          <a:p>
            <a:r>
              <a:rPr lang="en-US" sz="2800" dirty="0" smtClean="0"/>
              <a:t>Registration/Login </a:t>
            </a:r>
            <a:r>
              <a:rPr lang="en-US" sz="2800" dirty="0"/>
              <a:t>and </a:t>
            </a:r>
            <a:r>
              <a:rPr lang="en-US" sz="2800" dirty="0" smtClean="0"/>
              <a:t>Profile: View Profile, Edit Profile , View Order History</a:t>
            </a:r>
          </a:p>
          <a:p>
            <a:r>
              <a:rPr lang="en-US" sz="2800" dirty="0" smtClean="0"/>
              <a:t>Table </a:t>
            </a:r>
            <a:r>
              <a:rPr lang="en-US" sz="2800" dirty="0"/>
              <a:t>Booking and Menu </a:t>
            </a:r>
            <a:r>
              <a:rPr lang="en-US" sz="2800" dirty="0" smtClean="0"/>
              <a:t>Ordering: View Table Layout and book table according to their convenience . View menu and place order in advance </a:t>
            </a:r>
          </a:p>
          <a:p>
            <a:r>
              <a:rPr lang="en-US" sz="2800" dirty="0" smtClean="0"/>
              <a:t>Take away: Order status</a:t>
            </a:r>
          </a:p>
          <a:p>
            <a:r>
              <a:rPr lang="en-US" sz="2800" dirty="0" smtClean="0"/>
              <a:t>Payment</a:t>
            </a:r>
          </a:p>
          <a:p>
            <a:r>
              <a:rPr lang="en-US" sz="2800" dirty="0" smtClean="0"/>
              <a:t>Management System: </a:t>
            </a:r>
            <a:r>
              <a:rPr lang="en-US" sz="2800" dirty="0"/>
              <a:t> </a:t>
            </a:r>
            <a:r>
              <a:rPr lang="en-US" sz="2800" dirty="0" smtClean="0"/>
              <a:t>Admin will manage </a:t>
            </a:r>
            <a:r>
              <a:rPr lang="en-US" sz="2800" dirty="0"/>
              <a:t>customers and </a:t>
            </a:r>
            <a:r>
              <a:rPr lang="en-US" sz="2800" dirty="0" smtClean="0"/>
              <a:t>restaurant account</a:t>
            </a:r>
            <a:r>
              <a:rPr lang="en-US" sz="2800" dirty="0"/>
              <a:t>. Also </a:t>
            </a:r>
            <a:r>
              <a:rPr lang="en-US" sz="2800" dirty="0" smtClean="0"/>
              <a:t>provide </a:t>
            </a:r>
            <a:r>
              <a:rPr lang="en-US" sz="2800" dirty="0"/>
              <a:t>help regarding our app working issues if needed.</a:t>
            </a:r>
            <a:endParaRPr lang="en-US" sz="2800" dirty="0" smtClean="0"/>
          </a:p>
          <a:p>
            <a:r>
              <a:rPr lang="en-US" sz="2800" dirty="0" smtClean="0"/>
              <a:t>Reviews and Ratings</a:t>
            </a:r>
          </a:p>
          <a:p>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92500" lnSpcReduction="20000"/>
          </a:bodyPr>
          <a:lstStyle/>
          <a:p>
            <a:pPr>
              <a:buNone/>
            </a:pPr>
            <a:r>
              <a:rPr lang="en-US" b="1" dirty="0" smtClean="0"/>
              <a:t>2) NON-FUNCTIONAL REQUIREMENTS:</a:t>
            </a:r>
          </a:p>
          <a:p>
            <a:r>
              <a:rPr lang="en-US" sz="2400" b="1" dirty="0" smtClean="0"/>
              <a:t>Security</a:t>
            </a:r>
          </a:p>
          <a:p>
            <a:r>
              <a:rPr lang="en-US" sz="2400" dirty="0" smtClean="0"/>
              <a:t>Admin has highest authority to manage customers and restaurants.</a:t>
            </a:r>
            <a:endParaRPr lang="en-US" sz="2400" dirty="0"/>
          </a:p>
          <a:p>
            <a:r>
              <a:rPr lang="en-US" sz="2400" dirty="0" smtClean="0"/>
              <a:t>Restaurant  has </a:t>
            </a:r>
            <a:r>
              <a:rPr lang="en-US" sz="2400" dirty="0"/>
              <a:t>the </a:t>
            </a:r>
            <a:r>
              <a:rPr lang="en-US" sz="2400" dirty="0" smtClean="0"/>
              <a:t> authority </a:t>
            </a:r>
            <a:r>
              <a:rPr lang="en-US" sz="2400" dirty="0"/>
              <a:t>for managing the </a:t>
            </a:r>
            <a:r>
              <a:rPr lang="en-US" sz="2400" dirty="0" smtClean="0"/>
              <a:t>orders.</a:t>
            </a:r>
          </a:p>
          <a:p>
            <a:r>
              <a:rPr lang="en-US" sz="2400" dirty="0" smtClean="0"/>
              <a:t>Users </a:t>
            </a:r>
            <a:r>
              <a:rPr lang="en-US" sz="2400" dirty="0"/>
              <a:t>can view booked order detail and take a report of that.</a:t>
            </a:r>
          </a:p>
          <a:p>
            <a:r>
              <a:rPr lang="en-US" sz="2400" dirty="0"/>
              <a:t>Passwords should be stored in encrypted form.</a:t>
            </a:r>
          </a:p>
          <a:p>
            <a:r>
              <a:rPr lang="en-US" sz="2400" b="1" dirty="0"/>
              <a:t>Usability</a:t>
            </a:r>
            <a:endParaRPr lang="en-US" sz="2400" dirty="0"/>
          </a:p>
          <a:p>
            <a:r>
              <a:rPr lang="en-US" sz="2400" dirty="0" smtClean="0"/>
              <a:t>The navigation in the app will be user-friendly  i.e. table layout , menus and each and every detail will be presented in a simple way.</a:t>
            </a:r>
            <a:endParaRPr lang="en-US" sz="2400" dirty="0"/>
          </a:p>
          <a:p>
            <a:r>
              <a:rPr lang="en-US" sz="2400" b="1" dirty="0"/>
              <a:t>Reliability</a:t>
            </a:r>
            <a:endParaRPr lang="en-US" sz="2400" dirty="0"/>
          </a:p>
          <a:p>
            <a:r>
              <a:rPr lang="en-US" sz="2400" dirty="0" smtClean="0"/>
              <a:t>Our app will </a:t>
            </a:r>
            <a:r>
              <a:rPr lang="en-US" sz="2400" dirty="0"/>
              <a:t>be available for users but in some maintenance days, it will not </a:t>
            </a:r>
            <a:r>
              <a:rPr lang="en-US" sz="2400" dirty="0" smtClean="0"/>
              <a:t>be available</a:t>
            </a:r>
            <a:r>
              <a:rPr lang="en-US" sz="2400" dirty="0"/>
              <a:t>. Data validation and verification need to be done </a:t>
            </a:r>
            <a:r>
              <a:rPr lang="en-US" sz="2400" dirty="0" smtClean="0"/>
              <a:t>whenever required at any </a:t>
            </a:r>
            <a:r>
              <a:rPr lang="en-US" sz="2400" dirty="0"/>
              <a:t>stage of activity.</a:t>
            </a:r>
          </a:p>
          <a:p>
            <a:r>
              <a:rPr lang="en-US" sz="2400" dirty="0"/>
              <a:t>Validating user input.</a:t>
            </a:r>
          </a:p>
          <a:p>
            <a:r>
              <a:rPr lang="en-US" sz="2400" b="1" dirty="0"/>
              <a:t>Performance</a:t>
            </a:r>
            <a:endParaRPr lang="en-US" sz="2400" dirty="0"/>
          </a:p>
          <a:p>
            <a:r>
              <a:rPr lang="en-US" sz="2400" dirty="0" smtClean="0"/>
              <a:t>Our app </a:t>
            </a:r>
            <a:r>
              <a:rPr lang="en-US" sz="2400" dirty="0"/>
              <a:t>will not take longer than 10 seconds to respond to </a:t>
            </a:r>
            <a:r>
              <a:rPr lang="en-US" sz="2400" dirty="0" smtClean="0"/>
              <a:t>a request</a:t>
            </a:r>
            <a:r>
              <a:rPr lang="en-US" sz="2400" dirty="0"/>
              <a:t>, when using 3G or 4G Internet connection</a:t>
            </a:r>
            <a:r>
              <a:rPr lang="en-US" sz="2400" dirty="0" smtClean="0"/>
              <a:t>.</a:t>
            </a:r>
            <a:r>
              <a:rPr lang="en-US" sz="2400" b="1" dirty="0"/>
              <a:t> </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715</Words>
  <Application>Microsoft Office PowerPoint</Application>
  <PresentationFormat>On-screen Show (4:3)</PresentationFormat>
  <Paragraphs>84</Paragraphs>
  <Slides>36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Office Theme</vt:lpstr>
      <vt:lpstr>Visio</vt:lpstr>
      <vt:lpstr>PowerPoint Presentation</vt:lpstr>
      <vt:lpstr>SODH YATRA</vt:lpstr>
      <vt:lpstr>PowerPoint Presentation</vt:lpstr>
      <vt:lpstr>PowerPoint Presentation</vt:lpstr>
      <vt:lpstr>PowerPoint Presentation</vt:lpstr>
      <vt:lpstr>Abstract</vt:lpstr>
      <vt:lpstr>Introduction</vt:lpstr>
      <vt:lpstr>Requirement Gathering</vt:lpstr>
      <vt:lpstr>PowerPoint Presentation</vt:lpstr>
      <vt:lpstr>PowerPoint Presentation</vt:lpstr>
      <vt:lpstr>PowerPoint Presentation</vt:lpstr>
      <vt:lpstr>Feasibility Study</vt:lpstr>
      <vt:lpstr>Time Feasibility</vt:lpstr>
      <vt:lpstr>PowerPoint Presentation</vt:lpstr>
      <vt:lpstr>System Design</vt:lpstr>
      <vt:lpstr>System Model</vt:lpstr>
      <vt:lpstr>System Architechture</vt:lpstr>
      <vt:lpstr>System Diagrams</vt:lpstr>
      <vt:lpstr>PowerPoint Presentation</vt:lpstr>
      <vt:lpstr>PowerPoint Presentation</vt:lpstr>
      <vt:lpstr>PowerPoint Presentation</vt:lpstr>
      <vt:lpstr>Activity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 Diagram</vt:lpstr>
      <vt:lpstr>PowerPoint Presentation</vt:lpstr>
      <vt:lpstr>Sequence Diagrams</vt:lpstr>
      <vt:lpstr>PowerPoint Presentation</vt:lpstr>
      <vt:lpstr>PowerPoint Presentation</vt:lpstr>
      <vt:lpstr>PowerPoint Presentation</vt:lpstr>
      <vt:lpstr>Class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kmt</dc:creator>
  <cp:lastModifiedBy>abc</cp:lastModifiedBy>
  <cp:revision>22</cp:revision>
  <dcterms:created xsi:type="dcterms:W3CDTF">2020-10-03T04:14:07Z</dcterms:created>
  <dcterms:modified xsi:type="dcterms:W3CDTF">2020-10-04T12:41:48Z</dcterms:modified>
</cp:coreProperties>
</file>