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85" r:id="rId3"/>
    <p:sldId id="317" r:id="rId4"/>
    <p:sldId id="325" r:id="rId5"/>
    <p:sldId id="324" r:id="rId6"/>
    <p:sldId id="323" r:id="rId7"/>
    <p:sldId id="322" r:id="rId8"/>
    <p:sldId id="321" r:id="rId9"/>
    <p:sldId id="320" r:id="rId10"/>
    <p:sldId id="326" r:id="rId11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олонюк Юлия Алексеевна" initials="СЮА" lastIdx="4" clrIdx="0">
    <p:extLst>
      <p:ext uri="{19B8F6BF-5375-455C-9EA6-DF929625EA0E}">
        <p15:presenceInfo xmlns:p15="http://schemas.microsoft.com/office/powerpoint/2012/main" userId="S-1-5-21-43011262-2652541550-908701050-121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949"/>
    <a:srgbClr val="F05424"/>
    <a:srgbClr val="203B65"/>
    <a:srgbClr val="001B4B"/>
    <a:srgbClr val="F05423"/>
    <a:srgbClr val="052452"/>
    <a:srgbClr val="001748"/>
    <a:srgbClr val="092856"/>
    <a:srgbClr val="112E5A"/>
    <a:srgbClr val="F35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86" autoAdjust="0"/>
  </p:normalViewPr>
  <p:slideViewPr>
    <p:cSldViewPr>
      <p:cViewPr varScale="1">
        <p:scale>
          <a:sx n="85" d="100"/>
          <a:sy n="85" d="100"/>
        </p:scale>
        <p:origin x="547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3671F-AA64-4FFB-BBDA-457A3DCCAFB9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7F036-0B2F-4535-9F51-AE7E1FFA4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66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Добрый день, уважаемые коллеги!</a:t>
            </a:r>
          </a:p>
          <a:p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Следующий слайд, пожалуйста.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10BB1-7302-4C09-BFAB-EA98F1B34A1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96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867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47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64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777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122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133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81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289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884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40412-952D-4355-AEE1-5084A13E6343}" type="datetime1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072F0-22DD-44C2-99AE-E5905AF724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95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57588-AA29-48C1-A0D3-23CDC8CEF95B}" type="datetime1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46C21-5B0F-4B71-AFD8-28F69F894F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5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72509-6833-4348-BB60-FAACCC152FFC}" type="datetime1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7FEA4-8392-46E9-8AFB-9135691DBA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55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80D4C-61BD-483D-86D6-B62CDAB9BEDA}" type="datetime1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9CF19-4475-4DA8-BF94-B4D139E6B4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72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1F13C-6A68-445F-9F3B-D8B69AC9FD7E}" type="datetime1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BFC19-F2BA-4482-A215-3EE2B54EEE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7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32E65-0D75-47CF-9E50-79D7F59885FD}" type="datetime1">
              <a:rPr lang="ru-RU" smtClean="0"/>
              <a:t>13.04.2022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F9839-E3EC-45D6-8F47-84BFDE66F3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7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777F0-F331-4210-A598-9C010F52D098}" type="datetime1">
              <a:rPr lang="ru-RU" smtClean="0"/>
              <a:t>13.04.2022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0E628-7540-4504-8F2C-06E9CB88C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42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8AF8F-D2D8-4C77-9AB7-FFD30F24FEFA}" type="datetime1">
              <a:rPr lang="ru-RU" smtClean="0"/>
              <a:t>13.04.2022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D7CAB-834D-4DDC-89D6-ED37A59506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9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BEA78-D3AB-43BC-BBE9-CA6B0150F642}" type="datetime1">
              <a:rPr lang="ru-RU" smtClean="0"/>
              <a:t>13.04.2022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DD70F-DFBE-4B65-9534-89F7A84D6F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78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CA31B-DE7C-454D-A29A-F2F44B92C02C}" type="datetime1">
              <a:rPr lang="ru-RU" smtClean="0"/>
              <a:t>13.04.2022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EA17B-A9EB-4925-B288-712BD7F3D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12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D309E-A734-454B-96EA-1FFF9C6D640B}" type="datetime1">
              <a:rPr lang="ru-RU" smtClean="0"/>
              <a:t>13.04.2022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9A8AE-28C1-4F90-8EC6-CAF9CD4D07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19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00A4505-FFFF-4242-BC45-A2F4E67EA977}" type="datetime1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44F613-9455-4FF0-A543-BEFF2BDD60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github.com/saaasssska/helper_by_school" TargetMode="External"/><Relationship Id="rId4" Type="http://schemas.openxmlformats.org/officeDocument/2006/relationships/hyperlink" Target="https://youtu.be/GDeq_wTa27c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4" t="35750" r="66307" b="19250"/>
          <a:stretch/>
        </p:blipFill>
        <p:spPr bwMode="auto">
          <a:xfrm>
            <a:off x="263352" y="4201453"/>
            <a:ext cx="2413032" cy="240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" t="21327" b="14813"/>
          <a:stretch/>
        </p:blipFill>
        <p:spPr bwMode="auto">
          <a:xfrm>
            <a:off x="767408" y="3717032"/>
            <a:ext cx="11053228" cy="57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r="31146" b="43447"/>
          <a:stretch/>
        </p:blipFill>
        <p:spPr>
          <a:xfrm>
            <a:off x="551384" y="44187"/>
            <a:ext cx="5616624" cy="108055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23392" y="1098490"/>
            <a:ext cx="8188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Государственное бюджетное общеобразовательное учреждение </a:t>
            </a:r>
            <a:br>
              <a:rPr lang="ru-RU" dirty="0">
                <a:solidFill>
                  <a:srgbClr val="002060"/>
                </a:solidFill>
              </a:rPr>
            </a:br>
            <a:r>
              <a:rPr lang="ru-RU" dirty="0">
                <a:solidFill>
                  <a:srgbClr val="002060"/>
                </a:solidFill>
              </a:rPr>
              <a:t>города Москвы «Образовательный центр «Протон»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B0958-987D-4266-86E1-8C40BA9BAA24}"/>
              </a:ext>
            </a:extLst>
          </p:cNvPr>
          <p:cNvSpPr txBox="1"/>
          <p:nvPr/>
        </p:nvSpPr>
        <p:spPr>
          <a:xfrm>
            <a:off x="1127448" y="2250466"/>
            <a:ext cx="993710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cap="all" dirty="0">
                <a:solidFill>
                  <a:srgbClr val="F05424"/>
                </a:solidFill>
                <a:latin typeface="+mj-lt"/>
                <a:cs typeface="Times New Roman" panose="02020603050405020304" pitchFamily="18" charset="0"/>
              </a:rPr>
              <a:t>Помощник </a:t>
            </a:r>
          </a:p>
          <a:p>
            <a:pPr algn="ctr"/>
            <a:r>
              <a:rPr lang="ru-RU" sz="4000" b="1" cap="all" dirty="0">
                <a:solidFill>
                  <a:srgbClr val="F05424"/>
                </a:solidFill>
                <a:latin typeface="+mj-lt"/>
                <a:cs typeface="Times New Roman" panose="02020603050405020304" pitchFamily="18" charset="0"/>
              </a:rPr>
              <a:t>по составлению учебного расписания</a:t>
            </a:r>
            <a:endParaRPr lang="ru-RU" sz="4000" b="1" cap="all" dirty="0">
              <a:solidFill>
                <a:srgbClr val="F05424"/>
              </a:solidFill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536160" y="4117805"/>
            <a:ext cx="4176464" cy="2574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203B65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Федяев Александр Андреевич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203B65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ученик 10-Т класса 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203B65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ГБОУ Образовательный центр «Протон»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203B65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203B65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203B65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Руководитель ИТ-проектов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203B65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ГБОУ Образовательный центр «Протон»         Федоров Кирилл Евгеньевич</a:t>
            </a:r>
            <a:endParaRPr lang="ru-RU" dirty="0">
              <a:solidFill>
                <a:srgbClr val="203B65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95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C9779C-7347-48B2-AE25-145C531B394D}"/>
              </a:ext>
            </a:extLst>
          </p:cNvPr>
          <p:cNvSpPr txBox="1"/>
          <p:nvPr/>
        </p:nvSpPr>
        <p:spPr>
          <a:xfrm>
            <a:off x="551384" y="1556792"/>
            <a:ext cx="10585176" cy="4464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194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К. Ю. Поляков, Е. А. Еремин. Информатика. Углублённый уровень. Учебник для 10 класса в 2 частях. М.: БИНОМ. Лаборатория знаний, 2014.</a:t>
            </a:r>
            <a:endParaRPr lang="ru-RU" sz="1600" dirty="0">
              <a:solidFill>
                <a:srgbClr val="00194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194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2. М. </a:t>
            </a:r>
            <a:r>
              <a:rPr lang="ru-RU" sz="1600" dirty="0" err="1">
                <a:solidFill>
                  <a:srgbClr val="00194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Лутц</a:t>
            </a:r>
            <a:r>
              <a:rPr lang="ru-RU" sz="1600" dirty="0">
                <a:solidFill>
                  <a:srgbClr val="00194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Изучаем Python. СПб.: Символ-Плюс, 2011. </a:t>
            </a:r>
            <a:endParaRPr lang="ru-RU" sz="1600" dirty="0">
              <a:solidFill>
                <a:srgbClr val="00194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194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Задачи по программированию. Под ред. С. М. Окулова, М.: БИНОМ. Лаборатория знаний, 2006. </a:t>
            </a:r>
            <a:endParaRPr lang="ru-RU" sz="1600" dirty="0">
              <a:solidFill>
                <a:srgbClr val="00194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194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С. М. Окулов. Основы программирования. М.: Бином. Лаборатория знаний, 2012.</a:t>
            </a:r>
            <a:endParaRPr lang="ru-RU" sz="1600" dirty="0">
              <a:solidFill>
                <a:srgbClr val="00194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194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Материалы и презентации к урокам в LMS </a:t>
            </a:r>
            <a:r>
              <a:rPr lang="ru-RU" sz="1600" dirty="0" err="1">
                <a:solidFill>
                  <a:srgbClr val="00194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Яндекс.Лицея</a:t>
            </a:r>
            <a:r>
              <a:rPr lang="ru-RU" sz="1600" dirty="0">
                <a:solidFill>
                  <a:srgbClr val="00194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1600" dirty="0">
              <a:solidFill>
                <a:srgbClr val="00194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194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Сайт pythonworld.ru — «Python 3 для начинающих». </a:t>
            </a:r>
            <a:endParaRPr lang="ru-RU" sz="1600" dirty="0">
              <a:solidFill>
                <a:srgbClr val="00194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194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Сайт pythontutor.ru — «</a:t>
            </a:r>
            <a:r>
              <a:rPr lang="ru-RU" sz="1600" dirty="0" err="1">
                <a:solidFill>
                  <a:srgbClr val="00194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Питонтьютор</a:t>
            </a:r>
            <a:r>
              <a:rPr lang="ru-RU" sz="1600" dirty="0">
                <a:solidFill>
                  <a:srgbClr val="00194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 </a:t>
            </a:r>
            <a:endParaRPr lang="ru-RU" sz="1600" dirty="0">
              <a:solidFill>
                <a:srgbClr val="00194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194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8.https://www.youtube.com/playlist?list=PLJOzdkh8T5kpIBTG9mM2wVBjh-5OpdwBl — Лекции А.В. Умнова, прочитанные в Школе Анализа Данных Яндекса.</a:t>
            </a:r>
            <a:endParaRPr lang="ru-RU" sz="1600" dirty="0">
              <a:solidFill>
                <a:srgbClr val="00194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ACB4DC-9DD8-4E04-81FA-A746399E5C33}"/>
              </a:ext>
            </a:extLst>
          </p:cNvPr>
          <p:cNvSpPr txBox="1"/>
          <p:nvPr/>
        </p:nvSpPr>
        <p:spPr>
          <a:xfrm>
            <a:off x="1919536" y="233754"/>
            <a:ext cx="9361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СПИСОК ИСПОЛЬЗОВАННОЙ ЛИТЕРАТУРЫ</a:t>
            </a:r>
          </a:p>
        </p:txBody>
      </p:sp>
    </p:spTree>
    <p:extLst>
      <p:ext uri="{BB962C8B-B14F-4D97-AF65-F5344CB8AC3E}">
        <p14:creationId xmlns:p14="http://schemas.microsoft.com/office/powerpoint/2010/main" val="168481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40A685-2DF4-4DF2-AC05-A638B8EEDB82}"/>
              </a:ext>
            </a:extLst>
          </p:cNvPr>
          <p:cNvSpPr txBox="1"/>
          <p:nvPr/>
        </p:nvSpPr>
        <p:spPr>
          <a:xfrm>
            <a:off x="1919536" y="260648"/>
            <a:ext cx="5472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АКТУАЛЬНОСТЬ РАБОТЫ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51384" y="1812880"/>
            <a:ext cx="110892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203B65"/>
                </a:solidFill>
                <a:latin typeface="+mn-lt"/>
                <a:ea typeface="Calibri" panose="020F0502020204030204" pitchFamily="34" charset="0"/>
              </a:rPr>
              <a:t>в учебных заведений составляют расписание совершенно не автоматизировано, что делает их работу более долгой и сложной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203B65"/>
                </a:solidFill>
                <a:latin typeface="+mn-lt"/>
                <a:ea typeface="Calibri" panose="020F0502020204030204" pitchFamily="34" charset="0"/>
              </a:rPr>
              <a:t>расписание занятий создают на бумаге, что значительно усложняет работу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203B65"/>
                </a:solidFill>
                <a:latin typeface="+mn-lt"/>
                <a:ea typeface="Calibri" panose="020F0502020204030204" pitchFamily="34" charset="0"/>
              </a:rPr>
              <a:t>чтобы найти информацию о кабинетах, учебных предметов, занятости учителей и др. необходимо просмотреть и сопоставить большое количество документов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203B65"/>
                </a:solidFill>
                <a:latin typeface="+mn-lt"/>
                <a:ea typeface="Calibri" panose="020F0502020204030204" pitchFamily="34" charset="0"/>
              </a:rPr>
              <a:t>обработать информацию, чтобы исключить ошибки или накладки в расписании</a:t>
            </a:r>
          </a:p>
        </p:txBody>
      </p:sp>
    </p:spTree>
    <p:extLst>
      <p:ext uri="{BB962C8B-B14F-4D97-AF65-F5344CB8AC3E}">
        <p14:creationId xmlns:p14="http://schemas.microsoft.com/office/powerpoint/2010/main" val="89930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BAECEE-4299-44BA-8BF5-EFC6D0639407}"/>
              </a:ext>
            </a:extLst>
          </p:cNvPr>
          <p:cNvSpPr txBox="1"/>
          <p:nvPr/>
        </p:nvSpPr>
        <p:spPr>
          <a:xfrm>
            <a:off x="551384" y="1844824"/>
            <a:ext cx="11233248" cy="13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A4A"/>
                </a:solidFill>
                <a:latin typeface="+mn-lt"/>
                <a:cs typeface="Times New Roman" panose="02020603050405020304" pitchFamily="18" charset="0"/>
              </a:rPr>
              <a:t>Практически полностью автоматизировать работу человека, который составляет учебный план учителей и классов.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40CD26-802D-4386-8AB5-1CB741B5B036}"/>
              </a:ext>
            </a:extLst>
          </p:cNvPr>
          <p:cNvSpPr txBox="1"/>
          <p:nvPr/>
        </p:nvSpPr>
        <p:spPr>
          <a:xfrm>
            <a:off x="1919536" y="260648"/>
            <a:ext cx="4608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РЕШЕНИЕ ПРОБЛЕМЫ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2F8177-2EAB-4BDE-80C5-922F87854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448" y="3244473"/>
            <a:ext cx="4296781" cy="33238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1C00EE-F134-4BA6-A1CF-0B478BA6C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538" y="3259953"/>
            <a:ext cx="4249871" cy="330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0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64215E-D78F-476D-81AB-479D90F8B970}"/>
              </a:ext>
            </a:extLst>
          </p:cNvPr>
          <p:cNvSpPr txBox="1"/>
          <p:nvPr/>
        </p:nvSpPr>
        <p:spPr>
          <a:xfrm>
            <a:off x="551384" y="1628800"/>
            <a:ext cx="11089232" cy="4821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На данный момент существует совсем небольшое количество подобных программ. 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Но если посмотреть на отзывы данных программ, то можно понять, что практически все работают некорректно или не имеют нужное количество необходимого функционала.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Были рассмотрены такое программы и сайты как </a:t>
            </a:r>
            <a:r>
              <a:rPr lang="en-US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TIMETABLE</a:t>
            </a: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uchportal</a:t>
            </a: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canva</a:t>
            </a:r>
            <a:r>
              <a:rPr lang="en-US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ru-RU" sz="2800" dirty="0" err="1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составительрасписания.рф</a:t>
            </a:r>
            <a:r>
              <a:rPr lang="ru-RU" sz="2800" dirty="0">
                <a:solidFill>
                  <a:srgbClr val="001A4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2FB854-1143-4D01-8F73-ADF7FBE20F40}"/>
              </a:ext>
            </a:extLst>
          </p:cNvPr>
          <p:cNvSpPr txBox="1"/>
          <p:nvPr/>
        </p:nvSpPr>
        <p:spPr>
          <a:xfrm>
            <a:off x="1919536" y="260648"/>
            <a:ext cx="4608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КОНКУРЕНТЫ</a:t>
            </a:r>
          </a:p>
        </p:txBody>
      </p:sp>
    </p:spTree>
    <p:extLst>
      <p:ext uri="{BB962C8B-B14F-4D97-AF65-F5344CB8AC3E}">
        <p14:creationId xmlns:p14="http://schemas.microsoft.com/office/powerpoint/2010/main" val="270936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800AF9-4DB1-4304-86B3-1EBE853515DF}"/>
              </a:ext>
            </a:extLst>
          </p:cNvPr>
          <p:cNvSpPr txBox="1"/>
          <p:nvPr/>
        </p:nvSpPr>
        <p:spPr>
          <a:xfrm>
            <a:off x="623392" y="1700808"/>
            <a:ext cx="10729192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112E5A"/>
                </a:solidFill>
                <a:latin typeface="+mn-lt"/>
                <a:cs typeface="Times New Roman" panose="02020603050405020304" pitchFamily="18" charset="0"/>
              </a:rPr>
              <a:t>Данная программа имеет в себе весь необходимый функционал</a:t>
            </a:r>
            <a:r>
              <a:rPr lang="en-US" sz="2800" dirty="0">
                <a:solidFill>
                  <a:srgbClr val="112E5A"/>
                </a:solidFill>
                <a:latin typeface="+mn-lt"/>
                <a:cs typeface="Times New Roman" panose="02020603050405020304" pitchFamily="18" charset="0"/>
              </a:rPr>
              <a:t>: </a:t>
            </a:r>
            <a:r>
              <a:rPr lang="ru-RU" sz="2800" dirty="0">
                <a:solidFill>
                  <a:srgbClr val="112E5A"/>
                </a:solidFill>
                <a:latin typeface="+mn-lt"/>
                <a:cs typeface="Times New Roman" panose="02020603050405020304" pitchFamily="18" charset="0"/>
              </a:rPr>
              <a:t>составление и сохранение учебных планов, удобный просмотр нагрузки учителей и будущий экспорт данных в </a:t>
            </a:r>
            <a:r>
              <a:rPr lang="en-US" sz="2800" dirty="0">
                <a:solidFill>
                  <a:srgbClr val="112E5A"/>
                </a:solidFill>
                <a:latin typeface="+mn-lt"/>
                <a:cs typeface="Times New Roman" panose="02020603050405020304" pitchFamily="18" charset="0"/>
              </a:rPr>
              <a:t>word</a:t>
            </a:r>
            <a:r>
              <a:rPr lang="ru-RU" sz="2800" dirty="0">
                <a:solidFill>
                  <a:srgbClr val="112E5A"/>
                </a:solidFill>
                <a:latin typeface="+mn-lt"/>
                <a:cs typeface="Times New Roman" panose="02020603050405020304" pitchFamily="18" charset="0"/>
              </a:rPr>
              <a:t>, а также ручное составление учебного расписания</a:t>
            </a:r>
            <a:r>
              <a:rPr lang="en-US" sz="2800" dirty="0">
                <a:solidFill>
                  <a:srgbClr val="112E5A"/>
                </a:solidFill>
                <a:latin typeface="+mn-lt"/>
                <a:cs typeface="Times New Roman" panose="02020603050405020304" pitchFamily="18" charset="0"/>
              </a:rPr>
              <a:t>. </a:t>
            </a:r>
            <a:r>
              <a:rPr lang="ru-RU" sz="2800" dirty="0">
                <a:solidFill>
                  <a:srgbClr val="112E5A"/>
                </a:solidFill>
                <a:latin typeface="+mn-lt"/>
                <a:cs typeface="Times New Roman" panose="02020603050405020304" pitchFamily="18" charset="0"/>
              </a:rPr>
              <a:t>В кооперативе с красивым и удобным интерфейсом, данная программа подойдет даже не особо разбирающимся в компьютерах людям.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C9A21-015D-4F17-933E-96B541510331}"/>
              </a:ext>
            </a:extLst>
          </p:cNvPr>
          <p:cNvSpPr txBox="1"/>
          <p:nvPr/>
        </p:nvSpPr>
        <p:spPr>
          <a:xfrm>
            <a:off x="1919536" y="260648"/>
            <a:ext cx="5760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УНИКАЛЬНЫЕ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82970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111677-7A89-4A08-84AC-7B39F92BF704}"/>
              </a:ext>
            </a:extLst>
          </p:cNvPr>
          <p:cNvSpPr txBox="1"/>
          <p:nvPr/>
        </p:nvSpPr>
        <p:spPr>
          <a:xfrm>
            <a:off x="767408" y="1772816"/>
            <a:ext cx="8784976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Архитектура программы состоит из нескольких частей</a:t>
            </a:r>
            <a:r>
              <a:rPr lang="en-US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:</a:t>
            </a:r>
            <a:endParaRPr lang="ru-RU" sz="2800" dirty="0">
              <a:solidFill>
                <a:srgbClr val="092856"/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1) Визуальная часть, написанная на </a:t>
            </a:r>
            <a:r>
              <a:rPr lang="en-US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PyQt5.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2) </a:t>
            </a:r>
            <a:r>
              <a:rPr lang="ru-RU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База данных, написанная на </a:t>
            </a:r>
            <a:r>
              <a:rPr lang="en-US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MySQL.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3) </a:t>
            </a:r>
            <a:r>
              <a:rPr lang="ru-RU" sz="28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Внутренний функционал программы</a:t>
            </a:r>
            <a:r>
              <a:rPr lang="ru-RU" sz="2000" dirty="0">
                <a:solidFill>
                  <a:srgbClr val="092856"/>
                </a:solidFill>
                <a:latin typeface="+mn-lt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rgbClr val="092856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1050E-C432-4B87-94F4-F0F459FB5BB9}"/>
              </a:ext>
            </a:extLst>
          </p:cNvPr>
          <p:cNvSpPr txBox="1"/>
          <p:nvPr/>
        </p:nvSpPr>
        <p:spPr>
          <a:xfrm>
            <a:off x="1919536" y="260648"/>
            <a:ext cx="4608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АРХИТЕКТУРА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B6EF24-8EA4-488F-8407-9FF6B6AF9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104" y="3088236"/>
            <a:ext cx="4826448" cy="322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4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64D366-5AEB-4B59-BB00-C4FAC5885C34}"/>
              </a:ext>
            </a:extLst>
          </p:cNvPr>
          <p:cNvSpPr txBox="1"/>
          <p:nvPr/>
        </p:nvSpPr>
        <p:spPr>
          <a:xfrm>
            <a:off x="263352" y="1484784"/>
            <a:ext cx="11809312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Разработку программы можно разделить на </a:t>
            </a:r>
            <a:r>
              <a:rPr lang="en-US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4</a:t>
            </a: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 этапа</a:t>
            </a:r>
            <a:r>
              <a:rPr lang="en-US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:</a:t>
            </a:r>
            <a:endParaRPr lang="ru-RU" sz="2800" dirty="0">
              <a:solidFill>
                <a:srgbClr val="001748"/>
              </a:solidFill>
              <a:latin typeface="+mn-lt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Разработка идей и четкое понимание окончательного результата.</a:t>
            </a:r>
          </a:p>
          <a:p>
            <a:pPr marL="514350" indent="-514350">
              <a:lnSpc>
                <a:spcPct val="150000"/>
              </a:lnSpc>
              <a:buFontTx/>
              <a:buAutoNum type="arabicParenR"/>
            </a:pP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Разработка интерфейса.</a:t>
            </a:r>
            <a:r>
              <a:rPr lang="en-US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 (Frontend)</a:t>
            </a:r>
            <a:endParaRPr lang="ru-RU" sz="2800" dirty="0">
              <a:solidFill>
                <a:srgbClr val="001748"/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3) Разработка необходимых внутренних функций и файлов. (</a:t>
            </a:r>
            <a:r>
              <a:rPr lang="en-US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Backend</a:t>
            </a: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748"/>
                </a:solidFill>
                <a:latin typeface="+mn-lt"/>
                <a:cs typeface="Times New Roman" panose="02020603050405020304" pitchFamily="18" charset="0"/>
              </a:rPr>
              <a:t>4) Объединение интерфейса и внутренних функций.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4C8ED-D255-4E78-8091-7BD19374D1FA}"/>
              </a:ext>
            </a:extLst>
          </p:cNvPr>
          <p:cNvSpPr txBox="1"/>
          <p:nvPr/>
        </p:nvSpPr>
        <p:spPr>
          <a:xfrm>
            <a:off x="1919536" y="260648"/>
            <a:ext cx="604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РАЗРАБОТКА</a:t>
            </a:r>
          </a:p>
        </p:txBody>
      </p:sp>
    </p:spTree>
    <p:extLst>
      <p:ext uri="{BB962C8B-B14F-4D97-AF65-F5344CB8AC3E}">
        <p14:creationId xmlns:p14="http://schemas.microsoft.com/office/powerpoint/2010/main" val="149345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F34CE5-C0ED-434E-B863-7028D80141A2}"/>
              </a:ext>
            </a:extLst>
          </p:cNvPr>
          <p:cNvSpPr txBox="1"/>
          <p:nvPr/>
        </p:nvSpPr>
        <p:spPr>
          <a:xfrm>
            <a:off x="551384" y="1628800"/>
            <a:ext cx="10441160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949"/>
                </a:solidFill>
                <a:latin typeface="+mn-lt"/>
                <a:cs typeface="Times New Roman" panose="02020603050405020304" pitchFamily="18" charset="0"/>
              </a:rPr>
              <a:t>Демонстрацию работы данной программы можно посмотреть по данной ссылке: </a:t>
            </a:r>
            <a:r>
              <a:rPr lang="en-US" sz="2800" dirty="0">
                <a:solidFill>
                  <a:srgbClr val="001949"/>
                </a:solidFill>
                <a:latin typeface="+mn-lt"/>
                <a:cs typeface="Times New Roman" panose="02020603050405020304" pitchFamily="18" charset="0"/>
                <a:hlinkClick r:id="rId4"/>
              </a:rPr>
              <a:t>https://youtu.be/GDeq_wTa27c</a:t>
            </a:r>
            <a:endParaRPr lang="ru-RU" sz="2800" dirty="0">
              <a:solidFill>
                <a:srgbClr val="001949"/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01949"/>
                </a:solidFill>
                <a:latin typeface="+mn-lt"/>
                <a:cs typeface="Times New Roman" panose="02020603050405020304" pitchFamily="18" charset="0"/>
              </a:rPr>
              <a:t>Ссылка на проект</a:t>
            </a:r>
            <a:r>
              <a:rPr lang="en-US" sz="2800" dirty="0">
                <a:solidFill>
                  <a:srgbClr val="001949"/>
                </a:solidFill>
                <a:latin typeface="+mn-lt"/>
                <a:cs typeface="Times New Roman" panose="02020603050405020304" pitchFamily="18" charset="0"/>
              </a:rPr>
              <a:t>: </a:t>
            </a:r>
            <a:r>
              <a:rPr lang="en-US" sz="2800" b="0" i="0" u="none" strike="noStrike" dirty="0">
                <a:effectLst/>
                <a:latin typeface="Whitney"/>
                <a:hlinkClick r:id="rId5" tooltip="https://github.com/saaasssska/helper_by_school"/>
              </a:rPr>
              <a:t>https://github.com/saaasssska/helper_by_school</a:t>
            </a:r>
            <a:endParaRPr lang="ru-RU" sz="2800" dirty="0">
              <a:solidFill>
                <a:srgbClr val="001949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CF9BF2-BF0B-4D7A-916A-47A244E17902}"/>
              </a:ext>
            </a:extLst>
          </p:cNvPr>
          <p:cNvSpPr txBox="1"/>
          <p:nvPr/>
        </p:nvSpPr>
        <p:spPr>
          <a:xfrm>
            <a:off x="1919536" y="260648"/>
            <a:ext cx="6552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ДЕМОНСТРАЦИЯ РЕЗУЛЬТАТОВ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DCAA40-CE6D-4E86-934F-137F0C44EA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8905" y="3584257"/>
            <a:ext cx="3694258" cy="285218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3FE258-FCD3-476A-BD46-50AAF249CA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5135" y="3579730"/>
            <a:ext cx="3694258" cy="287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88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C9779C-7347-48B2-AE25-145C531B394D}"/>
              </a:ext>
            </a:extLst>
          </p:cNvPr>
          <p:cNvSpPr txBox="1"/>
          <p:nvPr/>
        </p:nvSpPr>
        <p:spPr>
          <a:xfrm>
            <a:off x="351075" y="3645024"/>
            <a:ext cx="11665296" cy="2333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rgbClr val="052452"/>
                </a:solidFill>
                <a:latin typeface="+mn-lt"/>
                <a:cs typeface="Times New Roman" panose="02020603050405020304" pitchFamily="18" charset="0"/>
              </a:rPr>
              <a:t>функцию автоматического составления учебного расписания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rgbClr val="052452"/>
                </a:solidFill>
                <a:latin typeface="+mn-lt"/>
                <a:cs typeface="Times New Roman" panose="02020603050405020304" pitchFamily="18" charset="0"/>
              </a:rPr>
              <a:t>добавить функцию рассылки выгрузки учителей и учебного расписания по почту каждого учителя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rgbClr val="052452"/>
                </a:solidFill>
                <a:latin typeface="+mn-lt"/>
                <a:cs typeface="Times New Roman" panose="02020603050405020304" pitchFamily="18" charset="0"/>
              </a:rPr>
              <a:t>функцию кастомизации приложения под запросы потребителя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07368" y="3060249"/>
            <a:ext cx="43293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rgbClr val="052452"/>
                </a:solidFill>
                <a:latin typeface="Calibri"/>
                <a:cs typeface="Times New Roman" panose="02020603050405020304" pitchFamily="18" charset="0"/>
              </a:rPr>
              <a:t>Планируется добавить: </a:t>
            </a:r>
            <a:endParaRPr lang="ru-RU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4EDE56-3F0C-4AA6-AE34-764F8BA4BF09}"/>
              </a:ext>
            </a:extLst>
          </p:cNvPr>
          <p:cNvSpPr txBox="1"/>
          <p:nvPr/>
        </p:nvSpPr>
        <p:spPr>
          <a:xfrm>
            <a:off x="1919536" y="260648"/>
            <a:ext cx="5760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cap="sm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ПЕРСПЕКТИВЫ РАЗВИТИЯ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033DAA9-19A5-4158-BF89-5AEAA81D6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8248" y="1124744"/>
            <a:ext cx="3456384" cy="26854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D3593D7-E3A9-4805-91F7-9751AB7DE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7463" y="1124745"/>
            <a:ext cx="2548697" cy="266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774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Протон Караханова" id="{0C3818DB-EFB8-4CA7-93C5-854611B41E3E}" vid="{652C7DC7-C6F8-440F-8788-69EA81ABF1D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Протон Черезов</Template>
  <TotalTime>4064</TotalTime>
  <Words>555</Words>
  <Application>Microsoft Office PowerPoint</Application>
  <PresentationFormat>Широкоэкранный</PresentationFormat>
  <Paragraphs>63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Whitney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Teacher</dc:creator>
  <cp:lastModifiedBy>Саша Федяев</cp:lastModifiedBy>
  <cp:revision>180</cp:revision>
  <dcterms:created xsi:type="dcterms:W3CDTF">2021-03-11T16:41:19Z</dcterms:created>
  <dcterms:modified xsi:type="dcterms:W3CDTF">2022-04-13T09:35:38Z</dcterms:modified>
</cp:coreProperties>
</file>